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4" r:id="rId2"/>
    <p:sldId id="315" r:id="rId3"/>
    <p:sldId id="316" r:id="rId4"/>
    <p:sldId id="317" r:id="rId5"/>
    <p:sldId id="318" r:id="rId6"/>
    <p:sldId id="319" r:id="rId7"/>
    <p:sldId id="320"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39" r:id="rId27"/>
    <p:sldId id="340" r:id="rId28"/>
    <p:sldId id="341" r:id="rId29"/>
    <p:sldId id="342" r:id="rId30"/>
    <p:sldId id="343" r:id="rId31"/>
  </p:sldIdLst>
  <p:sldSz cx="9144000" cy="6858000" type="screen4x3"/>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4" d="100"/>
          <a:sy n="74" d="100"/>
        </p:scale>
        <p:origin x="129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Autofit/>
          </a:bodyPr>
          <a:lstStyle>
            <a:lvl1pPr>
              <a:defRPr sz="5400"/>
            </a:lvl1pPr>
          </a:lstStyle>
          <a:p>
            <a:r>
              <a:rPr lang="es-ES" smtClean="0"/>
              <a:t>Haga clic para modificar el estilo de título del patrón</a:t>
            </a:r>
            <a:endParaRPr lang="bs-Latn-BA" dirty="0"/>
          </a:p>
        </p:txBody>
      </p:sp>
      <p:sp>
        <p:nvSpPr>
          <p:cNvPr id="3" name="Subtitle 2"/>
          <p:cNvSpPr>
            <a:spLocks noGrp="1"/>
          </p:cNvSpPr>
          <p:nvPr>
            <p:ph type="subTitle" idx="1"/>
          </p:nvPr>
        </p:nvSpPr>
        <p:spPr>
          <a:xfrm>
            <a:off x="1371600" y="3717032"/>
            <a:ext cx="6400800" cy="504056"/>
          </a:xfrm>
        </p:spPr>
        <p:txBody>
          <a:bodyPr anchor="ct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bs-Latn-BA" dirty="0"/>
          </a:p>
        </p:txBody>
      </p:sp>
      <p:sp>
        <p:nvSpPr>
          <p:cNvPr id="4" name="Date Placeholder 3"/>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24064985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bs-Latn-BA"/>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137818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bs-Latn-B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419408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lvl1pPr>
              <a:defRPr b="1">
                <a:solidFill>
                  <a:schemeClr val="bg1"/>
                </a:solidFill>
                <a:latin typeface="Microsoft New Tai Lue" pitchFamily="34" charset="0"/>
                <a:cs typeface="Microsoft New Tai Lue" pitchFamily="34" charset="0"/>
              </a:defRPr>
            </a:lvl1pPr>
          </a:lstStyle>
          <a:p>
            <a:r>
              <a:rPr lang="es-ES" smtClean="0"/>
              <a:t>Haga clic para modificar el estilo de título del patrón</a:t>
            </a:r>
            <a:endParaRPr lang="bs-Latn-BA" dirty="0"/>
          </a:p>
        </p:txBody>
      </p:sp>
      <p:sp>
        <p:nvSpPr>
          <p:cNvPr id="3" name="Content Placeholder 2"/>
          <p:cNvSpPr>
            <a:spLocks noGrp="1"/>
          </p:cNvSpPr>
          <p:nvPr>
            <p:ph idx="1"/>
          </p:nvPr>
        </p:nvSpPr>
        <p:spPr/>
        <p:txBody>
          <a:bodyPr/>
          <a:lstStyle>
            <a:lvl1pPr>
              <a:defRPr>
                <a:solidFill>
                  <a:schemeClr val="bg1"/>
                </a:solidFill>
                <a:latin typeface="Microsoft New Tai Lue" pitchFamily="34" charset="0"/>
                <a:cs typeface="Microsoft New Tai Lue" pitchFamily="34" charset="0"/>
              </a:defRPr>
            </a:lvl1pPr>
            <a:lvl2pPr>
              <a:defRPr>
                <a:solidFill>
                  <a:schemeClr val="bg1"/>
                </a:solidFill>
                <a:latin typeface="Microsoft New Tai Lue" pitchFamily="34" charset="0"/>
                <a:cs typeface="Microsoft New Tai Lue" pitchFamily="34" charset="0"/>
              </a:defRPr>
            </a:lvl2pPr>
            <a:lvl3pPr>
              <a:defRPr>
                <a:solidFill>
                  <a:schemeClr val="bg1"/>
                </a:solidFill>
                <a:latin typeface="Microsoft New Tai Lue" pitchFamily="34" charset="0"/>
                <a:cs typeface="Microsoft New Tai Lue" pitchFamily="34" charset="0"/>
              </a:defRPr>
            </a:lvl3pPr>
            <a:lvl4pPr>
              <a:defRPr>
                <a:solidFill>
                  <a:schemeClr val="bg1"/>
                </a:solidFill>
                <a:latin typeface="Microsoft New Tai Lue" pitchFamily="34" charset="0"/>
                <a:cs typeface="Microsoft New Tai Lue" pitchFamily="34" charset="0"/>
              </a:defRPr>
            </a:lvl4pPr>
            <a:lvl5pPr>
              <a:defRPr>
                <a:solidFill>
                  <a:schemeClr val="bg1"/>
                </a:solidFill>
                <a:latin typeface="Microsoft New Tai Lue" pitchFamily="34" charset="0"/>
                <a:cs typeface="Microsoft New Tai Lue" pitchFamily="34" charset="0"/>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dirty="0"/>
          </a:p>
        </p:txBody>
      </p:sp>
      <p:sp>
        <p:nvSpPr>
          <p:cNvPr id="4" name="Date Placeholder 3"/>
          <p:cNvSpPr>
            <a:spLocks noGrp="1"/>
          </p:cNvSpPr>
          <p:nvPr>
            <p:ph type="dt" sz="half" idx="10"/>
          </p:nvPr>
        </p:nvSpPr>
        <p:spPr>
          <a:xfrm>
            <a:off x="464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4BEA1FFC-0729-4B4E-874A-BB33F34F7B19}" type="datetimeFigureOut">
              <a:rPr lang="bs-Latn-BA" smtClean="0"/>
              <a:pPr/>
              <a:t>7.7.2014</a:t>
            </a:fld>
            <a:endParaRPr lang="bs-Latn-BA"/>
          </a:p>
        </p:txBody>
      </p:sp>
      <p:sp>
        <p:nvSpPr>
          <p:cNvPr id="5" name="Footer Placeholder 4"/>
          <p:cNvSpPr>
            <a:spLocks noGrp="1"/>
          </p:cNvSpPr>
          <p:nvPr>
            <p:ph type="ftr" sz="quarter" idx="11"/>
          </p:nvPr>
        </p:nvSpPr>
        <p:spPr>
          <a:xfrm>
            <a:off x="3131840" y="6498803"/>
            <a:ext cx="2895600" cy="365125"/>
          </a:xfrm>
        </p:spPr>
        <p:txBody>
          <a:bodyPr/>
          <a:lstStyle>
            <a:lvl1pPr>
              <a:defRPr>
                <a:solidFill>
                  <a:schemeClr val="bg1"/>
                </a:solidFill>
                <a:latin typeface="Microsoft New Tai Lue" pitchFamily="34" charset="0"/>
                <a:cs typeface="Microsoft New Tai Lue" pitchFamily="34" charset="0"/>
              </a:defRPr>
            </a:lvl1pPr>
          </a:lstStyle>
          <a:p>
            <a:endParaRPr lang="bs-Latn-BA" dirty="0"/>
          </a:p>
        </p:txBody>
      </p:sp>
      <p:sp>
        <p:nvSpPr>
          <p:cNvPr id="6" name="Slide Number Placeholder 5"/>
          <p:cNvSpPr>
            <a:spLocks noGrp="1"/>
          </p:cNvSpPr>
          <p:nvPr>
            <p:ph type="sldNum" sz="quarter" idx="12"/>
          </p:nvPr>
        </p:nvSpPr>
        <p:spPr>
          <a:xfrm>
            <a:off x="6560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D71A774C-E981-4CCA-AA75-161A658A4D12}" type="slidenum">
              <a:rPr lang="bs-Latn-BA" smtClean="0"/>
              <a:pPr/>
              <a:t>‹Nº›</a:t>
            </a:fld>
            <a:endParaRPr lang="bs-Latn-BA"/>
          </a:p>
        </p:txBody>
      </p:sp>
    </p:spTree>
    <p:extLst>
      <p:ext uri="{BB962C8B-B14F-4D97-AF65-F5344CB8AC3E}">
        <p14:creationId xmlns:p14="http://schemas.microsoft.com/office/powerpoint/2010/main" val="23402544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bs-Latn-BA"/>
          </a:p>
        </p:txBody>
      </p:sp>
      <p:sp>
        <p:nvSpPr>
          <p:cNvPr id="3" name="Text Placeholder 2"/>
          <p:cNvSpPr>
            <a:spLocks noGrp="1"/>
          </p:cNvSpPr>
          <p:nvPr>
            <p:ph type="body" idx="1"/>
          </p:nvPr>
        </p:nvSpPr>
        <p:spPr>
          <a:xfrm>
            <a:off x="722313" y="3861048"/>
            <a:ext cx="7772400" cy="432048"/>
          </a:xfrm>
        </p:spPr>
        <p:txBody>
          <a:bodyPr anchor="ctr"/>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1721858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bs-Latn-B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5" name="Date Placeholder 4"/>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89629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bs-Latn-B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7" name="Date Placeholder 6"/>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8" name="Footer Placeholder 7"/>
          <p:cNvSpPr>
            <a:spLocks noGrp="1"/>
          </p:cNvSpPr>
          <p:nvPr>
            <p:ph type="ftr" sz="quarter" idx="11"/>
          </p:nvPr>
        </p:nvSpPr>
        <p:spPr/>
        <p:txBody>
          <a:bodyPr/>
          <a:lstStyle/>
          <a:p>
            <a:endParaRPr lang="bs-Latn-BA"/>
          </a:p>
        </p:txBody>
      </p:sp>
      <p:sp>
        <p:nvSpPr>
          <p:cNvPr id="9" name="Slide Number Placeholder 8"/>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207144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bs-Latn-BA"/>
          </a:p>
        </p:txBody>
      </p:sp>
      <p:sp>
        <p:nvSpPr>
          <p:cNvPr id="3" name="Date Placeholder 2"/>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4" name="Footer Placeholder 3"/>
          <p:cNvSpPr>
            <a:spLocks noGrp="1"/>
          </p:cNvSpPr>
          <p:nvPr>
            <p:ph type="ftr" sz="quarter" idx="11"/>
          </p:nvPr>
        </p:nvSpPr>
        <p:spPr/>
        <p:txBody>
          <a:bodyPr/>
          <a:lstStyle/>
          <a:p>
            <a:endParaRPr lang="bs-Latn-BA"/>
          </a:p>
        </p:txBody>
      </p:sp>
      <p:sp>
        <p:nvSpPr>
          <p:cNvPr id="5" name="Slide Number Placeholder 4"/>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213394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3" name="Footer Placeholder 2"/>
          <p:cNvSpPr>
            <a:spLocks noGrp="1"/>
          </p:cNvSpPr>
          <p:nvPr>
            <p:ph type="ftr" sz="quarter" idx="11"/>
          </p:nvPr>
        </p:nvSpPr>
        <p:spPr/>
        <p:txBody>
          <a:bodyPr/>
          <a:lstStyle/>
          <a:p>
            <a:endParaRPr lang="bs-Latn-BA"/>
          </a:p>
        </p:txBody>
      </p:sp>
      <p:sp>
        <p:nvSpPr>
          <p:cNvPr id="4" name="Slide Number Placeholder 3"/>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753561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bs-Latn-B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800301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bs-Latn-B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bs-Latn-B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14899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19256" cy="1143000"/>
          </a:xfrm>
          <a:prstGeom prst="rect">
            <a:avLst/>
          </a:prstGeom>
          <a:solidFill>
            <a:schemeClr val="tx1">
              <a:alpha val="57000"/>
            </a:schemeClr>
          </a:solidFill>
        </p:spPr>
        <p:txBody>
          <a:bodyPr vert="horz" lIns="91440" tIns="45720" rIns="91440" bIns="45720" rtlCol="0" anchor="ctr">
            <a:noAutofit/>
          </a:bodyPr>
          <a:lstStyle/>
          <a:p>
            <a:r>
              <a:rPr lang="es-ES" smtClean="0"/>
              <a:t>Haga clic para modificar el estilo de título del patrón</a:t>
            </a:r>
            <a:endParaRPr lang="bs-Latn-BA" dirty="0"/>
          </a:p>
        </p:txBody>
      </p:sp>
      <p:sp>
        <p:nvSpPr>
          <p:cNvPr id="3" name="Text Placeholder 2"/>
          <p:cNvSpPr>
            <a:spLocks noGrp="1"/>
          </p:cNvSpPr>
          <p:nvPr>
            <p:ph type="body" idx="1"/>
          </p:nvPr>
        </p:nvSpPr>
        <p:spPr>
          <a:xfrm>
            <a:off x="457200" y="1556792"/>
            <a:ext cx="8229600" cy="4569371"/>
          </a:xfrm>
          <a:prstGeom prst="rect">
            <a:avLst/>
          </a:prstGeom>
          <a:solidFill>
            <a:schemeClr val="tx1">
              <a:alpha val="57000"/>
            </a:schemeClr>
          </a:solidFill>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dirty="0"/>
          </a:p>
        </p:txBody>
      </p:sp>
      <p:sp>
        <p:nvSpPr>
          <p:cNvPr id="4" name="Date Placeholder 3"/>
          <p:cNvSpPr>
            <a:spLocks noGrp="1"/>
          </p:cNvSpPr>
          <p:nvPr>
            <p:ph type="dt" sz="half" idx="2"/>
          </p:nvPr>
        </p:nvSpPr>
        <p:spPr>
          <a:xfrm>
            <a:off x="457200" y="6448251"/>
            <a:ext cx="2133600" cy="365125"/>
          </a:xfrm>
          <a:prstGeom prst="rect">
            <a:avLst/>
          </a:prstGeom>
        </p:spPr>
        <p:txBody>
          <a:bodyPr vert="horz" lIns="91440" tIns="45720" rIns="91440" bIns="45720" rtlCol="0" anchor="ctr"/>
          <a:lstStyle>
            <a:lvl1pPr algn="l">
              <a:defRPr sz="1200">
                <a:solidFill>
                  <a:schemeClr val="bg1"/>
                </a:solidFill>
              </a:defRPr>
            </a:lvl1pPr>
          </a:lstStyle>
          <a:p>
            <a:fld id="{4BEA1FFC-0729-4B4E-874A-BB33F34F7B19}" type="datetimeFigureOut">
              <a:rPr lang="bs-Latn-BA" smtClean="0"/>
              <a:pPr/>
              <a:t>7.7.2014</a:t>
            </a:fld>
            <a:endParaRPr lang="bs-Latn-BA"/>
          </a:p>
        </p:txBody>
      </p:sp>
      <p:sp>
        <p:nvSpPr>
          <p:cNvPr id="5" name="Footer Placeholder 4"/>
          <p:cNvSpPr>
            <a:spLocks noGrp="1"/>
          </p:cNvSpPr>
          <p:nvPr>
            <p:ph type="ftr" sz="quarter" idx="3"/>
          </p:nvPr>
        </p:nvSpPr>
        <p:spPr>
          <a:xfrm>
            <a:off x="3124200" y="6448251"/>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bs-Latn-BA"/>
          </a:p>
        </p:txBody>
      </p:sp>
      <p:sp>
        <p:nvSpPr>
          <p:cNvPr id="6" name="Slide Number Placeholder 5"/>
          <p:cNvSpPr>
            <a:spLocks noGrp="1"/>
          </p:cNvSpPr>
          <p:nvPr>
            <p:ph type="sldNum" sz="quarter" idx="4"/>
          </p:nvPr>
        </p:nvSpPr>
        <p:spPr>
          <a:xfrm>
            <a:off x="6553200" y="6448251"/>
            <a:ext cx="2133600" cy="365125"/>
          </a:xfrm>
          <a:prstGeom prst="rect">
            <a:avLst/>
          </a:prstGeom>
        </p:spPr>
        <p:txBody>
          <a:bodyPr vert="horz" lIns="91440" tIns="45720" rIns="91440" bIns="45720" rtlCol="0" anchor="ctr"/>
          <a:lstStyle>
            <a:lvl1pPr algn="r">
              <a:defRPr sz="1200">
                <a:solidFill>
                  <a:schemeClr val="bg1"/>
                </a:solidFill>
              </a:defRPr>
            </a:lvl1pPr>
          </a:lstStyle>
          <a:p>
            <a:fld id="{D71A774C-E981-4CCA-AA75-161A658A4D12}" type="slidenum">
              <a:rPr lang="bs-Latn-BA" smtClean="0"/>
              <a:pPr/>
              <a:t>‹Nº›</a:t>
            </a:fld>
            <a:endParaRPr lang="bs-Latn-BA"/>
          </a:p>
        </p:txBody>
      </p:sp>
    </p:spTree>
    <p:extLst>
      <p:ext uri="{BB962C8B-B14F-4D97-AF65-F5344CB8AC3E}">
        <p14:creationId xmlns:p14="http://schemas.microsoft.com/office/powerpoint/2010/main" val="141317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5400" b="1" kern="1200">
          <a:solidFill>
            <a:schemeClr val="bg1"/>
          </a:solidFill>
          <a:latin typeface="Microsoft New Tai Lue" pitchFamily="34" charset="0"/>
          <a:ea typeface="+mj-ea"/>
          <a:cs typeface="Microsoft New Tai Lue"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icrosoft New Tai Lue" pitchFamily="34" charset="0"/>
          <a:ea typeface="+mn-ea"/>
          <a:cs typeface="Microsoft New Tai Lue"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icrosoft New Tai Lue" pitchFamily="34" charset="0"/>
          <a:ea typeface="+mn-ea"/>
          <a:cs typeface="Microsoft New Tai Lue"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icrosoft New Tai Lue" pitchFamily="34" charset="0"/>
          <a:ea typeface="+mn-ea"/>
          <a:cs typeface="Microsoft New Tai Lue"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050" name="Rectangle 2"/>
          <p:cNvSpPr>
            <a:spLocks noGrp="1" noChangeArrowheads="1"/>
          </p:cNvSpPr>
          <p:nvPr>
            <p:ph type="ctrTitle"/>
          </p:nvPr>
        </p:nvSpPr>
        <p:spPr/>
        <p:txBody>
          <a:bodyPr/>
          <a:lstStyle/>
          <a:p>
            <a:r>
              <a:rPr lang="es-BO" dirty="0" smtClean="0"/>
              <a:t>19. Criptografía</a:t>
            </a:r>
            <a:endParaRPr lang="es-BO" dirty="0"/>
          </a:p>
        </p:txBody>
      </p:sp>
      <p:sp>
        <p:nvSpPr>
          <p:cNvPr id="2051" name="Rectangle 3"/>
          <p:cNvSpPr>
            <a:spLocks noGrp="1" noChangeArrowheads="1"/>
          </p:cNvSpPr>
          <p:nvPr>
            <p:ph type="subTitle" idx="1"/>
          </p:nvPr>
        </p:nvSpPr>
        <p:spPr/>
        <p:txBody>
          <a:bodyPr>
            <a:normAutofit fontScale="92500" lnSpcReduction="10000"/>
          </a:bodyPr>
          <a:lstStyle/>
          <a:p>
            <a:r>
              <a:rPr lang="es-BO" dirty="0" smtClean="0"/>
              <a:t>Julio Javier Iglesias Pérez</a:t>
            </a:r>
            <a:endParaRPr lang="es-BO" dirty="0"/>
          </a:p>
        </p:txBody>
      </p:sp>
    </p:spTree>
    <p:extLst>
      <p:ext uri="{BB962C8B-B14F-4D97-AF65-F5344CB8AC3E}">
        <p14:creationId xmlns:p14="http://schemas.microsoft.com/office/powerpoint/2010/main" val="17803437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Rivest </a:t>
            </a:r>
            <a:r>
              <a:rPr lang="es-BO" dirty="0" smtClean="0"/>
              <a:t>Cipher</a:t>
            </a:r>
            <a:endParaRPr lang="es-BO" dirty="0"/>
          </a:p>
        </p:txBody>
      </p:sp>
      <p:sp>
        <p:nvSpPr>
          <p:cNvPr id="3" name="2 Marcador de contenido"/>
          <p:cNvSpPr>
            <a:spLocks noGrp="1"/>
          </p:cNvSpPr>
          <p:nvPr>
            <p:ph idx="1"/>
          </p:nvPr>
        </p:nvSpPr>
        <p:spPr/>
        <p:txBody>
          <a:bodyPr>
            <a:normAutofit lnSpcReduction="10000"/>
          </a:bodyPr>
          <a:lstStyle/>
          <a:p>
            <a:r>
              <a:rPr lang="es-BO" sz="2400" dirty="0"/>
              <a:t>RC (Rivest </a:t>
            </a:r>
            <a:r>
              <a:rPr lang="es-BO" sz="2400" dirty="0"/>
              <a:t>Cipher</a:t>
            </a:r>
            <a:r>
              <a:rPr lang="es-BO" sz="2400" dirty="0"/>
              <a:t>): Abarca varias versiones. Es un cifrado de bloque que utiliza llaves de hasta 2040 bits.</a:t>
            </a:r>
          </a:p>
          <a:p>
            <a:r>
              <a:rPr lang="es-BO" sz="2400" dirty="0" smtClean="0"/>
              <a:t>RC4</a:t>
            </a:r>
            <a:r>
              <a:rPr lang="es-BO" sz="2400" dirty="0"/>
              <a:t>: Una </a:t>
            </a:r>
            <a:r>
              <a:rPr lang="es-BO" sz="2400" dirty="0" smtClean="0"/>
              <a:t>llave </a:t>
            </a:r>
            <a:r>
              <a:rPr lang="es-BO" sz="2400" dirty="0"/>
              <a:t>variable de tamaño corriente con operaciones orientadas en bytes, y está basada en el uso de </a:t>
            </a:r>
            <a:r>
              <a:rPr lang="es-BO" sz="2400" dirty="0" smtClean="0"/>
              <a:t>permutaciones </a:t>
            </a:r>
            <a:r>
              <a:rPr lang="es-BO" sz="2400" dirty="0"/>
              <a:t>aleatorias.</a:t>
            </a:r>
          </a:p>
          <a:p>
            <a:r>
              <a:rPr lang="es-BO" sz="2400" dirty="0" smtClean="0"/>
              <a:t>RC5</a:t>
            </a:r>
            <a:r>
              <a:rPr lang="es-BO" sz="2400" dirty="0"/>
              <a:t>: Es un algoritmo </a:t>
            </a:r>
            <a:r>
              <a:rPr lang="es-BO" sz="2400" dirty="0"/>
              <a:t>parametrizado</a:t>
            </a:r>
            <a:r>
              <a:rPr lang="es-BO" sz="2400" dirty="0"/>
              <a:t> con un bloque de tamaño variable, una </a:t>
            </a:r>
            <a:r>
              <a:rPr lang="es-BO" sz="2400" dirty="0" smtClean="0"/>
              <a:t>llave </a:t>
            </a:r>
            <a:r>
              <a:rPr lang="es-BO" sz="2400" dirty="0"/>
              <a:t>de tamaño variable y con número de rondas variables. El tamaño de la clave es de 128 bits.</a:t>
            </a:r>
          </a:p>
          <a:p>
            <a:r>
              <a:rPr lang="es-BO" sz="2400" dirty="0" smtClean="0"/>
              <a:t>RC6</a:t>
            </a:r>
            <a:r>
              <a:rPr lang="es-BO" sz="2400" dirty="0"/>
              <a:t>: Agrega dos </a:t>
            </a:r>
            <a:r>
              <a:rPr lang="es-BO" sz="2400" dirty="0" smtClean="0"/>
              <a:t>características </a:t>
            </a:r>
            <a:r>
              <a:rPr lang="es-BO" sz="2400" dirty="0"/>
              <a:t>a RC5; la inclusión de multiplicación entera, y el uso de cuatro registros de 4 bits en vez de los dos registros de 2 bits de RC5.</a:t>
            </a:r>
          </a:p>
          <a:p>
            <a:endParaRPr lang="es-BO" dirty="0"/>
          </a:p>
        </p:txBody>
      </p:sp>
    </p:spTree>
    <p:extLst>
      <p:ext uri="{BB962C8B-B14F-4D97-AF65-F5344CB8AC3E}">
        <p14:creationId xmlns:p14="http://schemas.microsoft.com/office/powerpoint/2010/main" val="35788792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Criptografía </a:t>
            </a:r>
            <a:r>
              <a:rPr lang="es-BO" dirty="0" smtClean="0"/>
              <a:t>asímétrica</a:t>
            </a:r>
            <a:endParaRPr lang="es-BO" dirty="0"/>
          </a:p>
        </p:txBody>
      </p:sp>
      <p:sp>
        <p:nvSpPr>
          <p:cNvPr id="3" name="2 Marcador de contenido"/>
          <p:cNvSpPr>
            <a:spLocks noGrp="1"/>
          </p:cNvSpPr>
          <p:nvPr>
            <p:ph idx="1"/>
          </p:nvPr>
        </p:nvSpPr>
        <p:spPr/>
        <p:txBody>
          <a:bodyPr/>
          <a:lstStyle/>
          <a:p>
            <a:pPr marL="0" indent="0">
              <a:buNone/>
            </a:pPr>
            <a:r>
              <a:rPr lang="es-BO" sz="2400" dirty="0"/>
              <a:t>(Clave pública) utiliza distintas claves para </a:t>
            </a:r>
            <a:r>
              <a:rPr lang="es-BO" sz="2400" dirty="0" smtClean="0"/>
              <a:t>cifrar </a:t>
            </a:r>
            <a:r>
              <a:rPr lang="es-BO" sz="2400" dirty="0"/>
              <a:t>y </a:t>
            </a:r>
            <a:r>
              <a:rPr lang="es-BO" sz="2400" dirty="0" smtClean="0"/>
              <a:t>descifrar </a:t>
            </a:r>
            <a:r>
              <a:rPr lang="es-BO" sz="2400" dirty="0"/>
              <a:t>la información. </a:t>
            </a:r>
            <a:endParaRPr lang="es-BO" sz="2400" dirty="0" smtClean="0"/>
          </a:p>
          <a:p>
            <a:pPr marL="0" indent="0">
              <a:buNone/>
            </a:pPr>
            <a:r>
              <a:rPr lang="es-BO" sz="2400" dirty="0" smtClean="0"/>
              <a:t>Estas </a:t>
            </a:r>
            <a:r>
              <a:rPr lang="es-BO" sz="2400" dirty="0"/>
              <a:t>claves son conocidas como claves privadas y públicas</a:t>
            </a:r>
            <a:r>
              <a:rPr lang="es-BO" sz="2400" dirty="0" smtClean="0"/>
              <a:t>.</a:t>
            </a:r>
          </a:p>
          <a:p>
            <a:pPr marL="0" indent="0">
              <a:buNone/>
            </a:pPr>
            <a:r>
              <a:rPr lang="es-BO" sz="2400" dirty="0" smtClean="0"/>
              <a:t>Recordar siempre esta regla:</a:t>
            </a:r>
          </a:p>
          <a:p>
            <a:pPr marL="0" indent="0">
              <a:buNone/>
            </a:pPr>
            <a:r>
              <a:rPr lang="es-BO" sz="2400" dirty="0" smtClean="0"/>
              <a:t>La clave pública cifra.</a:t>
            </a:r>
          </a:p>
          <a:p>
            <a:pPr marL="0" indent="0">
              <a:buNone/>
            </a:pPr>
            <a:r>
              <a:rPr lang="es-BO" sz="2400" dirty="0" smtClean="0"/>
              <a:t>La clave privada descifra.</a:t>
            </a:r>
            <a:endParaRPr lang="es-BO"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4221088"/>
            <a:ext cx="493395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Tree>
    <p:extLst>
      <p:ext uri="{BB962C8B-B14F-4D97-AF65-F5344CB8AC3E}">
        <p14:creationId xmlns:p14="http://schemas.microsoft.com/office/powerpoint/2010/main" val="13237105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Algunos algoritmos </a:t>
            </a:r>
            <a:r>
              <a:rPr lang="es-BO" dirty="0" smtClean="0"/>
              <a:t>asímétricos</a:t>
            </a:r>
            <a:endParaRPr lang="es-BO" dirty="0"/>
          </a:p>
        </p:txBody>
      </p:sp>
      <p:sp>
        <p:nvSpPr>
          <p:cNvPr id="3" name="2 Marcador de contenido"/>
          <p:cNvSpPr>
            <a:spLocks noGrp="1"/>
          </p:cNvSpPr>
          <p:nvPr>
            <p:ph idx="1"/>
          </p:nvPr>
        </p:nvSpPr>
        <p:spPr/>
        <p:txBody>
          <a:bodyPr>
            <a:normAutofit lnSpcReduction="10000"/>
          </a:bodyPr>
          <a:lstStyle/>
          <a:p>
            <a:r>
              <a:rPr lang="es-BO" sz="2800" dirty="0"/>
              <a:t>Diffie-Hellman</a:t>
            </a:r>
            <a:r>
              <a:rPr lang="es-BO" sz="2800" dirty="0"/>
              <a:t>: Desarrollado para utilizarse como protocolo de intercambio. </a:t>
            </a:r>
            <a:r>
              <a:rPr lang="es-BO" sz="2800" dirty="0"/>
              <a:t>Diffie-Hellman</a:t>
            </a:r>
            <a:r>
              <a:rPr lang="es-BO" sz="2800" dirty="0"/>
              <a:t> es utilizado en </a:t>
            </a:r>
            <a:r>
              <a:rPr lang="es-BO" sz="2800" dirty="0"/>
              <a:t>Secure</a:t>
            </a:r>
            <a:r>
              <a:rPr lang="es-BO" sz="2800" dirty="0"/>
              <a:t> Sockets </a:t>
            </a:r>
            <a:r>
              <a:rPr lang="es-BO" sz="2800" dirty="0"/>
              <a:t>Layer</a:t>
            </a:r>
            <a:r>
              <a:rPr lang="es-BO" sz="2800" dirty="0"/>
              <a:t> (SSL) y en cifrado </a:t>
            </a:r>
            <a:r>
              <a:rPr lang="es-BO" sz="2800" dirty="0"/>
              <a:t>IPSec</a:t>
            </a:r>
            <a:r>
              <a:rPr lang="es-BO" sz="2800" dirty="0"/>
              <a:t>. Puede ser vulnerable a ataques </a:t>
            </a:r>
            <a:r>
              <a:rPr lang="es-BO" sz="2800" dirty="0"/>
              <a:t>Man</a:t>
            </a:r>
            <a:r>
              <a:rPr lang="es-BO" sz="2800" dirty="0"/>
              <a:t>-in-</a:t>
            </a:r>
            <a:r>
              <a:rPr lang="es-BO" sz="2800" dirty="0"/>
              <a:t>the</a:t>
            </a:r>
            <a:r>
              <a:rPr lang="es-BO" sz="2800" dirty="0"/>
              <a:t>-</a:t>
            </a:r>
            <a:r>
              <a:rPr lang="es-BO" sz="2800" dirty="0"/>
              <a:t>Middle</a:t>
            </a:r>
            <a:r>
              <a:rPr lang="es-BO" sz="2800" dirty="0"/>
              <a:t>.</a:t>
            </a:r>
          </a:p>
          <a:p>
            <a:r>
              <a:rPr lang="es-BO" sz="2800" dirty="0"/>
              <a:t>Elliptic</a:t>
            </a:r>
            <a:r>
              <a:rPr lang="es-BO" sz="2800" dirty="0"/>
              <a:t> Curve </a:t>
            </a:r>
            <a:r>
              <a:rPr lang="es-BO" sz="2800" dirty="0"/>
              <a:t>Cryptosystem</a:t>
            </a:r>
            <a:r>
              <a:rPr lang="es-BO" sz="2800" dirty="0"/>
              <a:t> (ECC): Utiliza puntos de una curva elíptica, en conjunto con problemas logarítmicos, para cifrado y firma. Utiliza menos poder de procesamiento que otros métodos, convirtiéndolo en una buena elección para dispositivos </a:t>
            </a:r>
            <a:r>
              <a:rPr lang="es-BO" sz="2800" dirty="0" smtClean="0"/>
              <a:t>móviles.</a:t>
            </a:r>
          </a:p>
        </p:txBody>
      </p:sp>
    </p:spTree>
    <p:extLst>
      <p:ext uri="{BB962C8B-B14F-4D97-AF65-F5344CB8AC3E}">
        <p14:creationId xmlns:p14="http://schemas.microsoft.com/office/powerpoint/2010/main" val="6870222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Algunos otros</a:t>
            </a:r>
            <a:endParaRPr lang="es-BO" dirty="0"/>
          </a:p>
        </p:txBody>
      </p:sp>
      <p:sp>
        <p:nvSpPr>
          <p:cNvPr id="3" name="2 Marcador de contenido"/>
          <p:cNvSpPr>
            <a:spLocks noGrp="1"/>
          </p:cNvSpPr>
          <p:nvPr>
            <p:ph idx="1"/>
          </p:nvPr>
        </p:nvSpPr>
        <p:spPr/>
        <p:txBody>
          <a:bodyPr/>
          <a:lstStyle/>
          <a:p>
            <a:r>
              <a:rPr lang="es-ES" sz="2800" dirty="0"/>
              <a:t>El </a:t>
            </a:r>
            <a:r>
              <a:rPr lang="es-ES" sz="2800" dirty="0"/>
              <a:t>Gamal</a:t>
            </a:r>
            <a:r>
              <a:rPr lang="es-ES" sz="2800" dirty="0"/>
              <a:t>: No está basado en la factorización de números primos, este método utiliza la solución de los problemas del logaritmo discreto para el cifrado y firmas digitales.</a:t>
            </a:r>
          </a:p>
          <a:p>
            <a:r>
              <a:rPr lang="es-ES" sz="2800" dirty="0"/>
              <a:t>RSA: Un algoritmo de cifrado fuerte </a:t>
            </a:r>
            <a:r>
              <a:rPr lang="es-ES" sz="2800" dirty="0" smtClean="0"/>
              <a:t>que se </a:t>
            </a:r>
            <a:r>
              <a:rPr lang="es-ES" sz="2800" dirty="0"/>
              <a:t>logra </a:t>
            </a:r>
            <a:r>
              <a:rPr lang="es-ES" sz="2800" dirty="0" smtClean="0"/>
              <a:t>mediante </a:t>
            </a:r>
            <a:r>
              <a:rPr lang="es-ES" sz="2800" dirty="0"/>
              <a:t>el uso de dos números primos grandes. </a:t>
            </a:r>
            <a:r>
              <a:rPr lang="es-ES" sz="2800" dirty="0" smtClean="0"/>
              <a:t>Factorizando</a:t>
            </a:r>
            <a:r>
              <a:rPr lang="es-ES" sz="2800" dirty="0" smtClean="0"/>
              <a:t> </a:t>
            </a:r>
            <a:r>
              <a:rPr lang="es-ES" sz="2800" dirty="0"/>
              <a:t>estos números </a:t>
            </a:r>
            <a:r>
              <a:rPr lang="es-ES" sz="2800" dirty="0" smtClean="0"/>
              <a:t>se crean llaves de hasta </a:t>
            </a:r>
            <a:r>
              <a:rPr lang="es-ES" sz="2800" dirty="0"/>
              <a:t>4096 bits. RSA puede ser utilizado para el cifrado y firmas digitales, y es la norma moderna de facto.</a:t>
            </a:r>
            <a:endParaRPr lang="es-BO" sz="2800" dirty="0"/>
          </a:p>
          <a:p>
            <a:endParaRPr lang="es-BO" dirty="0"/>
          </a:p>
        </p:txBody>
      </p:sp>
    </p:spTree>
    <p:extLst>
      <p:ext uri="{BB962C8B-B14F-4D97-AF65-F5344CB8AC3E}">
        <p14:creationId xmlns:p14="http://schemas.microsoft.com/office/powerpoint/2010/main" val="37693116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Función HASH</a:t>
            </a:r>
            <a:endParaRPr lang="es-BO" dirty="0"/>
          </a:p>
        </p:txBody>
      </p:sp>
      <p:sp>
        <p:nvSpPr>
          <p:cNvPr id="3" name="2 Marcador de contenido"/>
          <p:cNvSpPr>
            <a:spLocks noGrp="1"/>
          </p:cNvSpPr>
          <p:nvPr>
            <p:ph idx="1"/>
          </p:nvPr>
        </p:nvSpPr>
        <p:spPr/>
        <p:txBody>
          <a:bodyPr/>
          <a:lstStyle/>
          <a:p>
            <a:pPr marL="0" indent="0">
              <a:buNone/>
            </a:pPr>
            <a:r>
              <a:rPr lang="es-BO" dirty="0"/>
              <a:t>Es una función matemática unidireccional que toma una entrada y produce una cadena que tiene una entrada y produce típicamente una cadena longitud fija, o hash, basado en la disposición de los bits de los datos en la entrada.</a:t>
            </a:r>
          </a:p>
          <a:p>
            <a:pPr marL="0" indent="0">
              <a:buNone/>
            </a:pPr>
            <a:endParaRPr lang="es-BO" dirty="0"/>
          </a:p>
          <a:p>
            <a:pPr marL="0" indent="0">
              <a:buNone/>
            </a:pPr>
            <a:endParaRPr lang="es-BO" dirty="0"/>
          </a:p>
        </p:txBody>
      </p:sp>
    </p:spTree>
    <p:extLst>
      <p:ext uri="{BB962C8B-B14F-4D97-AF65-F5344CB8AC3E}">
        <p14:creationId xmlns:p14="http://schemas.microsoft.com/office/powerpoint/2010/main" val="673715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Algunos algoritmos HASH</a:t>
            </a:r>
            <a:endParaRPr lang="es-BO" dirty="0"/>
          </a:p>
        </p:txBody>
      </p:sp>
      <p:sp>
        <p:nvSpPr>
          <p:cNvPr id="3" name="2 Marcador de contenido"/>
          <p:cNvSpPr>
            <a:spLocks noGrp="1"/>
          </p:cNvSpPr>
          <p:nvPr>
            <p:ph idx="1"/>
          </p:nvPr>
        </p:nvSpPr>
        <p:spPr/>
        <p:txBody>
          <a:bodyPr>
            <a:normAutofit lnSpcReduction="10000"/>
          </a:bodyPr>
          <a:lstStyle/>
          <a:p>
            <a:r>
              <a:rPr lang="es-BO" sz="2200" dirty="0"/>
              <a:t>RC5: Es un algoritmo </a:t>
            </a:r>
            <a:r>
              <a:rPr lang="es-BO" sz="2200" dirty="0"/>
              <a:t>parametrizado</a:t>
            </a:r>
            <a:r>
              <a:rPr lang="es-BO" sz="2200" dirty="0"/>
              <a:t> con un bloque de tamaño variable, una llave de tamaño variable y con número de rondas variables. El tamaño de la clave es de 128 bits. </a:t>
            </a:r>
            <a:r>
              <a:rPr lang="es-BO" sz="2200" dirty="0" smtClean="0"/>
              <a:t>Es </a:t>
            </a:r>
            <a:r>
              <a:rPr lang="es-BO" sz="2200" dirty="0"/>
              <a:t>obsoleto debido a algunas fallas en el algoritmo (U.S. CERT, Agosto 2010). Actualmente sigue siendo utilizado para la verificación de archivos descargados y en algunos casos para almacenar contraseñas</a:t>
            </a:r>
            <a:r>
              <a:rPr lang="es-BO" sz="2200" dirty="0" smtClean="0"/>
              <a:t>.</a:t>
            </a:r>
          </a:p>
          <a:p>
            <a:r>
              <a:rPr lang="es-BO" sz="2200" dirty="0" smtClean="0"/>
              <a:t>SHA1</a:t>
            </a:r>
            <a:r>
              <a:rPr lang="es-BO" sz="2200" dirty="0"/>
              <a:t>: Produce </a:t>
            </a:r>
            <a:r>
              <a:rPr lang="es-BO" sz="2200" dirty="0" smtClean="0"/>
              <a:t>un valor de salida de 160 bits </a:t>
            </a:r>
            <a:r>
              <a:rPr lang="es-BO" sz="2200" dirty="0"/>
              <a:t>desde un mensaje con un tamaño máximo de (2 elevado a 64, </a:t>
            </a:r>
            <a:r>
              <a:rPr lang="es-BO" sz="2200" dirty="0" smtClean="0"/>
              <a:t>menos </a:t>
            </a:r>
            <a:r>
              <a:rPr lang="es-BO" sz="2200" dirty="0"/>
              <a:t>1) bits, se asemeja al algoritmo MD5.</a:t>
            </a:r>
          </a:p>
          <a:p>
            <a:r>
              <a:rPr lang="es-BO" sz="2200" dirty="0" smtClean="0"/>
              <a:t>SHA2</a:t>
            </a:r>
            <a:r>
              <a:rPr lang="es-BO" sz="2200" dirty="0"/>
              <a:t>: Es una familia de dos funciones hash similares, con tamaños distintos de </a:t>
            </a:r>
            <a:r>
              <a:rPr lang="es-BO" sz="2200" dirty="0" smtClean="0"/>
              <a:t>bloques, produce salidas de 224, 256, 384 y 512 bits.</a:t>
            </a:r>
            <a:endParaRPr lang="es-BO" sz="2200" dirty="0"/>
          </a:p>
          <a:p>
            <a:r>
              <a:rPr lang="es-BO" sz="2200" dirty="0" smtClean="0"/>
              <a:t>SHA3</a:t>
            </a:r>
            <a:r>
              <a:rPr lang="es-BO" sz="2200" dirty="0"/>
              <a:t>: Está aún en </a:t>
            </a:r>
            <a:r>
              <a:rPr lang="es-BO" sz="2200" dirty="0" smtClean="0"/>
              <a:t>desarrollo.</a:t>
            </a:r>
            <a:endParaRPr lang="es-BO" sz="2200" dirty="0"/>
          </a:p>
          <a:p>
            <a:endParaRPr lang="es-BO" dirty="0"/>
          </a:p>
        </p:txBody>
      </p:sp>
    </p:spTree>
    <p:extLst>
      <p:ext uri="{BB962C8B-B14F-4D97-AF65-F5344CB8AC3E}">
        <p14:creationId xmlns:p14="http://schemas.microsoft.com/office/powerpoint/2010/main" val="42805468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¿Qué es </a:t>
            </a:r>
            <a:r>
              <a:rPr lang="es-BO" dirty="0" smtClean="0"/>
              <a:t>Secure</a:t>
            </a:r>
            <a:r>
              <a:rPr lang="es-BO" dirty="0" smtClean="0"/>
              <a:t> Shell?</a:t>
            </a:r>
            <a:endParaRPr lang="es-BO" dirty="0"/>
          </a:p>
        </p:txBody>
      </p:sp>
      <p:sp>
        <p:nvSpPr>
          <p:cNvPr id="3" name="2 Marcador de contenido"/>
          <p:cNvSpPr>
            <a:spLocks noGrp="1"/>
          </p:cNvSpPr>
          <p:nvPr>
            <p:ph idx="1"/>
          </p:nvPr>
        </p:nvSpPr>
        <p:spPr/>
        <p:txBody>
          <a:bodyPr>
            <a:normAutofit fontScale="92500" lnSpcReduction="10000"/>
          </a:bodyPr>
          <a:lstStyle/>
          <a:p>
            <a:r>
              <a:rPr lang="es-BO" dirty="0" smtClean="0"/>
              <a:t>Comunicación </a:t>
            </a:r>
            <a:r>
              <a:rPr lang="es-BO" dirty="0"/>
              <a:t>Remota: Es el </a:t>
            </a:r>
            <a:r>
              <a:rPr lang="es-BO" dirty="0" smtClean="0"/>
              <a:t>remplazo </a:t>
            </a:r>
            <a:r>
              <a:rPr lang="es-BO" dirty="0"/>
              <a:t>a Telnet y las </a:t>
            </a:r>
            <a:r>
              <a:rPr lang="es-BO" dirty="0" smtClean="0"/>
              <a:t>utilidades “r” de </a:t>
            </a:r>
            <a:r>
              <a:rPr lang="es-BO" dirty="0"/>
              <a:t>Berkeley (</a:t>
            </a:r>
            <a:r>
              <a:rPr lang="es-BO" dirty="0"/>
              <a:t>rlogin</a:t>
            </a:r>
            <a:r>
              <a:rPr lang="es-BO" dirty="0"/>
              <a:t>, </a:t>
            </a:r>
            <a:r>
              <a:rPr lang="es-BO" dirty="0"/>
              <a:t>rsh</a:t>
            </a:r>
            <a:r>
              <a:rPr lang="es-BO" dirty="0"/>
              <a:t>, </a:t>
            </a:r>
            <a:r>
              <a:rPr lang="es-BO" dirty="0"/>
              <a:t>rcp</a:t>
            </a:r>
            <a:r>
              <a:rPr lang="es-BO" dirty="0"/>
              <a:t>, </a:t>
            </a:r>
            <a:r>
              <a:rPr lang="es-BO" dirty="0" smtClean="0"/>
              <a:t>y </a:t>
            </a:r>
            <a:r>
              <a:rPr lang="es-BO" dirty="0"/>
              <a:t>rdist</a:t>
            </a:r>
            <a:r>
              <a:rPr lang="es-BO" dirty="0"/>
              <a:t>).</a:t>
            </a:r>
          </a:p>
          <a:p>
            <a:r>
              <a:rPr lang="es-BO" dirty="0" smtClean="0"/>
              <a:t>Canal </a:t>
            </a:r>
            <a:r>
              <a:rPr lang="es-BO" dirty="0"/>
              <a:t>seguro: Provee un canal encriptado para el inicio de sesión remoto, ejecución de </a:t>
            </a:r>
            <a:r>
              <a:rPr lang="es-BO" dirty="0" smtClean="0"/>
              <a:t>comandos </a:t>
            </a:r>
            <a:r>
              <a:rPr lang="es-BO" dirty="0"/>
              <a:t>y transferencia de archivos.</a:t>
            </a:r>
          </a:p>
          <a:p>
            <a:r>
              <a:rPr lang="es-BO" dirty="0" smtClean="0"/>
              <a:t>Autenticación </a:t>
            </a:r>
            <a:r>
              <a:rPr lang="es-BO" dirty="0"/>
              <a:t>fuerte: Provee una autenticación de usuario y host a host fuerte, y asegura la </a:t>
            </a:r>
            <a:r>
              <a:rPr lang="es-BO" dirty="0" smtClean="0"/>
              <a:t>comunicación </a:t>
            </a:r>
            <a:r>
              <a:rPr lang="es-BO" dirty="0"/>
              <a:t>sobre un internet inseguro.</a:t>
            </a:r>
          </a:p>
        </p:txBody>
      </p:sp>
    </p:spTree>
    <p:extLst>
      <p:ext uri="{BB962C8B-B14F-4D97-AF65-F5344CB8AC3E}">
        <p14:creationId xmlns:p14="http://schemas.microsoft.com/office/powerpoint/2010/main" val="33180792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Public</a:t>
            </a:r>
            <a:r>
              <a:rPr lang="es-BO" dirty="0" smtClean="0"/>
              <a:t> Key </a:t>
            </a:r>
            <a:r>
              <a:rPr lang="es-BO" dirty="0" smtClean="0"/>
              <a:t>Infraestructure</a:t>
            </a:r>
            <a:endParaRPr lang="es-BO" dirty="0"/>
          </a:p>
        </p:txBody>
      </p:sp>
      <p:sp>
        <p:nvSpPr>
          <p:cNvPr id="3" name="2 Marcador de contenido"/>
          <p:cNvSpPr>
            <a:spLocks noGrp="1"/>
          </p:cNvSpPr>
          <p:nvPr>
            <p:ph idx="1"/>
          </p:nvPr>
        </p:nvSpPr>
        <p:spPr/>
        <p:txBody>
          <a:bodyPr/>
          <a:lstStyle/>
          <a:p>
            <a:r>
              <a:rPr lang="es-BO" dirty="0" smtClean="0"/>
              <a:t>Es </a:t>
            </a:r>
            <a:r>
              <a:rPr lang="es-BO" dirty="0"/>
              <a:t>un conjunto de hardware, software, personas, directivas y procedimientos requeridos para </a:t>
            </a:r>
            <a:r>
              <a:rPr lang="es-BO" dirty="0" smtClean="0"/>
              <a:t>crear</a:t>
            </a:r>
            <a:r>
              <a:rPr lang="es-BO" dirty="0"/>
              <a:t>, administrar, distribuir, utilizar, almacenar y </a:t>
            </a:r>
            <a:r>
              <a:rPr lang="es-BO" dirty="0" smtClean="0"/>
              <a:t>revocar </a:t>
            </a:r>
            <a:r>
              <a:rPr lang="es-BO" dirty="0"/>
              <a:t>certificados digitales</a:t>
            </a:r>
            <a:r>
              <a:rPr lang="es-BO" dirty="0" smtClean="0"/>
              <a:t>.</a:t>
            </a:r>
            <a:endParaRPr lang="es-BO" dirty="0"/>
          </a:p>
        </p:txBody>
      </p:sp>
    </p:spTree>
    <p:extLst>
      <p:ext uri="{BB962C8B-B14F-4D97-AF65-F5344CB8AC3E}">
        <p14:creationId xmlns:p14="http://schemas.microsoft.com/office/powerpoint/2010/main" val="37872786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Componentes de un PKI</a:t>
            </a:r>
            <a:endParaRPr lang="es-BO" dirty="0"/>
          </a:p>
        </p:txBody>
      </p:sp>
      <p:sp>
        <p:nvSpPr>
          <p:cNvPr id="3" name="2 Marcador de contenido"/>
          <p:cNvSpPr>
            <a:spLocks noGrp="1"/>
          </p:cNvSpPr>
          <p:nvPr>
            <p:ph idx="1"/>
          </p:nvPr>
        </p:nvSpPr>
        <p:spPr/>
        <p:txBody>
          <a:bodyPr/>
          <a:lstStyle/>
          <a:p>
            <a:r>
              <a:rPr lang="es-BO" sz="2800" dirty="0" smtClean="0"/>
              <a:t>Un </a:t>
            </a:r>
            <a:r>
              <a:rPr lang="es-BO" sz="2800" dirty="0"/>
              <a:t>sistema de administración de certificados para la generación, distribución, </a:t>
            </a:r>
            <a:r>
              <a:rPr lang="es-BO" sz="2800" dirty="0" smtClean="0"/>
              <a:t>almacenamiento</a:t>
            </a:r>
            <a:r>
              <a:rPr lang="es-BO" sz="2800" dirty="0"/>
              <a:t>, y verificación de certificados.</a:t>
            </a:r>
          </a:p>
          <a:p>
            <a:r>
              <a:rPr lang="es-BO" sz="2800" dirty="0" smtClean="0"/>
              <a:t>Uno </a:t>
            </a:r>
            <a:r>
              <a:rPr lang="es-BO" sz="2800" dirty="0"/>
              <a:t>o más directorios donde los certificados (y </a:t>
            </a:r>
            <a:r>
              <a:rPr lang="es-BO" sz="2800" dirty="0" smtClean="0"/>
              <a:t>sus llaves </a:t>
            </a:r>
            <a:r>
              <a:rPr lang="es-BO" sz="2800" dirty="0"/>
              <a:t>públicas) están.</a:t>
            </a:r>
          </a:p>
          <a:p>
            <a:r>
              <a:rPr lang="es-BO" sz="2800" dirty="0" smtClean="0"/>
              <a:t>Una </a:t>
            </a:r>
            <a:r>
              <a:rPr lang="es-BO" sz="2800" dirty="0"/>
              <a:t>Autoridad de Registro (RA) que actúa como un verificador de la Autoridad de </a:t>
            </a:r>
            <a:r>
              <a:rPr lang="es-BO" sz="2800" dirty="0" smtClean="0"/>
              <a:t>Certificación</a:t>
            </a:r>
            <a:r>
              <a:rPr lang="es-BO" sz="2800" dirty="0"/>
              <a:t>.</a:t>
            </a:r>
          </a:p>
          <a:p>
            <a:r>
              <a:rPr lang="es-BO" sz="2800" dirty="0" smtClean="0"/>
              <a:t>Autoridad </a:t>
            </a:r>
            <a:r>
              <a:rPr lang="es-BO" sz="2800" dirty="0"/>
              <a:t>de Certificación (CA) emite y verifica los certificados digitales.</a:t>
            </a:r>
          </a:p>
          <a:p>
            <a:endParaRPr lang="es-BO" dirty="0"/>
          </a:p>
        </p:txBody>
      </p:sp>
    </p:spTree>
    <p:extLst>
      <p:ext uri="{BB962C8B-B14F-4D97-AF65-F5344CB8AC3E}">
        <p14:creationId xmlns:p14="http://schemas.microsoft.com/office/powerpoint/2010/main" val="1968882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Autoridades de Certificación</a:t>
            </a:r>
            <a:endParaRPr lang="es-BO" dirty="0"/>
          </a:p>
        </p:txBody>
      </p:sp>
      <p:sp>
        <p:nvSpPr>
          <p:cNvPr id="3" name="2 Marcador de contenido"/>
          <p:cNvSpPr>
            <a:spLocks noGrp="1"/>
          </p:cNvSpPr>
          <p:nvPr>
            <p:ph idx="1"/>
          </p:nvPr>
        </p:nvSpPr>
        <p:spPr/>
        <p:txBody>
          <a:bodyPr/>
          <a:lstStyle/>
          <a:p>
            <a:r>
              <a:rPr lang="en-US" dirty="0" smtClean="0"/>
              <a:t>COMODO</a:t>
            </a:r>
            <a:r>
              <a:rPr lang="en-US" dirty="0"/>
              <a:t>.</a:t>
            </a:r>
          </a:p>
          <a:p>
            <a:r>
              <a:rPr lang="en-US" dirty="0" smtClean="0"/>
              <a:t>THAWTE</a:t>
            </a:r>
            <a:r>
              <a:rPr lang="en-US" dirty="0"/>
              <a:t>.</a:t>
            </a:r>
          </a:p>
          <a:p>
            <a:r>
              <a:rPr lang="en-US" dirty="0" smtClean="0"/>
              <a:t>VeriSign</a:t>
            </a:r>
            <a:r>
              <a:rPr lang="en-US" dirty="0"/>
              <a:t>.</a:t>
            </a:r>
          </a:p>
          <a:p>
            <a:r>
              <a:rPr lang="en-US" dirty="0" smtClean="0"/>
              <a:t>Entrust</a:t>
            </a:r>
            <a:r>
              <a:rPr lang="en-US" dirty="0"/>
              <a:t>.</a:t>
            </a:r>
            <a:endParaRPr lang="es-BO" dirty="0"/>
          </a:p>
        </p:txBody>
      </p:sp>
    </p:spTree>
    <p:extLst>
      <p:ext uri="{BB962C8B-B14F-4D97-AF65-F5344CB8AC3E}">
        <p14:creationId xmlns:p14="http://schemas.microsoft.com/office/powerpoint/2010/main" val="1180087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Conceptos</a:t>
            </a:r>
            <a:endParaRPr lang="es-BO" dirty="0"/>
          </a:p>
        </p:txBody>
      </p:sp>
      <p:sp>
        <p:nvSpPr>
          <p:cNvPr id="3" name="2 Marcador de contenido"/>
          <p:cNvSpPr>
            <a:spLocks noGrp="1"/>
          </p:cNvSpPr>
          <p:nvPr>
            <p:ph idx="1"/>
          </p:nvPr>
        </p:nvSpPr>
        <p:spPr/>
        <p:txBody>
          <a:bodyPr>
            <a:normAutofit lnSpcReduction="10000"/>
          </a:bodyPr>
          <a:lstStyle/>
          <a:p>
            <a:r>
              <a:rPr lang="es-BO" dirty="0"/>
              <a:t>La criptografía (del griego </a:t>
            </a:r>
            <a:r>
              <a:rPr lang="es-BO" dirty="0"/>
              <a:t>κρύ</a:t>
            </a:r>
            <a:r>
              <a:rPr lang="es-BO" dirty="0"/>
              <a:t>πτω krypto, «oculto», y γράφω graphos, «escribir», literalmente «escritura oculta») es el arte o ciencia de cifrar y descifrar información </a:t>
            </a:r>
            <a:r>
              <a:rPr lang="es-BO" dirty="0" smtClean="0"/>
              <a:t>medíante </a:t>
            </a:r>
            <a:r>
              <a:rPr lang="es-BO" dirty="0"/>
              <a:t>técnicas especiales y se emplea frecuentemente para permitir un intercambio de mensajes que sólo puedan ser leidos por personas a las que van dirigidos y que poseen los medios para descifrarlos.</a:t>
            </a:r>
          </a:p>
          <a:p>
            <a:endParaRPr lang="es-BO" dirty="0"/>
          </a:p>
        </p:txBody>
      </p:sp>
    </p:spTree>
    <p:extLst>
      <p:ext uri="{BB962C8B-B14F-4D97-AF65-F5344CB8AC3E}">
        <p14:creationId xmlns:p14="http://schemas.microsoft.com/office/powerpoint/2010/main" val="31413445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Firma de correo</a:t>
            </a:r>
            <a:endParaRPr lang="es-BO" dirty="0"/>
          </a:p>
        </p:txBody>
      </p:sp>
      <p:sp>
        <p:nvSpPr>
          <p:cNvPr id="3" name="2 Marcador de contenido"/>
          <p:cNvSpPr>
            <a:spLocks noGrp="1"/>
          </p:cNvSpPr>
          <p:nvPr>
            <p:ph idx="1"/>
          </p:nvPr>
        </p:nvSpPr>
        <p:spPr/>
        <p:txBody>
          <a:bodyPr>
            <a:normAutofit lnSpcReduction="10000"/>
          </a:bodyPr>
          <a:lstStyle/>
          <a:p>
            <a:pPr marL="0" indent="0">
              <a:buNone/>
            </a:pPr>
            <a:r>
              <a:rPr lang="es-BO" dirty="0"/>
              <a:t>Firma Digital</a:t>
            </a:r>
          </a:p>
          <a:p>
            <a:r>
              <a:rPr lang="es-BO" dirty="0" smtClean="0"/>
              <a:t>Utiliza </a:t>
            </a:r>
            <a:r>
              <a:rPr lang="es-BO" dirty="0"/>
              <a:t>criptografía </a:t>
            </a:r>
            <a:r>
              <a:rPr lang="es-BO" dirty="0" smtClean="0"/>
              <a:t>asimétrica </a:t>
            </a:r>
            <a:r>
              <a:rPr lang="es-BO" dirty="0"/>
              <a:t>para simular las propiedades de seguridad de una firma en </a:t>
            </a:r>
            <a:r>
              <a:rPr lang="es-BO" dirty="0" smtClean="0"/>
              <a:t>digital </a:t>
            </a:r>
            <a:r>
              <a:rPr lang="es-BO" dirty="0"/>
              <a:t>en vez de una forma de escritura.</a:t>
            </a:r>
          </a:p>
          <a:p>
            <a:r>
              <a:rPr lang="es-BO" dirty="0" smtClean="0"/>
              <a:t>Los </a:t>
            </a:r>
            <a:r>
              <a:rPr lang="es-BO" dirty="0"/>
              <a:t>esquemas de firma digital incluye dos algoritmos, una clave </a:t>
            </a:r>
            <a:r>
              <a:rPr lang="es-BO" dirty="0" smtClean="0"/>
              <a:t>privada </a:t>
            </a:r>
            <a:r>
              <a:rPr lang="es-BO" dirty="0"/>
              <a:t>para firmar el </a:t>
            </a:r>
            <a:r>
              <a:rPr lang="es-BO" dirty="0" smtClean="0"/>
              <a:t>mensaje </a:t>
            </a:r>
            <a:r>
              <a:rPr lang="es-BO" dirty="0"/>
              <a:t>y una clave pública para verificar las firmas.</a:t>
            </a:r>
          </a:p>
        </p:txBody>
      </p:sp>
    </p:spTree>
    <p:extLst>
      <p:ext uri="{BB962C8B-B14F-4D97-AF65-F5344CB8AC3E}">
        <p14:creationId xmlns:p14="http://schemas.microsoft.com/office/powerpoint/2010/main" val="4030868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Secure</a:t>
            </a:r>
            <a:r>
              <a:rPr lang="es-BO" dirty="0" smtClean="0"/>
              <a:t> Socket </a:t>
            </a:r>
            <a:r>
              <a:rPr lang="es-BO" dirty="0" smtClean="0"/>
              <a:t>Layer</a:t>
            </a:r>
            <a:endParaRPr lang="es-BO" dirty="0"/>
          </a:p>
        </p:txBody>
      </p:sp>
      <p:sp>
        <p:nvSpPr>
          <p:cNvPr id="3" name="2 Marcador de contenido"/>
          <p:cNvSpPr>
            <a:spLocks noGrp="1"/>
          </p:cNvSpPr>
          <p:nvPr>
            <p:ph idx="1"/>
          </p:nvPr>
        </p:nvSpPr>
        <p:spPr/>
        <p:txBody>
          <a:bodyPr/>
          <a:lstStyle/>
          <a:p>
            <a:r>
              <a:rPr lang="es-BO" dirty="0" smtClean="0"/>
              <a:t>Es </a:t>
            </a:r>
            <a:r>
              <a:rPr lang="es-BO" dirty="0"/>
              <a:t>un protocolo de la capa de </a:t>
            </a:r>
            <a:r>
              <a:rPr lang="es-BO" dirty="0" smtClean="0"/>
              <a:t>aplicación </a:t>
            </a:r>
            <a:r>
              <a:rPr lang="es-BO" dirty="0"/>
              <a:t>desarrollado por Netscape para administrar </a:t>
            </a:r>
            <a:r>
              <a:rPr lang="es-BO" dirty="0" smtClean="0"/>
              <a:t>la seguridad </a:t>
            </a:r>
            <a:r>
              <a:rPr lang="es-BO" dirty="0"/>
              <a:t>de la transmisión de un mensaje por Internet.</a:t>
            </a:r>
          </a:p>
          <a:p>
            <a:r>
              <a:rPr lang="es-BO" dirty="0" smtClean="0"/>
              <a:t>Utiliza </a:t>
            </a:r>
            <a:r>
              <a:rPr lang="es-BO" dirty="0"/>
              <a:t>la encriptación </a:t>
            </a:r>
            <a:r>
              <a:rPr lang="es-BO" dirty="0" smtClean="0"/>
              <a:t>asimétrica </a:t>
            </a:r>
            <a:r>
              <a:rPr lang="es-BO" dirty="0"/>
              <a:t>RSA (clave pública) para </a:t>
            </a:r>
            <a:r>
              <a:rPr lang="es-BO" dirty="0" smtClean="0"/>
              <a:t>cifrar los </a:t>
            </a:r>
            <a:r>
              <a:rPr lang="es-BO" dirty="0"/>
              <a:t>datos transferidos </a:t>
            </a:r>
            <a:r>
              <a:rPr lang="es-BO" dirty="0" smtClean="0"/>
              <a:t>sobre </a:t>
            </a:r>
            <a:r>
              <a:rPr lang="es-BO" dirty="0"/>
              <a:t>una conexión SSL.</a:t>
            </a:r>
          </a:p>
        </p:txBody>
      </p:sp>
    </p:spTree>
    <p:extLst>
      <p:ext uri="{BB962C8B-B14F-4D97-AF65-F5344CB8AC3E}">
        <p14:creationId xmlns:p14="http://schemas.microsoft.com/office/powerpoint/2010/main" val="18515219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Transport</a:t>
            </a:r>
            <a:r>
              <a:rPr lang="es-BO" dirty="0"/>
              <a:t> </a:t>
            </a:r>
            <a:r>
              <a:rPr lang="es-BO" dirty="0"/>
              <a:t>Layer</a:t>
            </a:r>
            <a:r>
              <a:rPr lang="es-BO" dirty="0"/>
              <a:t> Security (TLS</a:t>
            </a:r>
            <a:r>
              <a:rPr lang="es-BO" dirty="0" smtClean="0"/>
              <a:t>)</a:t>
            </a:r>
            <a:endParaRPr lang="es-BO" dirty="0"/>
          </a:p>
        </p:txBody>
      </p:sp>
      <p:sp>
        <p:nvSpPr>
          <p:cNvPr id="3" name="2 Marcador de contenido"/>
          <p:cNvSpPr>
            <a:spLocks noGrp="1"/>
          </p:cNvSpPr>
          <p:nvPr>
            <p:ph idx="1"/>
          </p:nvPr>
        </p:nvSpPr>
        <p:spPr/>
        <p:txBody>
          <a:bodyPr>
            <a:normAutofit lnSpcReduction="10000"/>
          </a:bodyPr>
          <a:lstStyle/>
          <a:p>
            <a:pPr marL="0" indent="0">
              <a:buNone/>
            </a:pPr>
            <a:r>
              <a:rPr lang="es-BO" sz="2600" dirty="0" smtClean="0"/>
              <a:t>Es </a:t>
            </a:r>
            <a:r>
              <a:rPr lang="es-BO" sz="2600" dirty="0"/>
              <a:t>un protocolo para establecer una conexión segura entre un cliente y un servidor y asegurar </a:t>
            </a:r>
            <a:r>
              <a:rPr lang="es-BO" sz="2600" dirty="0" smtClean="0"/>
              <a:t>la </a:t>
            </a:r>
            <a:r>
              <a:rPr lang="es-BO" sz="2600" dirty="0"/>
              <a:t>privacidad y la integridad de la información durante la transmisión.</a:t>
            </a:r>
          </a:p>
          <a:p>
            <a:pPr marL="0" indent="0">
              <a:buNone/>
            </a:pPr>
            <a:r>
              <a:rPr lang="es-BO" sz="2600" dirty="0"/>
              <a:t>Utiliza el algoritmo RSA con 1024 y 2048 bits de fortaleza.</a:t>
            </a:r>
          </a:p>
          <a:p>
            <a:r>
              <a:rPr lang="es-BO" sz="2600" dirty="0" smtClean="0"/>
              <a:t>TLS </a:t>
            </a:r>
            <a:r>
              <a:rPr lang="es-BO" sz="2600" dirty="0"/>
              <a:t>Record </a:t>
            </a:r>
            <a:r>
              <a:rPr lang="es-BO" sz="2600" dirty="0"/>
              <a:t>Protocol</a:t>
            </a:r>
            <a:r>
              <a:rPr lang="es-BO" sz="2600" dirty="0"/>
              <a:t>: Provee una conexión segura con algún método de encriptación como DES.</a:t>
            </a:r>
          </a:p>
          <a:p>
            <a:r>
              <a:rPr lang="es-BO" sz="2600" dirty="0" smtClean="0"/>
              <a:t>TLS </a:t>
            </a:r>
            <a:r>
              <a:rPr lang="es-BO" sz="2600" dirty="0"/>
              <a:t>Handshake</a:t>
            </a:r>
            <a:r>
              <a:rPr lang="es-BO" sz="2600" dirty="0"/>
              <a:t> </a:t>
            </a:r>
            <a:r>
              <a:rPr lang="es-BO" sz="2600" dirty="0"/>
              <a:t>Protocol</a:t>
            </a:r>
            <a:r>
              <a:rPr lang="es-BO" sz="2600" dirty="0"/>
              <a:t>: Permite al cliente y servidor autentificarse </a:t>
            </a:r>
            <a:r>
              <a:rPr lang="es-BO" sz="2600" dirty="0" smtClean="0"/>
              <a:t>mutuamente </a:t>
            </a:r>
            <a:r>
              <a:rPr lang="es-BO" sz="2600" dirty="0"/>
              <a:t>y transferir </a:t>
            </a:r>
            <a:r>
              <a:rPr lang="es-BO" sz="2600" dirty="0" smtClean="0"/>
              <a:t>un </a:t>
            </a:r>
            <a:r>
              <a:rPr lang="es-BO" sz="2600" dirty="0"/>
              <a:t>algoritmo de encriptación y claves criptográficas antes del intercambio de datos.</a:t>
            </a:r>
          </a:p>
        </p:txBody>
      </p:sp>
    </p:spTree>
    <p:extLst>
      <p:ext uri="{BB962C8B-B14F-4D97-AF65-F5344CB8AC3E}">
        <p14:creationId xmlns:p14="http://schemas.microsoft.com/office/powerpoint/2010/main" val="36891495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Cifrado de disco</a:t>
            </a:r>
            <a:endParaRPr lang="es-BO" dirty="0"/>
          </a:p>
        </p:txBody>
      </p:sp>
      <p:sp>
        <p:nvSpPr>
          <p:cNvPr id="3" name="2 Marcador de contenido"/>
          <p:cNvSpPr>
            <a:spLocks noGrp="1"/>
          </p:cNvSpPr>
          <p:nvPr>
            <p:ph idx="1"/>
          </p:nvPr>
        </p:nvSpPr>
        <p:spPr/>
        <p:txBody>
          <a:bodyPr>
            <a:normAutofit fontScale="92500"/>
          </a:bodyPr>
          <a:lstStyle/>
          <a:p>
            <a:r>
              <a:rPr lang="es-BO" sz="2400" dirty="0" smtClean="0"/>
              <a:t>Confidencialidad</a:t>
            </a:r>
            <a:r>
              <a:rPr lang="es-BO" sz="2400" dirty="0"/>
              <a:t>: La encriptación de disco es utilizada para proteger la confidencialidad de </a:t>
            </a:r>
            <a:r>
              <a:rPr lang="es-BO" sz="2400" dirty="0" smtClean="0"/>
              <a:t>los </a:t>
            </a:r>
            <a:r>
              <a:rPr lang="es-BO" sz="2400" dirty="0"/>
              <a:t>datos almacenados en el disco. Volúmenes ocultos, </a:t>
            </a:r>
            <a:r>
              <a:rPr lang="es-BO" sz="2400" dirty="0"/>
              <a:t>Passphrase</a:t>
            </a:r>
            <a:r>
              <a:rPr lang="es-BO" sz="2400" dirty="0"/>
              <a:t>, </a:t>
            </a:r>
            <a:r>
              <a:rPr lang="es-BO" sz="2400" dirty="0" smtClean="0"/>
              <a:t>Estenografía, </a:t>
            </a:r>
            <a:r>
              <a:rPr lang="es-BO" sz="2400" dirty="0"/>
              <a:t>Privacidad.</a:t>
            </a:r>
          </a:p>
          <a:p>
            <a:r>
              <a:rPr lang="es-BO" sz="2400" dirty="0" smtClean="0"/>
              <a:t>Encriptación</a:t>
            </a:r>
            <a:r>
              <a:rPr lang="es-BO" sz="2400" dirty="0"/>
              <a:t>: Trabaja de manera similar que la encriptación de los mensajes de texto y </a:t>
            </a:r>
            <a:r>
              <a:rPr lang="es-BO" sz="2400" dirty="0" smtClean="0"/>
              <a:t>protege los </a:t>
            </a:r>
            <a:r>
              <a:rPr lang="es-BO" sz="2400" dirty="0"/>
              <a:t>datos </a:t>
            </a:r>
            <a:r>
              <a:rPr lang="es-BO" sz="2400" dirty="0" smtClean="0"/>
              <a:t>incluso </a:t>
            </a:r>
            <a:r>
              <a:rPr lang="es-BO" sz="2400" dirty="0"/>
              <a:t>cuando el S.O. no está activo. Encriptación de volumen.</a:t>
            </a:r>
          </a:p>
          <a:p>
            <a:r>
              <a:rPr lang="es-BO" sz="2400" dirty="0" smtClean="0"/>
              <a:t>Protección</a:t>
            </a:r>
            <a:r>
              <a:rPr lang="es-BO" sz="2400" dirty="0"/>
              <a:t>: Con el uso de un programa de encriptación en su disco, se puede salvaguardar la </a:t>
            </a:r>
            <a:r>
              <a:rPr lang="es-BO" sz="2400" dirty="0" smtClean="0"/>
              <a:t>información </a:t>
            </a:r>
            <a:r>
              <a:rPr lang="es-BO" sz="2400" dirty="0"/>
              <a:t>que se guardará en un disco y mantenerla segura si caen en las manos equivocadas. </a:t>
            </a:r>
          </a:p>
          <a:p>
            <a:r>
              <a:rPr lang="es-BO" sz="2400" dirty="0" smtClean="0"/>
              <a:t>Herramientas de cifrado de disco: </a:t>
            </a:r>
            <a:r>
              <a:rPr lang="es-BO" sz="2400" dirty="0"/>
              <a:t>TrueCrypt</a:t>
            </a:r>
            <a:r>
              <a:rPr lang="es-BO" sz="2400" dirty="0"/>
              <a:t>, etc.</a:t>
            </a:r>
          </a:p>
        </p:txBody>
      </p:sp>
    </p:spTree>
    <p:extLst>
      <p:ext uri="{BB962C8B-B14F-4D97-AF65-F5344CB8AC3E}">
        <p14:creationId xmlns:p14="http://schemas.microsoft.com/office/powerpoint/2010/main" val="32741423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Ataques de criptografía</a:t>
            </a:r>
            <a:endParaRPr lang="es-BO" dirty="0"/>
          </a:p>
        </p:txBody>
      </p:sp>
      <p:sp>
        <p:nvSpPr>
          <p:cNvPr id="3" name="2 Marcador de contenido"/>
          <p:cNvSpPr>
            <a:spLocks noGrp="1"/>
          </p:cNvSpPr>
          <p:nvPr>
            <p:ph idx="1"/>
          </p:nvPr>
        </p:nvSpPr>
        <p:spPr/>
        <p:txBody>
          <a:bodyPr/>
          <a:lstStyle/>
          <a:p>
            <a:r>
              <a:rPr lang="es-BO" sz="2400" dirty="0" smtClean="0"/>
              <a:t>Ataque </a:t>
            </a:r>
            <a:r>
              <a:rPr lang="es-BO" sz="2400" dirty="0"/>
              <a:t>Known-plaintex</a:t>
            </a:r>
            <a:r>
              <a:rPr lang="es-BO" sz="2400" dirty="0"/>
              <a:t>: La meta del atacante es descubrir la clave utilizada para </a:t>
            </a:r>
            <a:r>
              <a:rPr lang="es-BO" sz="2400" dirty="0" smtClean="0"/>
              <a:t>cifrar el </a:t>
            </a:r>
            <a:r>
              <a:rPr lang="es-BO" sz="2400" dirty="0"/>
              <a:t>mensaje </a:t>
            </a:r>
            <a:r>
              <a:rPr lang="es-BO" sz="2400" dirty="0" smtClean="0"/>
              <a:t>así </a:t>
            </a:r>
            <a:r>
              <a:rPr lang="es-BO" sz="2400" dirty="0"/>
              <a:t>los otros mensajes pueden ser </a:t>
            </a:r>
            <a:r>
              <a:rPr lang="es-BO" sz="2400" dirty="0" smtClean="0"/>
              <a:t>descifrados </a:t>
            </a:r>
            <a:r>
              <a:rPr lang="es-BO" sz="2400" dirty="0"/>
              <a:t>y </a:t>
            </a:r>
            <a:r>
              <a:rPr lang="es-BO" sz="2400" dirty="0" smtClean="0"/>
              <a:t>leídos.</a:t>
            </a:r>
            <a:endParaRPr lang="es-BO" sz="2400" dirty="0"/>
          </a:p>
          <a:p>
            <a:endParaRPr lang="es-BO" sz="2400" dirty="0"/>
          </a:p>
          <a:p>
            <a:r>
              <a:rPr lang="es-BO" sz="2400" dirty="0" smtClean="0"/>
              <a:t>Chosen-plaintext</a:t>
            </a:r>
            <a:r>
              <a:rPr lang="es-BO" sz="2400" dirty="0"/>
              <a:t>: El atacante define su propio texto plano, alimenta el sistema de cifrado, </a:t>
            </a:r>
            <a:r>
              <a:rPr lang="es-BO" sz="2400" dirty="0" smtClean="0"/>
              <a:t>y </a:t>
            </a:r>
            <a:r>
              <a:rPr lang="es-BO" sz="2400" dirty="0"/>
              <a:t>analiza el resultado del texto cifrado.</a:t>
            </a:r>
          </a:p>
          <a:p>
            <a:endParaRPr lang="es-BO" sz="2400" dirty="0"/>
          </a:p>
          <a:p>
            <a:r>
              <a:rPr lang="es-BO" sz="2400" dirty="0" smtClean="0"/>
              <a:t>Ataque </a:t>
            </a:r>
            <a:r>
              <a:rPr lang="es-BO" sz="2400" dirty="0"/>
              <a:t>Ciphertext</a:t>
            </a:r>
            <a:r>
              <a:rPr lang="es-BO" sz="2400" dirty="0"/>
              <a:t> </a:t>
            </a:r>
            <a:r>
              <a:rPr lang="es-BO" sz="2400" dirty="0"/>
              <a:t>only</a:t>
            </a:r>
            <a:r>
              <a:rPr lang="es-BO" sz="2400" dirty="0"/>
              <a:t>: La meta del atacante es descubrir el texto plano de los mensajes </a:t>
            </a:r>
            <a:r>
              <a:rPr lang="es-BO" sz="2400" dirty="0" smtClean="0"/>
              <a:t>calculando </a:t>
            </a:r>
            <a:r>
              <a:rPr lang="es-BO" sz="2400" dirty="0"/>
              <a:t>la clave utilizada en el proceso de encriptación.</a:t>
            </a:r>
          </a:p>
          <a:p>
            <a:endParaRPr lang="es-BO" sz="2400" dirty="0"/>
          </a:p>
        </p:txBody>
      </p:sp>
    </p:spTree>
    <p:extLst>
      <p:ext uri="{BB962C8B-B14F-4D97-AF65-F5344CB8AC3E}">
        <p14:creationId xmlns:p14="http://schemas.microsoft.com/office/powerpoint/2010/main" val="21152643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Ataques de criptografía</a:t>
            </a:r>
            <a:endParaRPr lang="es-BO" dirty="0"/>
          </a:p>
        </p:txBody>
      </p:sp>
      <p:sp>
        <p:nvSpPr>
          <p:cNvPr id="3" name="2 Marcador de contenido"/>
          <p:cNvSpPr>
            <a:spLocks noGrp="1"/>
          </p:cNvSpPr>
          <p:nvPr>
            <p:ph idx="1"/>
          </p:nvPr>
        </p:nvSpPr>
        <p:spPr/>
        <p:txBody>
          <a:bodyPr/>
          <a:lstStyle/>
          <a:p>
            <a:r>
              <a:rPr lang="es-BO" sz="2400" dirty="0" smtClean="0"/>
              <a:t>Ataque </a:t>
            </a:r>
            <a:r>
              <a:rPr lang="es-BO" sz="2400" dirty="0"/>
              <a:t>Chosen</a:t>
            </a:r>
            <a:r>
              <a:rPr lang="es-BO" sz="2400" dirty="0"/>
              <a:t> </a:t>
            </a:r>
            <a:r>
              <a:rPr lang="es-BO" sz="2400" dirty="0"/>
              <a:t>Ciphertext</a:t>
            </a:r>
            <a:r>
              <a:rPr lang="es-BO" sz="2400" dirty="0"/>
              <a:t>: El atacante puede elegir el texto cifrado para que sea </a:t>
            </a:r>
            <a:r>
              <a:rPr lang="es-BO" sz="2400" dirty="0" smtClean="0"/>
              <a:t>descifrado </a:t>
            </a:r>
            <a:r>
              <a:rPr lang="es-BO" sz="2400" dirty="0"/>
              <a:t>y tenga acceso al texto plano </a:t>
            </a:r>
            <a:r>
              <a:rPr lang="es-BO" sz="2400" dirty="0" smtClean="0"/>
              <a:t>descifrado </a:t>
            </a:r>
            <a:r>
              <a:rPr lang="es-BO" sz="2400" dirty="0"/>
              <a:t>resultante.</a:t>
            </a:r>
          </a:p>
          <a:p>
            <a:endParaRPr lang="es-BO" sz="2400" dirty="0"/>
          </a:p>
          <a:p>
            <a:r>
              <a:rPr lang="es-BO" sz="2400" dirty="0" smtClean="0"/>
              <a:t>Ataque </a:t>
            </a:r>
            <a:r>
              <a:rPr lang="es-BO" sz="2400" dirty="0"/>
              <a:t>Chosen-key</a:t>
            </a:r>
            <a:r>
              <a:rPr lang="es-BO" sz="2400" dirty="0"/>
              <a:t>: Una generalización del ataque </a:t>
            </a:r>
            <a:r>
              <a:rPr lang="es-BO" sz="2400" dirty="0"/>
              <a:t>chosen-text</a:t>
            </a:r>
            <a:r>
              <a:rPr lang="es-BO" sz="2400" dirty="0"/>
              <a:t>.</a:t>
            </a:r>
          </a:p>
          <a:p>
            <a:endParaRPr lang="es-BO" sz="2400" dirty="0"/>
          </a:p>
          <a:p>
            <a:r>
              <a:rPr lang="es-BO" sz="2400" dirty="0" smtClean="0"/>
              <a:t>Ataque </a:t>
            </a:r>
            <a:r>
              <a:rPr lang="es-BO" sz="2400" dirty="0"/>
              <a:t>Timing</a:t>
            </a:r>
            <a:r>
              <a:rPr lang="es-BO" sz="2400" dirty="0"/>
              <a:t>: Está basado en medición </a:t>
            </a:r>
            <a:r>
              <a:rPr lang="es-BO" sz="2400" dirty="0" smtClean="0"/>
              <a:t>repetida </a:t>
            </a:r>
            <a:r>
              <a:rPr lang="es-BO" sz="2400" dirty="0"/>
              <a:t>de los tiempos de ejecución exactos de operaciones exponenciales modulares.</a:t>
            </a:r>
          </a:p>
          <a:p>
            <a:endParaRPr lang="es-BO" dirty="0"/>
          </a:p>
        </p:txBody>
      </p:sp>
    </p:spTree>
    <p:extLst>
      <p:ext uri="{BB962C8B-B14F-4D97-AF65-F5344CB8AC3E}">
        <p14:creationId xmlns:p14="http://schemas.microsoft.com/office/powerpoint/2010/main" val="35189140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Ataques de criptografía</a:t>
            </a:r>
            <a:endParaRPr lang="es-BO" dirty="0"/>
          </a:p>
        </p:txBody>
      </p:sp>
      <p:sp>
        <p:nvSpPr>
          <p:cNvPr id="3" name="2 Marcador de contenido"/>
          <p:cNvSpPr>
            <a:spLocks noGrp="1"/>
          </p:cNvSpPr>
          <p:nvPr>
            <p:ph idx="1"/>
          </p:nvPr>
        </p:nvSpPr>
        <p:spPr/>
        <p:txBody>
          <a:bodyPr>
            <a:normAutofit fontScale="92500" lnSpcReduction="10000"/>
          </a:bodyPr>
          <a:lstStyle/>
          <a:p>
            <a:r>
              <a:rPr lang="es-BO" dirty="0" smtClean="0"/>
              <a:t>Ataque </a:t>
            </a:r>
            <a:r>
              <a:rPr lang="es-BO" dirty="0"/>
              <a:t>Adaptive</a:t>
            </a:r>
            <a:r>
              <a:rPr lang="es-BO" dirty="0"/>
              <a:t> </a:t>
            </a:r>
            <a:r>
              <a:rPr lang="es-BO" dirty="0"/>
              <a:t>chosen-plaintext</a:t>
            </a:r>
            <a:r>
              <a:rPr lang="es-BO" dirty="0"/>
              <a:t>: </a:t>
            </a:r>
            <a:r>
              <a:rPr lang="es-BO" dirty="0" smtClean="0"/>
              <a:t>El </a:t>
            </a:r>
            <a:r>
              <a:rPr lang="es-BO" dirty="0"/>
              <a:t>atacante utiliza esta técnica cuando tiene libre uso de </a:t>
            </a:r>
            <a:r>
              <a:rPr lang="es-BO" dirty="0" smtClean="0"/>
              <a:t>una </a:t>
            </a:r>
            <a:r>
              <a:rPr lang="es-BO" dirty="0"/>
              <a:t>pieza de hardware de </a:t>
            </a:r>
            <a:r>
              <a:rPr lang="es-BO" dirty="0" smtClean="0"/>
              <a:t>descifrado, </a:t>
            </a:r>
            <a:r>
              <a:rPr lang="es-BO" dirty="0"/>
              <a:t>pero no puede extraer la clave de encriptación de él.</a:t>
            </a:r>
          </a:p>
          <a:p>
            <a:pPr marL="0" indent="0">
              <a:buNone/>
            </a:pPr>
            <a:endParaRPr lang="es-BO" dirty="0"/>
          </a:p>
          <a:p>
            <a:r>
              <a:rPr lang="es-BO" dirty="0" smtClean="0"/>
              <a:t>Ataque </a:t>
            </a:r>
            <a:r>
              <a:rPr lang="es-BO" dirty="0"/>
              <a:t>Rubber</a:t>
            </a:r>
            <a:r>
              <a:rPr lang="es-BO" dirty="0"/>
              <a:t> </a:t>
            </a:r>
            <a:r>
              <a:rPr lang="es-BO" dirty="0"/>
              <a:t>hose</a:t>
            </a:r>
            <a:r>
              <a:rPr lang="es-BO" dirty="0"/>
              <a:t>: Extracción de secretos criptográficos (</a:t>
            </a:r>
            <a:r>
              <a:rPr lang="es-BO" dirty="0"/>
              <a:t>ej</a:t>
            </a:r>
            <a:r>
              <a:rPr lang="es-BO" dirty="0"/>
              <a:t>: la contraseña de un archivo </a:t>
            </a:r>
            <a:r>
              <a:rPr lang="es-BO" dirty="0" smtClean="0"/>
              <a:t>encriptado</a:t>
            </a:r>
            <a:r>
              <a:rPr lang="es-BO" dirty="0"/>
              <a:t>) desde una persona coerción o tortura.</a:t>
            </a:r>
          </a:p>
        </p:txBody>
      </p:sp>
    </p:spTree>
    <p:extLst>
      <p:ext uri="{BB962C8B-B14F-4D97-AF65-F5344CB8AC3E}">
        <p14:creationId xmlns:p14="http://schemas.microsoft.com/office/powerpoint/2010/main" val="27808449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Metodologías </a:t>
            </a:r>
            <a:r>
              <a:rPr lang="es-BO" dirty="0"/>
              <a:t>Code</a:t>
            </a:r>
            <a:r>
              <a:rPr lang="es-BO" dirty="0"/>
              <a:t> </a:t>
            </a:r>
            <a:r>
              <a:rPr lang="es-BO" dirty="0"/>
              <a:t>Breaking</a:t>
            </a:r>
            <a:endParaRPr lang="es-BO" dirty="0"/>
          </a:p>
        </p:txBody>
      </p:sp>
      <p:sp>
        <p:nvSpPr>
          <p:cNvPr id="3" name="2 Marcador de contenido"/>
          <p:cNvSpPr>
            <a:spLocks noGrp="1"/>
          </p:cNvSpPr>
          <p:nvPr>
            <p:ph idx="1"/>
          </p:nvPr>
        </p:nvSpPr>
        <p:spPr/>
        <p:txBody>
          <a:bodyPr>
            <a:normAutofit lnSpcReduction="10000"/>
          </a:bodyPr>
          <a:lstStyle/>
          <a:p>
            <a:r>
              <a:rPr lang="es-BO" sz="2400" dirty="0" smtClean="0"/>
              <a:t>Artimañas </a:t>
            </a:r>
            <a:r>
              <a:rPr lang="es-BO" sz="2400" dirty="0"/>
              <a:t>y engaños: </a:t>
            </a:r>
            <a:r>
              <a:rPr lang="es-BO" sz="2400" dirty="0" smtClean="0"/>
              <a:t>Implica </a:t>
            </a:r>
            <a:r>
              <a:rPr lang="es-BO" sz="2400" dirty="0"/>
              <a:t>el uso de técnicas de ingeniería social para extraer las claves </a:t>
            </a:r>
            <a:r>
              <a:rPr lang="es-BO" sz="2400" dirty="0" smtClean="0"/>
              <a:t>criptográficas</a:t>
            </a:r>
            <a:r>
              <a:rPr lang="es-BO" sz="2400" dirty="0"/>
              <a:t>.</a:t>
            </a:r>
          </a:p>
          <a:p>
            <a:r>
              <a:rPr lang="es-BO" sz="2400" dirty="0" smtClean="0"/>
              <a:t>Fuerza </a:t>
            </a:r>
            <a:r>
              <a:rPr lang="es-BO" sz="2400" dirty="0"/>
              <a:t>bruta: Las claves criptográficas son </a:t>
            </a:r>
            <a:r>
              <a:rPr lang="es-BO" sz="2400" dirty="0" smtClean="0"/>
              <a:t>descubiertas </a:t>
            </a:r>
            <a:r>
              <a:rPr lang="es-BO" sz="2400" dirty="0"/>
              <a:t>intentando todas las combinaciones </a:t>
            </a:r>
            <a:r>
              <a:rPr lang="es-BO" sz="2400" dirty="0" smtClean="0"/>
              <a:t>posibles</a:t>
            </a:r>
            <a:r>
              <a:rPr lang="es-BO" sz="2400" dirty="0"/>
              <a:t>.</a:t>
            </a:r>
          </a:p>
          <a:p>
            <a:r>
              <a:rPr lang="es-BO" sz="2400" dirty="0" smtClean="0"/>
              <a:t>One</a:t>
            </a:r>
            <a:r>
              <a:rPr lang="es-BO" sz="2400" dirty="0" smtClean="0"/>
              <a:t>-time </a:t>
            </a:r>
            <a:r>
              <a:rPr lang="es-BO" sz="2400" dirty="0"/>
              <a:t>Pad</a:t>
            </a:r>
            <a:r>
              <a:rPr lang="es-BO" sz="2400" dirty="0"/>
              <a:t>: Contiene muchos grupos de letras no repetidas o números de claves, que son </a:t>
            </a:r>
            <a:r>
              <a:rPr lang="es-BO" sz="2400" dirty="0" smtClean="0"/>
              <a:t>elegidas </a:t>
            </a:r>
            <a:r>
              <a:rPr lang="es-BO" sz="2400" dirty="0"/>
              <a:t>de manera aleatoria.</a:t>
            </a:r>
          </a:p>
          <a:p>
            <a:r>
              <a:rPr lang="es-BO" sz="2400" dirty="0" smtClean="0"/>
              <a:t>Análisis </a:t>
            </a:r>
            <a:r>
              <a:rPr lang="es-BO" sz="2400" dirty="0"/>
              <a:t>de frecuencia: Es el estudio de la frecuencia de las letras o grupos de letras en </a:t>
            </a:r>
            <a:r>
              <a:rPr lang="es-BO" sz="2400" dirty="0" smtClean="0"/>
              <a:t>un </a:t>
            </a:r>
            <a:r>
              <a:rPr lang="es-BO" sz="2400" dirty="0"/>
              <a:t>texto cifrado. Trabaja en el hecho de que en cualquier tramo determinado o lenguaje </a:t>
            </a:r>
            <a:r>
              <a:rPr lang="es-BO" sz="2400" dirty="0" smtClean="0"/>
              <a:t>escrito</a:t>
            </a:r>
            <a:r>
              <a:rPr lang="es-BO" sz="2400" dirty="0"/>
              <a:t>, ciertas letras y combinaciones de letras ocurren con frecuencias variables.</a:t>
            </a:r>
          </a:p>
        </p:txBody>
      </p:sp>
    </p:spTree>
    <p:extLst>
      <p:ext uri="{BB962C8B-B14F-4D97-AF65-F5344CB8AC3E}">
        <p14:creationId xmlns:p14="http://schemas.microsoft.com/office/powerpoint/2010/main" val="26816516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Ataque de Fuerza Bruta</a:t>
            </a:r>
            <a:br>
              <a:rPr lang="es-BO" dirty="0"/>
            </a:br>
            <a:endParaRPr lang="es-BO" dirty="0"/>
          </a:p>
        </p:txBody>
      </p:sp>
      <p:sp>
        <p:nvSpPr>
          <p:cNvPr id="3" name="2 Marcador de contenido"/>
          <p:cNvSpPr>
            <a:spLocks noGrp="1"/>
          </p:cNvSpPr>
          <p:nvPr>
            <p:ph idx="1"/>
          </p:nvPr>
        </p:nvSpPr>
        <p:spPr/>
        <p:txBody>
          <a:bodyPr/>
          <a:lstStyle/>
          <a:p>
            <a:r>
              <a:rPr lang="es-BO" dirty="0" smtClean="0"/>
              <a:t>Intentando </a:t>
            </a:r>
            <a:r>
              <a:rPr lang="es-BO" dirty="0"/>
              <a:t>un número largo de posibilidades hasta dar con la clave correcta.</a:t>
            </a:r>
          </a:p>
          <a:p>
            <a:r>
              <a:rPr lang="es-BO" dirty="0" smtClean="0"/>
              <a:t>El </a:t>
            </a:r>
            <a:r>
              <a:rPr lang="es-BO" dirty="0"/>
              <a:t>éxito de este ataque depende del tamaño de la clave, el tiempo y los mecanismos de </a:t>
            </a:r>
            <a:r>
              <a:rPr lang="es-BO" dirty="0" smtClean="0"/>
              <a:t>seguridad</a:t>
            </a:r>
            <a:r>
              <a:rPr lang="es-BO" dirty="0"/>
              <a:t>.</a:t>
            </a:r>
          </a:p>
          <a:p>
            <a:r>
              <a:rPr lang="es-BO" dirty="0" smtClean="0"/>
              <a:t>Es </a:t>
            </a:r>
            <a:r>
              <a:rPr lang="es-BO" dirty="0"/>
              <a:t>un proceso que consume muchos recursos y tiempo.</a:t>
            </a:r>
          </a:p>
        </p:txBody>
      </p:sp>
    </p:spTree>
    <p:extLst>
      <p:ext uri="{BB962C8B-B14F-4D97-AF65-F5344CB8AC3E}">
        <p14:creationId xmlns:p14="http://schemas.microsoft.com/office/powerpoint/2010/main" val="3085411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Ataque </a:t>
            </a:r>
            <a:r>
              <a:rPr lang="es-BO" dirty="0"/>
              <a:t>MitM</a:t>
            </a:r>
            <a:r>
              <a:rPr lang="es-BO" dirty="0"/>
              <a:t> en esquemas de firma digital</a:t>
            </a:r>
            <a:r>
              <a:rPr lang="es-BO" dirty="0" smtClean="0"/>
              <a:t>.</a:t>
            </a:r>
            <a:endParaRPr lang="es-BO" dirty="0"/>
          </a:p>
        </p:txBody>
      </p:sp>
      <p:sp>
        <p:nvSpPr>
          <p:cNvPr id="3" name="2 Marcador de contenido"/>
          <p:cNvSpPr>
            <a:spLocks noGrp="1"/>
          </p:cNvSpPr>
          <p:nvPr>
            <p:ph idx="1"/>
          </p:nvPr>
        </p:nvSpPr>
        <p:spPr/>
        <p:txBody>
          <a:bodyPr/>
          <a:lstStyle/>
          <a:p>
            <a:r>
              <a:rPr lang="es-BO" sz="2800" dirty="0" smtClean="0"/>
              <a:t>Rompe un cifrado en dos partes, trabaja contra cada una de ellas separadamente y compara resultados.</a:t>
            </a:r>
          </a:p>
          <a:p>
            <a:r>
              <a:rPr lang="es-BO" sz="2800" dirty="0" smtClean="0"/>
              <a:t>Puede ser utilizado para falsificar firmas en esquemas de firma digital mixtos, y toma menos tiempo que un ataque exhaustivo.</a:t>
            </a:r>
          </a:p>
          <a:p>
            <a:r>
              <a:rPr lang="es-BO" sz="2800" dirty="0" smtClean="0"/>
              <a:t>El ataque trabaja cifrando desde un extremo y descifrando en el otro, así cumpliendo en el medio.</a:t>
            </a:r>
            <a:endParaRPr lang="es-BO" sz="2800" dirty="0"/>
          </a:p>
        </p:txBody>
      </p:sp>
    </p:spTree>
    <p:extLst>
      <p:ext uri="{BB962C8B-B14F-4D97-AF65-F5344CB8AC3E}">
        <p14:creationId xmlns:p14="http://schemas.microsoft.com/office/powerpoint/2010/main" val="35310048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Conceptos</a:t>
            </a:r>
            <a:endParaRPr lang="es-BO" dirty="0"/>
          </a:p>
        </p:txBody>
      </p:sp>
      <p:sp>
        <p:nvSpPr>
          <p:cNvPr id="3" name="2 Marcador de contenido"/>
          <p:cNvSpPr>
            <a:spLocks noGrp="1"/>
          </p:cNvSpPr>
          <p:nvPr>
            <p:ph idx="1"/>
          </p:nvPr>
        </p:nvSpPr>
        <p:spPr/>
        <p:txBody>
          <a:bodyPr/>
          <a:lstStyle/>
          <a:p>
            <a:pPr marL="0" indent="0">
              <a:buNone/>
            </a:pPr>
            <a:r>
              <a:rPr lang="es-BO" sz="2800" dirty="0"/>
              <a:t>El </a:t>
            </a:r>
            <a:r>
              <a:rPr lang="es-BO" sz="2800" dirty="0" smtClean="0"/>
              <a:t>cifrado </a:t>
            </a:r>
            <a:r>
              <a:rPr lang="es-BO" sz="2800" dirty="0"/>
              <a:t>es un procedimiento </a:t>
            </a:r>
            <a:r>
              <a:rPr lang="es-BO" sz="2800" dirty="0" smtClean="0"/>
              <a:t>algorítmico (fórmulas matemáticas) mediante </a:t>
            </a:r>
            <a:r>
              <a:rPr lang="es-BO" sz="2800" dirty="0"/>
              <a:t>el cual se transforma un flujo de datos en contenido no legible, pudiendo recuperar su legibilidad al ser </a:t>
            </a:r>
            <a:r>
              <a:rPr lang="es-BO" sz="2800" dirty="0" smtClean="0"/>
              <a:t>descifrado </a:t>
            </a:r>
            <a:r>
              <a:rPr lang="es-BO" sz="2800" dirty="0"/>
              <a:t>con la llave correcta.</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149080"/>
            <a:ext cx="5805645"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Tree>
    <p:extLst>
      <p:ext uri="{BB962C8B-B14F-4D97-AF65-F5344CB8AC3E}">
        <p14:creationId xmlns:p14="http://schemas.microsoft.com/office/powerpoint/2010/main" val="17574733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a:t>¡</a:t>
            </a:r>
            <a:r>
              <a:rPr lang="es-BO" dirty="0" smtClean="0"/>
              <a:t>Muchas Gracias!</a:t>
            </a:r>
            <a:endParaRPr lang="es-BO" dirty="0"/>
          </a:p>
        </p:txBody>
      </p:sp>
    </p:spTree>
    <p:extLst>
      <p:ext uri="{BB962C8B-B14F-4D97-AF65-F5344CB8AC3E}">
        <p14:creationId xmlns:p14="http://schemas.microsoft.com/office/powerpoint/2010/main" val="13782507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Conceptos</a:t>
            </a:r>
            <a:endParaRPr lang="es-BO" dirty="0"/>
          </a:p>
        </p:txBody>
      </p:sp>
      <p:sp>
        <p:nvSpPr>
          <p:cNvPr id="3" name="2 Marcador de contenido"/>
          <p:cNvSpPr>
            <a:spLocks noGrp="1"/>
          </p:cNvSpPr>
          <p:nvPr>
            <p:ph idx="1"/>
          </p:nvPr>
        </p:nvSpPr>
        <p:spPr/>
        <p:txBody>
          <a:bodyPr>
            <a:normAutofit fontScale="92500"/>
          </a:bodyPr>
          <a:lstStyle/>
          <a:p>
            <a:r>
              <a:rPr lang="es-BO" sz="2800" b="1" dirty="0" smtClean="0"/>
              <a:t>Cifrado </a:t>
            </a:r>
            <a:r>
              <a:rPr lang="es-BO" sz="2800" b="1" dirty="0"/>
              <a:t>de </a:t>
            </a:r>
            <a:r>
              <a:rPr lang="es-BO" sz="2800" b="1" dirty="0" smtClean="0"/>
              <a:t>flujo (</a:t>
            </a:r>
            <a:r>
              <a:rPr lang="es-BO" sz="2800" b="1" dirty="0" smtClean="0"/>
              <a:t>stream</a:t>
            </a:r>
            <a:r>
              <a:rPr lang="es-BO" sz="2800" b="1" dirty="0" smtClean="0"/>
              <a:t> </a:t>
            </a:r>
            <a:r>
              <a:rPr lang="es-BO" sz="2800" b="1" dirty="0" smtClean="0"/>
              <a:t>cipher</a:t>
            </a:r>
            <a:r>
              <a:rPr lang="es-BO" sz="2800" b="1" dirty="0" smtClean="0"/>
              <a:t>): </a:t>
            </a:r>
            <a:r>
              <a:rPr lang="es-BO" sz="2800" dirty="0"/>
              <a:t>Los </a:t>
            </a:r>
            <a:r>
              <a:rPr lang="es-BO" sz="2800" dirty="0"/>
              <a:t>cifradores</a:t>
            </a:r>
            <a:r>
              <a:rPr lang="es-BO" sz="2800" dirty="0"/>
              <a:t> de flujo son algoritmos de cifrado que pueden realizar el cifrado incrementalmente, convirtiendo el texto en claro en texto cifrado bit a bit. Esto se logra construyendo un generador de flujo de clave. Un flujo de clave es una secuencia de bits de tamaño arbitrario que puede emplearse para oscurecer los contenidos de un flujo de datos combinando el flujo de clave con el flujo de datos </a:t>
            </a:r>
            <a:r>
              <a:rPr lang="es-BO" sz="2800" dirty="0" smtClean="0"/>
              <a:t>mediante </a:t>
            </a:r>
            <a:r>
              <a:rPr lang="es-BO" sz="2800" dirty="0"/>
              <a:t>la función XOR. Si el flujo de clave es seguro, el flujo de datos cifrados también lo será.</a:t>
            </a:r>
          </a:p>
        </p:txBody>
      </p:sp>
    </p:spTree>
    <p:extLst>
      <p:ext uri="{BB962C8B-B14F-4D97-AF65-F5344CB8AC3E}">
        <p14:creationId xmlns:p14="http://schemas.microsoft.com/office/powerpoint/2010/main" val="24888854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Conceptos</a:t>
            </a:r>
            <a:endParaRPr lang="es-BO" dirty="0"/>
          </a:p>
        </p:txBody>
      </p:sp>
      <p:sp>
        <p:nvSpPr>
          <p:cNvPr id="3" name="2 Marcador de contenido"/>
          <p:cNvSpPr>
            <a:spLocks noGrp="1"/>
          </p:cNvSpPr>
          <p:nvPr>
            <p:ph idx="1"/>
          </p:nvPr>
        </p:nvSpPr>
        <p:spPr/>
        <p:txBody>
          <a:bodyPr/>
          <a:lstStyle/>
          <a:p>
            <a:r>
              <a:rPr lang="es-BO" sz="2800" b="1" dirty="0" smtClean="0"/>
              <a:t>Cifrado de </a:t>
            </a:r>
            <a:r>
              <a:rPr lang="es-BO" sz="2800" b="1" dirty="0"/>
              <a:t>bloque: </a:t>
            </a:r>
            <a:r>
              <a:rPr lang="es-ES" sz="2800" dirty="0"/>
              <a:t>Los bits de datos se dividen en bloques y se introduce en el sistema de cifrado</a:t>
            </a:r>
            <a:r>
              <a:rPr lang="es-ES" sz="2800" dirty="0" smtClean="0"/>
              <a:t>. </a:t>
            </a:r>
            <a:r>
              <a:rPr lang="es-BO" sz="2800" dirty="0"/>
              <a:t>Cada bloque de datos (usualmente 64 bits a la vez) es encriptado con la </a:t>
            </a:r>
            <a:r>
              <a:rPr lang="es-BO" sz="2800" dirty="0" smtClean="0"/>
              <a:t>llave </a:t>
            </a:r>
            <a:r>
              <a:rPr lang="es-BO" sz="2800" dirty="0"/>
              <a:t>y el algoritmo.</a:t>
            </a:r>
          </a:p>
          <a:p>
            <a:r>
              <a:rPr lang="es-BO" sz="2800" dirty="0"/>
              <a:t>Estos cifrados utilizan métodos </a:t>
            </a:r>
            <a:r>
              <a:rPr lang="es-BO" sz="2800" dirty="0" smtClean="0"/>
              <a:t>                                como </a:t>
            </a:r>
            <a:r>
              <a:rPr lang="es-BO" sz="2800" dirty="0"/>
              <a:t>sustitución y </a:t>
            </a:r>
            <a:r>
              <a:rPr lang="es-BO" sz="2800" dirty="0" smtClean="0"/>
              <a:t>transposición </a:t>
            </a:r>
            <a:r>
              <a:rPr lang="es-BO" sz="2800" dirty="0"/>
              <a:t>en sus algoritmos, y son considerados </a:t>
            </a:r>
            <a:r>
              <a:rPr lang="es-BO" sz="2800" dirty="0" smtClean="0"/>
              <a:t>                                              más </a:t>
            </a:r>
            <a:r>
              <a:rPr lang="es-BO" sz="2800" dirty="0"/>
              <a:t>lentos y simples que los </a:t>
            </a:r>
            <a:r>
              <a:rPr lang="es-BO" sz="2800" dirty="0" smtClean="0"/>
              <a:t>                                            cifrados </a:t>
            </a:r>
            <a:r>
              <a:rPr lang="es-BO" sz="2800" dirty="0"/>
              <a:t>de flujo.</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705" y="3933056"/>
            <a:ext cx="2664295" cy="2664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2600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Criptografía simétrica</a:t>
            </a:r>
            <a:endParaRPr lang="es-BO" dirty="0"/>
          </a:p>
        </p:txBody>
      </p:sp>
      <p:sp>
        <p:nvSpPr>
          <p:cNvPr id="3" name="2 Marcador de contenido"/>
          <p:cNvSpPr>
            <a:spLocks noGrp="1"/>
          </p:cNvSpPr>
          <p:nvPr>
            <p:ph idx="1"/>
          </p:nvPr>
        </p:nvSpPr>
        <p:spPr/>
        <p:txBody>
          <a:bodyPr/>
          <a:lstStyle/>
          <a:p>
            <a:pPr marL="0" indent="0">
              <a:buNone/>
            </a:pPr>
            <a:r>
              <a:rPr lang="es-BO" dirty="0"/>
              <a:t>(Clave sereta, clave compartida y clave privada) utiliza la misma </a:t>
            </a:r>
            <a:r>
              <a:rPr lang="es-BO" dirty="0" smtClean="0"/>
              <a:t>clave </a:t>
            </a:r>
            <a:r>
              <a:rPr lang="es-BO" dirty="0"/>
              <a:t>para </a:t>
            </a:r>
            <a:r>
              <a:rPr lang="es-BO" dirty="0" smtClean="0"/>
              <a:t>cifrar </a:t>
            </a:r>
            <a:r>
              <a:rPr lang="es-BO" dirty="0"/>
              <a:t>y </a:t>
            </a:r>
            <a:r>
              <a:rPr lang="es-BO" dirty="0" smtClean="0"/>
              <a:t>descifrar la información</a:t>
            </a:r>
            <a:r>
              <a:rPr lang="es-BO"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356992"/>
            <a:ext cx="5105083"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Tree>
    <p:extLst>
      <p:ext uri="{BB962C8B-B14F-4D97-AF65-F5344CB8AC3E}">
        <p14:creationId xmlns:p14="http://schemas.microsoft.com/office/powerpoint/2010/main" val="2547697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Algunos algoritmos simétricos</a:t>
            </a:r>
            <a:endParaRPr lang="es-BO" dirty="0"/>
          </a:p>
        </p:txBody>
      </p:sp>
      <p:sp>
        <p:nvSpPr>
          <p:cNvPr id="3" name="2 Marcador de contenido"/>
          <p:cNvSpPr>
            <a:spLocks noGrp="1"/>
          </p:cNvSpPr>
          <p:nvPr>
            <p:ph idx="1"/>
          </p:nvPr>
        </p:nvSpPr>
        <p:spPr/>
        <p:txBody>
          <a:bodyPr>
            <a:noAutofit/>
          </a:bodyPr>
          <a:lstStyle/>
          <a:p>
            <a:r>
              <a:rPr lang="es-BO" sz="2100" dirty="0"/>
              <a:t>DES: Un cifrado de bloque que utiliza una llave de 56 bits (con 8 bits reservados para paridad). Debido al pequeño tamaño de su llave, este </a:t>
            </a:r>
            <a:r>
              <a:rPr lang="es-BO" sz="2100" dirty="0" smtClean="0"/>
              <a:t>estándar </a:t>
            </a:r>
            <a:r>
              <a:rPr lang="es-BO" sz="2100" dirty="0"/>
              <a:t>se volvió obsoleto y no es considerado un </a:t>
            </a:r>
            <a:r>
              <a:rPr lang="es-BO" sz="2100" dirty="0" smtClean="0"/>
              <a:t>algoritmo </a:t>
            </a:r>
            <a:r>
              <a:rPr lang="es-BO" sz="2100" dirty="0"/>
              <a:t>muy seguro</a:t>
            </a:r>
            <a:r>
              <a:rPr lang="es-BO" sz="2100" dirty="0" smtClean="0"/>
              <a:t>.</a:t>
            </a:r>
          </a:p>
          <a:p>
            <a:r>
              <a:rPr lang="es-BO" sz="2100" dirty="0"/>
              <a:t>3DES: Un cifrado de bloque que utiliza una lave de 168 bits. 3DES puede utilizar hasta tres llaves en un método de encriptación múltiple. Es más efectivo que DES, pero mucho más lento</a:t>
            </a:r>
            <a:r>
              <a:rPr lang="es-BO" sz="2100" dirty="0" smtClean="0"/>
              <a:t>.</a:t>
            </a:r>
          </a:p>
          <a:p>
            <a:r>
              <a:rPr lang="es-BO" sz="2100" dirty="0"/>
              <a:t>AES (</a:t>
            </a:r>
            <a:r>
              <a:rPr lang="es-BO" sz="2100" dirty="0"/>
              <a:t>Advanced</a:t>
            </a:r>
            <a:r>
              <a:rPr lang="es-BO" sz="2100" dirty="0"/>
              <a:t> </a:t>
            </a:r>
            <a:r>
              <a:rPr lang="es-BO" sz="2100" dirty="0"/>
              <a:t>Encryption</a:t>
            </a:r>
            <a:r>
              <a:rPr lang="es-BO" sz="2100" dirty="0"/>
              <a:t> Standard): Un cifrado de bloque que utiliza una clave de 128, 192 o 256 bits, y </a:t>
            </a:r>
            <a:r>
              <a:rPr lang="es-BO" sz="2100" dirty="0" smtClean="0"/>
              <a:t>remplaza </a:t>
            </a:r>
            <a:r>
              <a:rPr lang="es-BO" sz="2100" dirty="0"/>
              <a:t>efectivamente DES. Es mucho más rápido que DES o 3DES</a:t>
            </a:r>
            <a:r>
              <a:rPr lang="es-BO" sz="2100" dirty="0" smtClean="0"/>
              <a:t>.</a:t>
            </a:r>
          </a:p>
          <a:p>
            <a:r>
              <a:rPr lang="es-BO" sz="2100" dirty="0"/>
              <a:t>IDEA (International Data </a:t>
            </a:r>
            <a:r>
              <a:rPr lang="es-BO" sz="2100" dirty="0"/>
              <a:t>Encryption</a:t>
            </a:r>
            <a:r>
              <a:rPr lang="es-BO" sz="2100" dirty="0"/>
              <a:t> </a:t>
            </a:r>
            <a:r>
              <a:rPr lang="es-BO" sz="2100" dirty="0"/>
              <a:t>Algorithm</a:t>
            </a:r>
            <a:r>
              <a:rPr lang="es-BO" sz="2100" dirty="0"/>
              <a:t>): Un cifrado de bloque que utiliza una llave de 128 bits, fue diseñado para </a:t>
            </a:r>
            <a:r>
              <a:rPr lang="es-BO" sz="2100" dirty="0" smtClean="0"/>
              <a:t>remplazar </a:t>
            </a:r>
            <a:r>
              <a:rPr lang="es-BO" sz="2100" dirty="0"/>
              <a:t>a DES. IDEA fue patentado y utilizado principalmente en Europa.</a:t>
            </a:r>
          </a:p>
        </p:txBody>
      </p:sp>
    </p:spTree>
    <p:extLst>
      <p:ext uri="{BB962C8B-B14F-4D97-AF65-F5344CB8AC3E}">
        <p14:creationId xmlns:p14="http://schemas.microsoft.com/office/powerpoint/2010/main" val="28817072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Pseudocódigo AES</a:t>
            </a:r>
            <a:endParaRPr lang="es-BO" dirty="0"/>
          </a:p>
        </p:txBody>
      </p:sp>
      <p:sp>
        <p:nvSpPr>
          <p:cNvPr id="3" name="2 Marcador de contenido"/>
          <p:cNvSpPr>
            <a:spLocks noGrp="1"/>
          </p:cNvSpPr>
          <p:nvPr>
            <p:ph idx="1"/>
          </p:nvPr>
        </p:nvSpPr>
        <p:spPr>
          <a:xfrm>
            <a:off x="1835696" y="1556792"/>
            <a:ext cx="5554960" cy="4525963"/>
          </a:xfrm>
        </p:spPr>
        <p:txBody>
          <a:bodyPr>
            <a:normAutofit lnSpcReduction="10000"/>
          </a:bodyPr>
          <a:lstStyle/>
          <a:p>
            <a:pPr marL="0" indent="0">
              <a:buNone/>
            </a:pPr>
            <a:r>
              <a:rPr lang="es-BO" sz="1600" dirty="0"/>
              <a:t>Cipher</a:t>
            </a:r>
            <a:r>
              <a:rPr lang="es-BO" sz="1600" dirty="0"/>
              <a:t> (bute in [4*NB], byte </a:t>
            </a:r>
            <a:r>
              <a:rPr lang="es-BO" sz="1600" dirty="0"/>
              <a:t>out</a:t>
            </a:r>
            <a:r>
              <a:rPr lang="es-BO" sz="1600" dirty="0"/>
              <a:t>[4*NB], </a:t>
            </a:r>
            <a:r>
              <a:rPr lang="es-BO" sz="1600" dirty="0"/>
              <a:t>word</a:t>
            </a:r>
            <a:r>
              <a:rPr lang="es-BO" sz="1600" dirty="0"/>
              <a:t> w[Nb*(Nr+1)])</a:t>
            </a:r>
          </a:p>
          <a:p>
            <a:pPr marL="0" indent="0">
              <a:buNone/>
            </a:pPr>
            <a:r>
              <a:rPr lang="es-BO" sz="1600" dirty="0"/>
              <a:t>begin</a:t>
            </a:r>
            <a:endParaRPr lang="es-BO" sz="1600" dirty="0"/>
          </a:p>
          <a:p>
            <a:pPr marL="0" indent="0">
              <a:buNone/>
            </a:pPr>
            <a:r>
              <a:rPr lang="es-BO" sz="1600" dirty="0"/>
              <a:t>byte </a:t>
            </a:r>
            <a:r>
              <a:rPr lang="es-BO" sz="1600" dirty="0"/>
              <a:t>state</a:t>
            </a:r>
            <a:r>
              <a:rPr lang="es-BO" sz="1600" dirty="0"/>
              <a:t>[4,Nb]</a:t>
            </a:r>
          </a:p>
          <a:p>
            <a:pPr marL="0" indent="0">
              <a:buNone/>
            </a:pPr>
            <a:r>
              <a:rPr lang="es-BO" sz="1600" dirty="0"/>
              <a:t>state</a:t>
            </a:r>
            <a:r>
              <a:rPr lang="es-BO" sz="1600" dirty="0"/>
              <a:t> = in</a:t>
            </a:r>
          </a:p>
          <a:p>
            <a:pPr marL="0" indent="0">
              <a:buNone/>
            </a:pPr>
            <a:r>
              <a:rPr lang="es-BO" sz="1600" dirty="0"/>
              <a:t>AddRoundKey</a:t>
            </a:r>
            <a:r>
              <a:rPr lang="es-BO" sz="1600" dirty="0"/>
              <a:t>(</a:t>
            </a:r>
            <a:r>
              <a:rPr lang="es-BO" sz="1600" dirty="0"/>
              <a:t>state</a:t>
            </a:r>
            <a:r>
              <a:rPr lang="es-BO" sz="1600" dirty="0"/>
              <a:t>, w)</a:t>
            </a:r>
          </a:p>
          <a:p>
            <a:pPr marL="0" indent="0">
              <a:buNone/>
            </a:pPr>
            <a:r>
              <a:rPr lang="es-BO" sz="1600" dirty="0"/>
              <a:t>for</a:t>
            </a:r>
            <a:r>
              <a:rPr lang="es-BO" sz="1600" dirty="0"/>
              <a:t> round = 1 </a:t>
            </a:r>
            <a:r>
              <a:rPr lang="es-BO" sz="1600" dirty="0"/>
              <a:t>step</a:t>
            </a:r>
            <a:r>
              <a:rPr lang="es-BO" sz="1600" dirty="0"/>
              <a:t> 1 </a:t>
            </a:r>
            <a:r>
              <a:rPr lang="es-BO" sz="1600" dirty="0"/>
              <a:t>to</a:t>
            </a:r>
            <a:r>
              <a:rPr lang="es-BO" sz="1600" dirty="0"/>
              <a:t> Nr-1</a:t>
            </a:r>
          </a:p>
          <a:p>
            <a:pPr marL="0" indent="0">
              <a:buNone/>
            </a:pPr>
            <a:r>
              <a:rPr lang="es-BO" sz="1600" dirty="0"/>
              <a:t>	</a:t>
            </a:r>
            <a:r>
              <a:rPr lang="es-BO" sz="1600" dirty="0"/>
              <a:t>SubButes</a:t>
            </a:r>
            <a:r>
              <a:rPr lang="es-BO" sz="1600" dirty="0"/>
              <a:t>(</a:t>
            </a:r>
            <a:r>
              <a:rPr lang="es-BO" sz="1600" dirty="0"/>
              <a:t>state</a:t>
            </a:r>
            <a:r>
              <a:rPr lang="es-BO" sz="1600" dirty="0"/>
              <a:t>)</a:t>
            </a:r>
          </a:p>
          <a:p>
            <a:pPr marL="0" indent="0">
              <a:buNone/>
            </a:pPr>
            <a:r>
              <a:rPr lang="es-BO" sz="1600" dirty="0"/>
              <a:t>	</a:t>
            </a:r>
            <a:r>
              <a:rPr lang="es-BO" sz="1600" dirty="0"/>
              <a:t>ShiftRows</a:t>
            </a:r>
            <a:r>
              <a:rPr lang="es-BO" sz="1600" dirty="0"/>
              <a:t>(</a:t>
            </a:r>
            <a:r>
              <a:rPr lang="es-BO" sz="1600" dirty="0"/>
              <a:t>state</a:t>
            </a:r>
            <a:r>
              <a:rPr lang="es-BO" sz="1600" dirty="0"/>
              <a:t>)</a:t>
            </a:r>
          </a:p>
          <a:p>
            <a:pPr marL="0" indent="0">
              <a:buNone/>
            </a:pPr>
            <a:r>
              <a:rPr lang="es-BO" sz="1600" dirty="0"/>
              <a:t>	</a:t>
            </a:r>
            <a:r>
              <a:rPr lang="es-BO" sz="1600" dirty="0"/>
              <a:t>MixColumns</a:t>
            </a:r>
            <a:r>
              <a:rPr lang="es-BO" sz="1600" dirty="0"/>
              <a:t>(</a:t>
            </a:r>
            <a:r>
              <a:rPr lang="es-BO" sz="1600" dirty="0"/>
              <a:t>state</a:t>
            </a:r>
            <a:r>
              <a:rPr lang="es-BO" sz="1600" dirty="0"/>
              <a:t>)</a:t>
            </a:r>
          </a:p>
          <a:p>
            <a:pPr marL="0" indent="0">
              <a:buNone/>
            </a:pPr>
            <a:r>
              <a:rPr lang="es-BO" sz="1600" dirty="0"/>
              <a:t>	</a:t>
            </a:r>
            <a:r>
              <a:rPr lang="es-BO" sz="1600" dirty="0"/>
              <a:t>AddRoundKey</a:t>
            </a:r>
            <a:r>
              <a:rPr lang="es-BO" sz="1600" dirty="0"/>
              <a:t>(</a:t>
            </a:r>
            <a:r>
              <a:rPr lang="es-BO" sz="1600" dirty="0"/>
              <a:t>state</a:t>
            </a:r>
            <a:r>
              <a:rPr lang="es-BO" sz="1600" dirty="0"/>
              <a:t>, </a:t>
            </a:r>
            <a:r>
              <a:rPr lang="es-BO" sz="1600" dirty="0"/>
              <a:t>w+round</a:t>
            </a:r>
            <a:r>
              <a:rPr lang="es-BO" sz="1600" dirty="0"/>
              <a:t>*Nb)</a:t>
            </a:r>
          </a:p>
          <a:p>
            <a:pPr marL="0" indent="0">
              <a:buNone/>
            </a:pPr>
            <a:r>
              <a:rPr lang="es-BO" sz="1600" dirty="0"/>
              <a:t>end</a:t>
            </a:r>
            <a:r>
              <a:rPr lang="es-BO" sz="1600" dirty="0"/>
              <a:t> </a:t>
            </a:r>
            <a:r>
              <a:rPr lang="es-BO" sz="1600" dirty="0"/>
              <a:t>for</a:t>
            </a:r>
            <a:endParaRPr lang="es-BO" sz="1600" dirty="0"/>
          </a:p>
          <a:p>
            <a:pPr marL="0" indent="0">
              <a:buNone/>
            </a:pPr>
            <a:r>
              <a:rPr lang="es-BO" sz="1600" dirty="0"/>
              <a:t>SubButes</a:t>
            </a:r>
            <a:r>
              <a:rPr lang="es-BO" sz="1600" dirty="0"/>
              <a:t>(</a:t>
            </a:r>
            <a:r>
              <a:rPr lang="es-BO" sz="1600" dirty="0"/>
              <a:t>state</a:t>
            </a:r>
            <a:r>
              <a:rPr lang="es-BO" sz="1600" dirty="0"/>
              <a:t>)</a:t>
            </a:r>
          </a:p>
          <a:p>
            <a:pPr marL="0" indent="0">
              <a:buNone/>
            </a:pPr>
            <a:r>
              <a:rPr lang="es-BO" sz="1600" dirty="0"/>
              <a:t>ShiftRows</a:t>
            </a:r>
            <a:r>
              <a:rPr lang="es-BO" sz="1600" dirty="0"/>
              <a:t>(</a:t>
            </a:r>
            <a:r>
              <a:rPr lang="es-BO" sz="1600" dirty="0"/>
              <a:t>state</a:t>
            </a:r>
            <a:r>
              <a:rPr lang="es-BO" sz="1600" dirty="0"/>
              <a:t>)</a:t>
            </a:r>
          </a:p>
          <a:p>
            <a:pPr marL="0" indent="0">
              <a:buNone/>
            </a:pPr>
            <a:r>
              <a:rPr lang="es-BO" sz="1600" dirty="0"/>
              <a:t>AddRoundKey</a:t>
            </a:r>
            <a:r>
              <a:rPr lang="es-BO" sz="1600" dirty="0"/>
              <a:t>(</a:t>
            </a:r>
            <a:r>
              <a:rPr lang="es-BO" sz="1600" dirty="0"/>
              <a:t>state</a:t>
            </a:r>
            <a:r>
              <a:rPr lang="es-BO" sz="1600" dirty="0"/>
              <a:t>, </a:t>
            </a:r>
            <a:r>
              <a:rPr lang="es-BO" sz="1600" dirty="0"/>
              <a:t>w+Nr</a:t>
            </a:r>
            <a:r>
              <a:rPr lang="es-BO" sz="1600" dirty="0"/>
              <a:t>*Nb)</a:t>
            </a:r>
          </a:p>
          <a:p>
            <a:pPr marL="0" indent="0">
              <a:buNone/>
            </a:pPr>
            <a:r>
              <a:rPr lang="es-BO" sz="1600" dirty="0"/>
              <a:t>out</a:t>
            </a:r>
            <a:r>
              <a:rPr lang="es-BO" sz="1600" dirty="0"/>
              <a:t> = </a:t>
            </a:r>
            <a:r>
              <a:rPr lang="es-BO" sz="1600" dirty="0"/>
              <a:t>state</a:t>
            </a:r>
            <a:endParaRPr lang="es-BO" sz="1600" dirty="0"/>
          </a:p>
          <a:p>
            <a:pPr marL="0" indent="0">
              <a:buNone/>
            </a:pPr>
            <a:r>
              <a:rPr lang="es-BO" sz="1600" dirty="0"/>
              <a:t>end</a:t>
            </a:r>
            <a:endParaRPr lang="es-BO" sz="1600" dirty="0"/>
          </a:p>
        </p:txBody>
      </p:sp>
    </p:spTree>
    <p:extLst>
      <p:ext uri="{BB962C8B-B14F-4D97-AF65-F5344CB8AC3E}">
        <p14:creationId xmlns:p14="http://schemas.microsoft.com/office/powerpoint/2010/main" val="32185186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Más algoritmos simétricos</a:t>
            </a:r>
            <a:endParaRPr lang="es-BO" dirty="0"/>
          </a:p>
        </p:txBody>
      </p:sp>
      <p:sp>
        <p:nvSpPr>
          <p:cNvPr id="3" name="2 Marcador de contenido"/>
          <p:cNvSpPr>
            <a:spLocks noGrp="1"/>
          </p:cNvSpPr>
          <p:nvPr>
            <p:ph idx="1"/>
          </p:nvPr>
        </p:nvSpPr>
        <p:spPr/>
        <p:txBody>
          <a:bodyPr/>
          <a:lstStyle/>
          <a:p>
            <a:r>
              <a:rPr lang="es-BO" dirty="0"/>
              <a:t>Twofish</a:t>
            </a:r>
            <a:r>
              <a:rPr lang="es-BO" dirty="0"/>
              <a:t>: Cifrado de bloque que utiliza llaves de hasta 256 bits.</a:t>
            </a:r>
          </a:p>
          <a:p>
            <a:r>
              <a:rPr lang="es-BO" dirty="0"/>
              <a:t>Blowfish</a:t>
            </a:r>
            <a:r>
              <a:rPr lang="es-BO" dirty="0"/>
              <a:t>: Cifrado de bloque, </a:t>
            </a:r>
            <a:r>
              <a:rPr lang="es-BO" dirty="0" smtClean="0"/>
              <a:t>remplazado </a:t>
            </a:r>
            <a:r>
              <a:rPr lang="es-BO" dirty="0"/>
              <a:t>por AES, utiliza un bloque de 64 bits de tamaño y llaves desde 32 hasta 448 bits. </a:t>
            </a:r>
            <a:r>
              <a:rPr lang="es-BO" dirty="0" smtClean="0"/>
              <a:t>Blowfish</a:t>
            </a:r>
            <a:r>
              <a:rPr lang="es-BO" dirty="0" smtClean="0"/>
              <a:t> </a:t>
            </a:r>
            <a:r>
              <a:rPr lang="es-BO" dirty="0"/>
              <a:t>es considerado de dominio público</a:t>
            </a:r>
            <a:r>
              <a:rPr lang="es-BO" dirty="0" smtClean="0"/>
              <a:t>.</a:t>
            </a:r>
          </a:p>
        </p:txBody>
      </p:sp>
    </p:spTree>
    <p:extLst>
      <p:ext uri="{BB962C8B-B14F-4D97-AF65-F5344CB8AC3E}">
        <p14:creationId xmlns:p14="http://schemas.microsoft.com/office/powerpoint/2010/main" val="1252040382"/>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Grey-PowerPoin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Technology-PowerPoint-Template</Template>
  <TotalTime>23</TotalTime>
  <Words>2069</Words>
  <Application>Microsoft Office PowerPoint</Application>
  <PresentationFormat>Presentación en pantalla (4:3)</PresentationFormat>
  <Paragraphs>155</Paragraphs>
  <Slides>30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30</vt:i4>
      </vt:variant>
    </vt:vector>
  </HeadingPairs>
  <TitlesOfParts>
    <vt:vector size="34" baseType="lpstr">
      <vt:lpstr>Arial</vt:lpstr>
      <vt:lpstr>Calibri</vt:lpstr>
      <vt:lpstr>Microsoft New Tai Lue</vt:lpstr>
      <vt:lpstr>Blue-Grey-PowerPoint-Template</vt:lpstr>
      <vt:lpstr>19. Criptografía</vt:lpstr>
      <vt:lpstr>Conceptos</vt:lpstr>
      <vt:lpstr>Conceptos</vt:lpstr>
      <vt:lpstr>Conceptos</vt:lpstr>
      <vt:lpstr>Conceptos</vt:lpstr>
      <vt:lpstr>Criptografía simétrica</vt:lpstr>
      <vt:lpstr>Algunos algoritmos simétricos</vt:lpstr>
      <vt:lpstr>Pseudocódigo AES</vt:lpstr>
      <vt:lpstr>Más algoritmos simétricos</vt:lpstr>
      <vt:lpstr>Rivest Cipher</vt:lpstr>
      <vt:lpstr>Criptografía asímétrica</vt:lpstr>
      <vt:lpstr>Algunos algoritmos asímétricos</vt:lpstr>
      <vt:lpstr>Algunos otros</vt:lpstr>
      <vt:lpstr>Función HASH</vt:lpstr>
      <vt:lpstr>Algunos algoritmos HASH</vt:lpstr>
      <vt:lpstr>¿Qué es Secure Shell?</vt:lpstr>
      <vt:lpstr>Public Key Infraestructure</vt:lpstr>
      <vt:lpstr>Componentes de un PKI</vt:lpstr>
      <vt:lpstr>Autoridades de Certificación</vt:lpstr>
      <vt:lpstr>Firma de correo</vt:lpstr>
      <vt:lpstr>Secure Socket Layer</vt:lpstr>
      <vt:lpstr>Transport Layer Security (TLS)</vt:lpstr>
      <vt:lpstr>Cifrado de disco</vt:lpstr>
      <vt:lpstr>Ataques de criptografía</vt:lpstr>
      <vt:lpstr>Ataques de criptografía</vt:lpstr>
      <vt:lpstr>Ataques de criptografía</vt:lpstr>
      <vt:lpstr>Metodologías Code Breaking</vt:lpstr>
      <vt:lpstr>Ataque de Fuerza Bruta </vt:lpstr>
      <vt:lpstr>Ataque MitM en esquemas de firma digital.</vt:lpstr>
      <vt:lpstr>¡Muchas Gracias!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Julio</dc:creator>
  <cp:lastModifiedBy>Julio Iglesias</cp:lastModifiedBy>
  <cp:revision>18</cp:revision>
  <dcterms:created xsi:type="dcterms:W3CDTF">2013-11-09T01:50:01Z</dcterms:created>
  <dcterms:modified xsi:type="dcterms:W3CDTF">2014-07-08T01:52:27Z</dcterms:modified>
</cp:coreProperties>
</file>