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3" r:id="rId35"/>
    <p:sldId id="294" r:id="rId36"/>
    <p:sldId id="295" r:id="rId37"/>
    <p:sldId id="296" r:id="rId38"/>
    <p:sldId id="290" r:id="rId39"/>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smtClean="0"/>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smtClean="0"/>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smtClean="0"/>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carratu.com/" TargetMode="External"/><Relationship Id="rId7" Type="http://schemas.openxmlformats.org/officeDocument/2006/relationships/hyperlink" Target="http://www.lubrinco.com/" TargetMode="External"/><Relationship Id="rId2" Type="http://schemas.openxmlformats.org/officeDocument/2006/relationships/hyperlink" Target="http://www.bidigital.com/ci" TargetMode="External"/><Relationship Id="rId1" Type="http://schemas.openxmlformats.org/officeDocument/2006/relationships/slideLayout" Target="../slideLayouts/slideLayout2.xml"/><Relationship Id="rId6" Type="http://schemas.openxmlformats.org/officeDocument/2006/relationships/hyperlink" Target="http://www.securitysciences.com/" TargetMode="External"/><Relationship Id="rId5" Type="http://schemas.openxmlformats.org/officeDocument/2006/relationships/hyperlink" Target="http://www.marwen.ca/" TargetMode="External"/><Relationship Id="rId4" Type="http://schemas.openxmlformats.org/officeDocument/2006/relationships/hyperlink" Target="http://www.assesstherisk.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eektools.com/" TargetMode="External"/><Relationship Id="rId2" Type="http://schemas.openxmlformats.org/officeDocument/2006/relationships/hyperlink" Target="http://www.samspade.org/" TargetMode="External"/><Relationship Id="rId1" Type="http://schemas.openxmlformats.org/officeDocument/2006/relationships/slideLayout" Target="../slideLayouts/slideLayout2.xml"/><Relationship Id="rId6" Type="http://schemas.openxmlformats.org/officeDocument/2006/relationships/hyperlink" Target="http://www.arin.net/whois" TargetMode="External"/><Relationship Id="rId5" Type="http://schemas.openxmlformats.org/officeDocument/2006/relationships/hyperlink" Target="http://www.demon.net/" TargetMode="External"/><Relationship Id="rId4" Type="http://schemas.openxmlformats.org/officeDocument/2006/relationships/hyperlink" Target="http://www.whois.ne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arin.net/knowledge/rirs/countri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hackersforcharity.org/ghdb/"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foundstone.com/" TargetMode="External"/><Relationship Id="rId2" Type="http://schemas.openxmlformats.org/officeDocument/2006/relationships/hyperlink" Target="http://www.ghacks.net/" TargetMode="External"/><Relationship Id="rId1" Type="http://schemas.openxmlformats.org/officeDocument/2006/relationships/slideLayout" Target="../slideLayouts/slideLayout2.xml"/><Relationship Id="rId5" Type="http://schemas.openxmlformats.org/officeDocument/2006/relationships/hyperlink" Target="http://www.code.google.com/" TargetMode="External"/><Relationship Id="rId4" Type="http://schemas.openxmlformats.org/officeDocument/2006/relationships/hyperlink" Target="http://www.sensepos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archiv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2</a:t>
            </a:r>
            <a:r>
              <a:rPr lang="es-BO" dirty="0" smtClean="0"/>
              <a:t>. Reconocimiento</a:t>
            </a:r>
            <a:endParaRPr lang="es-BO" dirty="0"/>
          </a:p>
        </p:txBody>
      </p:sp>
      <p:sp>
        <p:nvSpPr>
          <p:cNvPr id="2051" name="Rectangle 3"/>
          <p:cNvSpPr>
            <a:spLocks noGrp="1" noChangeArrowheads="1"/>
          </p:cNvSpPr>
          <p:nvPr>
            <p:ph type="subTitle" idx="1"/>
          </p:nvPr>
        </p:nvSpPr>
        <p:spPr/>
        <p:txBody>
          <a:bodyPr>
            <a:normAutofit fontScale="92500" lnSpcReduction="10000"/>
          </a:bodyPr>
          <a:lstStyle/>
          <a:p>
            <a:r>
              <a:rPr lang="es-BO" dirty="0" smtClean="0"/>
              <a:t>Certified Ethical Hacker</a:t>
            </a:r>
            <a:endParaRPr lang="es-BO" dirty="0"/>
          </a:p>
        </p:txBody>
      </p:sp>
    </p:spTree>
    <p:extLst>
      <p:ext uri="{BB962C8B-B14F-4D97-AF65-F5344CB8AC3E}">
        <p14:creationId xmlns:p14="http://schemas.microsoft.com/office/powerpoint/2010/main" val="4121186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Recopilación de inteligencia competitiva</a:t>
            </a:r>
          </a:p>
        </p:txBody>
      </p:sp>
      <p:sp>
        <p:nvSpPr>
          <p:cNvPr id="3" name="2 Marcador de contenido"/>
          <p:cNvSpPr>
            <a:spLocks noGrp="1"/>
          </p:cNvSpPr>
          <p:nvPr>
            <p:ph idx="1"/>
          </p:nvPr>
        </p:nvSpPr>
        <p:spPr/>
        <p:txBody>
          <a:bodyPr>
            <a:normAutofit fontScale="92500"/>
          </a:bodyPr>
          <a:lstStyle/>
          <a:p>
            <a:pPr marL="0" indent="0">
              <a:buNone/>
            </a:pPr>
            <a:r>
              <a:rPr lang="es-BO" dirty="0"/>
              <a:t>La recopilación de inteligencia competitiva es el proceso de obtener información acerca de la competencia desde ciertos recursos como Internet.</a:t>
            </a:r>
          </a:p>
          <a:p>
            <a:pPr marL="0" indent="0">
              <a:buNone/>
            </a:pPr>
            <a:r>
              <a:rPr lang="es-BO" dirty="0"/>
              <a:t>La inteligencia competitiva es necesaria porque permite comparar productos de la organización con los de la competencia, además de que analiza el </a:t>
            </a:r>
            <a:r>
              <a:rPr lang="es-BO" dirty="0" smtClean="0"/>
              <a:t>posicionamiento </a:t>
            </a:r>
            <a:r>
              <a:rPr lang="es-BO" dirty="0"/>
              <a:t>en el mercado comparando con la competencia.</a:t>
            </a:r>
          </a:p>
          <a:p>
            <a:pPr marL="0" indent="0">
              <a:buNone/>
            </a:pPr>
            <a:endParaRPr lang="es-BO" dirty="0"/>
          </a:p>
        </p:txBody>
      </p:sp>
    </p:spTree>
    <p:extLst>
      <p:ext uri="{BB962C8B-B14F-4D97-AF65-F5344CB8AC3E}">
        <p14:creationId xmlns:p14="http://schemas.microsoft.com/office/powerpoint/2010/main" val="1720645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Recursos para la inteligencia </a:t>
            </a:r>
            <a:r>
              <a:rPr lang="es-BO" dirty="0" smtClean="0"/>
              <a:t>competitiva</a:t>
            </a:r>
            <a:endParaRPr lang="es-BO" dirty="0"/>
          </a:p>
        </p:txBody>
      </p:sp>
      <p:sp>
        <p:nvSpPr>
          <p:cNvPr id="3" name="2 Marcador de contenido"/>
          <p:cNvSpPr>
            <a:spLocks noGrp="1"/>
          </p:cNvSpPr>
          <p:nvPr>
            <p:ph idx="1"/>
          </p:nvPr>
        </p:nvSpPr>
        <p:spPr/>
        <p:txBody>
          <a:bodyPr>
            <a:normAutofit lnSpcReduction="10000"/>
          </a:bodyPr>
          <a:lstStyle/>
          <a:p>
            <a:r>
              <a:rPr lang="es-BO" dirty="0"/>
              <a:t>CI Resource: </a:t>
            </a:r>
            <a:r>
              <a:rPr lang="es-BO" dirty="0">
                <a:hlinkClick r:id="rId2"/>
              </a:rPr>
              <a:t>http://</a:t>
            </a:r>
            <a:r>
              <a:rPr lang="es-BO" dirty="0" smtClean="0">
                <a:hlinkClick r:id="rId2"/>
              </a:rPr>
              <a:t>www.bidigital.com/ci</a:t>
            </a:r>
            <a:r>
              <a:rPr lang="es-BO" dirty="0" smtClean="0"/>
              <a:t> </a:t>
            </a:r>
            <a:endParaRPr lang="es-BO" dirty="0"/>
          </a:p>
          <a:p>
            <a:r>
              <a:rPr lang="es-BO" dirty="0"/>
              <a:t>Carratu International: </a:t>
            </a:r>
            <a:r>
              <a:rPr lang="es-BO" dirty="0">
                <a:hlinkClick r:id="rId3"/>
              </a:rPr>
              <a:t>http://</a:t>
            </a:r>
            <a:r>
              <a:rPr lang="es-BO" dirty="0" smtClean="0">
                <a:hlinkClick r:id="rId3"/>
              </a:rPr>
              <a:t>ww.carratu.com</a:t>
            </a:r>
            <a:r>
              <a:rPr lang="es-BO" dirty="0" smtClean="0"/>
              <a:t> </a:t>
            </a:r>
            <a:endParaRPr lang="es-BO" dirty="0"/>
          </a:p>
          <a:p>
            <a:r>
              <a:rPr lang="es-BO" dirty="0"/>
              <a:t>CI Center: </a:t>
            </a:r>
            <a:r>
              <a:rPr lang="es-BO" dirty="0">
                <a:hlinkClick r:id="rId4"/>
              </a:rPr>
              <a:t>http://</a:t>
            </a:r>
            <a:r>
              <a:rPr lang="es-BO" dirty="0" smtClean="0">
                <a:hlinkClick r:id="rId4"/>
              </a:rPr>
              <a:t>www.assesstherisk.com</a:t>
            </a:r>
            <a:r>
              <a:rPr lang="es-BO" dirty="0" smtClean="0"/>
              <a:t> </a:t>
            </a:r>
            <a:endParaRPr lang="es-BO" dirty="0"/>
          </a:p>
          <a:p>
            <a:r>
              <a:rPr lang="es-BO" dirty="0"/>
              <a:t>Marven Consulting Group: </a:t>
            </a:r>
            <a:r>
              <a:rPr lang="es-BO" dirty="0">
                <a:hlinkClick r:id="rId5"/>
              </a:rPr>
              <a:t>http://</a:t>
            </a:r>
            <a:r>
              <a:rPr lang="es-BO" dirty="0" smtClean="0">
                <a:hlinkClick r:id="rId5"/>
              </a:rPr>
              <a:t>www.marwen.ca</a:t>
            </a:r>
            <a:r>
              <a:rPr lang="es-BO" dirty="0" smtClean="0"/>
              <a:t> </a:t>
            </a:r>
            <a:endParaRPr lang="es-BO" dirty="0"/>
          </a:p>
          <a:p>
            <a:r>
              <a:rPr lang="es-BO" dirty="0"/>
              <a:t>Security Sciences Corporation: </a:t>
            </a:r>
            <a:r>
              <a:rPr lang="es-BO" dirty="0">
                <a:hlinkClick r:id="rId6"/>
              </a:rPr>
              <a:t>http://</a:t>
            </a:r>
            <a:r>
              <a:rPr lang="es-BO" dirty="0" smtClean="0">
                <a:hlinkClick r:id="rId6"/>
              </a:rPr>
              <a:t>www.securitysciences.com</a:t>
            </a:r>
            <a:r>
              <a:rPr lang="es-BO" dirty="0" smtClean="0"/>
              <a:t> </a:t>
            </a:r>
            <a:endParaRPr lang="es-BO" dirty="0"/>
          </a:p>
          <a:p>
            <a:r>
              <a:rPr lang="es-BO" dirty="0"/>
              <a:t>Lubrinco: </a:t>
            </a:r>
            <a:r>
              <a:rPr lang="es-BO" dirty="0">
                <a:hlinkClick r:id="rId7"/>
              </a:rPr>
              <a:t>http://</a:t>
            </a:r>
            <a:r>
              <a:rPr lang="es-BO" dirty="0" smtClean="0">
                <a:hlinkClick r:id="rId7"/>
              </a:rPr>
              <a:t>www.lubrinco.com</a:t>
            </a:r>
            <a:r>
              <a:rPr lang="es-BO" dirty="0" smtClean="0"/>
              <a:t> </a:t>
            </a:r>
            <a:endParaRPr lang="es-BO" dirty="0"/>
          </a:p>
        </p:txBody>
      </p:sp>
    </p:spTree>
    <p:extLst>
      <p:ext uri="{BB962C8B-B14F-4D97-AF65-F5344CB8AC3E}">
        <p14:creationId xmlns:p14="http://schemas.microsoft.com/office/powerpoint/2010/main" val="3965112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Herramientas para </a:t>
            </a:r>
            <a:r>
              <a:rPr lang="es-BO" dirty="0" smtClean="0"/>
              <a:t>footprinting</a:t>
            </a:r>
            <a:endParaRPr lang="es-BO" dirty="0"/>
          </a:p>
        </p:txBody>
      </p:sp>
      <p:sp>
        <p:nvSpPr>
          <p:cNvPr id="3" name="2 Marcador de contenido"/>
          <p:cNvSpPr>
            <a:spLocks noGrp="1"/>
          </p:cNvSpPr>
          <p:nvPr>
            <p:ph idx="1"/>
          </p:nvPr>
        </p:nvSpPr>
        <p:spPr/>
        <p:txBody>
          <a:bodyPr>
            <a:normAutofit fontScale="92500" lnSpcReduction="10000"/>
          </a:bodyPr>
          <a:lstStyle/>
          <a:p>
            <a:pPr marL="0" indent="0">
              <a:buNone/>
            </a:pPr>
            <a:r>
              <a:rPr lang="es-BO" dirty="0" smtClean="0"/>
              <a:t>Algunas </a:t>
            </a:r>
            <a:r>
              <a:rPr lang="es-BO" dirty="0"/>
              <a:t>herramientas footprinting son las siguientes:</a:t>
            </a:r>
          </a:p>
          <a:p>
            <a:pPr lvl="1"/>
            <a:r>
              <a:rPr lang="es-BO" dirty="0" smtClean="0"/>
              <a:t>Whois</a:t>
            </a:r>
            <a:endParaRPr lang="es-BO" dirty="0"/>
          </a:p>
          <a:p>
            <a:pPr lvl="1"/>
            <a:r>
              <a:rPr lang="es-BO" dirty="0" smtClean="0"/>
              <a:t>Nslookup</a:t>
            </a:r>
            <a:endParaRPr lang="es-BO" dirty="0"/>
          </a:p>
          <a:p>
            <a:pPr lvl="1"/>
            <a:r>
              <a:rPr lang="es-BO" dirty="0" smtClean="0"/>
              <a:t>ARIN</a:t>
            </a:r>
            <a:endParaRPr lang="es-BO" dirty="0"/>
          </a:p>
          <a:p>
            <a:pPr lvl="1"/>
            <a:r>
              <a:rPr lang="es-BO" dirty="0" smtClean="0"/>
              <a:t>Neo </a:t>
            </a:r>
            <a:r>
              <a:rPr lang="es-BO" dirty="0"/>
              <a:t>Trace</a:t>
            </a:r>
          </a:p>
          <a:p>
            <a:pPr lvl="1"/>
            <a:r>
              <a:rPr lang="es-BO" dirty="0" smtClean="0"/>
              <a:t>VisualRoute </a:t>
            </a:r>
            <a:r>
              <a:rPr lang="es-BO" dirty="0"/>
              <a:t>Trace</a:t>
            </a:r>
          </a:p>
          <a:p>
            <a:pPr lvl="1"/>
            <a:r>
              <a:rPr lang="es-BO" dirty="0" smtClean="0"/>
              <a:t>SmartWhois</a:t>
            </a:r>
            <a:endParaRPr lang="es-BO" dirty="0"/>
          </a:p>
          <a:p>
            <a:pPr lvl="1"/>
            <a:r>
              <a:rPr lang="es-BO" dirty="0" smtClean="0"/>
              <a:t>eMailTrackerPro</a:t>
            </a:r>
            <a:endParaRPr lang="es-BO" dirty="0"/>
          </a:p>
          <a:p>
            <a:pPr lvl="1"/>
            <a:r>
              <a:rPr lang="es-BO" dirty="0" smtClean="0"/>
              <a:t>Etc.</a:t>
            </a:r>
            <a:endParaRPr lang="es-BO" dirty="0"/>
          </a:p>
        </p:txBody>
      </p:sp>
    </p:spTree>
    <p:extLst>
      <p:ext uri="{BB962C8B-B14F-4D97-AF65-F5344CB8AC3E}">
        <p14:creationId xmlns:p14="http://schemas.microsoft.com/office/powerpoint/2010/main" val="197945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Herramientas Whois</a:t>
            </a:r>
          </a:p>
        </p:txBody>
      </p:sp>
      <p:sp>
        <p:nvSpPr>
          <p:cNvPr id="3" name="2 Marcador de contenido"/>
          <p:cNvSpPr>
            <a:spLocks noGrp="1"/>
          </p:cNvSpPr>
          <p:nvPr>
            <p:ph idx="1"/>
          </p:nvPr>
        </p:nvSpPr>
        <p:spPr/>
        <p:txBody>
          <a:bodyPr/>
          <a:lstStyle/>
          <a:p>
            <a:r>
              <a:rPr lang="es-BO" dirty="0" smtClean="0"/>
              <a:t>Wikto </a:t>
            </a:r>
            <a:r>
              <a:rPr lang="es-BO" dirty="0"/>
              <a:t>Footprinting Tool</a:t>
            </a:r>
          </a:p>
          <a:p>
            <a:r>
              <a:rPr lang="es-BO" dirty="0" smtClean="0"/>
              <a:t>Whois </a:t>
            </a:r>
            <a:r>
              <a:rPr lang="es-BO" dirty="0"/>
              <a:t>Lookup</a:t>
            </a:r>
          </a:p>
          <a:p>
            <a:r>
              <a:rPr lang="es-BO" dirty="0" smtClean="0"/>
              <a:t>SmartWhois</a:t>
            </a:r>
            <a:endParaRPr lang="es-BO" dirty="0"/>
          </a:p>
          <a:p>
            <a:r>
              <a:rPr lang="es-BO" dirty="0" smtClean="0"/>
              <a:t>ActiveWhois</a:t>
            </a:r>
            <a:endParaRPr lang="es-BO" dirty="0"/>
          </a:p>
          <a:p>
            <a:r>
              <a:rPr lang="es-BO" dirty="0" smtClean="0"/>
              <a:t>LanWhois</a:t>
            </a:r>
            <a:endParaRPr lang="es-BO" dirty="0"/>
          </a:p>
          <a:p>
            <a:r>
              <a:rPr lang="es-BO" dirty="0" smtClean="0"/>
              <a:t>CountryWhois</a:t>
            </a:r>
            <a:endParaRPr lang="es-BO" dirty="0"/>
          </a:p>
          <a:p>
            <a:endParaRPr lang="es-BO" dirty="0"/>
          </a:p>
        </p:txBody>
      </p:sp>
    </p:spTree>
    <p:extLst>
      <p:ext uri="{BB962C8B-B14F-4D97-AF65-F5344CB8AC3E}">
        <p14:creationId xmlns:p14="http://schemas.microsoft.com/office/powerpoint/2010/main" val="914654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Herramientas whois en línea</a:t>
            </a:r>
            <a:endParaRPr lang="es-BO" dirty="0"/>
          </a:p>
        </p:txBody>
      </p:sp>
      <p:sp>
        <p:nvSpPr>
          <p:cNvPr id="3" name="2 Marcador de contenido"/>
          <p:cNvSpPr>
            <a:spLocks noGrp="1"/>
          </p:cNvSpPr>
          <p:nvPr>
            <p:ph idx="1"/>
          </p:nvPr>
        </p:nvSpPr>
        <p:spPr/>
        <p:txBody>
          <a:bodyPr/>
          <a:lstStyle/>
          <a:p>
            <a:r>
              <a:rPr lang="es-BO" dirty="0" smtClean="0">
                <a:hlinkClick r:id="rId2"/>
              </a:rPr>
              <a:t>http://www.samspade.org</a:t>
            </a:r>
            <a:r>
              <a:rPr lang="es-BO" dirty="0" smtClean="0"/>
              <a:t> </a:t>
            </a:r>
            <a:endParaRPr lang="es-BO" dirty="0"/>
          </a:p>
          <a:p>
            <a:r>
              <a:rPr lang="es-BO" dirty="0">
                <a:hlinkClick r:id="rId3"/>
              </a:rPr>
              <a:t>http</a:t>
            </a:r>
            <a:r>
              <a:rPr lang="es-BO" dirty="0" smtClean="0">
                <a:hlinkClick r:id="rId3"/>
              </a:rPr>
              <a:t>://www.geektools.com</a:t>
            </a:r>
            <a:r>
              <a:rPr lang="es-BO" dirty="0" smtClean="0"/>
              <a:t>  </a:t>
            </a:r>
            <a:endParaRPr lang="es-BO" dirty="0"/>
          </a:p>
          <a:p>
            <a:r>
              <a:rPr lang="es-BO" dirty="0">
                <a:hlinkClick r:id="rId4"/>
              </a:rPr>
              <a:t>http</a:t>
            </a:r>
            <a:r>
              <a:rPr lang="es-BO" dirty="0" smtClean="0">
                <a:hlinkClick r:id="rId4"/>
              </a:rPr>
              <a:t>://www.whois.net</a:t>
            </a:r>
            <a:r>
              <a:rPr lang="es-BO" dirty="0" smtClean="0"/>
              <a:t> </a:t>
            </a:r>
            <a:endParaRPr lang="es-BO" dirty="0"/>
          </a:p>
          <a:p>
            <a:r>
              <a:rPr lang="es-BO" dirty="0">
                <a:hlinkClick r:id="rId5"/>
              </a:rPr>
              <a:t>http</a:t>
            </a:r>
            <a:r>
              <a:rPr lang="es-BO" dirty="0" smtClean="0">
                <a:hlinkClick r:id="rId5"/>
              </a:rPr>
              <a:t>://www.demon.net</a:t>
            </a:r>
            <a:r>
              <a:rPr lang="es-BO" dirty="0" smtClean="0"/>
              <a:t> </a:t>
            </a:r>
          </a:p>
          <a:p>
            <a:r>
              <a:rPr lang="es-BO" dirty="0">
                <a:hlinkClick r:id="rId6"/>
              </a:rPr>
              <a:t>http://</a:t>
            </a:r>
            <a:r>
              <a:rPr lang="es-BO" dirty="0" smtClean="0">
                <a:hlinkClick r:id="rId6"/>
              </a:rPr>
              <a:t>www.arin.net/whois</a:t>
            </a:r>
            <a:r>
              <a:rPr lang="es-BO" dirty="0" smtClean="0"/>
              <a:t> (hot)</a:t>
            </a:r>
            <a:endParaRPr lang="es-BO" dirty="0"/>
          </a:p>
          <a:p>
            <a:endParaRPr lang="es-BO" dirty="0"/>
          </a:p>
        </p:txBody>
      </p:sp>
    </p:spTree>
    <p:extLst>
      <p:ext uri="{BB962C8B-B14F-4D97-AF65-F5344CB8AC3E}">
        <p14:creationId xmlns:p14="http://schemas.microsoft.com/office/powerpoint/2010/main" val="4131688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Registro Regional de Internet</a:t>
            </a:r>
            <a:endParaRPr lang="es-BO" dirty="0"/>
          </a:p>
        </p:txBody>
      </p:sp>
      <p:sp>
        <p:nvSpPr>
          <p:cNvPr id="3" name="2 Marcador de contenido"/>
          <p:cNvSpPr>
            <a:spLocks noGrp="1"/>
          </p:cNvSpPr>
          <p:nvPr>
            <p:ph idx="1"/>
          </p:nvPr>
        </p:nvSpPr>
        <p:spPr/>
        <p:txBody>
          <a:bodyPr>
            <a:normAutofit/>
          </a:bodyPr>
          <a:lstStyle/>
          <a:p>
            <a:pPr marL="0" indent="0">
              <a:buNone/>
            </a:pPr>
            <a:r>
              <a:rPr lang="es-ES" sz="2200" dirty="0" smtClean="0"/>
              <a:t>Como resultado, los Registros Regionales de Internet (RIR) se establecieron para asumir esta asignación regional y el papel de la gestión en cooperación con la IANA. Hoy en día, existen cinco RIR - APNIC, ARIN, RIPE NCC, LACNIC y AfriNIC.</a:t>
            </a:r>
            <a:endParaRPr lang="es-BO" sz="2200"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969390"/>
            <a:ext cx="6286568" cy="3710335"/>
          </a:xfrm>
          <a:prstGeom prst="rect">
            <a:avLst/>
          </a:prstGeom>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241985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Lista por País</a:t>
            </a:r>
            <a:endParaRPr lang="es-BO" dirty="0"/>
          </a:p>
        </p:txBody>
      </p:sp>
      <p:sp>
        <p:nvSpPr>
          <p:cNvPr id="3" name="2 Marcador de contenido"/>
          <p:cNvSpPr>
            <a:spLocks noGrp="1"/>
          </p:cNvSpPr>
          <p:nvPr>
            <p:ph idx="1"/>
          </p:nvPr>
        </p:nvSpPr>
        <p:spPr/>
        <p:txBody>
          <a:bodyPr/>
          <a:lstStyle/>
          <a:p>
            <a:pPr marL="0" indent="0">
              <a:buNone/>
            </a:pPr>
            <a:r>
              <a:rPr lang="en-US" b="1" dirty="0" smtClean="0"/>
              <a:t>País	 </a:t>
            </a:r>
            <a:r>
              <a:rPr lang="en-US" b="1" dirty="0"/>
              <a:t>	</a:t>
            </a:r>
            <a:r>
              <a:rPr lang="en-US" b="1" dirty="0" smtClean="0"/>
              <a:t>	A </a:t>
            </a:r>
            <a:r>
              <a:rPr lang="en-US" b="1" dirty="0"/>
              <a:t>2 	A 3 	</a:t>
            </a:r>
            <a:r>
              <a:rPr lang="en-US" b="1" dirty="0" smtClean="0"/>
              <a:t>	Region</a:t>
            </a:r>
            <a:endParaRPr lang="es-BO" b="1" dirty="0" smtClean="0"/>
          </a:p>
          <a:p>
            <a:pPr marL="0" indent="0">
              <a:buNone/>
            </a:pPr>
            <a:r>
              <a:rPr lang="es-BO" sz="2600" dirty="0" smtClean="0"/>
              <a:t>ARGENTINA 	AR 	ARG 		LACNIC</a:t>
            </a:r>
            <a:br>
              <a:rPr lang="es-BO" sz="2600" dirty="0" smtClean="0"/>
            </a:br>
            <a:r>
              <a:rPr lang="es-BO" sz="2600" dirty="0"/>
              <a:t>BOLIVIA </a:t>
            </a:r>
            <a:r>
              <a:rPr lang="es-BO" sz="2600" dirty="0" smtClean="0"/>
              <a:t>		BO 	BOL 		LACNIC</a:t>
            </a:r>
          </a:p>
          <a:p>
            <a:pPr marL="0" indent="0">
              <a:buNone/>
            </a:pPr>
            <a:r>
              <a:rPr lang="es-BO" sz="2600" dirty="0"/>
              <a:t>BRAZIL 	</a:t>
            </a:r>
            <a:r>
              <a:rPr lang="es-BO" sz="2600" dirty="0" smtClean="0"/>
              <a:t>	BR </a:t>
            </a:r>
            <a:r>
              <a:rPr lang="es-BO" sz="2600" dirty="0"/>
              <a:t>	BRA </a:t>
            </a:r>
            <a:r>
              <a:rPr lang="es-BO" sz="2600" dirty="0" smtClean="0"/>
              <a:t>	</a:t>
            </a:r>
            <a:r>
              <a:rPr lang="es-BO" sz="2600" dirty="0"/>
              <a:t>	LACNIC</a:t>
            </a:r>
            <a:endParaRPr lang="es-BO" sz="2600" dirty="0" smtClean="0"/>
          </a:p>
          <a:p>
            <a:pPr marL="0" indent="0">
              <a:buNone/>
            </a:pPr>
            <a:r>
              <a:rPr lang="es-BO" sz="2600" dirty="0"/>
              <a:t>CHILE 	</a:t>
            </a:r>
            <a:r>
              <a:rPr lang="es-BO" sz="2600" dirty="0" smtClean="0"/>
              <a:t>	CL </a:t>
            </a:r>
            <a:r>
              <a:rPr lang="es-BO" sz="2600" dirty="0"/>
              <a:t>	CHL 	</a:t>
            </a:r>
            <a:r>
              <a:rPr lang="es-BO" sz="2600" dirty="0" smtClean="0"/>
              <a:t>	LACNIC</a:t>
            </a:r>
          </a:p>
          <a:p>
            <a:pPr marL="0" indent="0">
              <a:buNone/>
            </a:pPr>
            <a:r>
              <a:rPr lang="es-BO" sz="2600" dirty="0"/>
              <a:t>COLOMBIA 	</a:t>
            </a:r>
            <a:r>
              <a:rPr lang="es-BO" sz="2600" dirty="0" smtClean="0"/>
              <a:t>	CO </a:t>
            </a:r>
            <a:r>
              <a:rPr lang="es-BO" sz="2600" dirty="0"/>
              <a:t>	COL </a:t>
            </a:r>
            <a:r>
              <a:rPr lang="es-BO" sz="2600" dirty="0" smtClean="0"/>
              <a:t>	</a:t>
            </a:r>
            <a:r>
              <a:rPr lang="es-BO" sz="2600" dirty="0"/>
              <a:t>	</a:t>
            </a:r>
            <a:r>
              <a:rPr lang="es-BO" sz="2600" dirty="0" smtClean="0"/>
              <a:t>LACNIC</a:t>
            </a:r>
          </a:p>
          <a:p>
            <a:pPr marL="0" indent="0">
              <a:buNone/>
            </a:pPr>
            <a:endParaRPr lang="es-BO" sz="2600" dirty="0"/>
          </a:p>
          <a:p>
            <a:pPr marL="0" indent="0">
              <a:buNone/>
            </a:pPr>
            <a:r>
              <a:rPr lang="es-BO" sz="2600" dirty="0" smtClean="0"/>
              <a:t>Para ver la lista completa ingresar a: </a:t>
            </a:r>
          </a:p>
          <a:p>
            <a:pPr marL="0" indent="0">
              <a:buNone/>
            </a:pPr>
            <a:r>
              <a:rPr lang="es-BO" sz="2600" dirty="0">
                <a:hlinkClick r:id="rId2"/>
              </a:rPr>
              <a:t>https://</a:t>
            </a:r>
            <a:r>
              <a:rPr lang="es-BO" sz="2600" dirty="0" smtClean="0">
                <a:hlinkClick r:id="rId2"/>
              </a:rPr>
              <a:t>www.arin.net/knowledge/rirs/countries.html</a:t>
            </a:r>
            <a:r>
              <a:rPr lang="es-BO" sz="2600" dirty="0" smtClean="0"/>
              <a:t> </a:t>
            </a:r>
            <a:endParaRPr lang="es-BO" sz="2600" dirty="0"/>
          </a:p>
        </p:txBody>
      </p:sp>
    </p:spTree>
    <p:extLst>
      <p:ext uri="{BB962C8B-B14F-4D97-AF65-F5344CB8AC3E}">
        <p14:creationId xmlns:p14="http://schemas.microsoft.com/office/powerpoint/2010/main" val="2189826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pPr lvl="1"/>
            <a:r>
              <a:rPr lang="es-BO" dirty="0" smtClean="0"/>
              <a:t>DNS </a:t>
            </a:r>
            <a:r>
              <a:rPr lang="es-BO" dirty="0"/>
              <a:t>Enumerator</a:t>
            </a:r>
          </a:p>
          <a:p>
            <a:pPr lvl="1"/>
            <a:r>
              <a:rPr lang="es-BO" dirty="0" smtClean="0"/>
              <a:t>SpiderFoot</a:t>
            </a:r>
            <a:endParaRPr lang="es-BO" dirty="0"/>
          </a:p>
          <a:p>
            <a:pPr lvl="1"/>
            <a:r>
              <a:rPr lang="es-BO" dirty="0" smtClean="0"/>
              <a:t>NSlookup</a:t>
            </a:r>
            <a:endParaRPr lang="es-BO" dirty="0"/>
          </a:p>
          <a:p>
            <a:pPr lvl="1"/>
            <a:r>
              <a:rPr lang="es-BO" dirty="0" smtClean="0"/>
              <a:t>www.dnsstuff.com</a:t>
            </a:r>
            <a:endParaRPr lang="es-BO" dirty="0"/>
          </a:p>
          <a:p>
            <a:pPr lvl="1"/>
            <a:r>
              <a:rPr lang="es-BO" dirty="0" smtClean="0"/>
              <a:t>Necrosoft </a:t>
            </a:r>
            <a:r>
              <a:rPr lang="es-BO" dirty="0"/>
              <a:t>Advanced DIG</a:t>
            </a:r>
          </a:p>
          <a:p>
            <a:pPr lvl="1"/>
            <a:r>
              <a:rPr lang="es-BO" dirty="0" smtClean="0"/>
              <a:t> </a:t>
            </a:r>
            <a:r>
              <a:rPr lang="es-BO" dirty="0"/>
              <a:t>Expired </a:t>
            </a:r>
            <a:r>
              <a:rPr lang="es-BO" dirty="0" smtClean="0"/>
              <a:t>Domains</a:t>
            </a:r>
          </a:p>
          <a:p>
            <a:pPr lvl="1"/>
            <a:r>
              <a:rPr lang="es-BO" dirty="0" smtClean="0"/>
              <a:t>Etc.</a:t>
            </a:r>
            <a:endParaRPr lang="es-BO" dirty="0"/>
          </a:p>
          <a:p>
            <a:pPr marL="0" indent="0">
              <a:buNone/>
            </a:pPr>
            <a:endParaRPr lang="es-BO" dirty="0"/>
          </a:p>
        </p:txBody>
      </p:sp>
      <p:sp>
        <p:nvSpPr>
          <p:cNvPr id="2" name="1 Título"/>
          <p:cNvSpPr>
            <a:spLocks noGrp="1"/>
          </p:cNvSpPr>
          <p:nvPr>
            <p:ph type="title"/>
          </p:nvPr>
        </p:nvSpPr>
        <p:spPr/>
        <p:txBody>
          <a:bodyPr>
            <a:noAutofit/>
          </a:bodyPr>
          <a:lstStyle/>
          <a:p>
            <a:r>
              <a:rPr lang="es-BO" sz="4800" dirty="0"/>
              <a:t>Herramientas de </a:t>
            </a:r>
            <a:r>
              <a:rPr lang="es-BO" sz="4800" dirty="0" smtClean="0"/>
              <a:t>extracción </a:t>
            </a:r>
            <a:r>
              <a:rPr lang="es-BO" sz="4800" dirty="0"/>
              <a:t>de información DNS</a:t>
            </a:r>
          </a:p>
        </p:txBody>
      </p:sp>
    </p:spTree>
    <p:extLst>
      <p:ext uri="{BB962C8B-B14F-4D97-AF65-F5344CB8AC3E}">
        <p14:creationId xmlns:p14="http://schemas.microsoft.com/office/powerpoint/2010/main" val="523157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Localizando rangos de </a:t>
            </a:r>
            <a:r>
              <a:rPr lang="es-BO" dirty="0" smtClean="0"/>
              <a:t>red</a:t>
            </a:r>
            <a:endParaRPr lang="es-BO" dirty="0"/>
          </a:p>
        </p:txBody>
      </p:sp>
      <p:sp>
        <p:nvSpPr>
          <p:cNvPr id="3" name="2 Marcador de contenido"/>
          <p:cNvSpPr>
            <a:spLocks noGrp="1"/>
          </p:cNvSpPr>
          <p:nvPr>
            <p:ph idx="1"/>
          </p:nvPr>
        </p:nvSpPr>
        <p:spPr/>
        <p:txBody>
          <a:bodyPr/>
          <a:lstStyle/>
          <a:p>
            <a:pPr marL="0" indent="0">
              <a:buNone/>
            </a:pPr>
            <a:r>
              <a:rPr lang="es-BO" dirty="0"/>
              <a:t>Comúnmente incluye:</a:t>
            </a:r>
          </a:p>
          <a:p>
            <a:r>
              <a:rPr lang="es-BO" dirty="0" smtClean="0"/>
              <a:t>Encuentra </a:t>
            </a:r>
            <a:r>
              <a:rPr lang="es-BO" dirty="0"/>
              <a:t>rangos de direcciones IP</a:t>
            </a:r>
          </a:p>
          <a:p>
            <a:r>
              <a:rPr lang="es-BO" dirty="0" smtClean="0"/>
              <a:t>Discierne </a:t>
            </a:r>
            <a:r>
              <a:rPr lang="es-BO" dirty="0"/>
              <a:t>la máscara de </a:t>
            </a:r>
            <a:r>
              <a:rPr lang="es-BO" dirty="0" smtClean="0"/>
              <a:t>subred</a:t>
            </a:r>
          </a:p>
          <a:p>
            <a:endParaRPr lang="es-BO" dirty="0"/>
          </a:p>
          <a:p>
            <a:r>
              <a:rPr lang="es-BO" dirty="0" smtClean="0"/>
              <a:t>Herramientas: Angry IP Scanner, etc.</a:t>
            </a:r>
            <a:endParaRPr lang="es-BO" dirty="0"/>
          </a:p>
          <a:p>
            <a:endParaRPr lang="es-BO" dirty="0"/>
          </a:p>
        </p:txBody>
      </p:sp>
    </p:spTree>
    <p:extLst>
      <p:ext uri="{BB962C8B-B14F-4D97-AF65-F5344CB8AC3E}">
        <p14:creationId xmlns:p14="http://schemas.microsoft.com/office/powerpoint/2010/main" val="3018184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Traceroute</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600" dirty="0"/>
              <a:t>Esta herramienta trabaja explotando una </a:t>
            </a:r>
            <a:r>
              <a:rPr lang="es-BO" sz="2600" dirty="0" smtClean="0"/>
              <a:t>característica </a:t>
            </a:r>
            <a:r>
              <a:rPr lang="es-BO" sz="2600" dirty="0"/>
              <a:t>del Protocolo de Internet llamado TTL (Time to Live). Revela los paquetes de ruta de paquetes IP entre dos sistemas </a:t>
            </a:r>
            <a:r>
              <a:rPr lang="es-BO" sz="2600" dirty="0" smtClean="0"/>
              <a:t>enviando </a:t>
            </a:r>
            <a:r>
              <a:rPr lang="es-BO" sz="2600" dirty="0"/>
              <a:t>paquetes UDP o ICMP consecutivos incrementando los TTLs</a:t>
            </a:r>
          </a:p>
          <a:p>
            <a:pPr marL="0" indent="0">
              <a:buNone/>
            </a:pPr>
            <a:r>
              <a:rPr lang="es-BO" sz="2600" dirty="0"/>
              <a:t> </a:t>
            </a:r>
          </a:p>
          <a:p>
            <a:pPr marL="0" indent="0">
              <a:buNone/>
            </a:pPr>
            <a:r>
              <a:rPr lang="es-BO" sz="2600" b="1" dirty="0"/>
              <a:t>Otros traceroute</a:t>
            </a:r>
            <a:endParaRPr lang="es-BO" sz="2600" dirty="0"/>
          </a:p>
          <a:p>
            <a:pPr lvl="1"/>
            <a:r>
              <a:rPr lang="es-BO" sz="2600" dirty="0" smtClean="0"/>
              <a:t>3D </a:t>
            </a:r>
            <a:r>
              <a:rPr lang="es-BO" sz="2600" dirty="0"/>
              <a:t>Traceroute</a:t>
            </a:r>
          </a:p>
          <a:p>
            <a:pPr lvl="1"/>
            <a:r>
              <a:rPr lang="es-BO" sz="2600" dirty="0" smtClean="0"/>
              <a:t>NeoTrace </a:t>
            </a:r>
            <a:r>
              <a:rPr lang="es-BO" sz="2600" dirty="0"/>
              <a:t>(McAfee Visual Trace)</a:t>
            </a:r>
          </a:p>
          <a:p>
            <a:pPr lvl="1"/>
            <a:r>
              <a:rPr lang="es-BO" sz="2600" dirty="0" smtClean="0"/>
              <a:t>VisualRoute </a:t>
            </a:r>
            <a:r>
              <a:rPr lang="es-BO" sz="2600" dirty="0"/>
              <a:t>Trace</a:t>
            </a:r>
          </a:p>
          <a:p>
            <a:pPr lvl="1"/>
            <a:r>
              <a:rPr lang="es-BO" sz="2600" dirty="0" smtClean="0"/>
              <a:t>Path </a:t>
            </a:r>
            <a:r>
              <a:rPr lang="es-BO" sz="2600" dirty="0"/>
              <a:t>Analyzer Pro</a:t>
            </a:r>
          </a:p>
          <a:p>
            <a:endParaRPr lang="es-BO" dirty="0"/>
          </a:p>
        </p:txBody>
      </p:sp>
    </p:spTree>
    <p:extLst>
      <p:ext uri="{BB962C8B-B14F-4D97-AF65-F5344CB8AC3E}">
        <p14:creationId xmlns:p14="http://schemas.microsoft.com/office/powerpoint/2010/main" val="2942553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BO" dirty="0"/>
          </a:p>
        </p:txBody>
      </p:sp>
      <p:sp>
        <p:nvSpPr>
          <p:cNvPr id="3" name="2 Marcador de contenido"/>
          <p:cNvSpPr>
            <a:spLocks noGrp="1"/>
          </p:cNvSpPr>
          <p:nvPr>
            <p:ph idx="1"/>
          </p:nvPr>
        </p:nvSpPr>
        <p:spPr>
          <a:xfrm>
            <a:off x="81483" y="4869160"/>
            <a:ext cx="9041766" cy="1617043"/>
          </a:xfrm>
        </p:spPr>
        <p:txBody>
          <a:bodyPr>
            <a:normAutofit fontScale="92500" lnSpcReduction="10000"/>
          </a:bodyPr>
          <a:lstStyle/>
          <a:p>
            <a:pPr marL="0" indent="0">
              <a:buNone/>
            </a:pPr>
            <a:r>
              <a:rPr lang="es-BO" sz="2800" dirty="0"/>
              <a:t>La fase de reconocimiento, es la fase preparatoria donde un atacante busca la manera de obtener la mayor cantidad de información posible acerca de un blanco de evaluación antes de realizar un ataque.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4" y="12220"/>
            <a:ext cx="90773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2195851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Maltego</a:t>
            </a:r>
            <a:endParaRPr lang="es-BO" dirty="0"/>
          </a:p>
        </p:txBody>
      </p:sp>
      <p:sp>
        <p:nvSpPr>
          <p:cNvPr id="3" name="2 Marcador de contenido"/>
          <p:cNvSpPr>
            <a:spLocks noGrp="1"/>
          </p:cNvSpPr>
          <p:nvPr>
            <p:ph idx="1"/>
          </p:nvPr>
        </p:nvSpPr>
        <p:spPr/>
        <p:txBody>
          <a:bodyPr/>
          <a:lstStyle/>
          <a:p>
            <a:pPr marL="0" indent="0">
              <a:buNone/>
            </a:pPr>
            <a:r>
              <a:rPr lang="es-BO" dirty="0"/>
              <a:t>Esta herramienta puede ser utilizada para obtener información en la fase de penetración </a:t>
            </a:r>
            <a:r>
              <a:rPr lang="es-BO" dirty="0" smtClean="0"/>
              <a:t>haciéndolo </a:t>
            </a:r>
            <a:r>
              <a:rPr lang="es-BO" dirty="0"/>
              <a:t>posible para los testers de menos experiencia para trabajar más rápido y con más aciertos.</a:t>
            </a:r>
          </a:p>
          <a:p>
            <a:pPr marL="0" indent="0">
              <a:buNone/>
            </a:pPr>
            <a:endParaRPr lang="es-BO" dirty="0"/>
          </a:p>
        </p:txBody>
      </p:sp>
    </p:spTree>
    <p:extLst>
      <p:ext uri="{BB962C8B-B14F-4D97-AF65-F5344CB8AC3E}">
        <p14:creationId xmlns:p14="http://schemas.microsoft.com/office/powerpoint/2010/main" val="2561687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r</a:t>
            </a:r>
            <a:r>
              <a:rPr lang="es-BO" dirty="0" smtClean="0"/>
              <a:t>obots.txt</a:t>
            </a:r>
            <a:endParaRPr lang="es-BO" dirty="0"/>
          </a:p>
        </p:txBody>
      </p:sp>
      <p:sp>
        <p:nvSpPr>
          <p:cNvPr id="3" name="2 Marcador de contenido"/>
          <p:cNvSpPr>
            <a:spLocks noGrp="1"/>
          </p:cNvSpPr>
          <p:nvPr>
            <p:ph idx="1"/>
          </p:nvPr>
        </p:nvSpPr>
        <p:spPr/>
        <p:txBody>
          <a:bodyPr/>
          <a:lstStyle/>
          <a:p>
            <a:pPr marL="0" indent="0">
              <a:buNone/>
            </a:pPr>
            <a:r>
              <a:rPr lang="es-BO" dirty="0" smtClean="0"/>
              <a:t>Este archivo se </a:t>
            </a:r>
            <a:r>
              <a:rPr lang="es-BO" dirty="0"/>
              <a:t>localiza en el directorio </a:t>
            </a:r>
            <a:r>
              <a:rPr lang="es-BO" dirty="0" smtClean="0"/>
              <a:t>raíz </a:t>
            </a:r>
            <a:r>
              <a:rPr lang="es-BO" dirty="0"/>
              <a:t>de una lista de directorios y otros recursos en un sitio donde el dueño no quiere que estos sean indexados por buscadores.</a:t>
            </a:r>
          </a:p>
          <a:p>
            <a:pPr marL="0" indent="0">
              <a:buNone/>
            </a:pPr>
            <a:endParaRPr lang="es-BO" dirty="0"/>
          </a:p>
        </p:txBody>
      </p:sp>
    </p:spTree>
    <p:extLst>
      <p:ext uri="{BB962C8B-B14F-4D97-AF65-F5344CB8AC3E}">
        <p14:creationId xmlns:p14="http://schemas.microsoft.com/office/powerpoint/2010/main" val="3375412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HTTrack Web Site Copier</a:t>
            </a:r>
          </a:p>
        </p:txBody>
      </p:sp>
      <p:sp>
        <p:nvSpPr>
          <p:cNvPr id="3" name="2 Marcador de contenido"/>
          <p:cNvSpPr>
            <a:spLocks noGrp="1"/>
          </p:cNvSpPr>
          <p:nvPr>
            <p:ph idx="1"/>
          </p:nvPr>
        </p:nvSpPr>
        <p:spPr/>
        <p:txBody>
          <a:bodyPr/>
          <a:lstStyle/>
          <a:p>
            <a:r>
              <a:rPr lang="es-BO" dirty="0"/>
              <a:t>Esta herramienta refleja un sitio web completo en el escritorio.</a:t>
            </a:r>
          </a:p>
          <a:p>
            <a:r>
              <a:rPr lang="es-BO" dirty="0"/>
              <a:t>Esta herramienta es potente para realizar footprinting.</a:t>
            </a:r>
          </a:p>
          <a:p>
            <a:endParaRPr lang="es-BO" dirty="0"/>
          </a:p>
        </p:txBody>
      </p:sp>
    </p:spTree>
    <p:extLst>
      <p:ext uri="{BB962C8B-B14F-4D97-AF65-F5344CB8AC3E}">
        <p14:creationId xmlns:p14="http://schemas.microsoft.com/office/powerpoint/2010/main" val="4132632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Google Hacking</a:t>
            </a:r>
            <a:endParaRPr lang="es-BO" dirty="0"/>
          </a:p>
        </p:txBody>
      </p:sp>
      <p:sp>
        <p:nvSpPr>
          <p:cNvPr id="3" name="2 Marcador de contenido"/>
          <p:cNvSpPr>
            <a:spLocks noGrp="1"/>
          </p:cNvSpPr>
          <p:nvPr>
            <p:ph idx="1"/>
          </p:nvPr>
        </p:nvSpPr>
        <p:spPr/>
        <p:txBody>
          <a:bodyPr/>
          <a:lstStyle/>
          <a:p>
            <a:pPr marL="0" indent="0">
              <a:buNone/>
            </a:pPr>
            <a:r>
              <a:rPr lang="es-BO" dirty="0"/>
              <a:t>Google Hacking es un término que se refiere al arte de la creación de consultas complejas en los motores de búsqueda para filtrar a través de grandes cantidades de resultados de los buscadores, información relacionada con la seguridad informática.</a:t>
            </a:r>
          </a:p>
          <a:p>
            <a:pPr marL="0" indent="0">
              <a:buNone/>
            </a:pPr>
            <a:endParaRPr lang="es-BO" dirty="0"/>
          </a:p>
        </p:txBody>
      </p:sp>
    </p:spTree>
    <p:extLst>
      <p:ext uri="{BB962C8B-B14F-4D97-AF65-F5344CB8AC3E}">
        <p14:creationId xmlns:p14="http://schemas.microsoft.com/office/powerpoint/2010/main" val="329496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smtClean="0"/>
              <a:t>Operadores Avanzados de Google</a:t>
            </a:r>
            <a:endParaRPr lang="es-BO" dirty="0"/>
          </a:p>
        </p:txBody>
      </p:sp>
      <p:sp>
        <p:nvSpPr>
          <p:cNvPr id="3" name="2 Marcador de contenido"/>
          <p:cNvSpPr>
            <a:spLocks noGrp="1"/>
          </p:cNvSpPr>
          <p:nvPr>
            <p:ph idx="1"/>
          </p:nvPr>
        </p:nvSpPr>
        <p:spPr/>
        <p:txBody>
          <a:bodyPr/>
          <a:lstStyle/>
          <a:p>
            <a:endParaRPr lang="es-BO"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1489461"/>
            <a:ext cx="6619875"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4290104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Operadores Avanzados de Google</a:t>
            </a:r>
          </a:p>
        </p:txBody>
      </p:sp>
      <p:sp>
        <p:nvSpPr>
          <p:cNvPr id="3" name="2 Marcador de contenido"/>
          <p:cNvSpPr>
            <a:spLocks noGrp="1"/>
          </p:cNvSpPr>
          <p:nvPr>
            <p:ph idx="1"/>
          </p:nvPr>
        </p:nvSpPr>
        <p:spPr/>
        <p:txBody>
          <a:bodyPr/>
          <a:lstStyle/>
          <a:p>
            <a:endParaRPr lang="es-BO"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484784"/>
            <a:ext cx="626745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5598368" y="6614592"/>
            <a:ext cx="3088432" cy="243408"/>
          </a:xfrm>
          <a:prstGeom prst="rect">
            <a:avLst/>
          </a:prstGeom>
          <a:no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BO" sz="1200" b="1" dirty="0" smtClean="0">
                <a:solidFill>
                  <a:srgbClr val="002060"/>
                </a:solidFill>
              </a:rPr>
              <a:t>C|EH 	     Ing. Julio Iglesias Pérez </a:t>
            </a:r>
            <a:endParaRPr lang="bs-Latn-BA" sz="1200" b="1" dirty="0">
              <a:solidFill>
                <a:srgbClr val="002060"/>
              </a:solidFill>
            </a:endParaRPr>
          </a:p>
        </p:txBody>
      </p:sp>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3088592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Ejemplos</a:t>
            </a:r>
            <a:endParaRPr lang="es-BO" dirty="0"/>
          </a:p>
        </p:txBody>
      </p:sp>
      <p:sp>
        <p:nvSpPr>
          <p:cNvPr id="3" name="2 Marcador de contenido"/>
          <p:cNvSpPr>
            <a:spLocks noGrp="1"/>
          </p:cNvSpPr>
          <p:nvPr>
            <p:ph idx="1"/>
          </p:nvPr>
        </p:nvSpPr>
        <p:spPr>
          <a:xfrm>
            <a:off x="0" y="1600200"/>
            <a:ext cx="9144000" cy="4525963"/>
          </a:xfrm>
        </p:spPr>
        <p:txBody>
          <a:bodyPr/>
          <a:lstStyle/>
          <a:p>
            <a:pPr marL="0" indent="0">
              <a:buNone/>
            </a:pPr>
            <a:endParaRPr lang="es-BO" dirty="0" smtClean="0"/>
          </a:p>
          <a:p>
            <a:pPr marL="0" indent="0">
              <a:buNone/>
            </a:pPr>
            <a:endParaRPr lang="es-BO" dirty="0"/>
          </a:p>
          <a:p>
            <a:pPr marL="0" indent="0">
              <a:buNone/>
            </a:pPr>
            <a:endParaRPr lang="es-BO"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808"/>
            <a:ext cx="915352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4018403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Google Hacking Data Base</a:t>
            </a:r>
            <a:endParaRPr lang="es-BO" dirty="0"/>
          </a:p>
        </p:txBody>
      </p:sp>
      <p:sp>
        <p:nvSpPr>
          <p:cNvPr id="3" name="2 Marcador de contenido"/>
          <p:cNvSpPr>
            <a:spLocks noGrp="1"/>
          </p:cNvSpPr>
          <p:nvPr>
            <p:ph idx="1"/>
          </p:nvPr>
        </p:nvSpPr>
        <p:spPr/>
        <p:txBody>
          <a:bodyPr>
            <a:normAutofit lnSpcReduction="10000"/>
          </a:bodyPr>
          <a:lstStyle/>
          <a:p>
            <a:pPr marL="0" indent="0">
              <a:buNone/>
            </a:pPr>
            <a:endParaRPr lang="es-BO" dirty="0"/>
          </a:p>
          <a:p>
            <a:pPr marL="0" indent="0">
              <a:buNone/>
            </a:pPr>
            <a:endParaRPr lang="es-BO" dirty="0" smtClean="0">
              <a:hlinkClick r:id="rId2"/>
            </a:endParaRPr>
          </a:p>
          <a:p>
            <a:pPr marL="0" indent="0">
              <a:buNone/>
            </a:pPr>
            <a:endParaRPr lang="es-BO" dirty="0">
              <a:hlinkClick r:id="rId2"/>
            </a:endParaRPr>
          </a:p>
          <a:p>
            <a:pPr marL="0" indent="0">
              <a:buNone/>
            </a:pPr>
            <a:endParaRPr lang="es-BO" dirty="0" smtClean="0">
              <a:hlinkClick r:id="rId2"/>
            </a:endParaRPr>
          </a:p>
          <a:p>
            <a:pPr marL="0" indent="0">
              <a:buNone/>
            </a:pPr>
            <a:endParaRPr lang="es-BO" dirty="0">
              <a:hlinkClick r:id="rId2"/>
            </a:endParaRPr>
          </a:p>
          <a:p>
            <a:pPr marL="0" indent="0">
              <a:buNone/>
            </a:pPr>
            <a:endParaRPr lang="es-BO" dirty="0" smtClean="0">
              <a:hlinkClick r:id=""/>
            </a:endParaRPr>
          </a:p>
          <a:p>
            <a:pPr marL="0" indent="0">
              <a:buNone/>
            </a:pPr>
            <a:endParaRPr lang="es-BO" dirty="0" smtClean="0">
              <a:hlinkClick r:id=""/>
            </a:endParaRPr>
          </a:p>
          <a:p>
            <a:pPr marL="0" indent="0">
              <a:buNone/>
            </a:pPr>
            <a:r>
              <a:rPr lang="es-BO" dirty="0" smtClean="0">
                <a:hlinkClick r:id=""/>
              </a:rPr>
              <a:t>http://</a:t>
            </a:r>
            <a:r>
              <a:rPr lang="es-BO" dirty="0">
                <a:hlinkClick r:id="rId2"/>
              </a:rPr>
              <a:t>www.hackersforcharity.org/</a:t>
            </a:r>
            <a:r>
              <a:rPr lang="es-BO" b="1" dirty="0">
                <a:hlinkClick r:id="rId2"/>
              </a:rPr>
              <a:t>ghdb</a:t>
            </a:r>
            <a:r>
              <a:rPr lang="es-BO" dirty="0" smtClean="0">
                <a:hlinkClick r:id="rId2"/>
              </a:rPr>
              <a:t>/</a:t>
            </a:r>
            <a:r>
              <a:rPr lang="es-BO" dirty="0" smtClean="0"/>
              <a:t> </a:t>
            </a:r>
            <a:endParaRPr lang="es-BO"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7" y="1484784"/>
            <a:ext cx="9036495" cy="3536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2375025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Otras Herramientas Google </a:t>
            </a:r>
            <a:r>
              <a:rPr lang="es-BO" dirty="0" smtClean="0"/>
              <a:t>Hacking</a:t>
            </a:r>
            <a:endParaRPr lang="es-BO" dirty="0"/>
          </a:p>
        </p:txBody>
      </p:sp>
      <p:sp>
        <p:nvSpPr>
          <p:cNvPr id="3" name="2 Marcador de contenido"/>
          <p:cNvSpPr>
            <a:spLocks noGrp="1"/>
          </p:cNvSpPr>
          <p:nvPr>
            <p:ph idx="1"/>
          </p:nvPr>
        </p:nvSpPr>
        <p:spPr>
          <a:xfrm>
            <a:off x="457200" y="1600200"/>
            <a:ext cx="8435280" cy="4525963"/>
          </a:xfrm>
        </p:spPr>
        <p:txBody>
          <a:bodyPr/>
          <a:lstStyle/>
          <a:p>
            <a:r>
              <a:rPr lang="es-BO" dirty="0" smtClean="0"/>
              <a:t>MetaGoofil</a:t>
            </a:r>
            <a:r>
              <a:rPr lang="es-BO" dirty="0"/>
              <a:t>. </a:t>
            </a:r>
            <a:r>
              <a:rPr lang="es-BO" dirty="0">
                <a:hlinkClick r:id="rId2"/>
              </a:rPr>
              <a:t>http://</a:t>
            </a:r>
            <a:r>
              <a:rPr lang="es-BO" dirty="0" smtClean="0">
                <a:hlinkClick r:id="rId2"/>
              </a:rPr>
              <a:t>www.ghacks.net</a:t>
            </a:r>
            <a:r>
              <a:rPr lang="es-BO" dirty="0" smtClean="0"/>
              <a:t> </a:t>
            </a:r>
            <a:endParaRPr lang="es-BO" dirty="0"/>
          </a:p>
          <a:p>
            <a:endParaRPr lang="es-BO" dirty="0" smtClean="0"/>
          </a:p>
          <a:p>
            <a:r>
              <a:rPr lang="es-BO" dirty="0" smtClean="0"/>
              <a:t>SiteDigger</a:t>
            </a:r>
            <a:r>
              <a:rPr lang="es-BO" dirty="0"/>
              <a:t>. </a:t>
            </a:r>
            <a:r>
              <a:rPr lang="es-BO" dirty="0">
                <a:hlinkClick r:id="rId3"/>
              </a:rPr>
              <a:t>http://</a:t>
            </a:r>
            <a:r>
              <a:rPr lang="es-BO" dirty="0" smtClean="0">
                <a:hlinkClick r:id="rId3"/>
              </a:rPr>
              <a:t>www.foundstone.com</a:t>
            </a:r>
            <a:r>
              <a:rPr lang="es-BO" dirty="0" smtClean="0"/>
              <a:t> </a:t>
            </a:r>
            <a:endParaRPr lang="es-BO" dirty="0"/>
          </a:p>
          <a:p>
            <a:endParaRPr lang="es-BO" dirty="0" smtClean="0"/>
          </a:p>
          <a:p>
            <a:r>
              <a:rPr lang="es-BO" dirty="0" smtClean="0"/>
              <a:t>Bile </a:t>
            </a:r>
            <a:r>
              <a:rPr lang="es-BO" dirty="0"/>
              <a:t>Suite. </a:t>
            </a:r>
            <a:r>
              <a:rPr lang="es-BO" dirty="0">
                <a:hlinkClick r:id="rId4"/>
              </a:rPr>
              <a:t>http://</a:t>
            </a:r>
            <a:r>
              <a:rPr lang="es-BO" dirty="0" smtClean="0">
                <a:hlinkClick r:id="rId4"/>
              </a:rPr>
              <a:t>www.sensepost.com</a:t>
            </a:r>
            <a:r>
              <a:rPr lang="es-BO" dirty="0" smtClean="0"/>
              <a:t> </a:t>
            </a:r>
            <a:endParaRPr lang="es-BO" dirty="0"/>
          </a:p>
          <a:p>
            <a:endParaRPr lang="es-BO" dirty="0" smtClean="0"/>
          </a:p>
          <a:p>
            <a:r>
              <a:rPr lang="es-BO" dirty="0" smtClean="0"/>
              <a:t>GMapCatcher</a:t>
            </a:r>
            <a:r>
              <a:rPr lang="es-BO" dirty="0"/>
              <a:t>. </a:t>
            </a:r>
            <a:r>
              <a:rPr lang="es-BO" dirty="0">
                <a:hlinkClick r:id="rId5"/>
              </a:rPr>
              <a:t>http://</a:t>
            </a:r>
            <a:r>
              <a:rPr lang="es-BO" dirty="0" smtClean="0">
                <a:hlinkClick r:id="rId5"/>
              </a:rPr>
              <a:t>www.code.google.com</a:t>
            </a:r>
            <a:r>
              <a:rPr lang="es-BO" dirty="0" smtClean="0"/>
              <a:t> </a:t>
            </a:r>
            <a:endParaRPr lang="es-BO" dirty="0"/>
          </a:p>
        </p:txBody>
      </p:sp>
    </p:spTree>
    <p:extLst>
      <p:ext uri="{BB962C8B-B14F-4D97-AF65-F5344CB8AC3E}">
        <p14:creationId xmlns:p14="http://schemas.microsoft.com/office/powerpoint/2010/main" val="1960494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 </a:t>
            </a:r>
            <a:r>
              <a:rPr lang="es-BO" dirty="0" smtClean="0"/>
              <a:t>Footprinting</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sz="2100" dirty="0" smtClean="0"/>
              <a:t>1</a:t>
            </a:r>
            <a:r>
              <a:rPr lang="es-BO" sz="2100" dirty="0"/>
              <a:t>. Configurar los enrutadores para restringir respuestas a solicitudes de footprinting.</a:t>
            </a:r>
          </a:p>
          <a:p>
            <a:pPr marL="0" indent="0">
              <a:buNone/>
            </a:pPr>
            <a:r>
              <a:rPr lang="es-BO" sz="2100" dirty="0"/>
              <a:t>2. Configurar los servidores Web para impedir la fuga de información y deshabilitar los protocolos no deseados.</a:t>
            </a:r>
          </a:p>
          <a:p>
            <a:pPr marL="0" indent="0">
              <a:buNone/>
            </a:pPr>
            <a:r>
              <a:rPr lang="es-BO" sz="2100" dirty="0"/>
              <a:t>3. Cerrar los puertos con configuración de firewall adecuada.</a:t>
            </a:r>
          </a:p>
          <a:p>
            <a:pPr marL="0" indent="0">
              <a:buNone/>
            </a:pPr>
            <a:r>
              <a:rPr lang="es-BO" sz="2100" dirty="0"/>
              <a:t>4. Utilizar un IDS que pueda ser configurado para rechazar tráfico sospechoso y recogido de patrones.</a:t>
            </a:r>
          </a:p>
          <a:p>
            <a:pPr marL="0" indent="0">
              <a:buNone/>
            </a:pPr>
            <a:r>
              <a:rPr lang="es-BO" sz="2100" dirty="0"/>
              <a:t>5. Evaluar la información antes de publicarla en Internet y/o en el sitio Web.</a:t>
            </a:r>
          </a:p>
          <a:p>
            <a:pPr marL="0" indent="0">
              <a:buNone/>
            </a:pPr>
            <a:r>
              <a:rPr lang="es-BO" sz="2100" dirty="0"/>
              <a:t>6. Realizar técnicas footprinting y quitar toda la información sensible.</a:t>
            </a:r>
          </a:p>
          <a:p>
            <a:pPr marL="0" indent="0">
              <a:buNone/>
            </a:pPr>
            <a:r>
              <a:rPr lang="es-BO" sz="2100" dirty="0"/>
              <a:t>7- Prevenir a los buscadores que realicen caché a los sitios web y que utilicen servicios de registro anónimo.</a:t>
            </a:r>
          </a:p>
          <a:p>
            <a:pPr marL="0" indent="0">
              <a:buNone/>
            </a:pPr>
            <a:r>
              <a:rPr lang="es-BO" sz="2100" dirty="0"/>
              <a:t>8. Deshabilitar el listado de directorios y utilizar split DNS.</a:t>
            </a:r>
          </a:p>
        </p:txBody>
      </p:sp>
    </p:spTree>
    <p:extLst>
      <p:ext uri="{BB962C8B-B14F-4D97-AF65-F5344CB8AC3E}">
        <p14:creationId xmlns:p14="http://schemas.microsoft.com/office/powerpoint/2010/main" val="1657835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Introducción a footprinting</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400" dirty="0"/>
              <a:t>El Footprinting (huella) es el proyecto original del perfil de seguridad de una organización, es llevado a cabo de una manera metodológica. </a:t>
            </a:r>
            <a:r>
              <a:rPr lang="es-BO" sz="2400"/>
              <a:t>Es </a:t>
            </a:r>
            <a:r>
              <a:rPr lang="es-BO" sz="2400" smtClean="0"/>
              <a:t>una </a:t>
            </a:r>
            <a:r>
              <a:rPr lang="es-BO" sz="2400" dirty="0"/>
              <a:t>de las tres fases de pre ataque.</a:t>
            </a:r>
            <a:br>
              <a:rPr lang="es-BO" sz="2400" dirty="0"/>
            </a:br>
            <a:r>
              <a:rPr lang="es-BO" sz="2400" dirty="0"/>
              <a:t>Un atacante pasa el 90% del tiempo describiendo a una organización y el otro 10% lanzando el ataque.</a:t>
            </a:r>
          </a:p>
          <a:p>
            <a:pPr marL="0" indent="0">
              <a:buNone/>
            </a:pPr>
            <a:r>
              <a:rPr lang="es-BO" sz="2400" dirty="0"/>
              <a:t>El footprinting resulta en un único perfil de organización respecto a sus redes (intranet, internet, extranet, wireless) y sistemas involucrados a estas</a:t>
            </a:r>
            <a:r>
              <a:rPr lang="es-BO" sz="2400" dirty="0" smtClean="0"/>
              <a:t>.</a:t>
            </a:r>
            <a:endParaRPr lang="es-BO" sz="2400" dirty="0"/>
          </a:p>
          <a:p>
            <a:pPr marL="0" indent="0">
              <a:buNone/>
            </a:pPr>
            <a:r>
              <a:rPr lang="es-BO" sz="2400" dirty="0"/>
              <a:t>El footprinting es necesario para que tanto </a:t>
            </a:r>
            <a:r>
              <a:rPr lang="es-BO" sz="2400" dirty="0" smtClean="0"/>
              <a:t>sistémica </a:t>
            </a:r>
            <a:r>
              <a:rPr lang="es-BO" sz="2400" dirty="0"/>
              <a:t>como metodológicamente se asegure que todas las piezas de la </a:t>
            </a:r>
            <a:r>
              <a:rPr lang="es-BO" sz="2400" dirty="0" smtClean="0"/>
              <a:t>información relacionada con </a:t>
            </a:r>
            <a:r>
              <a:rPr lang="es-BO" sz="2400" dirty="0"/>
              <a:t>las tecnologías mencionadas sean identificadas.</a:t>
            </a:r>
          </a:p>
          <a:p>
            <a:pPr marL="0" indent="0">
              <a:buNone/>
            </a:pPr>
            <a:endParaRPr lang="es-BO" dirty="0"/>
          </a:p>
        </p:txBody>
      </p:sp>
    </p:spTree>
    <p:extLst>
      <p:ext uri="{BB962C8B-B14F-4D97-AF65-F5344CB8AC3E}">
        <p14:creationId xmlns:p14="http://schemas.microsoft.com/office/powerpoint/2010/main" val="2164183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Test de Intrusión de Footprinting</a:t>
            </a:r>
            <a:endParaRPr lang="es-BO" dirty="0"/>
          </a:p>
        </p:txBody>
      </p:sp>
      <p:sp>
        <p:nvSpPr>
          <p:cNvPr id="3" name="2 Marcador de contenido"/>
          <p:cNvSpPr>
            <a:spLocks noGrp="1"/>
          </p:cNvSpPr>
          <p:nvPr>
            <p:ph idx="1"/>
          </p:nvPr>
        </p:nvSpPr>
        <p:spPr/>
        <p:txBody>
          <a:bodyPr/>
          <a:lstStyle/>
          <a:p>
            <a:pPr marL="0" indent="0">
              <a:buNone/>
            </a:pPr>
            <a:r>
              <a:rPr lang="es-BO" dirty="0"/>
              <a:t>Utilizado para determinar qué información de la organización está siendo publicada en Internet, información como arquitectura de la red, Sistemas Operativos, aplicaciones y usuarios</a:t>
            </a:r>
          </a:p>
        </p:txBody>
      </p:sp>
    </p:spTree>
    <p:extLst>
      <p:ext uri="{BB962C8B-B14F-4D97-AF65-F5344CB8AC3E}">
        <p14:creationId xmlns:p14="http://schemas.microsoft.com/office/powerpoint/2010/main" val="2066983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23728" y="44624"/>
            <a:ext cx="4802427" cy="6694785"/>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217629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Plantillas para Test de Intrusión</a:t>
            </a:r>
            <a:endParaRPr lang="es-B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59927057"/>
              </p:ext>
            </p:extLst>
          </p:nvPr>
        </p:nvGraphicFramePr>
        <p:xfrm>
          <a:off x="457200" y="1988840"/>
          <a:ext cx="8219256" cy="3428186"/>
        </p:xfrm>
        <a:graphic>
          <a:graphicData uri="http://schemas.openxmlformats.org/drawingml/2006/table">
            <a:tbl>
              <a:tblPr firstRow="1" firstCol="1" bandRow="1">
                <a:tableStyleId>{FABFCF23-3B69-468F-B69F-88F6DE6A72F2}</a:tableStyleId>
              </a:tblPr>
              <a:tblGrid>
                <a:gridCol w="4109628"/>
                <a:gridCol w="4109628"/>
              </a:tblGrid>
              <a:tr h="720081">
                <a:tc>
                  <a:txBody>
                    <a:bodyPr/>
                    <a:lstStyle/>
                    <a:p>
                      <a:pPr>
                        <a:lnSpc>
                          <a:spcPct val="107000"/>
                        </a:lnSpc>
                        <a:spcAft>
                          <a:spcPts val="0"/>
                        </a:spcAft>
                      </a:pPr>
                      <a:r>
                        <a:rPr lang="es-BO" sz="2000" dirty="0">
                          <a:effectLst/>
                        </a:rPr>
                        <a:t>Información obtenida a través de buscadores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obtenida a través de búsqueda de personas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1621">
                <a:tc>
                  <a:txBody>
                    <a:bodyPr/>
                    <a:lstStyle/>
                    <a:p>
                      <a:pPr>
                        <a:lnSpc>
                          <a:spcPct val="107000"/>
                        </a:lnSpc>
                        <a:spcAft>
                          <a:spcPts val="0"/>
                        </a:spcAft>
                      </a:pPr>
                      <a:r>
                        <a:rPr lang="es-BO" sz="2000" b="0" dirty="0">
                          <a:effectLst/>
                        </a:rPr>
                        <a:t>Detalles del empleado: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Fecha de nacimiento: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1621">
                <a:tc>
                  <a:txBody>
                    <a:bodyPr/>
                    <a:lstStyle/>
                    <a:p>
                      <a:pPr>
                        <a:lnSpc>
                          <a:spcPct val="107000"/>
                        </a:lnSpc>
                        <a:spcAft>
                          <a:spcPts val="0"/>
                        </a:spcAft>
                      </a:pPr>
                      <a:r>
                        <a:rPr lang="es-BO" sz="2000" b="0" dirty="0">
                          <a:effectLst/>
                        </a:rPr>
                        <a:t>Páginas: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Detalles de contacto: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1621">
                <a:tc>
                  <a:txBody>
                    <a:bodyPr/>
                    <a:lstStyle/>
                    <a:p>
                      <a:pPr>
                        <a:lnSpc>
                          <a:spcPct val="107000"/>
                        </a:lnSpc>
                        <a:spcAft>
                          <a:spcPts val="0"/>
                        </a:spcAft>
                      </a:pPr>
                      <a:r>
                        <a:rPr lang="es-BO" sz="2000" b="0" dirty="0">
                          <a:effectLst/>
                        </a:rPr>
                        <a:t>Portales de Intranet:</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ID de correo electrónico: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1621">
                <a:tc>
                  <a:txBody>
                    <a:bodyPr/>
                    <a:lstStyle/>
                    <a:p>
                      <a:pPr>
                        <a:lnSpc>
                          <a:spcPct val="107000"/>
                        </a:lnSpc>
                        <a:spcAft>
                          <a:spcPts val="0"/>
                        </a:spcAft>
                      </a:pPr>
                      <a:r>
                        <a:rPr lang="es-BO" sz="2000" b="0" dirty="0">
                          <a:effectLst/>
                        </a:rPr>
                        <a:t>Plataformas tecnológicas: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Fotos: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1621">
                <a:tc>
                  <a:txBody>
                    <a:bodyPr/>
                    <a:lstStyle/>
                    <a:p>
                      <a:pPr>
                        <a:lnSpc>
                          <a:spcPct val="107000"/>
                        </a:lnSpc>
                        <a:spcAft>
                          <a:spcPts val="0"/>
                        </a:spcAft>
                      </a:pPr>
                      <a:r>
                        <a:rPr lang="es-BO" sz="2000" b="0" dirty="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Otros: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3884751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Plantillas para Test de Intrusión</a:t>
            </a:r>
            <a:endParaRPr lang="es-BO"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826125871"/>
              </p:ext>
            </p:extLst>
          </p:nvPr>
        </p:nvGraphicFramePr>
        <p:xfrm>
          <a:off x="457200" y="1988840"/>
          <a:ext cx="8219256" cy="4057446"/>
        </p:xfrm>
        <a:graphic>
          <a:graphicData uri="http://schemas.openxmlformats.org/drawingml/2006/table">
            <a:tbl>
              <a:tblPr firstRow="1" firstCol="1" bandRow="1">
                <a:tableStyleId>{FABFCF23-3B69-468F-B69F-88F6DE6A72F2}</a:tableStyleId>
              </a:tblPr>
              <a:tblGrid>
                <a:gridCol w="4109628"/>
                <a:gridCol w="4109628"/>
              </a:tblGrid>
              <a:tr h="483257">
                <a:tc>
                  <a:txBody>
                    <a:bodyPr/>
                    <a:lstStyle/>
                    <a:p>
                      <a:pPr>
                        <a:lnSpc>
                          <a:spcPct val="107000"/>
                        </a:lnSpc>
                        <a:spcAft>
                          <a:spcPts val="0"/>
                        </a:spcAft>
                      </a:pPr>
                      <a:r>
                        <a:rPr lang="es-BO" sz="2000" dirty="0">
                          <a:effectLst/>
                        </a:rPr>
                        <a:t>Información obtenida a través de footprinting</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obtenida a través de Google</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3257">
                <a:tc>
                  <a:txBody>
                    <a:bodyPr/>
                    <a:lstStyle/>
                    <a:p>
                      <a:pPr>
                        <a:lnSpc>
                          <a:spcPct val="107000"/>
                        </a:lnSpc>
                        <a:spcAft>
                          <a:spcPts val="0"/>
                        </a:spcAft>
                      </a:pPr>
                      <a:r>
                        <a:rPr lang="es-BO" sz="2000" b="0" dirty="0">
                          <a:effectLst/>
                        </a:rPr>
                        <a:t>Ambiente de operación:</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Avisos y vulnerabilidades de servidor:</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3257">
                <a:tc>
                  <a:txBody>
                    <a:bodyPr/>
                    <a:lstStyle/>
                    <a:p>
                      <a:pPr>
                        <a:lnSpc>
                          <a:spcPct val="107000"/>
                        </a:lnSpc>
                        <a:spcAft>
                          <a:spcPts val="0"/>
                        </a:spcAft>
                      </a:pPr>
                      <a:r>
                        <a:rPr lang="es-BO" sz="2000" b="0" dirty="0">
                          <a:effectLst/>
                        </a:rPr>
                        <a:t>Estructura del sistema de archivos: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Mensajes de error con info. sensible:</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3257">
                <a:tc>
                  <a:txBody>
                    <a:bodyPr/>
                    <a:lstStyle/>
                    <a:p>
                      <a:pPr>
                        <a:lnSpc>
                          <a:spcPct val="107000"/>
                        </a:lnSpc>
                        <a:spcAft>
                          <a:spcPts val="0"/>
                        </a:spcAft>
                      </a:pPr>
                      <a:r>
                        <a:rPr lang="es-BO" sz="2000" b="0" dirty="0">
                          <a:effectLst/>
                        </a:rPr>
                        <a:t>Plataformas scripting utilizadas: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Archivos que contienen contraseñas: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88889">
                <a:tc>
                  <a:txBody>
                    <a:bodyPr/>
                    <a:lstStyle/>
                    <a:p>
                      <a:pPr>
                        <a:lnSpc>
                          <a:spcPct val="107000"/>
                        </a:lnSpc>
                        <a:spcAft>
                          <a:spcPts val="0"/>
                        </a:spcAft>
                      </a:pPr>
                      <a:r>
                        <a:rPr lang="es-BO" sz="2000" b="0" dirty="0">
                          <a:effectLst/>
                        </a:rPr>
                        <a:t>Detalles de contacto: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Páginas que contienen datos de red o vulnerabilidades: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3257">
                <a:tc>
                  <a:txBody>
                    <a:bodyPr/>
                    <a:lstStyle/>
                    <a:p>
                      <a:pPr>
                        <a:lnSpc>
                          <a:spcPct val="107000"/>
                        </a:lnSpc>
                        <a:spcAft>
                          <a:spcPts val="0"/>
                        </a:spcAft>
                      </a:pPr>
                      <a:r>
                        <a:rPr lang="es-BO" sz="2000" b="0" dirty="0">
                          <a:effectLst/>
                        </a:rPr>
                        <a:t>Detalles CMS: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Otros: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3257">
                <a:tc>
                  <a:txBody>
                    <a:bodyPr/>
                    <a:lstStyle/>
                    <a:p>
                      <a:pPr>
                        <a:lnSpc>
                          <a:spcPct val="107000"/>
                        </a:lnSpc>
                        <a:spcAft>
                          <a:spcPts val="0"/>
                        </a:spcAft>
                      </a:pPr>
                      <a:r>
                        <a:rPr lang="es-BO" sz="2000" b="0" dirty="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 </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1 Título"/>
          <p:cNvSpPr txBox="1">
            <a:spLocks/>
          </p:cNvSpPr>
          <p:nvPr/>
        </p:nvSpPr>
        <p:spPr>
          <a:xfrm rot="19740605">
            <a:off x="742228" y="37856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9393330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Plantillas para Test de Intrusión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074027310"/>
              </p:ext>
            </p:extLst>
          </p:nvPr>
        </p:nvGraphicFramePr>
        <p:xfrm>
          <a:off x="457200" y="1988840"/>
          <a:ext cx="8219256" cy="3162417"/>
        </p:xfrm>
        <a:graphic>
          <a:graphicData uri="http://schemas.openxmlformats.org/drawingml/2006/table">
            <a:tbl>
              <a:tblPr firstRow="1" firstCol="1" bandRow="1">
                <a:tableStyleId>{FABFCF23-3B69-468F-B69F-88F6DE6A72F2}</a:tableStyleId>
              </a:tblPr>
              <a:tblGrid>
                <a:gridCol w="4109628"/>
                <a:gridCol w="4109628"/>
              </a:tblGrid>
              <a:tr h="648072">
                <a:tc>
                  <a:txBody>
                    <a:bodyPr/>
                    <a:lstStyle/>
                    <a:p>
                      <a:pPr>
                        <a:lnSpc>
                          <a:spcPct val="107000"/>
                        </a:lnSpc>
                        <a:spcAft>
                          <a:spcPts val="0"/>
                        </a:spcAft>
                      </a:pPr>
                      <a:r>
                        <a:rPr lang="es-BO" sz="2000" dirty="0">
                          <a:effectLst/>
                        </a:rPr>
                        <a:t>Información obtenida a través de e-mail footprinting</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obtenida a través de Inteligencia competitiva</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9291">
                <a:tc>
                  <a:txBody>
                    <a:bodyPr/>
                    <a:lstStyle/>
                    <a:p>
                      <a:pPr>
                        <a:lnSpc>
                          <a:spcPct val="107000"/>
                        </a:lnSpc>
                        <a:spcAft>
                          <a:spcPts val="0"/>
                        </a:spcAft>
                      </a:pPr>
                      <a:r>
                        <a:rPr lang="es-BO" sz="2000" b="0" dirty="0">
                          <a:effectLst/>
                        </a:rPr>
                        <a:t>Dirección IP:</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Detalles financieros: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9291">
                <a:tc>
                  <a:txBody>
                    <a:bodyPr/>
                    <a:lstStyle/>
                    <a:p>
                      <a:pPr>
                        <a:lnSpc>
                          <a:spcPct val="107000"/>
                        </a:lnSpc>
                        <a:spcAft>
                          <a:spcPts val="0"/>
                        </a:spcAft>
                      </a:pPr>
                      <a:r>
                        <a:rPr lang="es-BO" sz="2000" b="0" dirty="0">
                          <a:effectLst/>
                        </a:rPr>
                        <a:t>Ubicación GPS: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Planes de proyecto: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9291">
                <a:tc>
                  <a:txBody>
                    <a:bodyPr/>
                    <a:lstStyle/>
                    <a:p>
                      <a:pPr>
                        <a:lnSpc>
                          <a:spcPct val="107000"/>
                        </a:lnSpc>
                        <a:spcAft>
                          <a:spcPts val="0"/>
                        </a:spcAft>
                      </a:pPr>
                      <a:r>
                        <a:rPr lang="es-BO" sz="2000" b="0" dirty="0">
                          <a:effectLst/>
                        </a:rPr>
                        <a:t>Sistema de autenticación del servidor correo: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Otros: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9291">
                <a:tc>
                  <a:txBody>
                    <a:bodyPr/>
                    <a:lstStyle/>
                    <a:p>
                      <a:pPr>
                        <a:lnSpc>
                          <a:spcPct val="107000"/>
                        </a:lnSpc>
                        <a:spcAft>
                          <a:spcPts val="0"/>
                        </a:spcAft>
                      </a:pPr>
                      <a:r>
                        <a:rPr lang="es-BO" sz="2000" b="0" dirty="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 </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1130720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Plantillas para Test de Intrusión</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885529007"/>
              </p:ext>
            </p:extLst>
          </p:nvPr>
        </p:nvGraphicFramePr>
        <p:xfrm>
          <a:off x="457200" y="1988840"/>
          <a:ext cx="8219256" cy="3957437"/>
        </p:xfrm>
        <a:graphic>
          <a:graphicData uri="http://schemas.openxmlformats.org/drawingml/2006/table">
            <a:tbl>
              <a:tblPr firstRow="1" firstCol="1" bandRow="1">
                <a:tableStyleId>{FABFCF23-3B69-468F-B69F-88F6DE6A72F2}</a:tableStyleId>
              </a:tblPr>
              <a:tblGrid>
                <a:gridCol w="4109628"/>
                <a:gridCol w="4109628"/>
              </a:tblGrid>
              <a:tr h="734480">
                <a:tc>
                  <a:txBody>
                    <a:bodyPr/>
                    <a:lstStyle/>
                    <a:p>
                      <a:pPr>
                        <a:lnSpc>
                          <a:spcPct val="107000"/>
                        </a:lnSpc>
                        <a:spcAft>
                          <a:spcPts val="0"/>
                        </a:spcAft>
                      </a:pPr>
                      <a:r>
                        <a:rPr lang="es-BO" sz="2000" dirty="0">
                          <a:effectLst/>
                        </a:rPr>
                        <a:t>Información obtenida mediante WHOIS footprinting</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obtenida a través de Ingeniería social</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241">
                <a:tc>
                  <a:txBody>
                    <a:bodyPr/>
                    <a:lstStyle/>
                    <a:p>
                      <a:pPr>
                        <a:lnSpc>
                          <a:spcPct val="107000"/>
                        </a:lnSpc>
                        <a:spcAft>
                          <a:spcPts val="0"/>
                        </a:spcAft>
                      </a:pPr>
                      <a:r>
                        <a:rPr lang="es-BO" sz="2000" b="0" dirty="0">
                          <a:effectLst/>
                        </a:rPr>
                        <a:t>Detalles de nombre de dominio: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personal:</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34480">
                <a:tc>
                  <a:txBody>
                    <a:bodyPr/>
                    <a:lstStyle/>
                    <a:p>
                      <a:pPr>
                        <a:lnSpc>
                          <a:spcPct val="107000"/>
                        </a:lnSpc>
                        <a:spcAft>
                          <a:spcPts val="0"/>
                        </a:spcAft>
                      </a:pPr>
                      <a:r>
                        <a:rPr lang="es-BO" sz="2000" b="0" dirty="0">
                          <a:effectLst/>
                        </a:rPr>
                        <a:t>Detalles de contacto del propietario del dominio: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financiera:</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241">
                <a:tc>
                  <a:txBody>
                    <a:bodyPr/>
                    <a:lstStyle/>
                    <a:p>
                      <a:pPr>
                        <a:lnSpc>
                          <a:spcPct val="107000"/>
                        </a:lnSpc>
                        <a:spcAft>
                          <a:spcPts val="0"/>
                        </a:spcAft>
                      </a:pPr>
                      <a:r>
                        <a:rPr lang="es-BO" sz="2000" b="0" dirty="0">
                          <a:effectLst/>
                        </a:rPr>
                        <a:t>Servidores de nombre de dominio: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Ambiente operativo: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241">
                <a:tc>
                  <a:txBody>
                    <a:bodyPr/>
                    <a:lstStyle/>
                    <a:p>
                      <a:pPr>
                        <a:lnSpc>
                          <a:spcPct val="107000"/>
                        </a:lnSpc>
                        <a:spcAft>
                          <a:spcPts val="0"/>
                        </a:spcAft>
                      </a:pPr>
                      <a:r>
                        <a:rPr lang="es-BO" sz="2000" b="0" dirty="0">
                          <a:effectLst/>
                        </a:rPr>
                        <a:t>Rango de red:</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Nombres de usuarios y contraseñas: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241">
                <a:tc>
                  <a:txBody>
                    <a:bodyPr/>
                    <a:lstStyle/>
                    <a:p>
                      <a:pPr>
                        <a:lnSpc>
                          <a:spcPct val="107000"/>
                        </a:lnSpc>
                        <a:spcAft>
                          <a:spcPts val="0"/>
                        </a:spcAft>
                      </a:pPr>
                      <a:r>
                        <a:rPr lang="es-BO" sz="2000" b="0" dirty="0">
                          <a:effectLst/>
                        </a:rPr>
                        <a:t>Fecha de creación del dominio: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de diseño de la red:</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241">
                <a:tc>
                  <a:txBody>
                    <a:bodyPr/>
                    <a:lstStyle/>
                    <a:p>
                      <a:pPr>
                        <a:lnSpc>
                          <a:spcPct val="107000"/>
                        </a:lnSpc>
                        <a:spcAft>
                          <a:spcPts val="0"/>
                        </a:spcAft>
                      </a:pPr>
                      <a:r>
                        <a:rPr lang="es-BO" sz="2000" b="0" dirty="0" smtClean="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Direcciones IP y nombres de los servidores: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7241">
                <a:tc>
                  <a:txBody>
                    <a:bodyPr/>
                    <a:lstStyle/>
                    <a:p>
                      <a:pPr>
                        <a:lnSpc>
                          <a:spcPct val="107000"/>
                        </a:lnSpc>
                        <a:spcAft>
                          <a:spcPts val="0"/>
                        </a:spcAft>
                      </a:pPr>
                      <a:r>
                        <a:rPr lang="es-BO" sz="2000" dirty="0">
                          <a:effectLst/>
                        </a:rPr>
                        <a:t> </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smtClean="0">
                          <a:effectLst/>
                        </a:rPr>
                        <a:t>Otros: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2312321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Plantillas para Test de Intrusión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35057212"/>
              </p:ext>
            </p:extLst>
          </p:nvPr>
        </p:nvGraphicFramePr>
        <p:xfrm>
          <a:off x="457200" y="1985844"/>
          <a:ext cx="8219256" cy="2272809"/>
        </p:xfrm>
        <a:graphic>
          <a:graphicData uri="http://schemas.openxmlformats.org/drawingml/2006/table">
            <a:tbl>
              <a:tblPr firstRow="1" firstCol="1" bandRow="1">
                <a:tableStyleId>{FABFCF23-3B69-468F-B69F-88F6DE6A72F2}</a:tableStyleId>
              </a:tblPr>
              <a:tblGrid>
                <a:gridCol w="8219256"/>
              </a:tblGrid>
              <a:tr h="432048">
                <a:tc>
                  <a:txBody>
                    <a:bodyPr/>
                    <a:lstStyle/>
                    <a:p>
                      <a:pPr>
                        <a:lnSpc>
                          <a:spcPct val="107000"/>
                        </a:lnSpc>
                        <a:spcAft>
                          <a:spcPts val="0"/>
                        </a:spcAft>
                      </a:pPr>
                      <a:r>
                        <a:rPr lang="es-BO" sz="2000" dirty="0">
                          <a:effectLst/>
                        </a:rPr>
                        <a:t>Información obtenida mediante DNS Footprinting</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587">
                <a:tc>
                  <a:txBody>
                    <a:bodyPr/>
                    <a:lstStyle/>
                    <a:p>
                      <a:pPr>
                        <a:lnSpc>
                          <a:spcPct val="107000"/>
                        </a:lnSpc>
                        <a:spcAft>
                          <a:spcPts val="0"/>
                        </a:spcAft>
                      </a:pPr>
                      <a:r>
                        <a:rPr lang="es-BO" sz="2000" b="0" dirty="0">
                          <a:effectLst/>
                        </a:rPr>
                        <a:t>Ubicación de los servidores DNS: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587">
                <a:tc>
                  <a:txBody>
                    <a:bodyPr/>
                    <a:lstStyle/>
                    <a:p>
                      <a:pPr>
                        <a:lnSpc>
                          <a:spcPct val="107000"/>
                        </a:lnSpc>
                        <a:spcAft>
                          <a:spcPts val="0"/>
                        </a:spcAft>
                      </a:pPr>
                      <a:r>
                        <a:rPr lang="es-BO" sz="2000" b="0" dirty="0">
                          <a:effectLst/>
                        </a:rPr>
                        <a:t>Tipo de servidores: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3587">
                <a:tc>
                  <a:txBody>
                    <a:bodyPr/>
                    <a:lstStyle/>
                    <a:p>
                      <a:pPr>
                        <a:lnSpc>
                          <a:spcPct val="107000"/>
                        </a:lnSpc>
                        <a:spcAft>
                          <a:spcPts val="0"/>
                        </a:spcAft>
                      </a:pPr>
                      <a:r>
                        <a:rPr lang="es-BO" sz="2000" b="0" dirty="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37575191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Plantillas para Test de Intrusión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208139708"/>
              </p:ext>
            </p:extLst>
          </p:nvPr>
        </p:nvGraphicFramePr>
        <p:xfrm>
          <a:off x="457200" y="1983574"/>
          <a:ext cx="8147248" cy="4012647"/>
        </p:xfrm>
        <a:graphic>
          <a:graphicData uri="http://schemas.openxmlformats.org/drawingml/2006/table">
            <a:tbl>
              <a:tblPr firstRow="1" firstCol="1" bandRow="1">
                <a:tableStyleId>{FABFCF23-3B69-468F-B69F-88F6DE6A72F2}</a:tableStyleId>
              </a:tblPr>
              <a:tblGrid>
                <a:gridCol w="4073624"/>
                <a:gridCol w="4073624"/>
              </a:tblGrid>
              <a:tr h="456051">
                <a:tc>
                  <a:txBody>
                    <a:bodyPr/>
                    <a:lstStyle/>
                    <a:p>
                      <a:pPr>
                        <a:lnSpc>
                          <a:spcPct val="107000"/>
                        </a:lnSpc>
                        <a:spcAft>
                          <a:spcPts val="0"/>
                        </a:spcAft>
                      </a:pPr>
                      <a:r>
                        <a:rPr lang="es-BO" sz="2000" dirty="0">
                          <a:effectLst/>
                        </a:rPr>
                        <a:t>Información obtenida mediante footprinting de red</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obtenida a través de sitios sociales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2075">
                <a:tc>
                  <a:txBody>
                    <a:bodyPr/>
                    <a:lstStyle/>
                    <a:p>
                      <a:pPr>
                        <a:lnSpc>
                          <a:spcPct val="107000"/>
                        </a:lnSpc>
                        <a:spcAft>
                          <a:spcPts val="0"/>
                        </a:spcAft>
                      </a:pPr>
                      <a:r>
                        <a:rPr lang="es-BO" sz="2000" b="0" dirty="0">
                          <a:effectLst/>
                        </a:rPr>
                        <a:t>Rango de direcciones IP:</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Perfiles personales: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2075">
                <a:tc>
                  <a:txBody>
                    <a:bodyPr/>
                    <a:lstStyle/>
                    <a:p>
                      <a:pPr>
                        <a:lnSpc>
                          <a:spcPct val="107000"/>
                        </a:lnSpc>
                        <a:spcAft>
                          <a:spcPts val="0"/>
                        </a:spcAft>
                      </a:pPr>
                      <a:r>
                        <a:rPr lang="es-BO" sz="2000" b="0" dirty="0">
                          <a:effectLst/>
                        </a:rPr>
                        <a:t>Máscara de subred utilizada en la organización:</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relacionada al trabajo: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2075">
                <a:tc>
                  <a:txBody>
                    <a:bodyPr/>
                    <a:lstStyle/>
                    <a:p>
                      <a:pPr>
                        <a:lnSpc>
                          <a:spcPct val="107000"/>
                        </a:lnSpc>
                        <a:spcAft>
                          <a:spcPts val="0"/>
                        </a:spcAft>
                      </a:pPr>
                      <a:r>
                        <a:rPr lang="es-BO" sz="2000" b="0" dirty="0">
                          <a:effectLst/>
                        </a:rPr>
                        <a:t>Sistemas Operativos en uso: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Noticias y socios potenciales de la compañía:</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2075">
                <a:tc>
                  <a:txBody>
                    <a:bodyPr/>
                    <a:lstStyle/>
                    <a:p>
                      <a:pPr>
                        <a:lnSpc>
                          <a:spcPct val="107000"/>
                        </a:lnSpc>
                        <a:spcAft>
                          <a:spcPts val="0"/>
                        </a:spcAft>
                      </a:pPr>
                      <a:r>
                        <a:rPr lang="es-BO" sz="2000" b="0" dirty="0">
                          <a:effectLst/>
                        </a:rPr>
                        <a:t>Ubicaciones Firewall:</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Antecedentes educativos y de empleo: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2075">
                <a:tc>
                  <a:txBody>
                    <a:bodyPr/>
                    <a:lstStyle/>
                    <a:p>
                      <a:pPr>
                        <a:lnSpc>
                          <a:spcPct val="107000"/>
                        </a:lnSpc>
                        <a:spcAft>
                          <a:spcPts val="0"/>
                        </a:spcAft>
                      </a:pPr>
                      <a:r>
                        <a:rPr lang="es-BO" sz="2000" b="0" dirty="0" smtClean="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smtClean="0">
                          <a:effectLst/>
                        </a:rPr>
                        <a:t>Otros: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16461809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a:t>
            </a:r>
            <a:r>
              <a:rPr lang="es-BO" dirty="0" smtClean="0"/>
              <a:t>Muchas Gracias!</a:t>
            </a:r>
            <a:endParaRPr lang="es-BO" dirty="0"/>
          </a:p>
        </p:txBody>
      </p:sp>
    </p:spTree>
    <p:extLst>
      <p:ext uri="{BB962C8B-B14F-4D97-AF65-F5344CB8AC3E}">
        <p14:creationId xmlns:p14="http://schemas.microsoft.com/office/powerpoint/2010/main" val="1714555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Áreas </a:t>
            </a:r>
            <a:r>
              <a:rPr lang="es-BO" dirty="0"/>
              <a:t>e información donde buscan los atacantes</a:t>
            </a:r>
            <a:r>
              <a:rPr lang="es-BO" dirty="0" smtClean="0"/>
              <a:t>.</a:t>
            </a:r>
            <a:endParaRPr lang="es-BO" dirty="0"/>
          </a:p>
        </p:txBody>
      </p:sp>
      <p:sp>
        <p:nvSpPr>
          <p:cNvPr id="3" name="2 Marcador de contenido"/>
          <p:cNvSpPr>
            <a:spLocks noGrp="1"/>
          </p:cNvSpPr>
          <p:nvPr>
            <p:ph idx="1"/>
          </p:nvPr>
        </p:nvSpPr>
        <p:spPr/>
        <p:txBody>
          <a:bodyPr/>
          <a:lstStyle/>
          <a:p>
            <a:pPr marL="0" indent="0">
              <a:buNone/>
            </a:pPr>
            <a:r>
              <a:rPr lang="es-BO" b="1" dirty="0" smtClean="0"/>
              <a:t>Internet</a:t>
            </a:r>
            <a:endParaRPr lang="es-BO" dirty="0"/>
          </a:p>
          <a:p>
            <a:r>
              <a:rPr lang="es-BO" dirty="0" smtClean="0"/>
              <a:t>Nombre </a:t>
            </a:r>
            <a:r>
              <a:rPr lang="es-BO" dirty="0"/>
              <a:t>de dominio</a:t>
            </a:r>
          </a:p>
          <a:p>
            <a:r>
              <a:rPr lang="es-BO" dirty="0" smtClean="0"/>
              <a:t>Bloques </a:t>
            </a:r>
            <a:r>
              <a:rPr lang="es-BO" dirty="0"/>
              <a:t>de red</a:t>
            </a:r>
          </a:p>
          <a:p>
            <a:r>
              <a:rPr lang="es-BO" dirty="0" smtClean="0"/>
              <a:t>Direcciones </a:t>
            </a:r>
            <a:r>
              <a:rPr lang="es-BO" dirty="0"/>
              <a:t>IP de sistemas accesibles</a:t>
            </a:r>
          </a:p>
          <a:p>
            <a:r>
              <a:rPr lang="es-BO" dirty="0" smtClean="0"/>
              <a:t>Servicios </a:t>
            </a:r>
            <a:r>
              <a:rPr lang="es-BO" dirty="0"/>
              <a:t>TCP y UDP</a:t>
            </a:r>
          </a:p>
          <a:p>
            <a:r>
              <a:rPr lang="es-BO" dirty="0" smtClean="0"/>
              <a:t>Arquitectura </a:t>
            </a:r>
            <a:r>
              <a:rPr lang="es-BO" dirty="0"/>
              <a:t>del sistema, </a:t>
            </a:r>
            <a:r>
              <a:rPr lang="es-BO" dirty="0" smtClean="0"/>
              <a:t>etc.</a:t>
            </a:r>
            <a:endParaRPr lang="es-BO" dirty="0"/>
          </a:p>
          <a:p>
            <a:endParaRPr lang="es-BO" dirty="0"/>
          </a:p>
        </p:txBody>
      </p:sp>
    </p:spTree>
    <p:extLst>
      <p:ext uri="{BB962C8B-B14F-4D97-AF65-F5344CB8AC3E}">
        <p14:creationId xmlns:p14="http://schemas.microsoft.com/office/powerpoint/2010/main" val="2855558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Áreas </a:t>
            </a:r>
            <a:r>
              <a:rPr lang="es-BO" dirty="0"/>
              <a:t>e información donde </a:t>
            </a:r>
            <a:r>
              <a:rPr lang="es-BO" dirty="0" smtClean="0"/>
              <a:t>buscan los atacantes.</a:t>
            </a:r>
            <a:endParaRPr lang="es-BO" dirty="0"/>
          </a:p>
        </p:txBody>
      </p:sp>
      <p:sp>
        <p:nvSpPr>
          <p:cNvPr id="3" name="2 Marcador de contenido"/>
          <p:cNvSpPr>
            <a:spLocks noGrp="1"/>
          </p:cNvSpPr>
          <p:nvPr>
            <p:ph idx="1"/>
          </p:nvPr>
        </p:nvSpPr>
        <p:spPr/>
        <p:txBody>
          <a:bodyPr/>
          <a:lstStyle/>
          <a:p>
            <a:pPr marL="0" indent="0">
              <a:buNone/>
            </a:pPr>
            <a:r>
              <a:rPr lang="es-BO" b="1" dirty="0"/>
              <a:t>Intranet</a:t>
            </a:r>
            <a:endParaRPr lang="es-BO" dirty="0"/>
          </a:p>
          <a:p>
            <a:r>
              <a:rPr lang="es-BO" dirty="0" smtClean="0"/>
              <a:t>Protocolos </a:t>
            </a:r>
            <a:r>
              <a:rPr lang="es-BO" dirty="0"/>
              <a:t>de red utilizados</a:t>
            </a:r>
          </a:p>
          <a:p>
            <a:r>
              <a:rPr lang="es-BO" dirty="0" smtClean="0"/>
              <a:t>Nombres </a:t>
            </a:r>
            <a:r>
              <a:rPr lang="es-BO" dirty="0"/>
              <a:t>internos de dominio</a:t>
            </a:r>
          </a:p>
          <a:p>
            <a:r>
              <a:rPr lang="es-BO" dirty="0" smtClean="0"/>
              <a:t>Bloques </a:t>
            </a:r>
            <a:r>
              <a:rPr lang="es-BO" dirty="0"/>
              <a:t>de red</a:t>
            </a:r>
          </a:p>
          <a:p>
            <a:r>
              <a:rPr lang="es-BO" dirty="0" smtClean="0"/>
              <a:t>Direcciones </a:t>
            </a:r>
            <a:r>
              <a:rPr lang="es-BO" dirty="0"/>
              <a:t>IP de sistemas accesibles</a:t>
            </a:r>
          </a:p>
          <a:p>
            <a:r>
              <a:rPr lang="es-BO" dirty="0" smtClean="0"/>
              <a:t>Servicios </a:t>
            </a:r>
            <a:r>
              <a:rPr lang="es-BO" dirty="0"/>
              <a:t>TCP y UDP</a:t>
            </a:r>
          </a:p>
          <a:p>
            <a:r>
              <a:rPr lang="es-BO" dirty="0" smtClean="0"/>
              <a:t>Arquitectura </a:t>
            </a:r>
            <a:r>
              <a:rPr lang="es-BO" dirty="0"/>
              <a:t>del sistema, </a:t>
            </a:r>
            <a:r>
              <a:rPr lang="es-BO" dirty="0" smtClean="0"/>
              <a:t>etc.</a:t>
            </a:r>
            <a:endParaRPr lang="es-BO" dirty="0"/>
          </a:p>
          <a:p>
            <a:endParaRPr lang="es-BO" dirty="0"/>
          </a:p>
        </p:txBody>
      </p:sp>
    </p:spTree>
    <p:extLst>
      <p:ext uri="{BB962C8B-B14F-4D97-AF65-F5344CB8AC3E}">
        <p14:creationId xmlns:p14="http://schemas.microsoft.com/office/powerpoint/2010/main" val="1029361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Áreas </a:t>
            </a:r>
            <a:r>
              <a:rPr lang="es-BO" dirty="0"/>
              <a:t>e información donde buscan los atacantes.</a:t>
            </a:r>
          </a:p>
        </p:txBody>
      </p:sp>
      <p:sp>
        <p:nvSpPr>
          <p:cNvPr id="3" name="2 Marcador de contenido"/>
          <p:cNvSpPr>
            <a:spLocks noGrp="1"/>
          </p:cNvSpPr>
          <p:nvPr>
            <p:ph idx="1"/>
          </p:nvPr>
        </p:nvSpPr>
        <p:spPr/>
        <p:txBody>
          <a:bodyPr>
            <a:normAutofit fontScale="92500" lnSpcReduction="10000"/>
          </a:bodyPr>
          <a:lstStyle/>
          <a:p>
            <a:pPr marL="0" indent="0">
              <a:buNone/>
            </a:pPr>
            <a:r>
              <a:rPr lang="es-BO" b="1" dirty="0"/>
              <a:t>Acceso remoto</a:t>
            </a:r>
            <a:endParaRPr lang="es-BO" dirty="0"/>
          </a:p>
          <a:p>
            <a:r>
              <a:rPr lang="es-BO" dirty="0" smtClean="0"/>
              <a:t>Números </a:t>
            </a:r>
            <a:r>
              <a:rPr lang="es-BO" dirty="0"/>
              <a:t>telefónicos analógicos y digitales</a:t>
            </a:r>
          </a:p>
          <a:p>
            <a:r>
              <a:rPr lang="es-BO" dirty="0" smtClean="0"/>
              <a:t>Tipo </a:t>
            </a:r>
            <a:r>
              <a:rPr lang="es-BO" dirty="0"/>
              <a:t>de acceso al sistema</a:t>
            </a:r>
          </a:p>
          <a:p>
            <a:r>
              <a:rPr lang="es-BO" dirty="0" smtClean="0"/>
              <a:t>Mecanismos </a:t>
            </a:r>
            <a:r>
              <a:rPr lang="es-BO" dirty="0"/>
              <a:t>de autenticación</a:t>
            </a:r>
          </a:p>
          <a:p>
            <a:pPr marL="0" indent="0">
              <a:buNone/>
            </a:pPr>
            <a:r>
              <a:rPr lang="es-BO" dirty="0"/>
              <a:t> </a:t>
            </a:r>
          </a:p>
          <a:p>
            <a:pPr marL="0" indent="0">
              <a:buNone/>
            </a:pPr>
            <a:r>
              <a:rPr lang="es-BO" b="1" dirty="0"/>
              <a:t>Extranet</a:t>
            </a:r>
            <a:endParaRPr lang="es-BO" dirty="0"/>
          </a:p>
          <a:p>
            <a:r>
              <a:rPr lang="es-BO" dirty="0" smtClean="0"/>
              <a:t>Origen </a:t>
            </a:r>
            <a:r>
              <a:rPr lang="es-BO" dirty="0"/>
              <a:t>y destino de la(s) conexione(s)</a:t>
            </a:r>
          </a:p>
          <a:p>
            <a:r>
              <a:rPr lang="es-BO" dirty="0" smtClean="0"/>
              <a:t>Tipo </a:t>
            </a:r>
            <a:r>
              <a:rPr lang="es-BO" dirty="0"/>
              <a:t>de conexión</a:t>
            </a:r>
          </a:p>
          <a:p>
            <a:r>
              <a:rPr lang="es-BO" dirty="0" smtClean="0"/>
              <a:t>Mecanismo </a:t>
            </a:r>
            <a:r>
              <a:rPr lang="es-BO" dirty="0"/>
              <a:t>de control de acceso</a:t>
            </a:r>
          </a:p>
          <a:p>
            <a:endParaRPr lang="es-BO" dirty="0"/>
          </a:p>
        </p:txBody>
      </p:sp>
    </p:spTree>
    <p:extLst>
      <p:ext uri="{BB962C8B-B14F-4D97-AF65-F5344CB8AC3E}">
        <p14:creationId xmlns:p14="http://schemas.microsoft.com/office/powerpoint/2010/main" val="1441733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Autofit/>
          </a:bodyPr>
          <a:lstStyle/>
          <a:p>
            <a:r>
              <a:rPr lang="es-BO" sz="4000" dirty="0"/>
              <a:t>Metodología de recopilación de la información de los Hackers</a:t>
            </a:r>
          </a:p>
        </p:txBody>
      </p:sp>
      <p:sp>
        <p:nvSpPr>
          <p:cNvPr id="3" name="2 Marcador de contenido"/>
          <p:cNvSpPr>
            <a:spLocks noGrp="1"/>
          </p:cNvSpPr>
          <p:nvPr>
            <p:ph idx="1"/>
          </p:nvPr>
        </p:nvSpPr>
        <p:spPr/>
        <p:txBody>
          <a:bodyPr>
            <a:normAutofit lnSpcReduction="10000"/>
          </a:bodyPr>
          <a:lstStyle/>
          <a:p>
            <a:pPr marL="0" indent="0">
              <a:buNone/>
            </a:pPr>
            <a:r>
              <a:rPr lang="es-BO" sz="2400" b="1" dirty="0"/>
              <a:t>Revelando información inicial</a:t>
            </a:r>
            <a:endParaRPr lang="es-BO" sz="2400" dirty="0"/>
          </a:p>
          <a:p>
            <a:r>
              <a:rPr lang="es-BO" sz="2400" dirty="0"/>
              <a:t>Herramienta hack: </a:t>
            </a:r>
            <a:r>
              <a:rPr lang="es-BO" sz="2400" i="1" dirty="0"/>
              <a:t>Sam Spade</a:t>
            </a:r>
            <a:endParaRPr lang="es-BO" sz="2400" dirty="0"/>
          </a:p>
          <a:p>
            <a:r>
              <a:rPr lang="es-BO" sz="2400" dirty="0"/>
              <a:t>Comúnmente incluye:</a:t>
            </a:r>
          </a:p>
          <a:p>
            <a:pPr lvl="1"/>
            <a:r>
              <a:rPr lang="es-BO" sz="2400" dirty="0" smtClean="0"/>
              <a:t>Nombre </a:t>
            </a:r>
            <a:r>
              <a:rPr lang="es-BO" sz="2400" dirty="0"/>
              <a:t>de dominio lookup</a:t>
            </a:r>
          </a:p>
          <a:p>
            <a:pPr lvl="1"/>
            <a:r>
              <a:rPr lang="es-BO" sz="2400" dirty="0" smtClean="0"/>
              <a:t>Localidades</a:t>
            </a:r>
            <a:endParaRPr lang="es-BO" sz="2400" dirty="0"/>
          </a:p>
          <a:p>
            <a:pPr lvl="1"/>
            <a:r>
              <a:rPr lang="es-BO" sz="2400" dirty="0" smtClean="0"/>
              <a:t>Contactos </a:t>
            </a:r>
            <a:r>
              <a:rPr lang="es-BO" sz="2400" dirty="0"/>
              <a:t>(teléfono, correo)</a:t>
            </a:r>
          </a:p>
          <a:p>
            <a:pPr marL="0" indent="0">
              <a:buNone/>
            </a:pPr>
            <a:endParaRPr lang="es-BO" sz="2400" dirty="0"/>
          </a:p>
          <a:p>
            <a:pPr marL="0" indent="0">
              <a:buNone/>
            </a:pPr>
            <a:r>
              <a:rPr lang="es-BO" sz="2400" dirty="0"/>
              <a:t>Fuentes de información</a:t>
            </a:r>
          </a:p>
          <a:p>
            <a:pPr lvl="1"/>
            <a:r>
              <a:rPr lang="es-BO" sz="2400" dirty="0" smtClean="0"/>
              <a:t>Open </a:t>
            </a:r>
            <a:r>
              <a:rPr lang="es-BO" sz="2400" dirty="0"/>
              <a:t>source</a:t>
            </a:r>
          </a:p>
          <a:p>
            <a:pPr lvl="1"/>
            <a:r>
              <a:rPr lang="es-BO" sz="2400" dirty="0" smtClean="0"/>
              <a:t>Whois</a:t>
            </a:r>
            <a:endParaRPr lang="es-BO" sz="2400" dirty="0"/>
          </a:p>
          <a:p>
            <a:pPr lvl="1"/>
            <a:r>
              <a:rPr lang="es-BO" sz="2400" dirty="0" smtClean="0"/>
              <a:t>Nslookup</a:t>
            </a:r>
            <a:endParaRPr lang="es-BO" sz="2400" dirty="0"/>
          </a:p>
          <a:p>
            <a:endParaRPr lang="es-BO" dirty="0"/>
          </a:p>
        </p:txBody>
      </p:sp>
    </p:spTree>
    <p:extLst>
      <p:ext uri="{BB962C8B-B14F-4D97-AF65-F5344CB8AC3E}">
        <p14:creationId xmlns:p14="http://schemas.microsoft.com/office/powerpoint/2010/main" val="276184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Encontrando la URL de una </a:t>
            </a:r>
            <a:r>
              <a:rPr lang="es-BO" dirty="0" smtClean="0"/>
              <a:t>compañía</a:t>
            </a:r>
            <a:endParaRPr lang="es-BO" dirty="0"/>
          </a:p>
        </p:txBody>
      </p:sp>
      <p:sp>
        <p:nvSpPr>
          <p:cNvPr id="3" name="2 Marcador de contenido"/>
          <p:cNvSpPr>
            <a:spLocks noGrp="1"/>
          </p:cNvSpPr>
          <p:nvPr>
            <p:ph idx="1"/>
          </p:nvPr>
        </p:nvSpPr>
        <p:spPr/>
        <p:txBody>
          <a:bodyPr/>
          <a:lstStyle/>
          <a:p>
            <a:pPr marL="0" indent="0">
              <a:buNone/>
            </a:pPr>
            <a:r>
              <a:rPr lang="es-BO" dirty="0"/>
              <a:t>Se utilizan motores de búsqueda como Google, estos además de proporcionar la dirección de la compañía puede proveer información como: novedades, grupos, foros, blogs, las cuales se utilizan como información sensible en la red.</a:t>
            </a:r>
          </a:p>
          <a:p>
            <a:pPr marL="0" indent="0">
              <a:buNone/>
            </a:pPr>
            <a:endParaRPr lang="es-BO" dirty="0"/>
          </a:p>
        </p:txBody>
      </p:sp>
    </p:spTree>
    <p:extLst>
      <p:ext uri="{BB962C8B-B14F-4D97-AF65-F5344CB8AC3E}">
        <p14:creationId xmlns:p14="http://schemas.microsoft.com/office/powerpoint/2010/main" val="2228882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Extrayendo archivamiento de un sitio web</a:t>
            </a:r>
            <a:r>
              <a:rPr lang="es-BO" dirty="0" smtClean="0"/>
              <a:t>.</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Se puede obtener toda la información de un sitio web de una compañía desde la primera vez que fue puesto en marcha utilizando la </a:t>
            </a:r>
            <a:r>
              <a:rPr lang="es-BO" dirty="0" smtClean="0"/>
              <a:t>dirección: </a:t>
            </a:r>
            <a:r>
              <a:rPr lang="es-BO" u="sng" dirty="0" smtClean="0">
                <a:hlinkClick r:id="rId2"/>
              </a:rPr>
              <a:t>www.archive.org</a:t>
            </a:r>
            <a:r>
              <a:rPr lang="es-BO" dirty="0" smtClean="0"/>
              <a:t>  </a:t>
            </a:r>
            <a:endParaRPr lang="es-BO" dirty="0"/>
          </a:p>
          <a:p>
            <a:pPr marL="0" indent="0">
              <a:buNone/>
            </a:pPr>
            <a:r>
              <a:rPr lang="es-BO" dirty="0" smtClean="0"/>
              <a:t>Se </a:t>
            </a:r>
            <a:r>
              <a:rPr lang="es-BO" dirty="0"/>
              <a:t>pueden observar actualizaciones hechas en el sitio web.</a:t>
            </a:r>
          </a:p>
          <a:p>
            <a:pPr marL="0" indent="0">
              <a:buNone/>
            </a:pPr>
            <a:r>
              <a:rPr lang="es-BO" dirty="0"/>
              <a:t>Se puede ver bases de datos de empleados, productos pasados, información de contactos, etc.</a:t>
            </a:r>
          </a:p>
          <a:p>
            <a:pPr marL="0" indent="0">
              <a:buNone/>
            </a:pPr>
            <a:endParaRPr lang="es-BO" dirty="0"/>
          </a:p>
        </p:txBody>
      </p:sp>
    </p:spTree>
    <p:extLst>
      <p:ext uri="{BB962C8B-B14F-4D97-AF65-F5344CB8AC3E}">
        <p14:creationId xmlns:p14="http://schemas.microsoft.com/office/powerpoint/2010/main" val="1709544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62</TotalTime>
  <Words>1426</Words>
  <Application>Microsoft Office PowerPoint</Application>
  <PresentationFormat>Presentación en pantalla (4:3)</PresentationFormat>
  <Paragraphs>272</Paragraphs>
  <Slides>38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Arial</vt:lpstr>
      <vt:lpstr>Calibri</vt:lpstr>
      <vt:lpstr>Microsoft New Tai Lue</vt:lpstr>
      <vt:lpstr>Times New Roman</vt:lpstr>
      <vt:lpstr>Blue-Grey-PowerPoint-Template</vt:lpstr>
      <vt:lpstr>2. Reconocimiento</vt:lpstr>
      <vt:lpstr>Presentación de PowerPoint</vt:lpstr>
      <vt:lpstr>Introducción a footprinting</vt:lpstr>
      <vt:lpstr>Áreas e información donde buscan los atacantes.</vt:lpstr>
      <vt:lpstr>Áreas e información donde buscan los atacantes.</vt:lpstr>
      <vt:lpstr>Áreas e información donde buscan los atacantes.</vt:lpstr>
      <vt:lpstr>Metodología de recopilación de la información de los Hackers</vt:lpstr>
      <vt:lpstr>Encontrando la URL de una compañía</vt:lpstr>
      <vt:lpstr>Extrayendo archivamiento de un sitio web.</vt:lpstr>
      <vt:lpstr>Recopilación de inteligencia competitiva</vt:lpstr>
      <vt:lpstr>Recursos para la inteligencia competitiva</vt:lpstr>
      <vt:lpstr>Herramientas para footprinting</vt:lpstr>
      <vt:lpstr>Herramientas Whois</vt:lpstr>
      <vt:lpstr>Herramientas whois en línea</vt:lpstr>
      <vt:lpstr>Registro Regional de Internet</vt:lpstr>
      <vt:lpstr>Lista por País</vt:lpstr>
      <vt:lpstr>Herramientas de extracción de información DNS</vt:lpstr>
      <vt:lpstr>Localizando rangos de red</vt:lpstr>
      <vt:lpstr>Traceroute</vt:lpstr>
      <vt:lpstr>Maltego</vt:lpstr>
      <vt:lpstr>robots.txt</vt:lpstr>
      <vt:lpstr>HTTrack Web Site Copier</vt:lpstr>
      <vt:lpstr>Google Hacking</vt:lpstr>
      <vt:lpstr>Operadores Avanzados de Google</vt:lpstr>
      <vt:lpstr>Operadores Avanzados de Google</vt:lpstr>
      <vt:lpstr>Ejemplos</vt:lpstr>
      <vt:lpstr>Google Hacking Data Base</vt:lpstr>
      <vt:lpstr>Otras Herramientas Google Hacking</vt:lpstr>
      <vt:lpstr>Contramedidas Footprinting</vt:lpstr>
      <vt:lpstr>Test de Intrusión de Footprinting</vt:lpstr>
      <vt:lpstr>Presentación de PowerPoint</vt:lpstr>
      <vt:lpstr>Plantillas para Test de Intrusión</vt:lpstr>
      <vt:lpstr>Plantillas para Test de Intrusión</vt:lpstr>
      <vt:lpstr>Plantillas para Test de Intrusión</vt:lpstr>
      <vt:lpstr>Plantillas para Test de Intrusión</vt:lpstr>
      <vt:lpstr>Plantillas para Test de Intrusión</vt:lpstr>
      <vt:lpstr>Plantillas para Test de Intrusión</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cp:lastModifiedBy>
  <cp:revision>32</cp:revision>
  <dcterms:created xsi:type="dcterms:W3CDTF">2013-11-09T01:50:01Z</dcterms:created>
  <dcterms:modified xsi:type="dcterms:W3CDTF">2014-07-07T15:23:15Z</dcterms:modified>
</cp:coreProperties>
</file>