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53" r:id="rId40"/>
    <p:sldId id="354" r:id="rId41"/>
    <p:sldId id="355" r:id="rId42"/>
    <p:sldId id="356" r:id="rId43"/>
    <p:sldId id="357" r:id="rId44"/>
    <p:sldId id="358" r:id="rId45"/>
    <p:sldId id="359" r:id="rId46"/>
    <p:sldId id="360" r:id="rId47"/>
    <p:sldId id="361" r:id="rId48"/>
    <p:sldId id="362" r:id="rId49"/>
    <p:sldId id="363" r:id="rId50"/>
    <p:sldId id="364" r:id="rId51"/>
    <p:sldId id="365" r:id="rId52"/>
    <p:sldId id="366" r:id="rId53"/>
    <p:sldId id="367" r:id="rId54"/>
    <p:sldId id="368" r:id="rId55"/>
    <p:sldId id="369" r:id="rId56"/>
    <p:sldId id="370" r:id="rId57"/>
    <p:sldId id="371" r:id="rId58"/>
    <p:sldId id="372" r:id="rId59"/>
    <p:sldId id="373" r:id="rId60"/>
    <p:sldId id="374" r:id="rId61"/>
    <p:sldId id="375" r:id="rId62"/>
    <p:sldId id="376" r:id="rId63"/>
    <p:sldId id="377" r:id="rId64"/>
    <p:sldId id="378" r:id="rId65"/>
    <p:sldId id="379" r:id="rId66"/>
    <p:sldId id="380" r:id="rId67"/>
    <p:sldId id="381" r:id="rId68"/>
    <p:sldId id="382" r:id="rId69"/>
    <p:sldId id="383" r:id="rId70"/>
    <p:sldId id="384" r:id="rId71"/>
    <p:sldId id="385" r:id="rId72"/>
    <p:sldId id="386" r:id="rId73"/>
    <p:sldId id="387" r:id="rId74"/>
    <p:sldId id="388" r:id="rId75"/>
    <p:sldId id="389" r:id="rId76"/>
    <p:sldId id="390" r:id="rId77"/>
    <p:sldId id="391" r:id="rId78"/>
    <p:sldId id="392" r:id="rId79"/>
    <p:sldId id="393" r:id="rId80"/>
    <p:sldId id="394" r:id="rId81"/>
    <p:sldId id="395" r:id="rId82"/>
    <p:sldId id="396" r:id="rId83"/>
    <p:sldId id="397" r:id="rId84"/>
    <p:sldId id="398" r:id="rId85"/>
    <p:sldId id="399" r:id="rId86"/>
    <p:sldId id="400" r:id="rId87"/>
    <p:sldId id="401" r:id="rId88"/>
    <p:sldId id="402" r:id="rId89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7032"/>
            <a:ext cx="6400800" cy="50405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406498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37818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19408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  <a:lvl2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2pPr>
            <a:lvl3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3pPr>
            <a:lvl4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4pPr>
            <a:lvl5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4840" y="6498803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fld id="{4BEA1FFC-0729-4B4E-874A-BB33F34F7B19}" type="datetimeFigureOut">
              <a:rPr lang="bs-Latn-BA" smtClean="0"/>
              <a:pPr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498803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endParaRPr lang="bs-Latn-B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60840" y="6498803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fld id="{D71A774C-E981-4CCA-AA75-161A658A4D12}" type="slidenum">
              <a:rPr lang="bs-Latn-BA" smtClean="0"/>
              <a:pPr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34025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61048"/>
            <a:ext cx="7772400" cy="432048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72185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9629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07144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13394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75356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0030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4899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  <a:prstGeom prst="rect">
            <a:avLst/>
          </a:prstGeom>
          <a:solidFill>
            <a:schemeClr val="tx1">
              <a:alpha val="57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bs-Latn-B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56792"/>
            <a:ext cx="8229600" cy="4569371"/>
          </a:xfrm>
          <a:prstGeom prst="rect">
            <a:avLst/>
          </a:prstGeom>
          <a:solidFill>
            <a:schemeClr val="tx1">
              <a:alpha val="57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BEA1FFC-0729-4B4E-874A-BB33F34F7B19}" type="datetimeFigureOut">
              <a:rPr lang="bs-Latn-BA" smtClean="0"/>
              <a:pPr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71A774C-E981-4CCA-AA75-161A658A4D12}" type="slidenum">
              <a:rPr lang="bs-Latn-BA" smtClean="0"/>
              <a:pPr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41317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bg1"/>
          </a:solidFill>
          <a:latin typeface="Microsoft New Tai Lue" pitchFamily="34" charset="0"/>
          <a:ea typeface="+mj-ea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 smtClean="0"/>
              <a:t>20. Test de Intrusión</a:t>
            </a:r>
            <a:endParaRPr lang="es-BO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BO" dirty="0" smtClean="0"/>
              <a:t>Julio Javier Iglesias Pérez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56117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¿Por qué Test de Intrusión?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sz="3000" dirty="0"/>
              <a:t>Adopta las mejores prácticas en conformidad con la ley y regulaciones de la industria.</a:t>
            </a:r>
          </a:p>
          <a:p>
            <a:r>
              <a:rPr lang="es-BO" sz="3000" dirty="0" smtClean="0"/>
              <a:t>Valida </a:t>
            </a:r>
            <a:r>
              <a:rPr lang="es-BO" sz="3000" dirty="0"/>
              <a:t>la eficiencia de la protección y controles de seguridad.</a:t>
            </a:r>
          </a:p>
          <a:p>
            <a:r>
              <a:rPr lang="es-BO" sz="3000" dirty="0" smtClean="0"/>
              <a:t>Enfatiza </a:t>
            </a:r>
            <a:r>
              <a:rPr lang="es-BO" sz="3000" dirty="0"/>
              <a:t>en problemas de seguridad a nivel de aplicación.</a:t>
            </a:r>
          </a:p>
          <a:p>
            <a:r>
              <a:rPr lang="es-BO" sz="3000" dirty="0" smtClean="0"/>
              <a:t>Provee </a:t>
            </a:r>
            <a:r>
              <a:rPr lang="es-BO" sz="3000" dirty="0"/>
              <a:t>un acercamiento comprensivo de pasos de preparación que pueden ser tomados para prevenir explotaciones venideras.</a:t>
            </a:r>
          </a:p>
        </p:txBody>
      </p:sp>
    </p:spTree>
    <p:extLst>
      <p:ext uri="{BB962C8B-B14F-4D97-AF65-F5344CB8AC3E}">
        <p14:creationId xmlns:p14="http://schemas.microsoft.com/office/powerpoint/2010/main" val="1495743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¿Por qué Test de Intrusión?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Evalúa </a:t>
            </a:r>
            <a:r>
              <a:rPr lang="es-BO" dirty="0"/>
              <a:t>la eficiencia de los dispositivos de seguridad de la red como firewall, </a:t>
            </a:r>
            <a:r>
              <a:rPr lang="es-BO" dirty="0"/>
              <a:t>routers</a:t>
            </a:r>
            <a:r>
              <a:rPr lang="es-BO" dirty="0"/>
              <a:t>, servidores web.</a:t>
            </a:r>
          </a:p>
          <a:p>
            <a:r>
              <a:rPr lang="es-BO" dirty="0" smtClean="0"/>
              <a:t>Para </a:t>
            </a:r>
            <a:r>
              <a:rPr lang="es-BO" dirty="0"/>
              <a:t>cambiar o actualizar una infraestructura o software, hardware o diseño de red existentes.</a:t>
            </a:r>
          </a:p>
        </p:txBody>
      </p:sp>
    </p:spTree>
    <p:extLst>
      <p:ext uri="{BB962C8B-B14F-4D97-AF65-F5344CB8AC3E}">
        <p14:creationId xmlns:p14="http://schemas.microsoft.com/office/powerpoint/2010/main" val="1867365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¿Qué debe ser testeado?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BO" sz="2800" dirty="0"/>
              <a:t>Una organización debe conducir una operación de evaluación de riesgos antes del test de intrusión que ayudarán a identificar los temas principales como:</a:t>
            </a:r>
          </a:p>
          <a:p>
            <a:r>
              <a:rPr lang="es-BO" sz="2800" dirty="0" smtClean="0"/>
              <a:t>Falla </a:t>
            </a:r>
            <a:r>
              <a:rPr lang="es-BO" sz="2800" dirty="0"/>
              <a:t>en las comunicaciones, comercio electrónico y pérdida de información confidencial.</a:t>
            </a:r>
          </a:p>
          <a:p>
            <a:r>
              <a:rPr lang="es-BO" sz="2800" dirty="0" smtClean="0"/>
              <a:t>Sistemas </a:t>
            </a:r>
            <a:r>
              <a:rPr lang="es-BO" sz="2800" dirty="0"/>
              <a:t>de frente público, sitios web, </a:t>
            </a:r>
            <a:r>
              <a:rPr lang="es-BO" sz="2800" dirty="0"/>
              <a:t>gateways</a:t>
            </a:r>
            <a:r>
              <a:rPr lang="es-BO" sz="2800" dirty="0"/>
              <a:t> de correo, plataformas de acceso remoto.</a:t>
            </a:r>
          </a:p>
          <a:p>
            <a:r>
              <a:rPr lang="es-BO" sz="2800" dirty="0" smtClean="0"/>
              <a:t>Correo</a:t>
            </a:r>
            <a:r>
              <a:rPr lang="es-BO" sz="2800" dirty="0"/>
              <a:t>, DNS, firewall, contraseñas, FTP, IIS, servidores Web.</a:t>
            </a:r>
          </a:p>
        </p:txBody>
      </p:sp>
    </p:spTree>
    <p:extLst>
      <p:ext uri="{BB962C8B-B14F-4D97-AF65-F5344CB8AC3E}">
        <p14:creationId xmlns:p14="http://schemas.microsoft.com/office/powerpoint/2010/main" val="1003978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4525963"/>
          </a:xfrm>
        </p:spPr>
        <p:txBody>
          <a:bodyPr/>
          <a:lstStyle/>
          <a:p>
            <a:r>
              <a:rPr lang="es-BO" dirty="0"/>
              <a:t>Establecer los parámetros para el test, como objetivos, limitaciones y procedimientos de justificación.</a:t>
            </a:r>
          </a:p>
          <a:p>
            <a:r>
              <a:rPr lang="es-BO" dirty="0" smtClean="0"/>
              <a:t>Contratar </a:t>
            </a:r>
            <a:r>
              <a:rPr lang="es-BO" dirty="0"/>
              <a:t>profesionales con experiencia y habilidades para realizar el test.</a:t>
            </a:r>
          </a:p>
          <a:p>
            <a:r>
              <a:rPr lang="es-BO" dirty="0" smtClean="0"/>
              <a:t>Elegir </a:t>
            </a:r>
            <a:r>
              <a:rPr lang="es-BO" dirty="0"/>
              <a:t>un conjunto adecuado de pruebas para que haya un balance de </a:t>
            </a:r>
            <a:r>
              <a:rPr lang="es-BO" dirty="0" smtClean="0"/>
              <a:t>costo-beneficio</a:t>
            </a:r>
            <a:r>
              <a:rPr lang="es-BO" dirty="0"/>
              <a:t>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¿Qué es lo que hace bueno a un Test de Intrusión?</a:t>
            </a: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354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sz="4800" dirty="0"/>
              <a:t>¿Qué es lo que hace bueno a un Test de Intrusión?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Seguir una metodología con una planeación y documentación apropiada.</a:t>
            </a:r>
          </a:p>
          <a:p>
            <a:r>
              <a:rPr lang="es-BO" dirty="0" smtClean="0"/>
              <a:t>Documentar </a:t>
            </a:r>
            <a:r>
              <a:rPr lang="es-BO" dirty="0"/>
              <a:t>los resultados </a:t>
            </a:r>
            <a:r>
              <a:rPr lang="es-BO" dirty="0" smtClean="0"/>
              <a:t>cuidadosamente </a:t>
            </a:r>
            <a:r>
              <a:rPr lang="es-BO" dirty="0"/>
              <a:t>y hacerlo comprensible para el cliente.</a:t>
            </a:r>
          </a:p>
          <a:p>
            <a:r>
              <a:rPr lang="es-BO" dirty="0" smtClean="0"/>
              <a:t>Declarar </a:t>
            </a:r>
            <a:r>
              <a:rPr lang="es-BO" dirty="0"/>
              <a:t>los riesgos potenciales y resultados de manera clara en el reporte final.</a:t>
            </a:r>
          </a:p>
        </p:txBody>
      </p:sp>
    </p:spTree>
    <p:extLst>
      <p:ext uri="{BB962C8B-B14F-4D97-AF65-F5344CB8AC3E}">
        <p14:creationId xmlns:p14="http://schemas.microsoft.com/office/powerpoint/2010/main" val="2279491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Retorno de Inversión (ROI) de un </a:t>
            </a:r>
            <a:r>
              <a:rPr lang="es-BO" dirty="0"/>
              <a:t>PenTest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dirty="0"/>
              <a:t>Las compañías </a:t>
            </a:r>
            <a:r>
              <a:rPr lang="es-BO" dirty="0" smtClean="0"/>
              <a:t>invertirán </a:t>
            </a:r>
            <a:r>
              <a:rPr lang="es-BO" dirty="0"/>
              <a:t>el </a:t>
            </a:r>
            <a:r>
              <a:rPr lang="es-BO" dirty="0"/>
              <a:t>PenTest</a:t>
            </a:r>
            <a:r>
              <a:rPr lang="es-BO" dirty="0"/>
              <a:t> solo si tienen un conocimiento apropiado de sus beneficios.</a:t>
            </a:r>
          </a:p>
          <a:p>
            <a:r>
              <a:rPr lang="es-BO" dirty="0" smtClean="0"/>
              <a:t>Gastos </a:t>
            </a:r>
            <a:r>
              <a:rPr lang="es-BO" dirty="0"/>
              <a:t>y ganancias.</a:t>
            </a:r>
          </a:p>
          <a:p>
            <a:r>
              <a:rPr lang="es-BO" dirty="0" smtClean="0"/>
              <a:t>Ayudan </a:t>
            </a:r>
            <a:r>
              <a:rPr lang="es-BO" dirty="0"/>
              <a:t>a identificar, entender y direccionar las vulnerabilidades, lo cual les ahora mucho dinero, resultando en un ROI.</a:t>
            </a:r>
          </a:p>
          <a:p>
            <a:r>
              <a:rPr lang="es-BO" dirty="0" smtClean="0"/>
              <a:t>Proceso </a:t>
            </a:r>
            <a:r>
              <a:rPr lang="es-BO" dirty="0"/>
              <a:t>crítico para el éxito.</a:t>
            </a:r>
          </a:p>
        </p:txBody>
      </p:sp>
    </p:spTree>
    <p:extLst>
      <p:ext uri="{BB962C8B-B14F-4D97-AF65-F5344CB8AC3E}">
        <p14:creationId xmlns:p14="http://schemas.microsoft.com/office/powerpoint/2010/main" val="2235813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Puntos de prueba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BO" sz="3000" dirty="0"/>
              <a:t>Las organizaciones tienen que llegar a un consenso en el grado de qué información puede ser divulgada al equipo de test, para determinar el punto de partida del Test de Intrusión.</a:t>
            </a:r>
          </a:p>
          <a:p>
            <a:r>
              <a:rPr lang="es-BO" sz="3000" dirty="0" smtClean="0"/>
              <a:t>Proveer </a:t>
            </a:r>
            <a:r>
              <a:rPr lang="es-BO" sz="3000" dirty="0"/>
              <a:t>al equipo de penetración con información adicional les puede dar una ventaja no realista.</a:t>
            </a:r>
          </a:p>
          <a:p>
            <a:r>
              <a:rPr lang="es-BO" sz="3000" dirty="0" smtClean="0"/>
              <a:t>Similarmente</a:t>
            </a:r>
            <a:r>
              <a:rPr lang="es-BO" sz="3000" dirty="0"/>
              <a:t>, se necesita determinar el grado de qué vulnerabilidades necesitan ser explotadas sin cortar servicios </a:t>
            </a:r>
            <a:r>
              <a:rPr lang="es-BO" sz="3000" dirty="0" smtClean="0"/>
              <a:t>críticos.</a:t>
            </a:r>
            <a:endParaRPr lang="es-BO" sz="3000" dirty="0"/>
          </a:p>
        </p:txBody>
      </p:sp>
    </p:spTree>
    <p:extLst>
      <p:ext uri="{BB962C8B-B14F-4D97-AF65-F5344CB8AC3E}">
        <p14:creationId xmlns:p14="http://schemas.microsoft.com/office/powerpoint/2010/main" val="154122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Ubicaciones del Test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1. El equipo de penetración debe </a:t>
            </a:r>
            <a:r>
              <a:rPr lang="es-BO" dirty="0" smtClean="0"/>
              <a:t>elegir </a:t>
            </a:r>
            <a:r>
              <a:rPr lang="es-BO" dirty="0"/>
              <a:t>si realizar el test remotamente o en sitio.</a:t>
            </a:r>
          </a:p>
          <a:p>
            <a:pPr marL="0" indent="0">
              <a:buNone/>
            </a:pPr>
            <a:r>
              <a:rPr lang="es-BO" dirty="0"/>
              <a:t>2. Una evaluación remota simulará un </a:t>
            </a:r>
            <a:r>
              <a:rPr lang="es-BO" dirty="0" smtClean="0"/>
              <a:t>ataque </a:t>
            </a:r>
            <a:r>
              <a:rPr lang="es-BO" dirty="0"/>
              <a:t>de un hacker externo. Sin </a:t>
            </a:r>
            <a:r>
              <a:rPr lang="es-BO" dirty="0" smtClean="0"/>
              <a:t>embargo, </a:t>
            </a:r>
            <a:r>
              <a:rPr lang="es-BO" dirty="0"/>
              <a:t>esto perderá la evaluación interna.</a:t>
            </a:r>
          </a:p>
          <a:p>
            <a:pPr marL="0" indent="0">
              <a:buNone/>
            </a:pPr>
            <a:r>
              <a:rPr lang="es-BO" dirty="0"/>
              <a:t>3. Una evaluación en sitio puede ser cara y tal vez no pueda simular un ataque externo exacto.</a:t>
            </a:r>
          </a:p>
        </p:txBody>
      </p:sp>
    </p:spTree>
    <p:extLst>
      <p:ext uri="{BB962C8B-B14F-4D97-AF65-F5344CB8AC3E}">
        <p14:creationId xmlns:p14="http://schemas.microsoft.com/office/powerpoint/2010/main" val="4167623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Tipos de </a:t>
            </a:r>
            <a:r>
              <a:rPr lang="es-BO" dirty="0" smtClean="0"/>
              <a:t>PenTesting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 smtClean="0"/>
              <a:t>1. Externo</a:t>
            </a:r>
            <a:r>
              <a:rPr lang="es-BO" dirty="0"/>
              <a:t>: Implica análisis de la información pública disponible, una fase de enumeración de la red, y el comportamiento de los </a:t>
            </a:r>
            <a:r>
              <a:rPr lang="es-BO" dirty="0" smtClean="0"/>
              <a:t>dispositivos </a:t>
            </a:r>
            <a:r>
              <a:rPr lang="es-BO" dirty="0"/>
              <a:t>de seguridad analizados</a:t>
            </a:r>
            <a:r>
              <a:rPr lang="es-BO" dirty="0" smtClean="0"/>
              <a:t>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97396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Tipos de </a:t>
            </a:r>
            <a:r>
              <a:rPr lang="es-BO" dirty="0" smtClean="0"/>
              <a:t>PenTesting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BO" dirty="0"/>
              <a:t>2. Interno: Será realizado desde un número de puntos de acceso de la red, representando cada segmento lógico y físico.</a:t>
            </a:r>
          </a:p>
          <a:p>
            <a:pPr lvl="1"/>
            <a:r>
              <a:rPr lang="es-BO" dirty="0" smtClean="0"/>
              <a:t>Black-</a:t>
            </a:r>
            <a:r>
              <a:rPr lang="es-BO" dirty="0" smtClean="0"/>
              <a:t>hat</a:t>
            </a:r>
            <a:r>
              <a:rPr lang="es-BO" dirty="0" smtClean="0"/>
              <a:t> </a:t>
            </a:r>
            <a:r>
              <a:rPr lang="es-BO" dirty="0"/>
              <a:t>testing</a:t>
            </a:r>
            <a:r>
              <a:rPr lang="es-BO" dirty="0"/>
              <a:t>/</a:t>
            </a:r>
            <a:r>
              <a:rPr lang="es-BO" dirty="0"/>
              <a:t>zero-knowledge</a:t>
            </a:r>
            <a:r>
              <a:rPr lang="es-BO" dirty="0"/>
              <a:t> </a:t>
            </a:r>
            <a:r>
              <a:rPr lang="es-BO" dirty="0"/>
              <a:t>testing</a:t>
            </a:r>
            <a:r>
              <a:rPr lang="es-BO" dirty="0"/>
              <a:t>.</a:t>
            </a:r>
          </a:p>
          <a:p>
            <a:pPr lvl="1"/>
            <a:r>
              <a:rPr lang="es-BO" dirty="0" smtClean="0"/>
              <a:t>Gray-</a:t>
            </a:r>
            <a:r>
              <a:rPr lang="es-BO" dirty="0" smtClean="0"/>
              <a:t>hat</a:t>
            </a:r>
            <a:r>
              <a:rPr lang="es-BO" dirty="0" smtClean="0"/>
              <a:t> </a:t>
            </a:r>
            <a:r>
              <a:rPr lang="es-BO" dirty="0"/>
              <a:t>testing</a:t>
            </a:r>
            <a:r>
              <a:rPr lang="es-BO" dirty="0"/>
              <a:t>/</a:t>
            </a:r>
            <a:r>
              <a:rPr lang="es-BO" dirty="0"/>
              <a:t>partial-knowledge</a:t>
            </a:r>
            <a:r>
              <a:rPr lang="es-BO" dirty="0"/>
              <a:t> </a:t>
            </a:r>
            <a:r>
              <a:rPr lang="es-BO" dirty="0"/>
              <a:t>testing</a:t>
            </a:r>
            <a:r>
              <a:rPr lang="es-BO" dirty="0"/>
              <a:t>.</a:t>
            </a:r>
          </a:p>
          <a:p>
            <a:pPr lvl="1"/>
            <a:r>
              <a:rPr lang="es-BO" dirty="0" smtClean="0"/>
              <a:t>White-</a:t>
            </a:r>
            <a:r>
              <a:rPr lang="es-BO" dirty="0" smtClean="0"/>
              <a:t>hat</a:t>
            </a:r>
            <a:r>
              <a:rPr lang="es-BO" dirty="0" smtClean="0"/>
              <a:t> </a:t>
            </a:r>
            <a:r>
              <a:rPr lang="es-BO" dirty="0"/>
              <a:t>testing</a:t>
            </a:r>
            <a:r>
              <a:rPr lang="es-BO" dirty="0"/>
              <a:t>/complete-</a:t>
            </a:r>
            <a:r>
              <a:rPr lang="es-BO" dirty="0"/>
              <a:t>knowledge</a:t>
            </a:r>
            <a:r>
              <a:rPr lang="es-BO" dirty="0"/>
              <a:t> </a:t>
            </a:r>
            <a:r>
              <a:rPr lang="es-BO" dirty="0"/>
              <a:t>testing</a:t>
            </a:r>
            <a:r>
              <a:rPr lang="es-BO" dirty="0"/>
              <a:t>.</a:t>
            </a:r>
          </a:p>
          <a:p>
            <a:pPr lvl="1"/>
            <a:r>
              <a:rPr lang="es-BO" dirty="0" smtClean="0"/>
              <a:t>Announced</a:t>
            </a:r>
            <a:r>
              <a:rPr lang="es-BO" dirty="0" smtClean="0"/>
              <a:t> </a:t>
            </a:r>
            <a:r>
              <a:rPr lang="es-BO" dirty="0"/>
              <a:t>testing</a:t>
            </a:r>
            <a:r>
              <a:rPr lang="es-BO" dirty="0"/>
              <a:t>.</a:t>
            </a:r>
          </a:p>
          <a:p>
            <a:pPr lvl="1"/>
            <a:r>
              <a:rPr lang="es-BO" dirty="0" smtClean="0"/>
              <a:t>Unannounced</a:t>
            </a:r>
            <a:r>
              <a:rPr lang="es-BO" dirty="0" smtClean="0"/>
              <a:t> </a:t>
            </a:r>
            <a:r>
              <a:rPr lang="es-BO" dirty="0"/>
              <a:t>testing</a:t>
            </a:r>
            <a:r>
              <a:rPr lang="es-BO" dirty="0"/>
              <a:t>.</a:t>
            </a:r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45152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Conceptos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BO" sz="2800" dirty="0"/>
              <a:t>Introducción a Test de Intrusión.</a:t>
            </a:r>
          </a:p>
          <a:p>
            <a:pPr marL="0" indent="0">
              <a:buNone/>
            </a:pPr>
            <a:r>
              <a:rPr lang="es-BO" sz="2800" dirty="0"/>
              <a:t>Un Test de intrusión simula métodos que los intrusos utilizan para obtener acceso no autorizado a los sistemas en red de una organización y luego los compromete.</a:t>
            </a:r>
          </a:p>
          <a:p>
            <a:pPr marL="0" indent="0">
              <a:buNone/>
            </a:pPr>
            <a:r>
              <a:rPr lang="es-BO" sz="2800" dirty="0"/>
              <a:t>En el contexto de </a:t>
            </a:r>
            <a:r>
              <a:rPr lang="es-BO" sz="2800" dirty="0"/>
              <a:t>PenTest</a:t>
            </a:r>
            <a:r>
              <a:rPr lang="es-BO" sz="2800" dirty="0"/>
              <a:t>, el </a:t>
            </a:r>
            <a:r>
              <a:rPr lang="es-BO" sz="2800" dirty="0"/>
              <a:t>tester</a:t>
            </a:r>
            <a:r>
              <a:rPr lang="es-BO" sz="2800" dirty="0"/>
              <a:t> es limitado por recursos, es decir el tiempo, recursos especializados y acceso al equipamiento; como se indica en el acuerdo de penetración.</a:t>
            </a:r>
          </a:p>
          <a:p>
            <a:pPr marL="0" indent="0">
              <a:buNone/>
            </a:pPr>
            <a:r>
              <a:rPr lang="es-BO" sz="2800" dirty="0"/>
              <a:t>La mayoría de ataques siguen un acercamiento común a penetrar un sistema.</a:t>
            </a:r>
          </a:p>
        </p:txBody>
      </p:sp>
    </p:spTree>
    <p:extLst>
      <p:ext uri="{BB962C8B-B14F-4D97-AF65-F5344CB8AC3E}">
        <p14:creationId xmlns:p14="http://schemas.microsoft.com/office/powerpoint/2010/main" val="186629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Test de Intrusión Externo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sz="2700" dirty="0"/>
              <a:t>Implica un análisis comprensivo de la información públicamente disponible acerca del objetivo como ser: Servidores Web, de correo, Firewalls, </a:t>
            </a:r>
            <a:r>
              <a:rPr lang="es-BO" sz="2700" dirty="0"/>
              <a:t>Routers</a:t>
            </a:r>
            <a:r>
              <a:rPr lang="es-BO" sz="2700" dirty="0"/>
              <a:t>.</a:t>
            </a:r>
          </a:p>
          <a:p>
            <a:pPr marL="0" indent="0">
              <a:buNone/>
            </a:pPr>
            <a:r>
              <a:rPr lang="es-BO" sz="2700" dirty="0"/>
              <a:t>1. Este es un acercamiento tradicional a un Pen Test.</a:t>
            </a:r>
          </a:p>
          <a:p>
            <a:pPr marL="0" indent="0">
              <a:buNone/>
            </a:pPr>
            <a:r>
              <a:rPr lang="es-BO" sz="2700" dirty="0"/>
              <a:t>2. El test está enfocado a los servidores, infraestructura y software que comprende el objetivo.</a:t>
            </a:r>
          </a:p>
          <a:p>
            <a:pPr marL="0" indent="0">
              <a:buNone/>
            </a:pPr>
            <a:r>
              <a:rPr lang="es-BO" sz="2700" dirty="0"/>
              <a:t>3. Puede ser realizado sin conocimiento del sitio (</a:t>
            </a:r>
            <a:r>
              <a:rPr lang="es-BO" sz="2700" dirty="0"/>
              <a:t>black</a:t>
            </a:r>
            <a:r>
              <a:rPr lang="es-BO" sz="2700" dirty="0"/>
              <a:t> box).</a:t>
            </a:r>
          </a:p>
          <a:p>
            <a:pPr marL="0" indent="0">
              <a:buNone/>
            </a:pPr>
            <a:r>
              <a:rPr lang="es-BO" sz="2700" dirty="0"/>
              <a:t>4. Revelación total de la topología y ambiente (</a:t>
            </a:r>
            <a:r>
              <a:rPr lang="es-BO" sz="2700" dirty="0"/>
              <a:t>crystal</a:t>
            </a:r>
            <a:r>
              <a:rPr lang="es-BO" sz="2700" dirty="0"/>
              <a:t>/</a:t>
            </a:r>
            <a:r>
              <a:rPr lang="es-BO" sz="2700" dirty="0"/>
              <a:t>white</a:t>
            </a:r>
            <a:r>
              <a:rPr lang="es-BO" sz="2700" dirty="0"/>
              <a:t> box).</a:t>
            </a:r>
          </a:p>
        </p:txBody>
      </p:sp>
    </p:spTree>
    <p:extLst>
      <p:ext uri="{BB962C8B-B14F-4D97-AF65-F5344CB8AC3E}">
        <p14:creationId xmlns:p14="http://schemas.microsoft.com/office/powerpoint/2010/main" val="1007359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Evaluación de Seguridad Interna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sz="3000" dirty="0"/>
              <a:t>El test será realizado desde un número de AP de red, representando cada segmento lógico y físico.</a:t>
            </a:r>
          </a:p>
          <a:p>
            <a:r>
              <a:rPr lang="es-BO" sz="3000" dirty="0" smtClean="0"/>
              <a:t>Por </a:t>
            </a:r>
            <a:r>
              <a:rPr lang="es-BO" sz="3000" dirty="0"/>
              <a:t>ejemplo, esto puede incluir niveles y </a:t>
            </a:r>
            <a:r>
              <a:rPr lang="es-BO" sz="3000" dirty="0"/>
              <a:t>DMZs</a:t>
            </a:r>
            <a:r>
              <a:rPr lang="es-BO" sz="3000" dirty="0"/>
              <a:t> dentro del ambiente, la red corporativa o conexiones de compañías socias.</a:t>
            </a:r>
          </a:p>
          <a:p>
            <a:r>
              <a:rPr lang="es-BO" sz="3000" dirty="0" smtClean="0"/>
              <a:t>Una </a:t>
            </a:r>
            <a:r>
              <a:rPr lang="es-BO" sz="3000" dirty="0"/>
              <a:t>evaluación de red interna sigue una metodología similar al test externo, pero </a:t>
            </a:r>
            <a:r>
              <a:rPr lang="es-BO" sz="3000" dirty="0" smtClean="0"/>
              <a:t>provee </a:t>
            </a:r>
            <a:r>
              <a:rPr lang="es-BO" sz="3000" dirty="0"/>
              <a:t>una visión más completa de la seguridad del sitio.</a:t>
            </a:r>
          </a:p>
        </p:txBody>
      </p:sp>
    </p:spTree>
    <p:extLst>
      <p:ext uri="{BB962C8B-B14F-4D97-AF65-F5344CB8AC3E}">
        <p14:creationId xmlns:p14="http://schemas.microsoft.com/office/powerpoint/2010/main" val="891511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Test de Intrusión Black-box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lnSpcReduction="10000"/>
          </a:bodyPr>
          <a:lstStyle/>
          <a:p>
            <a:r>
              <a:rPr lang="es-BO" dirty="0"/>
              <a:t>Sin conocimiento previo de la infraestructura que será sometida a pruebas. Solo se dará el nombre de la compañía.</a:t>
            </a:r>
          </a:p>
          <a:p>
            <a:r>
              <a:rPr lang="es-BO" dirty="0" smtClean="0"/>
              <a:t>El que hará el test </a:t>
            </a:r>
            <a:r>
              <a:rPr lang="es-BO" dirty="0"/>
              <a:t>deberá recopilar y buscar de manera extensiva la información. Este simula el proceso de un hacker real.</a:t>
            </a:r>
          </a:p>
          <a:p>
            <a:r>
              <a:rPr lang="es-BO" dirty="0" smtClean="0"/>
              <a:t>Toma </a:t>
            </a:r>
            <a:r>
              <a:rPr lang="es-BO" dirty="0"/>
              <a:t>considerablemente mucha cantidad de tiempo. Consumo de tiempo y tipo de test caro.</a:t>
            </a:r>
          </a:p>
        </p:txBody>
      </p:sp>
    </p:spTree>
    <p:extLst>
      <p:ext uri="{BB962C8B-B14F-4D97-AF65-F5344CB8AC3E}">
        <p14:creationId xmlns:p14="http://schemas.microsoft.com/office/powerpoint/2010/main" val="70656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Test de Intrusión Gray-box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sz="2700" dirty="0"/>
              <a:t>El </a:t>
            </a:r>
            <a:r>
              <a:rPr lang="es-BO" sz="2700" dirty="0" smtClean="0"/>
              <a:t>que hace el test usualmente </a:t>
            </a:r>
            <a:r>
              <a:rPr lang="es-BO" sz="2700" dirty="0"/>
              <a:t>tiene conocimiento limitado de la información.</a:t>
            </a:r>
          </a:p>
          <a:p>
            <a:r>
              <a:rPr lang="es-BO" sz="2700" dirty="0" smtClean="0"/>
              <a:t>Realiza </a:t>
            </a:r>
            <a:r>
              <a:rPr lang="es-BO" sz="2700" dirty="0"/>
              <a:t>una evaluación y pruebas de seguridad internas.</a:t>
            </a:r>
          </a:p>
          <a:p>
            <a:r>
              <a:rPr lang="es-BO" sz="2700" dirty="0" smtClean="0"/>
              <a:t>Enfoques </a:t>
            </a:r>
            <a:r>
              <a:rPr lang="es-BO" sz="2700" dirty="0"/>
              <a:t>para las pruebas de vulnerabilidad de la seguridad de las aplicaciones, las que pueden encontrar y explotar los hackers.</a:t>
            </a:r>
          </a:p>
          <a:p>
            <a:r>
              <a:rPr lang="es-BO" sz="2700" dirty="0" smtClean="0"/>
              <a:t>Generalmente </a:t>
            </a:r>
            <a:r>
              <a:rPr lang="es-BO" sz="2700" dirty="0"/>
              <a:t>realizada cuando un </a:t>
            </a:r>
            <a:r>
              <a:rPr lang="es-BO" sz="2700" dirty="0"/>
              <a:t>tester</a:t>
            </a:r>
            <a:r>
              <a:rPr lang="es-BO" sz="2700" dirty="0"/>
              <a:t> inicia un test </a:t>
            </a:r>
            <a:r>
              <a:rPr lang="es-BO" sz="2700" dirty="0"/>
              <a:t>black</a:t>
            </a:r>
            <a:r>
              <a:rPr lang="es-BO" sz="2700" dirty="0"/>
              <a:t> </a:t>
            </a:r>
            <a:r>
              <a:rPr lang="es-BO" sz="2700" dirty="0" smtClean="0"/>
              <a:t>box </a:t>
            </a:r>
            <a:r>
              <a:rPr lang="es-BO" sz="2700" dirty="0"/>
              <a:t>en sistemas bien protegidos y encuentra que necesita tener un poco mas de conocimiento para realizar una revisión exhaustiva.</a:t>
            </a:r>
          </a:p>
        </p:txBody>
      </p:sp>
    </p:spTree>
    <p:extLst>
      <p:ext uri="{BB962C8B-B14F-4D97-AF65-F5344CB8AC3E}">
        <p14:creationId xmlns:p14="http://schemas.microsoft.com/office/powerpoint/2010/main" val="310076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Test de intrusión White-box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BO" sz="3100" dirty="0"/>
              <a:t>Completo conocimiento de la infraestructura en donde se realizará el test.</a:t>
            </a:r>
          </a:p>
          <a:p>
            <a:r>
              <a:rPr lang="es-BO" sz="3100" dirty="0" smtClean="0"/>
              <a:t>Esto </a:t>
            </a:r>
            <a:r>
              <a:rPr lang="es-BO" sz="3100" dirty="0"/>
              <a:t>simula el proceso de los empleados de la compañía.</a:t>
            </a:r>
          </a:p>
          <a:p>
            <a:r>
              <a:rPr lang="es-BO" sz="3100" dirty="0" smtClean="0"/>
              <a:t>La </a:t>
            </a:r>
            <a:r>
              <a:rPr lang="es-BO" sz="3100" dirty="0"/>
              <a:t>información es provista como: infraestructura de la </a:t>
            </a:r>
            <a:r>
              <a:rPr lang="es-BO" sz="3100" dirty="0" smtClean="0"/>
              <a:t>compañía, </a:t>
            </a:r>
            <a:r>
              <a:rPr lang="es-BO" sz="3100" dirty="0"/>
              <a:t>tipo de red, implementaciones de seguridad actuales, direcciones IP / Firewall / Detalles IDS, políticas hacer y no hacer de la empresa.</a:t>
            </a:r>
          </a:p>
        </p:txBody>
      </p:sp>
    </p:spTree>
    <p:extLst>
      <p:ext uri="{BB962C8B-B14F-4D97-AF65-F5344CB8AC3E}">
        <p14:creationId xmlns:p14="http://schemas.microsoft.com/office/powerpoint/2010/main" val="805074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Test Anunciado/No anunciado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dirty="0"/>
              <a:t>Test anunciado: Comprometer el sistema en el cliente con toda la cooperación y conocimiento del staff IT.</a:t>
            </a:r>
          </a:p>
          <a:p>
            <a:r>
              <a:rPr lang="es-BO" dirty="0" smtClean="0"/>
              <a:t>Examinar </a:t>
            </a:r>
            <a:r>
              <a:rPr lang="es-BO" dirty="0"/>
              <a:t>la seguridad existente en la infraestructura en búsqueda de posibles vulnerabilidades.</a:t>
            </a:r>
          </a:p>
          <a:p>
            <a:r>
              <a:rPr lang="es-BO" dirty="0" smtClean="0"/>
              <a:t>Implica </a:t>
            </a:r>
            <a:r>
              <a:rPr lang="es-BO" dirty="0"/>
              <a:t>la cooperación del staff IT en los equipos de intrusión para realizar auditorías.</a:t>
            </a:r>
          </a:p>
        </p:txBody>
      </p:sp>
    </p:spTree>
    <p:extLst>
      <p:ext uri="{BB962C8B-B14F-4D97-AF65-F5344CB8AC3E}">
        <p14:creationId xmlns:p14="http://schemas.microsoft.com/office/powerpoint/2010/main" val="410449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Test Anunciado/No anunciado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dirty="0"/>
              <a:t>Test No Anunciado.</a:t>
            </a:r>
          </a:p>
          <a:p>
            <a:r>
              <a:rPr lang="es-BO" dirty="0" smtClean="0"/>
              <a:t>Es </a:t>
            </a:r>
            <a:r>
              <a:rPr lang="es-BO" dirty="0"/>
              <a:t>un intento de comprometer los sistemas en las redes de los clientes sin previo conocimiento por parte del personal de seguridad IT.</a:t>
            </a:r>
          </a:p>
          <a:p>
            <a:r>
              <a:rPr lang="es-BO" dirty="0" smtClean="0"/>
              <a:t>Solo </a:t>
            </a:r>
            <a:r>
              <a:rPr lang="es-BO" dirty="0"/>
              <a:t>la alta administración tiene el conocimiento de estos </a:t>
            </a:r>
            <a:r>
              <a:rPr lang="es-BO" dirty="0"/>
              <a:t>tests</a:t>
            </a:r>
            <a:r>
              <a:rPr lang="es-BO" dirty="0"/>
              <a:t>.</a:t>
            </a:r>
          </a:p>
          <a:p>
            <a:r>
              <a:rPr lang="es-BO" dirty="0" smtClean="0"/>
              <a:t>Examina </a:t>
            </a:r>
            <a:r>
              <a:rPr lang="es-BO" dirty="0"/>
              <a:t>la seguridad de infraestructura y sensibilidad del staff IT.</a:t>
            </a:r>
          </a:p>
        </p:txBody>
      </p:sp>
    </p:spTree>
    <p:extLst>
      <p:ext uri="{BB962C8B-B14F-4D97-AF65-F5344CB8AC3E}">
        <p14:creationId xmlns:p14="http://schemas.microsoft.com/office/powerpoint/2010/main" val="3955143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Test Anunciado/No anunciado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Test automatizado</a:t>
            </a:r>
          </a:p>
          <a:p>
            <a:r>
              <a:rPr lang="es-BO" dirty="0"/>
              <a:t>- Como con los </a:t>
            </a:r>
            <a:r>
              <a:rPr lang="es-BO" dirty="0" smtClean="0"/>
              <a:t>escáneres </a:t>
            </a:r>
            <a:r>
              <a:rPr lang="es-BO" dirty="0"/>
              <a:t>de vulnerabilidad, puede haber falsos negativos, o peor, falsos positivos.</a:t>
            </a:r>
          </a:p>
          <a:p>
            <a:r>
              <a:rPr lang="es-BO" dirty="0"/>
              <a:t>Estos </a:t>
            </a:r>
            <a:r>
              <a:rPr lang="es-BO" dirty="0"/>
              <a:t>tests</a:t>
            </a:r>
            <a:r>
              <a:rPr lang="es-BO" dirty="0"/>
              <a:t> ahorran tiempo y gastos sobre los de término prolongado, sin embargo, no puede </a:t>
            </a:r>
            <a:r>
              <a:rPr lang="es-BO" dirty="0" smtClean="0"/>
              <a:t>remplazar </a:t>
            </a:r>
            <a:r>
              <a:rPr lang="es-BO" dirty="0"/>
              <a:t>a un profesional con experiencia en la seguridad.</a:t>
            </a:r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656138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Con el test automatizado, no existe un ámbito para </a:t>
            </a:r>
            <a:r>
              <a:rPr lang="es-BO" dirty="0" smtClean="0"/>
              <a:t>ningún </a:t>
            </a:r>
            <a:r>
              <a:rPr lang="es-BO" dirty="0"/>
              <a:t>elemento de la arquitectura que será testeado.</a:t>
            </a:r>
          </a:p>
          <a:p>
            <a:r>
              <a:rPr lang="es-BO" dirty="0" smtClean="0"/>
              <a:t>Las </a:t>
            </a:r>
            <a:r>
              <a:rPr lang="es-BO" dirty="0"/>
              <a:t>herramientas tienen una curva de aprendizaje muy grande </a:t>
            </a:r>
          </a:p>
          <a:p>
            <a:endParaRPr lang="es-BO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Test Anunciado/No anunciado</a:t>
            </a:r>
          </a:p>
        </p:txBody>
      </p:sp>
    </p:spTree>
    <p:extLst>
      <p:ext uri="{BB962C8B-B14F-4D97-AF65-F5344CB8AC3E}">
        <p14:creationId xmlns:p14="http://schemas.microsoft.com/office/powerpoint/2010/main" val="3236185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Test Anunciado/No anunciado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sz="2800" dirty="0"/>
              <a:t>Test manual</a:t>
            </a:r>
          </a:p>
          <a:p>
            <a:r>
              <a:rPr lang="es-BO" sz="2800" dirty="0" smtClean="0"/>
              <a:t>Es </a:t>
            </a:r>
            <a:r>
              <a:rPr lang="es-BO" sz="2800" dirty="0"/>
              <a:t>la mejor opción, la organización puede optar por la experiencia del profesional de seguridad.</a:t>
            </a:r>
          </a:p>
          <a:p>
            <a:r>
              <a:rPr lang="es-BO" sz="2800" dirty="0" smtClean="0"/>
              <a:t>El </a:t>
            </a:r>
            <a:r>
              <a:rPr lang="es-BO" sz="2800" dirty="0"/>
              <a:t>objetivo del profesional es evaluar la postura de seguridad de una organización desde la </a:t>
            </a:r>
            <a:r>
              <a:rPr lang="es-BO" sz="2800" dirty="0" smtClean="0"/>
              <a:t>perspectiva </a:t>
            </a:r>
            <a:r>
              <a:rPr lang="es-BO" sz="2800" dirty="0"/>
              <a:t>de un atacante.</a:t>
            </a:r>
          </a:p>
          <a:p>
            <a:r>
              <a:rPr lang="es-BO" sz="2800" dirty="0" smtClean="0"/>
              <a:t>Un </a:t>
            </a:r>
            <a:r>
              <a:rPr lang="es-BO" sz="2800" dirty="0"/>
              <a:t>acercamiento manual requiere planeamiento, diseño del test, programación y documentación diligente (aprovechada) para capturar los resultados del proceso del </a:t>
            </a:r>
            <a:r>
              <a:rPr lang="es-BO" sz="2800" dirty="0"/>
              <a:t>testing</a:t>
            </a:r>
            <a:r>
              <a:rPr lang="es-BO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11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s-B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38" y="980728"/>
            <a:ext cx="8096250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86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Técnicas </a:t>
            </a:r>
            <a:r>
              <a:rPr lang="es-BO" dirty="0" smtClean="0"/>
              <a:t>PenTesting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dirty="0"/>
              <a:t>Técnicas comunes</a:t>
            </a:r>
          </a:p>
          <a:p>
            <a:r>
              <a:rPr lang="es-BO" dirty="0" smtClean="0"/>
              <a:t>Investigación pasiva: </a:t>
            </a:r>
            <a:r>
              <a:rPr lang="es-BO" dirty="0"/>
              <a:t>Utilizada para obtener toda la información acerca de las configuraciones del sistema de la organización.</a:t>
            </a:r>
          </a:p>
          <a:p>
            <a:r>
              <a:rPr lang="es-BO" dirty="0" smtClean="0"/>
              <a:t>Monitoreo </a:t>
            </a:r>
            <a:r>
              <a:rPr lang="es-BO" dirty="0"/>
              <a:t>Open </a:t>
            </a:r>
            <a:r>
              <a:rPr lang="es-BO" dirty="0"/>
              <a:t>Source</a:t>
            </a:r>
            <a:r>
              <a:rPr lang="es-BO" dirty="0"/>
              <a:t>: Facilita a la organización a tomar los pasos necesarios para asegurarse su confidencialidad e integridad</a:t>
            </a:r>
            <a:r>
              <a:rPr lang="es-BO" dirty="0" smtClean="0"/>
              <a:t>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9604150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Técnicas </a:t>
            </a:r>
            <a:r>
              <a:rPr lang="es-BO" dirty="0" smtClean="0"/>
              <a:t>PenTesting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Manejo </a:t>
            </a:r>
            <a:r>
              <a:rPr lang="es-BO" dirty="0"/>
              <a:t>de red y </a:t>
            </a:r>
            <a:r>
              <a:rPr lang="es-BO" dirty="0"/>
              <a:t>fingerprinting</a:t>
            </a:r>
            <a:r>
              <a:rPr lang="es-BO" dirty="0"/>
              <a:t> de S.O.: Utilizado para tener una idea de la configuración de la red a ser testeada.</a:t>
            </a:r>
          </a:p>
          <a:p>
            <a:r>
              <a:rPr lang="es-BO" dirty="0" smtClean="0"/>
              <a:t>Spoofing</a:t>
            </a:r>
            <a:r>
              <a:rPr lang="es-BO" dirty="0"/>
              <a:t>: Es el acto de utilizar un equipo para pretender ser otro. Es utilizado tanto para los </a:t>
            </a:r>
            <a:r>
              <a:rPr lang="es-BO" dirty="0"/>
              <a:t>tests</a:t>
            </a:r>
            <a:r>
              <a:rPr lang="es-BO" dirty="0"/>
              <a:t> internos como externos.</a:t>
            </a:r>
          </a:p>
          <a:p>
            <a:r>
              <a:rPr lang="es-BO" dirty="0" smtClean="0"/>
              <a:t>Sniffing</a:t>
            </a:r>
            <a:r>
              <a:rPr lang="es-BO" dirty="0" smtClean="0"/>
              <a:t> </a:t>
            </a:r>
            <a:r>
              <a:rPr lang="es-BO" dirty="0"/>
              <a:t>de Red: Utilizado para capturar los datos y su </a:t>
            </a:r>
            <a:r>
              <a:rPr lang="es-BO" dirty="0" smtClean="0"/>
              <a:t>viaje </a:t>
            </a:r>
            <a:r>
              <a:rPr lang="es-BO" dirty="0"/>
              <a:t>a través de la red. </a:t>
            </a:r>
          </a:p>
        </p:txBody>
      </p:sp>
    </p:spTree>
    <p:extLst>
      <p:ext uri="{BB962C8B-B14F-4D97-AF65-F5344CB8AC3E}">
        <p14:creationId xmlns:p14="http://schemas.microsoft.com/office/powerpoint/2010/main" val="479854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Técnicas </a:t>
            </a:r>
            <a:r>
              <a:rPr lang="es-BO" dirty="0"/>
              <a:t>PenTesting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Ataques troyanos: Códigos o programas maliciosos que usualmente son </a:t>
            </a:r>
            <a:r>
              <a:rPr lang="es-BO" dirty="0" smtClean="0"/>
              <a:t>enviados </a:t>
            </a:r>
            <a:r>
              <a:rPr lang="es-BO" dirty="0"/>
              <a:t>a la red como archivos adjuntos de correo o transferidos </a:t>
            </a:r>
            <a:r>
              <a:rPr lang="es-BO" dirty="0" smtClean="0"/>
              <a:t>mediante </a:t>
            </a:r>
            <a:r>
              <a:rPr lang="es-BO" dirty="0"/>
              <a:t>mensajería.</a:t>
            </a:r>
          </a:p>
          <a:p>
            <a:r>
              <a:rPr lang="es-BO" dirty="0" smtClean="0"/>
              <a:t>Ataque </a:t>
            </a:r>
            <a:r>
              <a:rPr lang="es-BO" dirty="0"/>
              <a:t>de fuerza bruta: Es el método de cracking más común. Puede sobrecargar un sistema y posiblemente detener sus solicitudes legales.</a:t>
            </a:r>
          </a:p>
        </p:txBody>
      </p:sp>
    </p:spTree>
    <p:extLst>
      <p:ext uri="{BB962C8B-B14F-4D97-AF65-F5344CB8AC3E}">
        <p14:creationId xmlns:p14="http://schemas.microsoft.com/office/powerpoint/2010/main" val="2550173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Técnicas </a:t>
            </a:r>
            <a:r>
              <a:rPr lang="es-BO" dirty="0"/>
              <a:t>PenTesting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Escaneo de vulnerabilidades: Es un examen comprensivo de las áreas del objetivo de una infraestructura de la red de la organización.</a:t>
            </a:r>
          </a:p>
          <a:p>
            <a:r>
              <a:rPr lang="es-BO" dirty="0" smtClean="0"/>
              <a:t>Análisis </a:t>
            </a:r>
            <a:r>
              <a:rPr lang="es-BO" dirty="0"/>
              <a:t>de escenario: Es la fase final, haciendo evaluación de seguridad de las vulnerabilidades mucho más precisa.</a:t>
            </a:r>
          </a:p>
        </p:txBody>
      </p:sp>
    </p:spTree>
    <p:extLst>
      <p:ext uri="{BB962C8B-B14F-4D97-AF65-F5344CB8AC3E}">
        <p14:creationId xmlns:p14="http://schemas.microsoft.com/office/powerpoint/2010/main" val="3330086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Técnicas </a:t>
            </a:r>
            <a:r>
              <a:rPr lang="es-BO" dirty="0"/>
              <a:t>PenTesting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BO" sz="2800" dirty="0" smtClean="0"/>
              <a:t>Utilizando </a:t>
            </a:r>
            <a:r>
              <a:rPr lang="es-BO" sz="2800" dirty="0"/>
              <a:t>información de nombre de dominio DNS y dirección IP.</a:t>
            </a:r>
          </a:p>
          <a:p>
            <a:pPr marL="0" indent="0">
              <a:buNone/>
            </a:pPr>
            <a:r>
              <a:rPr lang="es-BO" sz="2800" dirty="0"/>
              <a:t>1. La información DNS obtenida sobre la red objetivo puede ser utilizada para mapear la red de la organización.</a:t>
            </a:r>
          </a:p>
          <a:p>
            <a:pPr marL="0" indent="0">
              <a:buNone/>
            </a:pPr>
            <a:r>
              <a:rPr lang="es-BO" sz="2800" dirty="0"/>
              <a:t>2. El bloque IP de una organización puede ser discernido para buscar el nombre de dominio e información personal sobre el contacto.</a:t>
            </a:r>
          </a:p>
          <a:p>
            <a:pPr marL="0" indent="0">
              <a:buNone/>
            </a:pPr>
            <a:r>
              <a:rPr lang="es-BO" sz="2800" dirty="0"/>
              <a:t>3. El registro DNS también </a:t>
            </a:r>
            <a:r>
              <a:rPr lang="es-BO" sz="2800" dirty="0" smtClean="0"/>
              <a:t>provee </a:t>
            </a:r>
            <a:r>
              <a:rPr lang="es-BO" sz="2800" dirty="0"/>
              <a:t>información de valor relacionada al S.O. o aplicaciones que están siendo ejecutadas en el servidor.</a:t>
            </a:r>
          </a:p>
        </p:txBody>
      </p:sp>
    </p:spTree>
    <p:extLst>
      <p:ext uri="{BB962C8B-B14F-4D97-AF65-F5344CB8AC3E}">
        <p14:creationId xmlns:p14="http://schemas.microsoft.com/office/powerpoint/2010/main" val="1912032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Técnicas </a:t>
            </a:r>
            <a:r>
              <a:rPr lang="es-BO" dirty="0"/>
              <a:t>PenTesting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Enumerando información sobre Hosts en las redes Públicamente disponibles</a:t>
            </a:r>
          </a:p>
          <a:p>
            <a:r>
              <a:rPr lang="es-BO" dirty="0" smtClean="0"/>
              <a:t>Los </a:t>
            </a:r>
            <a:r>
              <a:rPr lang="es-BO" dirty="0"/>
              <a:t>rastreadores de sitios web pueden replicar los sitios completos</a:t>
            </a:r>
          </a:p>
          <a:p>
            <a:r>
              <a:rPr lang="es-BO" dirty="0" smtClean="0"/>
              <a:t>Adicionalmente</a:t>
            </a:r>
            <a:r>
              <a:rPr lang="es-BO" dirty="0"/>
              <a:t>, el esfuerzo puede proveer </a:t>
            </a:r>
            <a:r>
              <a:rPr lang="es-BO" dirty="0" smtClean="0"/>
              <a:t>subredes </a:t>
            </a:r>
            <a:r>
              <a:rPr lang="es-BO" dirty="0"/>
              <a:t>filtradas y una lista comprensiva de los tipos de tráfico que están permitidos </a:t>
            </a:r>
            <a:r>
              <a:rPr lang="es-BO" dirty="0" smtClean="0"/>
              <a:t>dentro </a:t>
            </a:r>
            <a:r>
              <a:rPr lang="es-BO" dirty="0"/>
              <a:t>y fuera de la red</a:t>
            </a:r>
            <a:r>
              <a:rPr lang="es-BO" dirty="0" smtClean="0"/>
              <a:t>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8720947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Técnicas </a:t>
            </a:r>
            <a:r>
              <a:rPr lang="es-BO" dirty="0"/>
              <a:t>PenTesting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La </a:t>
            </a:r>
            <a:r>
              <a:rPr lang="es-BO" dirty="0"/>
              <a:t>enumeración puede ser realizada por herramientas de escaneo de puertos, protocolos IP, y la escucha de puertos TCP/UDP.</a:t>
            </a:r>
          </a:p>
          <a:p>
            <a:r>
              <a:rPr lang="es-BO" dirty="0" smtClean="0"/>
              <a:t>El </a:t>
            </a:r>
            <a:r>
              <a:rPr lang="es-BO" dirty="0"/>
              <a:t>equipo de testeo puede visualizar un </a:t>
            </a:r>
            <a:r>
              <a:rPr lang="es-BO" dirty="0" smtClean="0"/>
              <a:t>diagrama </a:t>
            </a:r>
            <a:r>
              <a:rPr lang="es-BO" dirty="0"/>
              <a:t>detallado de la red que puede ser accedido públicamente.</a:t>
            </a:r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5254675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Fases del Test de Intrusión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Fase </a:t>
            </a:r>
            <a:r>
              <a:rPr lang="es-BO" dirty="0" smtClean="0"/>
              <a:t>previa </a:t>
            </a:r>
            <a:r>
              <a:rPr lang="es-BO" dirty="0"/>
              <a:t>al ataque</a:t>
            </a:r>
            <a:r>
              <a:rPr lang="es-BO" dirty="0" smtClean="0"/>
              <a:t>.</a:t>
            </a:r>
            <a:endParaRPr lang="es-BO" dirty="0"/>
          </a:p>
          <a:p>
            <a:r>
              <a:rPr lang="es-BO" dirty="0" smtClean="0"/>
              <a:t>Fase </a:t>
            </a:r>
            <a:r>
              <a:rPr lang="es-BO" dirty="0"/>
              <a:t>de ataque.</a:t>
            </a:r>
          </a:p>
          <a:p>
            <a:r>
              <a:rPr lang="es-BO" dirty="0" smtClean="0"/>
              <a:t>Fase </a:t>
            </a:r>
            <a:r>
              <a:rPr lang="es-BO" dirty="0"/>
              <a:t>post ataque.</a:t>
            </a:r>
          </a:p>
        </p:txBody>
      </p:sp>
    </p:spTree>
    <p:extLst>
      <p:ext uri="{BB962C8B-B14F-4D97-AF65-F5344CB8AC3E}">
        <p14:creationId xmlns:p14="http://schemas.microsoft.com/office/powerpoint/2010/main" val="8924479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Fase </a:t>
            </a:r>
            <a:r>
              <a:rPr lang="es-BO" dirty="0" smtClean="0"/>
              <a:t>previa </a:t>
            </a:r>
            <a:r>
              <a:rPr lang="es-BO" dirty="0"/>
              <a:t>al ataque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BO" dirty="0"/>
              <a:t>Aborda el modo del ataque.</a:t>
            </a:r>
          </a:p>
          <a:p>
            <a:r>
              <a:rPr lang="es-BO" dirty="0" smtClean="0"/>
              <a:t>Localizar</a:t>
            </a:r>
            <a:r>
              <a:rPr lang="es-BO" dirty="0"/>
              <a:t>, obtener información, identificar y registrar la información.</a:t>
            </a:r>
          </a:p>
          <a:p>
            <a:r>
              <a:rPr lang="es-BO" dirty="0" smtClean="0"/>
              <a:t>Formular </a:t>
            </a:r>
            <a:r>
              <a:rPr lang="es-BO" dirty="0"/>
              <a:t>un plan de ataque</a:t>
            </a:r>
            <a:r>
              <a:rPr lang="es-BO" dirty="0" smtClean="0"/>
              <a:t>.</a:t>
            </a:r>
          </a:p>
          <a:p>
            <a:r>
              <a:rPr lang="es-BO" dirty="0" smtClean="0"/>
              <a:t>Dos </a:t>
            </a:r>
            <a:r>
              <a:rPr lang="es-BO" dirty="0"/>
              <a:t>tipos de reconocimiento</a:t>
            </a:r>
          </a:p>
          <a:p>
            <a:pPr lvl="1"/>
            <a:r>
              <a:rPr lang="es-BO" dirty="0" smtClean="0"/>
              <a:t>Pasivo: </a:t>
            </a:r>
            <a:r>
              <a:rPr lang="es-BO" dirty="0"/>
              <a:t>Recolectar información del objetivo desde los recursos accesibles públicamente.</a:t>
            </a:r>
          </a:p>
          <a:p>
            <a:pPr lvl="1"/>
            <a:r>
              <a:rPr lang="es-BO" dirty="0" smtClean="0"/>
              <a:t>Activo</a:t>
            </a:r>
            <a:r>
              <a:rPr lang="es-BO" dirty="0"/>
              <a:t>: Obtener información a través de redes sociales, visitas en sitio, entrevistas y cuestionarios.</a:t>
            </a:r>
          </a:p>
        </p:txBody>
      </p:sp>
    </p:spTree>
    <p:extLst>
      <p:ext uri="{BB962C8B-B14F-4D97-AF65-F5344CB8AC3E}">
        <p14:creationId xmlns:p14="http://schemas.microsoft.com/office/powerpoint/2010/main" val="39599554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Fase previa al ataque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Información recibida en esta fase:</a:t>
            </a:r>
          </a:p>
          <a:p>
            <a:r>
              <a:rPr lang="es-BO" dirty="0" smtClean="0"/>
              <a:t>Inteligencia </a:t>
            </a:r>
            <a:r>
              <a:rPr lang="es-BO" dirty="0"/>
              <a:t>competitiva.</a:t>
            </a:r>
          </a:p>
          <a:p>
            <a:r>
              <a:rPr lang="es-BO" dirty="0" smtClean="0"/>
              <a:t>Información </a:t>
            </a:r>
            <a:r>
              <a:rPr lang="es-BO" dirty="0"/>
              <a:t>de registro de red.</a:t>
            </a:r>
          </a:p>
          <a:p>
            <a:r>
              <a:rPr lang="es-BO" dirty="0" smtClean="0"/>
              <a:t>Información </a:t>
            </a:r>
            <a:r>
              <a:rPr lang="es-BO" dirty="0"/>
              <a:t>DNS y servidor de </a:t>
            </a:r>
            <a:r>
              <a:rPr lang="es-BO" dirty="0" smtClean="0"/>
              <a:t>correo.</a:t>
            </a:r>
            <a:endParaRPr lang="es-BO" dirty="0"/>
          </a:p>
          <a:p>
            <a:r>
              <a:rPr lang="es-BO" dirty="0" smtClean="0"/>
              <a:t>Información </a:t>
            </a:r>
            <a:r>
              <a:rPr lang="es-BO" dirty="0"/>
              <a:t>de los S.O.</a:t>
            </a:r>
          </a:p>
          <a:p>
            <a:r>
              <a:rPr lang="es-BO" dirty="0" smtClean="0"/>
              <a:t>Información </a:t>
            </a:r>
            <a:r>
              <a:rPr lang="es-BO" dirty="0"/>
              <a:t>de usuario.</a:t>
            </a:r>
          </a:p>
          <a:p>
            <a:r>
              <a:rPr lang="es-BO" dirty="0" smtClean="0"/>
              <a:t>Conexiones </a:t>
            </a:r>
            <a:r>
              <a:rPr lang="es-BO" dirty="0"/>
              <a:t>análogas</a:t>
            </a:r>
            <a:r>
              <a:rPr lang="es-BO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128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Evaluaciones de Seguridad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sz="3100" dirty="0"/>
              <a:t>Cada organización utiliza distintos tipos de evaluaciones de seguridad para validar el nivel de seguridad de los recursos de su red.</a:t>
            </a:r>
          </a:p>
          <a:p>
            <a:pPr marL="0" indent="0">
              <a:buNone/>
            </a:pPr>
            <a:r>
              <a:rPr lang="es-BO" sz="3100" dirty="0"/>
              <a:t>Categorías de evaluaciones de Seguridad:</a:t>
            </a:r>
          </a:p>
          <a:p>
            <a:r>
              <a:rPr lang="es-BO" sz="3100" dirty="0" smtClean="0"/>
              <a:t>Auditorías </a:t>
            </a:r>
            <a:r>
              <a:rPr lang="es-BO" sz="3100" dirty="0"/>
              <a:t>de seguridad.</a:t>
            </a:r>
          </a:p>
          <a:p>
            <a:r>
              <a:rPr lang="es-BO" sz="3100" dirty="0" smtClean="0"/>
              <a:t>Evaluaciones </a:t>
            </a:r>
            <a:r>
              <a:rPr lang="es-BO" sz="3100" dirty="0"/>
              <a:t>de vulnerabilidades.</a:t>
            </a:r>
          </a:p>
          <a:p>
            <a:r>
              <a:rPr lang="es-BO" sz="3100" dirty="0" smtClean="0"/>
              <a:t>Test </a:t>
            </a:r>
            <a:r>
              <a:rPr lang="es-BO" sz="3100" dirty="0"/>
              <a:t>de Intrusión</a:t>
            </a:r>
            <a:r>
              <a:rPr lang="es-BO" sz="3100" dirty="0" smtClean="0"/>
              <a:t>.</a:t>
            </a:r>
          </a:p>
          <a:p>
            <a:pPr marL="0" indent="0">
              <a:buNone/>
            </a:pPr>
            <a:r>
              <a:rPr lang="es-BO" sz="3100" dirty="0"/>
              <a:t>Cada una de las evaluaciones requiere personas con distintas habilidades.</a:t>
            </a:r>
          </a:p>
        </p:txBody>
      </p:sp>
    </p:spTree>
    <p:extLst>
      <p:ext uri="{BB962C8B-B14F-4D97-AF65-F5344CB8AC3E}">
        <p14:creationId xmlns:p14="http://schemas.microsoft.com/office/powerpoint/2010/main" val="138855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Fase previa al ataque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Información de contacto.</a:t>
            </a:r>
          </a:p>
          <a:p>
            <a:r>
              <a:rPr lang="es-BO" dirty="0" smtClean="0"/>
              <a:t>Ubicación </a:t>
            </a:r>
            <a:r>
              <a:rPr lang="es-BO" dirty="0"/>
              <a:t>física y lógica de la organización.</a:t>
            </a:r>
          </a:p>
          <a:p>
            <a:r>
              <a:rPr lang="es-BO" dirty="0" smtClean="0"/>
              <a:t>Qué </a:t>
            </a:r>
            <a:r>
              <a:rPr lang="es-BO" dirty="0"/>
              <a:t>rango de productos y ofertas de servicios de la compañía están disponibles online.</a:t>
            </a:r>
          </a:p>
          <a:p>
            <a:r>
              <a:rPr lang="es-BO" dirty="0" smtClean="0"/>
              <a:t>Cualquier </a:t>
            </a:r>
            <a:r>
              <a:rPr lang="es-BO" dirty="0"/>
              <a:t>otra información que sea potencial de explotación.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5481973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Fase de ataque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Penetrar el perímetro.</a:t>
            </a:r>
          </a:p>
          <a:p>
            <a:r>
              <a:rPr lang="es-BO" dirty="0" smtClean="0"/>
              <a:t>Adquirir </a:t>
            </a:r>
            <a:r>
              <a:rPr lang="es-BO" dirty="0"/>
              <a:t>el blanco.</a:t>
            </a:r>
          </a:p>
          <a:p>
            <a:r>
              <a:rPr lang="es-BO" dirty="0" smtClean="0"/>
              <a:t>Ejecutar</a:t>
            </a:r>
            <a:r>
              <a:rPr lang="es-BO" dirty="0"/>
              <a:t>, implantar, extraer.</a:t>
            </a:r>
          </a:p>
          <a:p>
            <a:r>
              <a:rPr lang="es-BO" dirty="0" smtClean="0"/>
              <a:t>Escalar </a:t>
            </a:r>
            <a:r>
              <a:rPr lang="es-BO" dirty="0"/>
              <a:t>privilegios.</a:t>
            </a:r>
          </a:p>
        </p:txBody>
      </p:sp>
    </p:spTree>
    <p:extLst>
      <p:ext uri="{BB962C8B-B14F-4D97-AF65-F5344CB8AC3E}">
        <p14:creationId xmlns:p14="http://schemas.microsoft.com/office/powerpoint/2010/main" val="35847654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Fase de ataque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Actividad: Testeo del perímetro</a:t>
            </a:r>
          </a:p>
          <a:p>
            <a:r>
              <a:rPr lang="es-BO" dirty="0" smtClean="0"/>
              <a:t>Evaluar </a:t>
            </a:r>
            <a:r>
              <a:rPr lang="es-BO" dirty="0"/>
              <a:t>reportes de error y administración de error con sondeo ICMP.</a:t>
            </a:r>
          </a:p>
          <a:p>
            <a:r>
              <a:rPr lang="es-BO" dirty="0" smtClean="0"/>
              <a:t>Revisar </a:t>
            </a:r>
            <a:r>
              <a:rPr lang="es-BO" dirty="0"/>
              <a:t>las listas de control de acceso.</a:t>
            </a:r>
          </a:p>
          <a:p>
            <a:r>
              <a:rPr lang="es-BO" dirty="0" smtClean="0"/>
              <a:t>Medir </a:t>
            </a:r>
            <a:r>
              <a:rPr lang="es-BO" dirty="0"/>
              <a:t>el umbral para </a:t>
            </a:r>
            <a:r>
              <a:rPr lang="es-BO" dirty="0"/>
              <a:t>DoS</a:t>
            </a:r>
            <a:r>
              <a:rPr lang="es-BO" dirty="0"/>
              <a:t> intentando conexiones TCP persistentes, evaluando las conexiones TCP transitorias, e intentando escuchar las conexiones UDP.</a:t>
            </a:r>
          </a:p>
        </p:txBody>
      </p:sp>
    </p:spTree>
    <p:extLst>
      <p:ext uri="{BB962C8B-B14F-4D97-AF65-F5344CB8AC3E}">
        <p14:creationId xmlns:p14="http://schemas.microsoft.com/office/powerpoint/2010/main" val="2353044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Fase de ataque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BO" sz="3000" dirty="0"/>
              <a:t>Evaluar las reglas de filtrado de protocolo intentando conexiones utilizando varios protocolos como SSH, FTP y Telnet.</a:t>
            </a:r>
          </a:p>
          <a:p>
            <a:r>
              <a:rPr lang="es-BO" sz="3000" dirty="0" smtClean="0"/>
              <a:t>Evaluar </a:t>
            </a:r>
            <a:r>
              <a:rPr lang="es-BO" sz="3000" dirty="0"/>
              <a:t>la capacidad del IDS saltando contenido malicioso (como </a:t>
            </a:r>
            <a:r>
              <a:rPr lang="es-BO" sz="3000" dirty="0"/>
              <a:t>URLs</a:t>
            </a:r>
            <a:r>
              <a:rPr lang="es-BO" sz="3000" dirty="0"/>
              <a:t> malformados) y escaneando el objetivo varias veces.</a:t>
            </a:r>
          </a:p>
          <a:p>
            <a:r>
              <a:rPr lang="es-BO" sz="3000" dirty="0" smtClean="0"/>
              <a:t>Examinar </a:t>
            </a:r>
            <a:r>
              <a:rPr lang="es-BO" sz="3000" dirty="0"/>
              <a:t>la respuesta del sistema de seguridad del perímetro al servidor Web utilizando múltiples métodos como POST, DELETE y COPY.</a:t>
            </a:r>
          </a:p>
        </p:txBody>
      </p:sp>
    </p:spTree>
    <p:extLst>
      <p:ext uri="{BB962C8B-B14F-4D97-AF65-F5344CB8AC3E}">
        <p14:creationId xmlns:p14="http://schemas.microsoft.com/office/powerpoint/2010/main" val="26300772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BO" sz="2700" dirty="0"/>
              <a:t>Enumerando dispositivos.</a:t>
            </a:r>
          </a:p>
          <a:p>
            <a:r>
              <a:rPr lang="es-BO" sz="2700" dirty="0" smtClean="0"/>
              <a:t>Un </a:t>
            </a:r>
            <a:r>
              <a:rPr lang="es-BO" sz="2700" dirty="0"/>
              <a:t>inventario de dispositivos es una colección de dispositivos de red juntos con información relevante acerca de cada uno, </a:t>
            </a:r>
            <a:r>
              <a:rPr lang="es-BO" sz="2700" dirty="0" smtClean="0"/>
              <a:t>almacenada </a:t>
            </a:r>
            <a:r>
              <a:rPr lang="es-BO" sz="2700" dirty="0"/>
              <a:t>en un dispositivo.</a:t>
            </a:r>
          </a:p>
          <a:p>
            <a:r>
              <a:rPr lang="es-BO" sz="2700" dirty="0" smtClean="0"/>
              <a:t>Luego </a:t>
            </a:r>
            <a:r>
              <a:rPr lang="es-BO" sz="2700" dirty="0"/>
              <a:t>de que la red haya sido mapeada y los bienes del negocio identificados, el próximo paso lógico es realizar un inventariado de los dispositivos.</a:t>
            </a:r>
          </a:p>
          <a:p>
            <a:r>
              <a:rPr lang="es-BO" sz="2700" dirty="0" smtClean="0"/>
              <a:t> </a:t>
            </a:r>
            <a:r>
              <a:rPr lang="es-BO" sz="2700" dirty="0"/>
              <a:t>Una revisión física puede ser conducida adicionalmente para asegurar que los dispositivos </a:t>
            </a:r>
            <a:r>
              <a:rPr lang="es-BO" sz="2700" dirty="0" smtClean="0"/>
              <a:t>enumerados </a:t>
            </a:r>
            <a:r>
              <a:rPr lang="es-BO" sz="2700" dirty="0"/>
              <a:t>han sido localizados.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Fase de ataque</a:t>
            </a:r>
          </a:p>
        </p:txBody>
      </p:sp>
    </p:spTree>
    <p:extLst>
      <p:ext uri="{BB962C8B-B14F-4D97-AF65-F5344CB8AC3E}">
        <p14:creationId xmlns:p14="http://schemas.microsoft.com/office/powerpoint/2010/main" val="9386201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Fase de ataque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BO" dirty="0"/>
              <a:t>Actividad: </a:t>
            </a:r>
            <a:r>
              <a:rPr lang="es-BO" dirty="0"/>
              <a:t>Acquiring</a:t>
            </a:r>
            <a:r>
              <a:rPr lang="es-BO" dirty="0"/>
              <a:t> Target</a:t>
            </a:r>
          </a:p>
          <a:p>
            <a:r>
              <a:rPr lang="es-BO" dirty="0" smtClean="0"/>
              <a:t>Se </a:t>
            </a:r>
            <a:r>
              <a:rPr lang="es-BO" dirty="0"/>
              <a:t>refiere al conjunto de actividades llevadas a cabo donde el </a:t>
            </a:r>
            <a:r>
              <a:rPr lang="es-BO" dirty="0"/>
              <a:t>tester</a:t>
            </a:r>
            <a:r>
              <a:rPr lang="es-BO" dirty="0"/>
              <a:t> somete al equipo sospechoso a retos más intrusivos como escaneos de vulnerabilidad y a evaluaciones.</a:t>
            </a:r>
          </a:p>
          <a:p>
            <a:r>
              <a:rPr lang="es-BO" dirty="0" smtClean="0"/>
              <a:t>Los </a:t>
            </a:r>
            <a:r>
              <a:rPr lang="es-BO" dirty="0"/>
              <a:t>métodos incluyen:</a:t>
            </a:r>
          </a:p>
          <a:p>
            <a:pPr lvl="1"/>
            <a:r>
              <a:rPr lang="es-BO" dirty="0" smtClean="0"/>
              <a:t>Ataques </a:t>
            </a:r>
            <a:r>
              <a:rPr lang="es-BO" dirty="0"/>
              <a:t>activos de sondeo.</a:t>
            </a:r>
          </a:p>
          <a:p>
            <a:pPr lvl="1"/>
            <a:r>
              <a:rPr lang="es-BO" dirty="0" smtClean="0"/>
              <a:t>Escaneo </a:t>
            </a:r>
            <a:r>
              <a:rPr lang="es-BO" dirty="0"/>
              <a:t>de vulnerabilidades en ejecución.</a:t>
            </a:r>
          </a:p>
          <a:p>
            <a:pPr lvl="1"/>
            <a:r>
              <a:rPr lang="es-BO" dirty="0" smtClean="0"/>
              <a:t>Evaluación </a:t>
            </a:r>
            <a:r>
              <a:rPr lang="es-BO" dirty="0"/>
              <a:t>de procesos y sistemas confiados.</a:t>
            </a:r>
          </a:p>
        </p:txBody>
      </p:sp>
    </p:spTree>
    <p:extLst>
      <p:ext uri="{BB962C8B-B14F-4D97-AF65-F5344CB8AC3E}">
        <p14:creationId xmlns:p14="http://schemas.microsoft.com/office/powerpoint/2010/main" val="16722752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Fase de ataque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BO" dirty="0"/>
              <a:t>Actividad: </a:t>
            </a:r>
            <a:r>
              <a:rPr lang="es-BO" dirty="0" smtClean="0"/>
              <a:t>Escalada </a:t>
            </a:r>
            <a:r>
              <a:rPr lang="es-BO" dirty="0"/>
              <a:t>de Privilegios</a:t>
            </a:r>
          </a:p>
          <a:p>
            <a:r>
              <a:rPr lang="es-BO" dirty="0"/>
              <a:t>Una vez que el objetivo ha sido conseguido, el </a:t>
            </a:r>
            <a:r>
              <a:rPr lang="es-BO" dirty="0"/>
              <a:t>tester</a:t>
            </a:r>
            <a:r>
              <a:rPr lang="es-BO" dirty="0"/>
              <a:t> intenta explotar el sistema y obtener acceso a los recursos protegidos.</a:t>
            </a:r>
          </a:p>
          <a:p>
            <a:r>
              <a:rPr lang="es-BO" dirty="0"/>
              <a:t>Las actividades </a:t>
            </a:r>
            <a:r>
              <a:rPr lang="es-BO" dirty="0" smtClean="0"/>
              <a:t>incluidas </a:t>
            </a:r>
            <a:r>
              <a:rPr lang="es-BO" dirty="0"/>
              <a:t>son:</a:t>
            </a:r>
          </a:p>
          <a:p>
            <a:pPr lvl="1"/>
            <a:r>
              <a:rPr lang="es-BO" sz="2600" dirty="0" smtClean="0"/>
              <a:t>El </a:t>
            </a:r>
            <a:r>
              <a:rPr lang="es-BO" sz="2600" dirty="0"/>
              <a:t>tester</a:t>
            </a:r>
            <a:r>
              <a:rPr lang="es-BO" sz="2600" dirty="0"/>
              <a:t> puede tomar ventaja de las pobres políticas de seguridad y tomar ventaja del correo electrónico y código web sin protección, para obtener información sobre la </a:t>
            </a:r>
            <a:r>
              <a:rPr lang="es-BO" sz="2600" dirty="0" smtClean="0"/>
              <a:t>escalada </a:t>
            </a:r>
            <a:r>
              <a:rPr lang="es-BO" sz="2600" dirty="0"/>
              <a:t>de privilegios.</a:t>
            </a:r>
          </a:p>
        </p:txBody>
      </p:sp>
    </p:spTree>
    <p:extLst>
      <p:ext uri="{BB962C8B-B14F-4D97-AF65-F5344CB8AC3E}">
        <p14:creationId xmlns:p14="http://schemas.microsoft.com/office/powerpoint/2010/main" val="12776606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Fase de ataque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BO" dirty="0"/>
              <a:t>Utilizar técnicas como fuerza bruta para lograr estado de privilegio, ejemplos, obtener el administrador y </a:t>
            </a:r>
            <a:r>
              <a:rPr lang="es-BO" dirty="0"/>
              <a:t>crackes</a:t>
            </a:r>
            <a:r>
              <a:rPr lang="es-BO" dirty="0"/>
              <a:t> de </a:t>
            </a:r>
            <a:r>
              <a:rPr lang="es-BO" dirty="0"/>
              <a:t>password</a:t>
            </a:r>
            <a:r>
              <a:rPr lang="es-BO" dirty="0"/>
              <a:t>.</a:t>
            </a:r>
          </a:p>
          <a:p>
            <a:pPr lvl="1"/>
            <a:r>
              <a:rPr lang="es-BO" dirty="0" smtClean="0"/>
              <a:t>Utilizar </a:t>
            </a:r>
            <a:r>
              <a:rPr lang="es-BO" dirty="0"/>
              <a:t>analizadores de protocolos y troyanos.</a:t>
            </a:r>
          </a:p>
          <a:p>
            <a:pPr lvl="1"/>
            <a:r>
              <a:rPr lang="es-BO" dirty="0" smtClean="0"/>
              <a:t>El </a:t>
            </a:r>
            <a:r>
              <a:rPr lang="es-BO" dirty="0"/>
              <a:t>uso de la información obtenida a través de técnicas como ingeniería social para obtener acceso no autorizado a los a recursos privilegiados.</a:t>
            </a:r>
          </a:p>
        </p:txBody>
      </p:sp>
    </p:spTree>
    <p:extLst>
      <p:ext uri="{BB962C8B-B14F-4D97-AF65-F5344CB8AC3E}">
        <p14:creationId xmlns:p14="http://schemas.microsoft.com/office/powerpoint/2010/main" val="1821149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BO" dirty="0"/>
              <a:t>Actividad: Ejecutar, implantar y retraer.</a:t>
            </a:r>
          </a:p>
          <a:p>
            <a:r>
              <a:rPr lang="es-BO" dirty="0" smtClean="0"/>
              <a:t>Comprometer </a:t>
            </a:r>
            <a:r>
              <a:rPr lang="es-BO" dirty="0"/>
              <a:t>un sistema: En esta fase, el </a:t>
            </a:r>
            <a:r>
              <a:rPr lang="es-BO" dirty="0"/>
              <a:t>tester</a:t>
            </a:r>
            <a:r>
              <a:rPr lang="es-BO" dirty="0"/>
              <a:t> compromete efectivamente el sistema adquirido ejecutando código arbitrario.</a:t>
            </a:r>
          </a:p>
          <a:p>
            <a:r>
              <a:rPr lang="es-BO" dirty="0" smtClean="0"/>
              <a:t>Penetrar </a:t>
            </a:r>
            <a:r>
              <a:rPr lang="es-BO" dirty="0"/>
              <a:t>el sistema: El objetivo es explorar el grado de fallas de seguridad.</a:t>
            </a:r>
          </a:p>
          <a:p>
            <a:r>
              <a:rPr lang="es-BO" dirty="0" smtClean="0"/>
              <a:t>Ejecutar </a:t>
            </a:r>
            <a:r>
              <a:rPr lang="es-BO" dirty="0"/>
              <a:t>Exploits</a:t>
            </a:r>
            <a:r>
              <a:rPr lang="es-BO" dirty="0"/>
              <a:t>: Tomar ventana de las vulnerabilidades identificadas en el sistema.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Fase de ataque</a:t>
            </a:r>
          </a:p>
        </p:txBody>
      </p:sp>
    </p:spTree>
    <p:extLst>
      <p:ext uri="{BB962C8B-B14F-4D97-AF65-F5344CB8AC3E}">
        <p14:creationId xmlns:p14="http://schemas.microsoft.com/office/powerpoint/2010/main" val="36074226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Fase de ataque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Fase posterior al ataque: Fase y actividades</a:t>
            </a:r>
          </a:p>
          <a:p>
            <a:pPr marL="0" indent="0">
              <a:buNone/>
            </a:pPr>
            <a:r>
              <a:rPr lang="es-BO" dirty="0"/>
              <a:t>Esta fase es crítica para cualquier test de intrusión y la responsabilidad del </a:t>
            </a:r>
            <a:r>
              <a:rPr lang="es-BO" dirty="0"/>
              <a:t>tester</a:t>
            </a:r>
            <a:r>
              <a:rPr lang="es-BO" dirty="0"/>
              <a:t> es restaurar los sistemas a sus estados previos.</a:t>
            </a:r>
          </a:p>
          <a:p>
            <a:pPr marL="0" indent="0">
              <a:buNone/>
            </a:pPr>
            <a:r>
              <a:rPr lang="es-BO" dirty="0"/>
              <a:t>L</a:t>
            </a:r>
            <a:r>
              <a:rPr lang="es-BO" dirty="0" smtClean="0"/>
              <a:t>o </a:t>
            </a:r>
            <a:r>
              <a:rPr lang="es-BO" dirty="0"/>
              <a:t>mismo a la organización</a:t>
            </a:r>
            <a:r>
              <a:rPr lang="es-BO" dirty="0" smtClean="0"/>
              <a:t>.</a:t>
            </a:r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r>
              <a:rPr lang="es-BO" dirty="0" smtClean="0"/>
              <a:t>Incluye: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58600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Evaluaciones de Seguridad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 smtClean="0"/>
              <a:t>1. Escaneo </a:t>
            </a:r>
            <a:r>
              <a:rPr lang="es-BO" dirty="0"/>
              <a:t>de Red: Escanea la red en búsqueda de todas las debilidades de seguridad</a:t>
            </a:r>
            <a:r>
              <a:rPr lang="es-BO" dirty="0" smtClean="0"/>
              <a:t>.</a:t>
            </a:r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r>
              <a:rPr lang="es-BO" dirty="0"/>
              <a:t>2. Herramientas de escaneo: Las herramientas buscan segmentos para dispositivos IP habilitados y enumerar los sistemas, S.O., y aplicaciones</a:t>
            </a:r>
            <a:r>
              <a:rPr lang="es-BO" dirty="0" smtClean="0"/>
              <a:t>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5368754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Fase de ataque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sz="2900" dirty="0" smtClean="0"/>
              <a:t>Remover </a:t>
            </a:r>
            <a:r>
              <a:rPr lang="es-BO" sz="2900" dirty="0"/>
              <a:t>todos los archivos subidos al sistema.</a:t>
            </a:r>
          </a:p>
          <a:p>
            <a:r>
              <a:rPr lang="es-BO" sz="2900" dirty="0" smtClean="0"/>
              <a:t>Limpiar </a:t>
            </a:r>
            <a:r>
              <a:rPr lang="es-BO" sz="2900" dirty="0"/>
              <a:t>todas las entradas del registro y remover todas las vulnerabilidades creadas.</a:t>
            </a:r>
          </a:p>
          <a:p>
            <a:r>
              <a:rPr lang="es-BO" sz="2900" dirty="0" smtClean="0"/>
              <a:t>Remover </a:t>
            </a:r>
            <a:r>
              <a:rPr lang="es-BO" sz="2900" dirty="0"/>
              <a:t>todas las herramientas y </a:t>
            </a:r>
            <a:r>
              <a:rPr lang="es-BO" sz="2900" dirty="0"/>
              <a:t>exploits</a:t>
            </a:r>
            <a:r>
              <a:rPr lang="es-BO" sz="2900" dirty="0"/>
              <a:t> desde los sistemas testeados.</a:t>
            </a:r>
          </a:p>
          <a:p>
            <a:r>
              <a:rPr lang="es-BO" sz="2900" dirty="0" smtClean="0"/>
              <a:t>Restaurar </a:t>
            </a:r>
            <a:r>
              <a:rPr lang="es-BO" sz="2900" dirty="0"/>
              <a:t>la red al estado previo removiendo los recursos compartidos y conexiones.</a:t>
            </a:r>
          </a:p>
          <a:p>
            <a:r>
              <a:rPr lang="es-BO" sz="2900" dirty="0" smtClean="0"/>
              <a:t>Analizar </a:t>
            </a:r>
            <a:r>
              <a:rPr lang="es-BO" sz="2900" dirty="0"/>
              <a:t>todos los resultados y </a:t>
            </a:r>
            <a:r>
              <a:rPr lang="es-BO" sz="2900" dirty="0" smtClean="0"/>
              <a:t>presentar.</a:t>
            </a:r>
            <a:endParaRPr lang="es-BO" sz="2900" dirty="0"/>
          </a:p>
        </p:txBody>
      </p:sp>
    </p:spTree>
    <p:extLst>
      <p:ext uri="{BB962C8B-B14F-4D97-AF65-F5344CB8AC3E}">
        <p14:creationId xmlns:p14="http://schemas.microsoft.com/office/powerpoint/2010/main" val="40537598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Fase de ataque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BO" sz="2800" dirty="0"/>
              <a:t>Plantillas entregables del Test de Intrusión</a:t>
            </a:r>
          </a:p>
          <a:p>
            <a:r>
              <a:rPr lang="es-BO" sz="2800" dirty="0" smtClean="0"/>
              <a:t>Un </a:t>
            </a:r>
            <a:r>
              <a:rPr lang="es-BO" sz="2800" dirty="0"/>
              <a:t>reporte de </a:t>
            </a:r>
            <a:r>
              <a:rPr lang="es-BO" sz="2800" dirty="0"/>
              <a:t>Pentest</a:t>
            </a:r>
            <a:r>
              <a:rPr lang="es-BO" sz="2800" dirty="0"/>
              <a:t> llevará detalles de los incidentes que hayan ocurrido durante el proceso de testeo y el rango de actividades llevadas a cabo por el equipo de intrusión.</a:t>
            </a:r>
          </a:p>
          <a:p>
            <a:r>
              <a:rPr lang="es-BO" sz="2800" dirty="0" smtClean="0"/>
              <a:t>Extensas </a:t>
            </a:r>
            <a:r>
              <a:rPr lang="es-BO" sz="2800" dirty="0"/>
              <a:t>áreas cubiertas incluyendo objetivos, observaciones, actividades llevadas a cabo, e incidentes reportados.</a:t>
            </a:r>
          </a:p>
          <a:p>
            <a:r>
              <a:rPr lang="es-BO" sz="2800" dirty="0" smtClean="0"/>
              <a:t>El </a:t>
            </a:r>
            <a:r>
              <a:rPr lang="es-BO" sz="2800" dirty="0"/>
              <a:t>equipo también recomendará acciones correctivas pasadas en las reglas del compromiso.</a:t>
            </a:r>
          </a:p>
        </p:txBody>
      </p:sp>
    </p:spTree>
    <p:extLst>
      <p:ext uri="{BB962C8B-B14F-4D97-AF65-F5344CB8AC3E}">
        <p14:creationId xmlns:p14="http://schemas.microsoft.com/office/powerpoint/2010/main" val="39924871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PenTesting</a:t>
            </a:r>
            <a:r>
              <a:rPr lang="es-BO" dirty="0"/>
              <a:t> </a:t>
            </a:r>
            <a:r>
              <a:rPr lang="es-BO" dirty="0"/>
              <a:t>Roadmap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dirty="0"/>
              <a:t>Metodología de Test de </a:t>
            </a:r>
            <a:r>
              <a:rPr lang="es-BO" dirty="0" smtClean="0"/>
              <a:t>Intrusión</a:t>
            </a:r>
          </a:p>
          <a:p>
            <a:pPr marL="0" indent="0">
              <a:buNone/>
            </a:pPr>
            <a:r>
              <a:rPr lang="es-BO" dirty="0"/>
              <a:t>1. </a:t>
            </a:r>
            <a:r>
              <a:rPr lang="es-BO" dirty="0"/>
              <a:t>Information</a:t>
            </a:r>
            <a:r>
              <a:rPr lang="es-BO" dirty="0"/>
              <a:t> </a:t>
            </a:r>
            <a:r>
              <a:rPr lang="es-BO" dirty="0"/>
              <a:t>Gathering</a:t>
            </a:r>
            <a:r>
              <a:rPr lang="es-BO" dirty="0"/>
              <a:t>.</a:t>
            </a:r>
          </a:p>
          <a:p>
            <a:pPr marL="0" indent="0">
              <a:buNone/>
            </a:pPr>
            <a:r>
              <a:rPr lang="es-BO" dirty="0"/>
              <a:t>2. Análisis de vulnerabilidad.</a:t>
            </a:r>
          </a:p>
          <a:p>
            <a:pPr marL="0" indent="0">
              <a:buNone/>
            </a:pPr>
            <a:r>
              <a:rPr lang="es-BO" dirty="0"/>
              <a:t>3. Test de Intrusión externo.</a:t>
            </a:r>
          </a:p>
          <a:p>
            <a:pPr marL="0" indent="0">
              <a:buNone/>
            </a:pPr>
            <a:r>
              <a:rPr lang="es-BO" dirty="0"/>
              <a:t>4. Test de Intrusión de red Interna.</a:t>
            </a:r>
          </a:p>
          <a:p>
            <a:pPr marL="0" indent="0">
              <a:buNone/>
            </a:pPr>
            <a:r>
              <a:rPr lang="es-BO" dirty="0"/>
              <a:t>5. Test de Intrusión de </a:t>
            </a:r>
            <a:r>
              <a:rPr lang="es-BO" dirty="0"/>
              <a:t>Router</a:t>
            </a:r>
            <a:r>
              <a:rPr lang="es-BO" dirty="0"/>
              <a:t> y </a:t>
            </a:r>
            <a:r>
              <a:rPr lang="es-BO" dirty="0"/>
              <a:t>Switches</a:t>
            </a:r>
            <a:r>
              <a:rPr lang="es-BO" dirty="0"/>
              <a:t>.</a:t>
            </a:r>
          </a:p>
          <a:p>
            <a:pPr marL="0" indent="0">
              <a:buNone/>
            </a:pPr>
            <a:r>
              <a:rPr lang="es-BO" dirty="0"/>
              <a:t>6. Test de Intrusión de Firewall.</a:t>
            </a:r>
          </a:p>
          <a:p>
            <a:pPr marL="0" indent="0">
              <a:buNone/>
            </a:pPr>
            <a:r>
              <a:rPr lang="es-BO" dirty="0"/>
              <a:t>7. Test de Intrusión de IDS.</a:t>
            </a:r>
          </a:p>
        </p:txBody>
      </p:sp>
    </p:spTree>
    <p:extLst>
      <p:ext uri="{BB962C8B-B14F-4D97-AF65-F5344CB8AC3E}">
        <p14:creationId xmlns:p14="http://schemas.microsoft.com/office/powerpoint/2010/main" val="14573348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PenTesting</a:t>
            </a:r>
            <a:r>
              <a:rPr lang="es-BO" dirty="0"/>
              <a:t> </a:t>
            </a:r>
            <a:r>
              <a:rPr lang="es-BO" dirty="0"/>
              <a:t>Roadmap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8. Test de Intrusión de Test de Intrusión de Redes </a:t>
            </a:r>
            <a:r>
              <a:rPr lang="es-BO" dirty="0"/>
              <a:t>Wireless</a:t>
            </a:r>
            <a:r>
              <a:rPr lang="es-BO" dirty="0"/>
              <a:t>.</a:t>
            </a:r>
          </a:p>
          <a:p>
            <a:pPr marL="0" indent="0">
              <a:buNone/>
            </a:pPr>
            <a:r>
              <a:rPr lang="es-BO" dirty="0"/>
              <a:t>9. Test de Intrusión de </a:t>
            </a:r>
            <a:r>
              <a:rPr lang="es-BO" dirty="0"/>
              <a:t>DoS</a:t>
            </a:r>
            <a:r>
              <a:rPr lang="es-BO" dirty="0"/>
              <a:t>.</a:t>
            </a:r>
          </a:p>
          <a:p>
            <a:pPr marL="0" indent="0">
              <a:buNone/>
            </a:pPr>
            <a:r>
              <a:rPr lang="es-BO" dirty="0"/>
              <a:t>10. Test de Intrusión de </a:t>
            </a:r>
            <a:r>
              <a:rPr lang="es-BO" dirty="0"/>
              <a:t>crackeo</a:t>
            </a:r>
            <a:r>
              <a:rPr lang="es-BO" dirty="0"/>
              <a:t> de contraseñas.</a:t>
            </a:r>
          </a:p>
          <a:p>
            <a:pPr marL="0" indent="0">
              <a:buNone/>
            </a:pPr>
            <a:r>
              <a:rPr lang="es-BO" dirty="0"/>
              <a:t>11. Test de Intrusión de Ingeniería Social.</a:t>
            </a:r>
          </a:p>
          <a:p>
            <a:pPr marL="0" indent="0">
              <a:buNone/>
            </a:pPr>
            <a:r>
              <a:rPr lang="es-BO" dirty="0"/>
              <a:t>12. Test de Intrusión de Laptops, </a:t>
            </a:r>
            <a:r>
              <a:rPr lang="es-BO" dirty="0"/>
              <a:t>PDAs</a:t>
            </a:r>
            <a:r>
              <a:rPr lang="es-BO" dirty="0"/>
              <a:t> y celulares robados</a:t>
            </a:r>
            <a:r>
              <a:rPr lang="es-BO" dirty="0" smtClean="0"/>
              <a:t>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2521350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BO" dirty="0"/>
              <a:t>13. Test de Intrusión de </a:t>
            </a:r>
            <a:r>
              <a:rPr lang="es-BO" dirty="0"/>
              <a:t>de</a:t>
            </a:r>
            <a:r>
              <a:rPr lang="es-BO" dirty="0"/>
              <a:t> Aplicación.</a:t>
            </a:r>
          </a:p>
          <a:p>
            <a:pPr marL="0" indent="0">
              <a:buNone/>
            </a:pPr>
            <a:r>
              <a:rPr lang="es-BO" dirty="0"/>
              <a:t>14. Test de Intrusión de la seguridad física.</a:t>
            </a:r>
          </a:p>
          <a:p>
            <a:pPr marL="0" indent="0">
              <a:buNone/>
            </a:pPr>
            <a:r>
              <a:rPr lang="es-BO" dirty="0"/>
              <a:t>15. Test de Intrusión de base de datos.</a:t>
            </a:r>
          </a:p>
          <a:p>
            <a:pPr marL="0" indent="0">
              <a:buNone/>
            </a:pPr>
            <a:r>
              <a:rPr lang="es-BO" dirty="0"/>
              <a:t>16. Test de Intrusión de </a:t>
            </a:r>
            <a:r>
              <a:rPr lang="es-BO" dirty="0"/>
              <a:t>VoIP</a:t>
            </a:r>
            <a:r>
              <a:rPr lang="es-BO" dirty="0"/>
              <a:t>.</a:t>
            </a:r>
          </a:p>
          <a:p>
            <a:pPr marL="0" indent="0">
              <a:buNone/>
            </a:pPr>
            <a:r>
              <a:rPr lang="es-BO" dirty="0"/>
              <a:t>17. Test de Intrusión de VPN</a:t>
            </a:r>
          </a:p>
          <a:p>
            <a:pPr marL="0" indent="0">
              <a:buNone/>
            </a:pPr>
            <a:r>
              <a:rPr lang="es-BO" dirty="0"/>
              <a:t>18. </a:t>
            </a:r>
            <a:r>
              <a:rPr lang="es-BO" dirty="0"/>
              <a:t>War</a:t>
            </a:r>
            <a:r>
              <a:rPr lang="es-BO" dirty="0"/>
              <a:t> </a:t>
            </a:r>
            <a:r>
              <a:rPr lang="es-BO" dirty="0" smtClean="0"/>
              <a:t>dialing</a:t>
            </a:r>
            <a:r>
              <a:rPr lang="es-BO" dirty="0"/>
              <a:t>.</a:t>
            </a:r>
          </a:p>
          <a:p>
            <a:pPr marL="0" indent="0">
              <a:buNone/>
            </a:pPr>
            <a:r>
              <a:rPr lang="es-BO" dirty="0"/>
              <a:t>19. Detección de virus y troyanos.</a:t>
            </a:r>
          </a:p>
          <a:p>
            <a:pPr marL="0" indent="0">
              <a:buNone/>
            </a:pPr>
            <a:r>
              <a:rPr lang="es-BO" dirty="0"/>
              <a:t>20. Test de Intrusión de administración de </a:t>
            </a:r>
            <a:r>
              <a:rPr lang="es-BO" dirty="0"/>
              <a:t>Logs</a:t>
            </a:r>
            <a:r>
              <a:rPr lang="es-BO" dirty="0" smtClean="0"/>
              <a:t>.</a:t>
            </a:r>
            <a:endParaRPr lang="es-BO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2755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PenTesting</a:t>
            </a:r>
            <a:r>
              <a:rPr lang="es-BO" dirty="0"/>
              <a:t> </a:t>
            </a:r>
            <a:r>
              <a:rPr lang="es-BO" dirty="0"/>
              <a:t>Roadmap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sz="2800" dirty="0"/>
              <a:t>21. Revisión de la integridad de los archivos.</a:t>
            </a:r>
          </a:p>
          <a:p>
            <a:pPr marL="0" indent="0">
              <a:buNone/>
            </a:pPr>
            <a:r>
              <a:rPr lang="es-BO" sz="2800" dirty="0"/>
              <a:t>22. Test de Intrusión </a:t>
            </a:r>
            <a:r>
              <a:rPr lang="es-BO" sz="2800" dirty="0" smtClean="0"/>
              <a:t>de </a:t>
            </a:r>
            <a:r>
              <a:rPr lang="es-BO" sz="2800" dirty="0"/>
              <a:t>dispositivos Bluetooth y dispositivos de mano.</a:t>
            </a:r>
          </a:p>
          <a:p>
            <a:pPr marL="0" indent="0">
              <a:buNone/>
            </a:pPr>
            <a:r>
              <a:rPr lang="es-BO" sz="2800" dirty="0"/>
              <a:t>23. Test de Intrusión </a:t>
            </a:r>
            <a:r>
              <a:rPr lang="es-BO" sz="2800" dirty="0" smtClean="0"/>
              <a:t>de </a:t>
            </a:r>
            <a:r>
              <a:rPr lang="es-BO" sz="2800" dirty="0"/>
              <a:t>sistemas de comunicación.</a:t>
            </a:r>
          </a:p>
          <a:p>
            <a:pPr marL="0" indent="0">
              <a:buNone/>
            </a:pPr>
            <a:r>
              <a:rPr lang="es-BO" sz="2800" dirty="0"/>
              <a:t>24. Test de Intrusión </a:t>
            </a:r>
            <a:r>
              <a:rPr lang="es-BO" sz="2800" dirty="0" smtClean="0"/>
              <a:t>de </a:t>
            </a:r>
            <a:r>
              <a:rPr lang="es-BO" sz="2800" dirty="0"/>
              <a:t>seguridad de correo </a:t>
            </a:r>
            <a:r>
              <a:rPr lang="es-BO" sz="2800" dirty="0" smtClean="0"/>
              <a:t>electrónico.</a:t>
            </a:r>
            <a:endParaRPr lang="es-BO" sz="2800" dirty="0"/>
          </a:p>
          <a:p>
            <a:pPr marL="0" indent="0">
              <a:buNone/>
            </a:pPr>
            <a:r>
              <a:rPr lang="es-BO" sz="2800" dirty="0"/>
              <a:t>25. Test de Intrusión de parches de seguridad.</a:t>
            </a:r>
          </a:p>
          <a:p>
            <a:pPr marL="0" indent="0">
              <a:buNone/>
            </a:pPr>
            <a:r>
              <a:rPr lang="es-BO" sz="2800" dirty="0"/>
              <a:t>26. Test de Intrusión de fuga de información.</a:t>
            </a:r>
          </a:p>
        </p:txBody>
      </p:sp>
    </p:spTree>
    <p:extLst>
      <p:ext uri="{BB962C8B-B14F-4D97-AF65-F5344CB8AC3E}">
        <p14:creationId xmlns:p14="http://schemas.microsoft.com/office/powerpoint/2010/main" val="41131351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PenTesting</a:t>
            </a:r>
            <a:r>
              <a:rPr lang="es-BO" dirty="0"/>
              <a:t> </a:t>
            </a:r>
            <a:r>
              <a:rPr lang="es-BO" dirty="0"/>
              <a:t>Roadmap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BO" sz="3000" dirty="0"/>
              <a:t>Evaluación de la seguridad de Aplicación</a:t>
            </a:r>
          </a:p>
          <a:p>
            <a:r>
              <a:rPr lang="es-BO" sz="3000" dirty="0" smtClean="0"/>
              <a:t>Incluso </a:t>
            </a:r>
            <a:r>
              <a:rPr lang="es-BO" sz="3000" dirty="0"/>
              <a:t>en infraestructuras con la seguridad bien implementada, una aplicación débil puede exponer las "joyas de la corona" de la organización a un riesgo inaceptable.</a:t>
            </a:r>
          </a:p>
          <a:p>
            <a:r>
              <a:rPr lang="es-BO" sz="3000" dirty="0"/>
              <a:t>Esta evaluación está diseñada para identificar y evaluar las amenazas de una organización a través de la medida de la organización, propiedad de aplicaciones o sistemas</a:t>
            </a:r>
            <a:r>
              <a:rPr lang="es-BO" sz="3000" dirty="0" smtClean="0"/>
              <a:t>.</a:t>
            </a:r>
            <a:endParaRPr lang="es-BO" sz="3000" dirty="0"/>
          </a:p>
        </p:txBody>
      </p:sp>
    </p:spTree>
    <p:extLst>
      <p:ext uri="{BB962C8B-B14F-4D97-AF65-F5344CB8AC3E}">
        <p14:creationId xmlns:p14="http://schemas.microsoft.com/office/powerpoint/2010/main" val="38916875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PenTesting</a:t>
            </a:r>
            <a:r>
              <a:rPr lang="es-BO" dirty="0"/>
              <a:t> </a:t>
            </a:r>
            <a:r>
              <a:rPr lang="es-BO" dirty="0"/>
              <a:t>Roadmap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Este test revisa la aplicación para que los usuarios maliciosos no puedan acceder, modificar y destruir datos o servicios en el sistema.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058131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PenTesting</a:t>
            </a:r>
            <a:r>
              <a:rPr lang="es-BO" dirty="0"/>
              <a:t> </a:t>
            </a:r>
            <a:r>
              <a:rPr lang="es-BO" dirty="0"/>
              <a:t>Roadmap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Test de Aplicación Web I</a:t>
            </a:r>
          </a:p>
          <a:p>
            <a:r>
              <a:rPr lang="es-BO" dirty="0" smtClean="0"/>
              <a:t>Validación </a:t>
            </a:r>
            <a:r>
              <a:rPr lang="es-BO" dirty="0"/>
              <a:t>de entrada: El test incluye inyección de comandos de S.O., inyección de script, SQL </a:t>
            </a:r>
            <a:r>
              <a:rPr lang="es-BO" dirty="0" smtClean="0"/>
              <a:t>Inyección, </a:t>
            </a:r>
            <a:r>
              <a:rPr lang="es-BO" dirty="0"/>
              <a:t>Inyección LDAP y </a:t>
            </a:r>
            <a:r>
              <a:rPr lang="es-BO" dirty="0"/>
              <a:t>cross-site</a:t>
            </a:r>
            <a:r>
              <a:rPr lang="es-BO" dirty="0"/>
              <a:t> scripting.</a:t>
            </a:r>
          </a:p>
          <a:p>
            <a:r>
              <a:rPr lang="es-BO" dirty="0" smtClean="0"/>
              <a:t>Saneamiento </a:t>
            </a:r>
            <a:r>
              <a:rPr lang="es-BO" dirty="0"/>
              <a:t>de salida: El test incluye el análisis de </a:t>
            </a:r>
            <a:r>
              <a:rPr lang="es-BO" dirty="0" smtClean="0"/>
              <a:t>caracteres </a:t>
            </a:r>
            <a:r>
              <a:rPr lang="es-BO" dirty="0"/>
              <a:t>especiales y verificación de errores en la aplicación.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3477005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PenTesting</a:t>
            </a:r>
            <a:r>
              <a:rPr lang="es-BO" dirty="0"/>
              <a:t> </a:t>
            </a:r>
            <a:r>
              <a:rPr lang="es-BO" dirty="0"/>
              <a:t>Roadmap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Control de acceso: Revisión del acceso a las interfaces administrativas, envía datos para manipular los campos de formulario, intenta realizar cadenas de consultas URL, cambia valores en el script del lado del usuario, y cookies de ataque.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7591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Evaluaciones de Seguridad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dirty="0"/>
              <a:t>3. Errores de seguridad: Adicionalmente, los </a:t>
            </a:r>
            <a:r>
              <a:rPr lang="es-BO" dirty="0"/>
              <a:t>escaners</a:t>
            </a:r>
            <a:r>
              <a:rPr lang="es-BO" dirty="0"/>
              <a:t> de vulnerabilidad pueden identificar errores de configuración de seguridad comunes</a:t>
            </a:r>
            <a:r>
              <a:rPr lang="es-BO" dirty="0" smtClean="0"/>
              <a:t>.</a:t>
            </a:r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r>
              <a:rPr lang="es-BO" dirty="0"/>
              <a:t>4. Prueba de Sistemas y Red: Los </a:t>
            </a:r>
            <a:r>
              <a:rPr lang="es-BO" dirty="0" smtClean="0"/>
              <a:t>Escáneres </a:t>
            </a:r>
            <a:r>
              <a:rPr lang="es-BO" dirty="0"/>
              <a:t>de vulnerabilidad pueden probar los sistemas y dispositivos de red y determinar su exposición a ataques comunes.</a:t>
            </a:r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2907469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PenTesting</a:t>
            </a:r>
            <a:r>
              <a:rPr lang="es-BO" dirty="0"/>
              <a:t> </a:t>
            </a:r>
            <a:r>
              <a:rPr lang="es-BO" dirty="0"/>
              <a:t>Roadmap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Test de Aplicación Web II</a:t>
            </a:r>
          </a:p>
          <a:p>
            <a:r>
              <a:rPr lang="es-BO" dirty="0" smtClean="0"/>
              <a:t>El </a:t>
            </a:r>
            <a:r>
              <a:rPr lang="es-BO" dirty="0"/>
              <a:t>test incluye ataques contra </a:t>
            </a:r>
            <a:r>
              <a:rPr lang="es-BO" dirty="0"/>
              <a:t>stack</a:t>
            </a:r>
            <a:r>
              <a:rPr lang="es-BO" dirty="0"/>
              <a:t> </a:t>
            </a:r>
            <a:r>
              <a:rPr lang="es-BO" dirty="0"/>
              <a:t>overflows</a:t>
            </a:r>
            <a:r>
              <a:rPr lang="es-BO" dirty="0"/>
              <a:t>, </a:t>
            </a:r>
            <a:r>
              <a:rPr lang="es-BO" dirty="0"/>
              <a:t>heap</a:t>
            </a:r>
            <a:r>
              <a:rPr lang="es-BO" dirty="0"/>
              <a:t> </a:t>
            </a:r>
            <a:r>
              <a:rPr lang="es-BO" dirty="0"/>
              <a:t>overflows</a:t>
            </a:r>
            <a:r>
              <a:rPr lang="es-BO" dirty="0"/>
              <a:t> y </a:t>
            </a:r>
            <a:r>
              <a:rPr lang="es-BO" dirty="0"/>
              <a:t>overflows</a:t>
            </a:r>
            <a:r>
              <a:rPr lang="es-BO" dirty="0"/>
              <a:t> de formato de cadenas.</a:t>
            </a:r>
          </a:p>
          <a:p>
            <a:r>
              <a:rPr lang="es-BO" dirty="0" smtClean="0"/>
              <a:t>Revisa </a:t>
            </a:r>
            <a:r>
              <a:rPr lang="es-BO" dirty="0"/>
              <a:t>los controles de seguridad en los componentes de los servidores y aplicaciones web que pueden exponer la aplicación web a vulnerabilidades.</a:t>
            </a:r>
          </a:p>
        </p:txBody>
      </p:sp>
    </p:spTree>
    <p:extLst>
      <p:ext uri="{BB962C8B-B14F-4D97-AF65-F5344CB8AC3E}">
        <p14:creationId xmlns:p14="http://schemas.microsoft.com/office/powerpoint/2010/main" val="33196052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PenTesting</a:t>
            </a:r>
            <a:r>
              <a:rPr lang="es-BO" dirty="0"/>
              <a:t> </a:t>
            </a:r>
            <a:r>
              <a:rPr lang="es-BO" dirty="0"/>
              <a:t>Roadmap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sz="3000" dirty="0"/>
              <a:t>Revisa </a:t>
            </a:r>
            <a:r>
              <a:rPr lang="es-BO" sz="3000" dirty="0"/>
              <a:t>DoS</a:t>
            </a:r>
            <a:r>
              <a:rPr lang="es-BO" sz="3000" dirty="0"/>
              <a:t> inducidos por entradas de usuario malformadas, bloqueo de usuario, bloqueo de aplicación debido a la sobrecarga del tráfico, solicitudes de transacción o solicitudes excesivas en la aplicación.</a:t>
            </a:r>
          </a:p>
          <a:p>
            <a:r>
              <a:rPr lang="es-BO" sz="3000" dirty="0" smtClean="0"/>
              <a:t>Revisa </a:t>
            </a:r>
            <a:r>
              <a:rPr lang="es-BO" sz="3000" dirty="0"/>
              <a:t>por lapsos relacionados con la seguridad de datos como almacenamiento de datos sensibles en la caché o rendimiento de datos sensibles utilizando HTML.</a:t>
            </a:r>
          </a:p>
        </p:txBody>
      </p:sp>
    </p:spTree>
    <p:extLst>
      <p:ext uri="{BB962C8B-B14F-4D97-AF65-F5344CB8AC3E}">
        <p14:creationId xmlns:p14="http://schemas.microsoft.com/office/powerpoint/2010/main" val="28626571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PenTesting</a:t>
            </a:r>
            <a:r>
              <a:rPr lang="es-BO" dirty="0"/>
              <a:t> </a:t>
            </a:r>
            <a:r>
              <a:rPr lang="es-BO" dirty="0"/>
              <a:t>Roadmap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Test de Aplicación Web III</a:t>
            </a:r>
          </a:p>
          <a:p>
            <a:r>
              <a:rPr lang="es-BO" dirty="0" smtClean="0"/>
              <a:t>Revisión </a:t>
            </a:r>
            <a:r>
              <a:rPr lang="es-BO" dirty="0"/>
              <a:t>de confidencialidad: Para aplicaciones utilizando protocolos seguros y encriptación, revisión de los lapsos en el mecanismo de intercambio de claves, longitud de clave adecuada y </a:t>
            </a:r>
            <a:r>
              <a:rPr lang="es-BO" dirty="0" smtClean="0"/>
              <a:t>algoritmos </a:t>
            </a:r>
            <a:r>
              <a:rPr lang="es-BO" dirty="0"/>
              <a:t>débiles.</a:t>
            </a:r>
          </a:p>
        </p:txBody>
      </p:sp>
    </p:spTree>
    <p:extLst>
      <p:ext uri="{BB962C8B-B14F-4D97-AF65-F5344CB8AC3E}">
        <p14:creationId xmlns:p14="http://schemas.microsoft.com/office/powerpoint/2010/main" val="23824534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PenTesting</a:t>
            </a:r>
            <a:r>
              <a:rPr lang="es-BO" dirty="0"/>
              <a:t> </a:t>
            </a:r>
            <a:r>
              <a:rPr lang="es-BO" dirty="0"/>
              <a:t>Roadmap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Administración de sesión: Revisa la validación de los </a:t>
            </a:r>
            <a:r>
              <a:rPr lang="es-BO" dirty="0"/>
              <a:t>tokens</a:t>
            </a:r>
            <a:r>
              <a:rPr lang="es-BO" dirty="0"/>
              <a:t> de sesión, longitud de los </a:t>
            </a:r>
            <a:r>
              <a:rPr lang="es-BO" dirty="0"/>
              <a:t>tokens</a:t>
            </a:r>
            <a:r>
              <a:rPr lang="es-BO" dirty="0"/>
              <a:t>, </a:t>
            </a:r>
            <a:r>
              <a:rPr lang="es-BO" dirty="0" smtClean="0"/>
              <a:t>explicación </a:t>
            </a:r>
            <a:r>
              <a:rPr lang="es-BO" dirty="0"/>
              <a:t>de los </a:t>
            </a:r>
            <a:r>
              <a:rPr lang="es-BO" dirty="0"/>
              <a:t>tokens</a:t>
            </a:r>
            <a:r>
              <a:rPr lang="es-BO" dirty="0"/>
              <a:t> de sesión mientras transitan desde recursos SSL a no-SSL, presencia de cualquier </a:t>
            </a:r>
            <a:r>
              <a:rPr lang="es-BO" dirty="0"/>
              <a:t>token</a:t>
            </a:r>
            <a:r>
              <a:rPr lang="es-BO" dirty="0"/>
              <a:t> de sesión en el historial o caché de navegación, </a:t>
            </a:r>
            <a:r>
              <a:rPr lang="es-BO" dirty="0" smtClean="0"/>
              <a:t>aleatoriedad </a:t>
            </a:r>
            <a:r>
              <a:rPr lang="es-BO" dirty="0"/>
              <a:t>de un ID de sesión (revisa el uso de datos de usuario en la generación de ID</a:t>
            </a:r>
            <a:r>
              <a:rPr lang="es-BO" dirty="0" smtClean="0"/>
              <a:t>). (cont.)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8106574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PenTesting</a:t>
            </a:r>
            <a:r>
              <a:rPr lang="es-BO" dirty="0"/>
              <a:t> </a:t>
            </a:r>
            <a:r>
              <a:rPr lang="es-BO" dirty="0"/>
              <a:t>Roadmap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dirty="0"/>
              <a:t>Verificación de configuración: Intenta manipular recursos utilizando métodos HTTP como DELETE y PUT, revisa la disponibilidad de la versión de contenido y cualquier código de recurso restringido en dominios públicos, intenta listar archivos y directorios, y </a:t>
            </a:r>
            <a:r>
              <a:rPr lang="es-BO" dirty="0" smtClean="0"/>
              <a:t>revisa </a:t>
            </a:r>
            <a:r>
              <a:rPr lang="es-BO" dirty="0"/>
              <a:t>por vulnerabilidades conocidas e interfaces de accesibilidad administrativa en servidores y sus componentes</a:t>
            </a:r>
            <a:r>
              <a:rPr lang="es-BO" dirty="0" smtClean="0"/>
              <a:t>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5623921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PenTesting</a:t>
            </a:r>
            <a:r>
              <a:rPr lang="es-BO" dirty="0"/>
              <a:t> </a:t>
            </a:r>
            <a:r>
              <a:rPr lang="es-BO" dirty="0"/>
              <a:t>Roadmap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BO" dirty="0"/>
              <a:t>Evaluación de la Seguridad de la Red</a:t>
            </a:r>
          </a:p>
          <a:p>
            <a:r>
              <a:rPr lang="es-BO" dirty="0" smtClean="0"/>
              <a:t>Escanea </a:t>
            </a:r>
            <a:r>
              <a:rPr lang="es-BO" dirty="0"/>
              <a:t>el ambiente de la red identificando vulnerabilidades y ayuda a mejorar las directivas de seguridad de la organización.</a:t>
            </a:r>
          </a:p>
          <a:p>
            <a:r>
              <a:rPr lang="es-BO" dirty="0" smtClean="0"/>
              <a:t>Descubrir </a:t>
            </a:r>
            <a:r>
              <a:rPr lang="es-BO" dirty="0"/>
              <a:t>las fallas de seguridad de la red que pueden llevar a los datos o equipamiento ser explotados o destruidos por troyanos, ataques </a:t>
            </a:r>
            <a:r>
              <a:rPr lang="es-BO" dirty="0"/>
              <a:t>DoS</a:t>
            </a:r>
            <a:r>
              <a:rPr lang="es-BO" dirty="0"/>
              <a:t> y otras instrucciones.</a:t>
            </a:r>
          </a:p>
        </p:txBody>
      </p:sp>
    </p:spTree>
    <p:extLst>
      <p:ext uri="{BB962C8B-B14F-4D97-AF65-F5344CB8AC3E}">
        <p14:creationId xmlns:p14="http://schemas.microsoft.com/office/powerpoint/2010/main" val="7429324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PenTesting</a:t>
            </a:r>
            <a:r>
              <a:rPr lang="es-BO" dirty="0"/>
              <a:t> </a:t>
            </a:r>
            <a:r>
              <a:rPr lang="es-BO" dirty="0"/>
              <a:t>Roadmap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Se asegura que la implementación de seguridad actual </a:t>
            </a:r>
            <a:r>
              <a:rPr lang="es-BO" dirty="0" smtClean="0"/>
              <a:t>provee </a:t>
            </a:r>
            <a:r>
              <a:rPr lang="es-BO" dirty="0"/>
              <a:t>la protección que la empresa requiere cuando cualquier ataque tome lugar en la red, generalmente "explotando" una vulnerabilidad del sistema.</a:t>
            </a:r>
          </a:p>
          <a:p>
            <a:r>
              <a:rPr lang="es-BO" dirty="0" smtClean="0"/>
              <a:t>Es </a:t>
            </a:r>
            <a:r>
              <a:rPr lang="es-BO" dirty="0"/>
              <a:t>realizado por un equipo </a:t>
            </a:r>
            <a:r>
              <a:rPr lang="es-BO" dirty="0" smtClean="0"/>
              <a:t>intentando </a:t>
            </a:r>
            <a:r>
              <a:rPr lang="es-BO" dirty="0"/>
              <a:t>entrar dentro de la red o sus servidores.</a:t>
            </a:r>
          </a:p>
        </p:txBody>
      </p:sp>
    </p:spTree>
    <p:extLst>
      <p:ext uri="{BB962C8B-B14F-4D97-AF65-F5344CB8AC3E}">
        <p14:creationId xmlns:p14="http://schemas.microsoft.com/office/powerpoint/2010/main" val="22049027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PenTesting</a:t>
            </a:r>
            <a:r>
              <a:rPr lang="es-BO" dirty="0"/>
              <a:t> </a:t>
            </a:r>
            <a:r>
              <a:rPr lang="es-BO" dirty="0"/>
              <a:t>Roadmap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BO" dirty="0"/>
              <a:t>Evaluación de Acceso remoto/</a:t>
            </a:r>
            <a:r>
              <a:rPr lang="es-BO" dirty="0"/>
              <a:t>wireless</a:t>
            </a:r>
            <a:endParaRPr lang="es-BO" dirty="0"/>
          </a:p>
          <a:p>
            <a:r>
              <a:rPr lang="es-BO" dirty="0"/>
              <a:t>Direcciona los riesgos de seguridad asociados con una fuerza de trabajo cada vez más </a:t>
            </a:r>
            <a:r>
              <a:rPr lang="es-BO" dirty="0" smtClean="0"/>
              <a:t>móviles.</a:t>
            </a:r>
            <a:endParaRPr lang="es-BO" dirty="0"/>
          </a:p>
          <a:p>
            <a:r>
              <a:rPr lang="es-BO" dirty="0"/>
              <a:t>Incluye:</a:t>
            </a:r>
          </a:p>
          <a:p>
            <a:pPr lvl="1"/>
            <a:r>
              <a:rPr lang="es-BO" dirty="0" smtClean="0"/>
              <a:t>Bluetooth</a:t>
            </a:r>
            <a:endParaRPr lang="es-BO" dirty="0"/>
          </a:p>
          <a:p>
            <a:pPr lvl="1"/>
            <a:r>
              <a:rPr lang="es-BO" dirty="0" smtClean="0"/>
              <a:t>Señales </a:t>
            </a:r>
            <a:r>
              <a:rPr lang="es-BO" dirty="0"/>
              <a:t>GHz</a:t>
            </a:r>
          </a:p>
          <a:p>
            <a:pPr lvl="1"/>
            <a:r>
              <a:rPr lang="es-BO" dirty="0" smtClean="0"/>
              <a:t>Transmisiones </a:t>
            </a:r>
            <a:r>
              <a:rPr lang="es-BO" dirty="0"/>
              <a:t>de radio </a:t>
            </a:r>
            <a:r>
              <a:rPr lang="es-BO" dirty="0"/>
              <a:t>wireless</a:t>
            </a:r>
            <a:endParaRPr lang="es-BO" dirty="0"/>
          </a:p>
          <a:p>
            <a:pPr lvl="1"/>
            <a:r>
              <a:rPr lang="es-BO" dirty="0" smtClean="0"/>
              <a:t>Canales </a:t>
            </a:r>
            <a:r>
              <a:rPr lang="es-BO" dirty="0"/>
              <a:t>de comunicación de radio</a:t>
            </a:r>
          </a:p>
          <a:p>
            <a:pPr lvl="1"/>
            <a:r>
              <a:rPr lang="es-BO" dirty="0" smtClean="0"/>
              <a:t>801.11 </a:t>
            </a:r>
            <a:r>
              <a:rPr lang="es-BO" dirty="0"/>
              <a:t>a,b</a:t>
            </a:r>
            <a:r>
              <a:rPr lang="es-BO" dirty="0"/>
              <a:t> y g</a:t>
            </a:r>
          </a:p>
        </p:txBody>
      </p:sp>
    </p:spTree>
    <p:extLst>
      <p:ext uri="{BB962C8B-B14F-4D97-AF65-F5344CB8AC3E}">
        <p14:creationId xmlns:p14="http://schemas.microsoft.com/office/powerpoint/2010/main" val="41811011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PenTesting</a:t>
            </a:r>
            <a:r>
              <a:rPr lang="es-BO" dirty="0"/>
              <a:t> </a:t>
            </a:r>
            <a:r>
              <a:rPr lang="es-BO" dirty="0"/>
              <a:t>Roadmap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dirty="0"/>
              <a:t>Wireless</a:t>
            </a:r>
            <a:r>
              <a:rPr lang="es-BO" dirty="0"/>
              <a:t> </a:t>
            </a:r>
            <a:r>
              <a:rPr lang="es-BO" dirty="0"/>
              <a:t>Testing</a:t>
            </a:r>
            <a:endParaRPr lang="es-BO" dirty="0"/>
          </a:p>
          <a:p>
            <a:pPr marL="0" indent="0">
              <a:buNone/>
            </a:pPr>
            <a:r>
              <a:rPr lang="es-BO" dirty="0"/>
              <a:t>Los métodos para las pruebas </a:t>
            </a:r>
            <a:r>
              <a:rPr lang="es-BO" dirty="0"/>
              <a:t>wireless</a:t>
            </a:r>
            <a:r>
              <a:rPr lang="es-BO" dirty="0"/>
              <a:t> incluyen, pero no </a:t>
            </a:r>
            <a:r>
              <a:rPr lang="es-BO" dirty="0" smtClean="0"/>
              <a:t>están </a:t>
            </a:r>
            <a:r>
              <a:rPr lang="es-BO" dirty="0"/>
              <a:t>limitados a:</a:t>
            </a:r>
          </a:p>
          <a:p>
            <a:r>
              <a:rPr lang="es-BO" dirty="0" smtClean="0"/>
              <a:t>Revisión </a:t>
            </a:r>
            <a:r>
              <a:rPr lang="es-BO" dirty="0"/>
              <a:t>del SSID (</a:t>
            </a:r>
            <a:r>
              <a:rPr lang="es-BO" dirty="0"/>
              <a:t>Service</a:t>
            </a:r>
            <a:r>
              <a:rPr lang="es-BO" dirty="0"/>
              <a:t> Set </a:t>
            </a:r>
            <a:r>
              <a:rPr lang="es-BO" dirty="0"/>
              <a:t>Identifier</a:t>
            </a:r>
            <a:r>
              <a:rPr lang="es-BO" dirty="0"/>
              <a:t>) por defecto de A.P. Revisión de la difusión SSID y accesibilidad a la red LAN por éste. El test puede incluir ataque de fuerza bruta a la cadena de </a:t>
            </a:r>
            <a:r>
              <a:rPr lang="es-BO" dirty="0" smtClean="0"/>
              <a:t>caracteres </a:t>
            </a:r>
            <a:r>
              <a:rPr lang="es-BO" dirty="0"/>
              <a:t>del SSID utilizando herramientas como </a:t>
            </a:r>
            <a:r>
              <a:rPr lang="es-BO" dirty="0"/>
              <a:t>Kismet</a:t>
            </a:r>
            <a:r>
              <a:rPr lang="es-B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82121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PenTesting</a:t>
            </a:r>
            <a:r>
              <a:rPr lang="es-BO" dirty="0"/>
              <a:t> </a:t>
            </a:r>
            <a:r>
              <a:rPr lang="es-BO" dirty="0"/>
              <a:t>Roadmap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 lnSpcReduction="10000"/>
          </a:bodyPr>
          <a:lstStyle/>
          <a:p>
            <a:r>
              <a:rPr lang="es-BO" dirty="0"/>
              <a:t>Revisión de vulnerabilidades de acceso por la WLAN a través del </a:t>
            </a:r>
            <a:r>
              <a:rPr lang="es-BO" dirty="0"/>
              <a:t>router</a:t>
            </a:r>
            <a:r>
              <a:rPr lang="es-BO" dirty="0"/>
              <a:t> </a:t>
            </a:r>
            <a:r>
              <a:rPr lang="es-BO" dirty="0"/>
              <a:t>wifi</a:t>
            </a:r>
            <a:r>
              <a:rPr lang="es-BO" dirty="0"/>
              <a:t>, AP, o </a:t>
            </a:r>
            <a:r>
              <a:rPr lang="es-BO" dirty="0"/>
              <a:t>gateway</a:t>
            </a:r>
            <a:r>
              <a:rPr lang="es-BO" dirty="0"/>
              <a:t>. Esto puede incluir la verificación si la clave de encriptación WEP puede ser capturada y </a:t>
            </a:r>
            <a:r>
              <a:rPr lang="es-BO" dirty="0" smtClean="0"/>
              <a:t>descifrada.</a:t>
            </a:r>
            <a:endParaRPr lang="es-BO" dirty="0"/>
          </a:p>
          <a:p>
            <a:r>
              <a:rPr lang="es-BO" dirty="0" smtClean="0"/>
              <a:t>Auditar </a:t>
            </a:r>
            <a:r>
              <a:rPr lang="es-BO" dirty="0"/>
              <a:t>el faro de difusión de cualquier AP y revisar todos los protocolos disponibles en los AP. </a:t>
            </a:r>
            <a:r>
              <a:rPr lang="es-BO" dirty="0" smtClean="0"/>
              <a:t>Revisar </a:t>
            </a:r>
            <a:r>
              <a:rPr lang="es-BO" dirty="0"/>
              <a:t>si las redes </a:t>
            </a:r>
            <a:r>
              <a:rPr lang="es-BO" dirty="0"/>
              <a:t>switcheadas</a:t>
            </a:r>
            <a:r>
              <a:rPr lang="es-BO" dirty="0"/>
              <a:t> de la capa dos </a:t>
            </a:r>
            <a:r>
              <a:rPr lang="es-BO" dirty="0" smtClean="0"/>
              <a:t>están </a:t>
            </a:r>
            <a:r>
              <a:rPr lang="es-BO" dirty="0"/>
              <a:t>siendo utilizadas en vez de </a:t>
            </a:r>
            <a:r>
              <a:rPr lang="es-BO" dirty="0" smtClean="0"/>
              <a:t>hubs</a:t>
            </a:r>
            <a:r>
              <a:rPr lang="es-BO" dirty="0" smtClean="0"/>
              <a:t> </a:t>
            </a:r>
            <a:r>
              <a:rPr lang="es-BO" dirty="0"/>
              <a:t>para conectividad</a:t>
            </a:r>
            <a:r>
              <a:rPr lang="es-BO" dirty="0" smtClean="0"/>
              <a:t>. (cont.)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25141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BO" sz="4000" dirty="0"/>
              <a:t>Limitaciones de las evaluaciones de vulnerabilidad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BO" dirty="0"/>
              <a:t>1. El software es limitado a su habilidad para detectar vulnerabilidades en un punto dado en el tiempo.</a:t>
            </a:r>
          </a:p>
          <a:p>
            <a:pPr marL="0" indent="0">
              <a:buNone/>
            </a:pPr>
            <a:r>
              <a:rPr lang="es-BO" dirty="0"/>
              <a:t>2. Debe ser actualizado cuando hay nuevas vulnerabilidades.</a:t>
            </a:r>
          </a:p>
          <a:p>
            <a:pPr marL="0" indent="0">
              <a:buNone/>
            </a:pPr>
            <a:r>
              <a:rPr lang="es-BO" dirty="0"/>
              <a:t>3. Esto puede influenciar la evaluación.</a:t>
            </a:r>
          </a:p>
          <a:p>
            <a:pPr marL="0" indent="0">
              <a:buNone/>
            </a:pPr>
            <a:r>
              <a:rPr lang="es-BO" dirty="0"/>
              <a:t>4. La metodología utilizada como la diversidad de </a:t>
            </a:r>
            <a:r>
              <a:rPr lang="es-BO" dirty="0" smtClean="0"/>
              <a:t>paquetes </a:t>
            </a:r>
            <a:r>
              <a:rPr lang="es-BO" dirty="0"/>
              <a:t>de </a:t>
            </a:r>
            <a:r>
              <a:rPr lang="es-BO" dirty="0" smtClean="0"/>
              <a:t>detección </a:t>
            </a:r>
            <a:r>
              <a:rPr lang="es-BO" dirty="0"/>
              <a:t>de vulnerabilidades, </a:t>
            </a:r>
            <a:r>
              <a:rPr lang="es-BO" dirty="0" smtClean="0"/>
              <a:t>evalúa </a:t>
            </a:r>
            <a:r>
              <a:rPr lang="es-BO" dirty="0"/>
              <a:t>la seguridad de manera diferente.</a:t>
            </a:r>
          </a:p>
        </p:txBody>
      </p:sp>
    </p:spTree>
    <p:extLst>
      <p:ext uri="{BB962C8B-B14F-4D97-AF65-F5344CB8AC3E}">
        <p14:creationId xmlns:p14="http://schemas.microsoft.com/office/powerpoint/2010/main" val="20570614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PenTesting</a:t>
            </a:r>
            <a:r>
              <a:rPr lang="es-BO" dirty="0"/>
              <a:t> </a:t>
            </a:r>
            <a:r>
              <a:rPr lang="es-BO" dirty="0"/>
              <a:t>Roadmap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Autenticación sujetos a la </a:t>
            </a:r>
            <a:r>
              <a:rPr lang="es-BO" dirty="0" smtClean="0"/>
              <a:t>producción </a:t>
            </a:r>
            <a:r>
              <a:rPr lang="es-BO" dirty="0"/>
              <a:t>de autenticaciones </a:t>
            </a:r>
            <a:r>
              <a:rPr lang="es-BO" dirty="0" smtClean="0"/>
              <a:t>previas </a:t>
            </a:r>
            <a:r>
              <a:rPr lang="es-BO" dirty="0"/>
              <a:t>para revisar el acceso no autorizado y </a:t>
            </a:r>
            <a:r>
              <a:rPr lang="es-BO" dirty="0" smtClean="0"/>
              <a:t>escalada </a:t>
            </a:r>
            <a:r>
              <a:rPr lang="es-BO" dirty="0"/>
              <a:t>de privilegios.</a:t>
            </a:r>
          </a:p>
          <a:p>
            <a:r>
              <a:rPr lang="es-BO" dirty="0" smtClean="0"/>
              <a:t>Verificar </a:t>
            </a:r>
            <a:r>
              <a:rPr lang="es-BO" dirty="0"/>
              <a:t>que el acceso es concedido solo a los equipos cliente con direcciones MAC registradas.</a:t>
            </a:r>
          </a:p>
        </p:txBody>
      </p:sp>
    </p:spTree>
    <p:extLst>
      <p:ext uri="{BB962C8B-B14F-4D97-AF65-F5344CB8AC3E}">
        <p14:creationId xmlns:p14="http://schemas.microsoft.com/office/powerpoint/2010/main" val="3512835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PenTesting</a:t>
            </a:r>
            <a:r>
              <a:rPr lang="es-BO" dirty="0"/>
              <a:t> </a:t>
            </a:r>
            <a:r>
              <a:rPr lang="es-BO" dirty="0"/>
              <a:t>Roadmap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BO" dirty="0"/>
              <a:t>Evaluación de seguridad de teléfono</a:t>
            </a:r>
          </a:p>
          <a:p>
            <a:r>
              <a:rPr lang="es-BO" dirty="0" smtClean="0"/>
              <a:t>Direcciona </a:t>
            </a:r>
            <a:r>
              <a:rPr lang="es-BO" dirty="0"/>
              <a:t>las preocupaciones de seguridad relacionadas con las tecnologías de voz de la organización.</a:t>
            </a:r>
          </a:p>
          <a:p>
            <a:r>
              <a:rPr lang="es-BO" dirty="0" smtClean="0"/>
              <a:t>Incluye </a:t>
            </a:r>
            <a:r>
              <a:rPr lang="es-BO" dirty="0"/>
              <a:t>el abuso de las </a:t>
            </a:r>
            <a:r>
              <a:rPr lang="es-BO" dirty="0"/>
              <a:t>PBXs</a:t>
            </a:r>
            <a:r>
              <a:rPr lang="es-BO" dirty="0"/>
              <a:t> por personas ajenas para </a:t>
            </a:r>
            <a:r>
              <a:rPr lang="es-BO" dirty="0" smtClean="0"/>
              <a:t>enrrutar</a:t>
            </a:r>
            <a:r>
              <a:rPr lang="es-BO" dirty="0" smtClean="0"/>
              <a:t> </a:t>
            </a:r>
            <a:r>
              <a:rPr lang="es-BO" dirty="0"/>
              <a:t>las llamadas a expensas del objetivo, </a:t>
            </a:r>
            <a:r>
              <a:rPr lang="es-BO" dirty="0" smtClean="0"/>
              <a:t>implementación </a:t>
            </a:r>
            <a:r>
              <a:rPr lang="es-BO" dirty="0"/>
              <a:t>de buzones y seguridad, integración de </a:t>
            </a:r>
            <a:r>
              <a:rPr lang="es-BO" dirty="0"/>
              <a:t>VoIP</a:t>
            </a:r>
            <a:r>
              <a:rPr lang="es-BO" dirty="0"/>
              <a:t>, uso no autorizado del modem y riesgos asociados.</a:t>
            </a:r>
          </a:p>
        </p:txBody>
      </p:sp>
    </p:spTree>
    <p:extLst>
      <p:ext uri="{BB962C8B-B14F-4D97-AF65-F5344CB8AC3E}">
        <p14:creationId xmlns:p14="http://schemas.microsoft.com/office/powerpoint/2010/main" val="14537601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PenTesting</a:t>
            </a:r>
            <a:r>
              <a:rPr lang="es-BO" dirty="0"/>
              <a:t> </a:t>
            </a:r>
            <a:r>
              <a:rPr lang="es-BO" dirty="0"/>
              <a:t>Roadmap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dirty="0"/>
              <a:t>Ingeniería Social</a:t>
            </a:r>
          </a:p>
          <a:p>
            <a:r>
              <a:rPr lang="es-BO" dirty="0" smtClean="0"/>
              <a:t>Direcciona </a:t>
            </a:r>
            <a:r>
              <a:rPr lang="es-BO" dirty="0"/>
              <a:t>al tipo de intrusión no técnica. </a:t>
            </a:r>
          </a:p>
          <a:p>
            <a:r>
              <a:rPr lang="es-BO" dirty="0" smtClean="0"/>
              <a:t>Usualmente </a:t>
            </a:r>
            <a:r>
              <a:rPr lang="es-BO" dirty="0"/>
              <a:t>implica una estafa; intentando obtener confianza de una fuente confiando en las ganas de ayudar natural que tienen las personas como también sus </a:t>
            </a:r>
            <a:r>
              <a:rPr lang="es-BO" dirty="0" smtClean="0"/>
              <a:t>debilidades</a:t>
            </a:r>
            <a:r>
              <a:rPr lang="es-BO" dirty="0"/>
              <a:t>, apelando su vanidad, su autoridad y el espionaje son técnicas naturalmente utilizadas.</a:t>
            </a:r>
          </a:p>
        </p:txBody>
      </p:sp>
    </p:spTree>
    <p:extLst>
      <p:ext uri="{BB962C8B-B14F-4D97-AF65-F5344CB8AC3E}">
        <p14:creationId xmlns:p14="http://schemas.microsoft.com/office/powerpoint/2010/main" val="19526828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PenTesting</a:t>
            </a:r>
            <a:r>
              <a:rPr lang="es-BO" dirty="0"/>
              <a:t> </a:t>
            </a:r>
            <a:r>
              <a:rPr lang="es-BO" dirty="0"/>
              <a:t>Roadmap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Testeando </a:t>
            </a:r>
            <a:r>
              <a:rPr lang="es-BO" dirty="0" smtClean="0"/>
              <a:t>dispositivos </a:t>
            </a:r>
            <a:r>
              <a:rPr lang="es-BO" dirty="0"/>
              <a:t>de red y filtrado.</a:t>
            </a:r>
          </a:p>
          <a:p>
            <a:r>
              <a:rPr lang="es-BO" dirty="0" smtClean="0"/>
              <a:t>Se </a:t>
            </a:r>
            <a:r>
              <a:rPr lang="es-BO" dirty="0"/>
              <a:t>pueden realizar pruebas de instalación por defecto de firewall para </a:t>
            </a:r>
            <a:r>
              <a:rPr lang="es-BO" dirty="0" smtClean="0"/>
              <a:t>asegurar </a:t>
            </a:r>
            <a:r>
              <a:rPr lang="es-BO" dirty="0"/>
              <a:t>los </a:t>
            </a:r>
            <a:r>
              <a:rPr lang="es-BO" dirty="0"/>
              <a:t>IDs</a:t>
            </a:r>
            <a:r>
              <a:rPr lang="es-BO" dirty="0"/>
              <a:t> de usuario y </a:t>
            </a:r>
            <a:r>
              <a:rPr lang="es-BO" dirty="0"/>
              <a:t>passwords</a:t>
            </a:r>
            <a:r>
              <a:rPr lang="es-BO" dirty="0"/>
              <a:t> por defecto han sido deshabilitados o cambiados.</a:t>
            </a:r>
          </a:p>
          <a:p>
            <a:r>
              <a:rPr lang="es-BO" dirty="0" smtClean="0"/>
              <a:t>Los </a:t>
            </a:r>
            <a:r>
              <a:rPr lang="es-BO" dirty="0"/>
              <a:t>servidores proxy pueden estar sujetos a test de </a:t>
            </a:r>
            <a:r>
              <a:rPr lang="es-BO" dirty="0" smtClean="0"/>
              <a:t>estrés </a:t>
            </a:r>
            <a:r>
              <a:rPr lang="es-BO" dirty="0"/>
              <a:t>para evaluar su habilidad de filtrar paquetes no deseados.</a:t>
            </a:r>
          </a:p>
        </p:txBody>
      </p:sp>
    </p:spTree>
    <p:extLst>
      <p:ext uri="{BB962C8B-B14F-4D97-AF65-F5344CB8AC3E}">
        <p14:creationId xmlns:p14="http://schemas.microsoft.com/office/powerpoint/2010/main" val="309909406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PenTesting</a:t>
            </a:r>
            <a:r>
              <a:rPr lang="es-BO" dirty="0"/>
              <a:t> </a:t>
            </a:r>
            <a:r>
              <a:rPr lang="es-BO" dirty="0"/>
              <a:t>Roadmap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El </a:t>
            </a:r>
            <a:r>
              <a:rPr lang="es-BO" dirty="0" smtClean="0"/>
              <a:t>objetivo </a:t>
            </a:r>
            <a:r>
              <a:rPr lang="es-BO" dirty="0"/>
              <a:t>del equipo de intrusión es comprobar que todo el tráfico legítimo fluye a través del dispositivo de filtrado.</a:t>
            </a:r>
          </a:p>
          <a:p>
            <a:r>
              <a:rPr lang="es-BO" dirty="0" smtClean="0"/>
              <a:t>Los </a:t>
            </a:r>
            <a:r>
              <a:rPr lang="es-BO" dirty="0"/>
              <a:t>testers</a:t>
            </a:r>
            <a:r>
              <a:rPr lang="es-BO" dirty="0"/>
              <a:t> también puede revisar cualquier capacidad de </a:t>
            </a:r>
            <a:r>
              <a:rPr lang="es-BO" dirty="0"/>
              <a:t>login</a:t>
            </a:r>
            <a:r>
              <a:rPr lang="es-BO" dirty="0"/>
              <a:t> remoto que haya sido habilitado.</a:t>
            </a:r>
          </a:p>
        </p:txBody>
      </p:sp>
    </p:spTree>
    <p:extLst>
      <p:ext uri="{BB962C8B-B14F-4D97-AF65-F5344CB8AC3E}">
        <p14:creationId xmlns:p14="http://schemas.microsoft.com/office/powerpoint/2010/main" val="35602064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PenTesting</a:t>
            </a:r>
            <a:r>
              <a:rPr lang="es-BO" dirty="0"/>
              <a:t> </a:t>
            </a:r>
            <a:r>
              <a:rPr lang="es-BO" dirty="0"/>
              <a:t>Roadmap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dirty="0"/>
              <a:t>Emulación de </a:t>
            </a:r>
            <a:r>
              <a:rPr lang="es-BO" dirty="0"/>
              <a:t>DoS</a:t>
            </a:r>
            <a:endParaRPr lang="es-BO" dirty="0"/>
          </a:p>
          <a:p>
            <a:r>
              <a:rPr lang="es-BO" dirty="0" smtClean="0"/>
              <a:t>Estos </a:t>
            </a:r>
            <a:r>
              <a:rPr lang="es-BO" dirty="0"/>
              <a:t>tests</a:t>
            </a:r>
            <a:r>
              <a:rPr lang="es-BO" dirty="0"/>
              <a:t> revisan la efectividad de los dispositivos anti </a:t>
            </a:r>
            <a:r>
              <a:rPr lang="es-BO" dirty="0"/>
              <a:t>DoS</a:t>
            </a:r>
            <a:r>
              <a:rPr lang="es-BO" dirty="0"/>
              <a:t>.</a:t>
            </a:r>
          </a:p>
          <a:p>
            <a:r>
              <a:rPr lang="es-BO" dirty="0" smtClean="0"/>
              <a:t>Algunos </a:t>
            </a:r>
            <a:r>
              <a:rPr lang="es-BO" dirty="0"/>
              <a:t>sitios online simulan ataques </a:t>
            </a:r>
            <a:r>
              <a:rPr lang="es-BO" dirty="0"/>
              <a:t>DoS</a:t>
            </a:r>
            <a:r>
              <a:rPr lang="es-BO" dirty="0"/>
              <a:t> para una carga nominal.</a:t>
            </a:r>
          </a:p>
          <a:p>
            <a:r>
              <a:rPr lang="es-BO" dirty="0" smtClean="0"/>
              <a:t>La </a:t>
            </a:r>
            <a:r>
              <a:rPr lang="es-BO" dirty="0"/>
              <a:t>emulación de ataques </a:t>
            </a:r>
            <a:r>
              <a:rPr lang="es-BO" dirty="0"/>
              <a:t>DoS</a:t>
            </a:r>
            <a:r>
              <a:rPr lang="es-BO" dirty="0"/>
              <a:t> pueden utiliza intensamente los recursos.</a:t>
            </a:r>
          </a:p>
          <a:p>
            <a:r>
              <a:rPr lang="es-BO" dirty="0" smtClean="0"/>
              <a:t>Los </a:t>
            </a:r>
            <a:r>
              <a:rPr lang="es-BO" dirty="0"/>
              <a:t>ataques </a:t>
            </a:r>
            <a:r>
              <a:rPr lang="es-BO" dirty="0"/>
              <a:t>DoS</a:t>
            </a:r>
            <a:r>
              <a:rPr lang="es-BO" dirty="0"/>
              <a:t> pueden ser </a:t>
            </a:r>
            <a:r>
              <a:rPr lang="es-BO" dirty="0" smtClean="0"/>
              <a:t>eliminados </a:t>
            </a:r>
            <a:r>
              <a:rPr lang="es-BO" dirty="0"/>
              <a:t>utilizando hardware.</a:t>
            </a:r>
          </a:p>
        </p:txBody>
      </p:sp>
    </p:spTree>
    <p:extLst>
      <p:ext uri="{BB962C8B-B14F-4D97-AF65-F5344CB8AC3E}">
        <p14:creationId xmlns:p14="http://schemas.microsoft.com/office/powerpoint/2010/main" val="21275224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Outsourcing</a:t>
            </a:r>
            <a:r>
              <a:rPr lang="es-BO" dirty="0"/>
              <a:t> </a:t>
            </a:r>
            <a:r>
              <a:rPr lang="es-BO" dirty="0" smtClean="0"/>
              <a:t>PenTesting</a:t>
            </a:r>
            <a:r>
              <a:rPr lang="es-BO" dirty="0" smtClean="0"/>
              <a:t> </a:t>
            </a:r>
            <a:r>
              <a:rPr lang="es-BO" dirty="0"/>
              <a:t>Services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sz="2600" dirty="0"/>
              <a:t>Test de Intrusión de los servicios externalizados</a:t>
            </a:r>
          </a:p>
          <a:p>
            <a:r>
              <a:rPr lang="es-BO" sz="2600" dirty="0" smtClean="0"/>
              <a:t>Controladores </a:t>
            </a:r>
            <a:r>
              <a:rPr lang="es-BO" sz="2600" dirty="0"/>
              <a:t>para </a:t>
            </a:r>
            <a:r>
              <a:rPr lang="es-BO" sz="2600" dirty="0"/>
              <a:t>pentest</a:t>
            </a:r>
            <a:r>
              <a:rPr lang="es-BO" sz="2600" dirty="0"/>
              <a:t> de los servicios externalizados: Para se auditados por una agencia, para adquirir un punto de vista del intruso. La organización puede requerir una evaluación de seguridad específica y sugerencias de contramedidas correctivas.</a:t>
            </a:r>
          </a:p>
          <a:p>
            <a:r>
              <a:rPr lang="es-BO" sz="2600" dirty="0" smtClean="0"/>
              <a:t>Test </a:t>
            </a:r>
            <a:r>
              <a:rPr lang="es-BO" sz="2600" dirty="0"/>
              <a:t>de intrusión de suscripción: Se debe pagar un seguro de responsabilidad profesional si hay resultado en las acciones o si los hay. También conocido como seguro de E&amp;O o seguro de indemnización profesional.</a:t>
            </a:r>
          </a:p>
        </p:txBody>
      </p:sp>
    </p:spTree>
    <p:extLst>
      <p:ext uri="{BB962C8B-B14F-4D97-AF65-F5344CB8AC3E}">
        <p14:creationId xmlns:p14="http://schemas.microsoft.com/office/powerpoint/2010/main" val="15897995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Outsourcing</a:t>
            </a:r>
            <a:r>
              <a:rPr lang="es-BO" dirty="0"/>
              <a:t> </a:t>
            </a:r>
            <a:r>
              <a:rPr lang="es-BO" dirty="0" smtClean="0"/>
              <a:t>PenTesting</a:t>
            </a:r>
            <a:r>
              <a:rPr lang="es-BO" dirty="0" smtClean="0"/>
              <a:t> </a:t>
            </a:r>
            <a:r>
              <a:rPr lang="es-BO" dirty="0"/>
              <a:t>Services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es-BO" sz="2800" dirty="0"/>
              <a:t>Términos de compromiso</a:t>
            </a:r>
          </a:p>
          <a:p>
            <a:r>
              <a:rPr lang="es-BO" sz="2800" dirty="0" smtClean="0"/>
              <a:t>La </a:t>
            </a:r>
            <a:r>
              <a:rPr lang="es-BO" sz="2800" dirty="0"/>
              <a:t>organización sanciona al test de intrusión contra cualquiera de sus sistemas de producción acortadas explícitamente en las reglas de compromiso establecidas.</a:t>
            </a:r>
          </a:p>
          <a:p>
            <a:r>
              <a:rPr lang="es-BO" sz="2800" dirty="0" smtClean="0"/>
              <a:t>Debe </a:t>
            </a:r>
            <a:r>
              <a:rPr lang="es-BO" sz="2800" dirty="0"/>
              <a:t>establecer los términos de preferencia bajo los cuales la agencia interactúa con la organización.</a:t>
            </a:r>
          </a:p>
          <a:p>
            <a:r>
              <a:rPr lang="es-BO" sz="2800" dirty="0" smtClean="0"/>
              <a:t>Puede </a:t>
            </a:r>
            <a:r>
              <a:rPr lang="es-BO" sz="2800" dirty="0"/>
              <a:t>especificar el código de conducta deseado, los procedimientos a ser seguidos y la naturaleza de la interacción entre los </a:t>
            </a:r>
            <a:r>
              <a:rPr lang="es-BO" sz="2800" dirty="0"/>
              <a:t>testers</a:t>
            </a:r>
            <a:r>
              <a:rPr lang="es-BO" sz="2800" dirty="0"/>
              <a:t> y la organización.</a:t>
            </a:r>
          </a:p>
        </p:txBody>
      </p:sp>
    </p:spTree>
    <p:extLst>
      <p:ext uri="{BB962C8B-B14F-4D97-AF65-F5344CB8AC3E}">
        <p14:creationId xmlns:p14="http://schemas.microsoft.com/office/powerpoint/2010/main" val="392896105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Outsourcing</a:t>
            </a:r>
            <a:r>
              <a:rPr lang="es-BO" dirty="0"/>
              <a:t> </a:t>
            </a:r>
            <a:r>
              <a:rPr lang="es-BO" dirty="0" smtClean="0"/>
              <a:t>PenTesting</a:t>
            </a:r>
            <a:r>
              <a:rPr lang="es-BO" dirty="0" smtClean="0"/>
              <a:t> </a:t>
            </a:r>
            <a:r>
              <a:rPr lang="es-BO" dirty="0"/>
              <a:t>Services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BO" sz="2800" dirty="0" smtClean="0"/>
              <a:t>Ámbito </a:t>
            </a:r>
            <a:r>
              <a:rPr lang="es-BO" sz="2800" dirty="0"/>
              <a:t>del proyecto</a:t>
            </a:r>
          </a:p>
          <a:p>
            <a:r>
              <a:rPr lang="es-BO" sz="2800" dirty="0" smtClean="0"/>
              <a:t>Determinar </a:t>
            </a:r>
            <a:r>
              <a:rPr lang="es-BO" sz="2800" dirty="0"/>
              <a:t>el ámbito del test de intrusión es </a:t>
            </a:r>
            <a:r>
              <a:rPr lang="es-BO" sz="2800" dirty="0" smtClean="0"/>
              <a:t>esencial </a:t>
            </a:r>
            <a:r>
              <a:rPr lang="es-BO" sz="2800" dirty="0"/>
              <a:t>para decidir si el test es una prueba específica o una prueba comprensiva.</a:t>
            </a:r>
          </a:p>
          <a:p>
            <a:r>
              <a:rPr lang="es-BO" sz="2800" dirty="0" smtClean="0"/>
              <a:t>Las </a:t>
            </a:r>
            <a:r>
              <a:rPr lang="es-BO" sz="2800" dirty="0"/>
              <a:t>evaluaciones comprensivas son esfuerzos coordinados por la agencia de test de intrusión para descubrir cuantas más vulnerabilidades como sean posibles en la organización.</a:t>
            </a:r>
          </a:p>
          <a:p>
            <a:r>
              <a:rPr lang="es-BO" sz="2800" dirty="0" smtClean="0"/>
              <a:t>Una </a:t>
            </a:r>
            <a:r>
              <a:rPr lang="es-BO" sz="2800" dirty="0"/>
              <a:t>prueba específica buscará identificar las vulnerabilidades en sistemas y prácticas específicas</a:t>
            </a:r>
          </a:p>
        </p:txBody>
      </p:sp>
    </p:spTree>
    <p:extLst>
      <p:ext uri="{BB962C8B-B14F-4D97-AF65-F5344CB8AC3E}">
        <p14:creationId xmlns:p14="http://schemas.microsoft.com/office/powerpoint/2010/main" val="261228133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Outsourcing</a:t>
            </a:r>
            <a:r>
              <a:rPr lang="es-BO" dirty="0"/>
              <a:t> </a:t>
            </a:r>
            <a:r>
              <a:rPr lang="es-BO" dirty="0" smtClean="0"/>
              <a:t>PenTesting</a:t>
            </a:r>
            <a:r>
              <a:rPr lang="es-BO" dirty="0" smtClean="0"/>
              <a:t> </a:t>
            </a:r>
            <a:r>
              <a:rPr lang="es-BO" dirty="0"/>
              <a:t>Services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sz="2800" dirty="0"/>
              <a:t>Acuerdos de nivel de servicio del Test de Intrusión</a:t>
            </a:r>
          </a:p>
          <a:p>
            <a:r>
              <a:rPr lang="es-BO" sz="2800" dirty="0" smtClean="0"/>
              <a:t>Es </a:t>
            </a:r>
            <a:r>
              <a:rPr lang="es-BO" sz="2800" dirty="0"/>
              <a:t>un contrato que detalla los términos de servicio que un externo proveerá.</a:t>
            </a:r>
          </a:p>
          <a:p>
            <a:r>
              <a:rPr lang="es-BO" sz="2800" dirty="0" smtClean="0"/>
              <a:t>Los </a:t>
            </a:r>
            <a:r>
              <a:rPr lang="es-BO" sz="2800" dirty="0"/>
              <a:t>SLAs</a:t>
            </a:r>
            <a:r>
              <a:rPr lang="es-BO" sz="2800" dirty="0"/>
              <a:t> están hechos por </a:t>
            </a:r>
            <a:r>
              <a:rPr lang="es-BO" sz="2800" dirty="0" smtClean="0"/>
              <a:t>expertos </a:t>
            </a:r>
            <a:r>
              <a:rPr lang="es-BO" sz="2800" dirty="0"/>
              <a:t>o los profesionales pueden incluir </a:t>
            </a:r>
            <a:r>
              <a:rPr lang="es-BO" sz="2800" dirty="0" smtClean="0"/>
              <a:t>ámbitos, </a:t>
            </a:r>
            <a:r>
              <a:rPr lang="es-BO" sz="2800" dirty="0"/>
              <a:t>remedios y penalidades.</a:t>
            </a:r>
          </a:p>
          <a:p>
            <a:r>
              <a:rPr lang="es-BO" sz="2800" dirty="0" smtClean="0"/>
              <a:t>La </a:t>
            </a:r>
            <a:r>
              <a:rPr lang="es-BO" sz="2800" dirty="0"/>
              <a:t>línea de fondo es el </a:t>
            </a:r>
            <a:r>
              <a:rPr lang="es-BO" sz="2800" dirty="0"/>
              <a:t>SLAs</a:t>
            </a:r>
            <a:r>
              <a:rPr lang="es-BO" sz="2800" dirty="0"/>
              <a:t> que define los niveles mínimos de disponibilidad desde los </a:t>
            </a:r>
            <a:r>
              <a:rPr lang="es-BO" sz="2800" dirty="0"/>
              <a:t>testers</a:t>
            </a:r>
            <a:r>
              <a:rPr lang="es-BO" sz="2800" dirty="0"/>
              <a:t> y determinar qué acciones deben ser tomadas en el evento de una ruptura seria.</a:t>
            </a:r>
          </a:p>
        </p:txBody>
      </p:sp>
    </p:spTree>
    <p:extLst>
      <p:ext uri="{BB962C8B-B14F-4D97-AF65-F5344CB8AC3E}">
        <p14:creationId xmlns:p14="http://schemas.microsoft.com/office/powerpoint/2010/main" val="3357440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dirty="0"/>
              <a:t>Un test de intrusión que no es completamente realizado de manera profesional, puede resultar en pérdida de servicios y ruptura de la continuidad del negocio. Evalúa el modelo de seguridad de la organización como un todo. Revela las consecuencias potenciales de si un atacante real ataca la red.  Un </a:t>
            </a:r>
            <a:r>
              <a:rPr lang="es-BO" dirty="0"/>
              <a:t>Penetration</a:t>
            </a:r>
            <a:r>
              <a:rPr lang="es-BO" dirty="0"/>
              <a:t> </a:t>
            </a:r>
            <a:r>
              <a:rPr lang="es-BO" dirty="0"/>
              <a:t>Tester</a:t>
            </a:r>
            <a:r>
              <a:rPr lang="es-BO" dirty="0"/>
              <a:t> es diferenciado de un atacante solo por su intención y su falta de malicia. 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Test de Intrusión</a:t>
            </a:r>
          </a:p>
        </p:txBody>
      </p:sp>
    </p:spTree>
    <p:extLst>
      <p:ext uri="{BB962C8B-B14F-4D97-AF65-F5344CB8AC3E}">
        <p14:creationId xmlns:p14="http://schemas.microsoft.com/office/powerpoint/2010/main" val="3544941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Outsourcing</a:t>
            </a:r>
            <a:r>
              <a:rPr lang="es-BO" dirty="0"/>
              <a:t> </a:t>
            </a:r>
            <a:r>
              <a:rPr lang="es-BO" dirty="0" smtClean="0"/>
              <a:t>PenTesting</a:t>
            </a:r>
            <a:r>
              <a:rPr lang="es-BO" dirty="0" smtClean="0"/>
              <a:t> </a:t>
            </a:r>
            <a:r>
              <a:rPr lang="es-BO" dirty="0"/>
              <a:t>Services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sz="2600" dirty="0"/>
              <a:t>Consultores de Test de Intrusión</a:t>
            </a:r>
          </a:p>
          <a:p>
            <a:r>
              <a:rPr lang="es-BO" sz="2600" dirty="0" smtClean="0"/>
              <a:t>Contratar </a:t>
            </a:r>
            <a:r>
              <a:rPr lang="es-BO" sz="2600" dirty="0"/>
              <a:t>pen </a:t>
            </a:r>
            <a:r>
              <a:rPr lang="es-BO" sz="2600" dirty="0"/>
              <a:t>testers</a:t>
            </a:r>
            <a:r>
              <a:rPr lang="es-BO" sz="2600" dirty="0"/>
              <a:t> altamente calificados resultará en un test de intrusión con alta calidad.</a:t>
            </a:r>
          </a:p>
          <a:p>
            <a:r>
              <a:rPr lang="es-BO" sz="2600" dirty="0" smtClean="0"/>
              <a:t>Un </a:t>
            </a:r>
            <a:r>
              <a:rPr lang="es-BO" sz="2600" dirty="0"/>
              <a:t>Test de intrusión de una red corporativa examinara numerosos host distintos (con un número de sistemas operativos distintos), arquitectura de red, políticas y procedimientos.</a:t>
            </a:r>
          </a:p>
          <a:p>
            <a:r>
              <a:rPr lang="es-BO" sz="2600" dirty="0" smtClean="0"/>
              <a:t>Las </a:t>
            </a:r>
            <a:r>
              <a:rPr lang="es-BO" sz="2600" dirty="0"/>
              <a:t>habilidades para Test de Intrusión no puede ser obtenida sin años de experiencia en los campos de TI, como desarrollo, administración de sistemas o consultoría.</a:t>
            </a:r>
          </a:p>
        </p:txBody>
      </p:sp>
    </p:spTree>
    <p:extLst>
      <p:ext uri="{BB962C8B-B14F-4D97-AF65-F5344CB8AC3E}">
        <p14:creationId xmlns:p14="http://schemas.microsoft.com/office/powerpoint/2010/main" val="14307129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Herramientas </a:t>
            </a:r>
            <a:r>
              <a:rPr lang="es-BO" dirty="0" smtClean="0"/>
              <a:t>PenTesting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Evaluación de los distintos tipos de herramientas de </a:t>
            </a:r>
            <a:r>
              <a:rPr lang="es-BO" dirty="0"/>
              <a:t>Pentest</a:t>
            </a:r>
            <a:endParaRPr lang="es-BO" dirty="0"/>
          </a:p>
          <a:p>
            <a:r>
              <a:rPr lang="es-BO" dirty="0" smtClean="0"/>
              <a:t>Capacidad </a:t>
            </a:r>
            <a:r>
              <a:rPr lang="es-BO" dirty="0"/>
              <a:t>de reporte.</a:t>
            </a:r>
          </a:p>
          <a:p>
            <a:r>
              <a:rPr lang="es-BO" dirty="0" smtClean="0"/>
              <a:t>Compatibilidad</a:t>
            </a:r>
            <a:r>
              <a:rPr lang="es-BO" dirty="0"/>
              <a:t>.</a:t>
            </a:r>
          </a:p>
          <a:p>
            <a:r>
              <a:rPr lang="es-BO" dirty="0" smtClean="0"/>
              <a:t>Fácil </a:t>
            </a:r>
            <a:r>
              <a:rPr lang="es-BO" dirty="0"/>
              <a:t>uso.</a:t>
            </a:r>
          </a:p>
          <a:p>
            <a:r>
              <a:rPr lang="es-BO" dirty="0" smtClean="0"/>
              <a:t>Costo</a:t>
            </a:r>
            <a:r>
              <a:rPr lang="es-BO" dirty="0"/>
              <a:t>.</a:t>
            </a:r>
          </a:p>
          <a:p>
            <a:r>
              <a:rPr lang="es-BO" dirty="0" smtClean="0"/>
              <a:t>Plataforma</a:t>
            </a:r>
            <a:r>
              <a:rPr lang="es-B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302195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Herramientas </a:t>
            </a:r>
            <a:r>
              <a:rPr lang="es-BO" dirty="0"/>
              <a:t>PenTesting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Herramienta de evaluación de seguridad de aplicación: </a:t>
            </a:r>
            <a:r>
              <a:rPr lang="es-BO" dirty="0"/>
              <a:t>Webscarab</a:t>
            </a:r>
            <a:r>
              <a:rPr lang="es-BO" dirty="0"/>
              <a:t>.</a:t>
            </a:r>
          </a:p>
          <a:p>
            <a:r>
              <a:rPr lang="es-BO" dirty="0" smtClean="0"/>
              <a:t>Es </a:t>
            </a:r>
            <a:r>
              <a:rPr lang="es-BO" dirty="0"/>
              <a:t>un marco de trabajo para el análisis de aplicaciones que se comunican utilizando protocolos HTTP y HTTPS.</a:t>
            </a:r>
          </a:p>
          <a:p>
            <a:endParaRPr lang="es-BO" dirty="0"/>
          </a:p>
          <a:p>
            <a:pPr marL="0" indent="0">
              <a:buNone/>
            </a:pPr>
            <a:r>
              <a:rPr lang="es-BO" dirty="0"/>
              <a:t>Otras: </a:t>
            </a:r>
            <a:r>
              <a:rPr lang="es-BO" dirty="0"/>
              <a:t>Acunetix</a:t>
            </a:r>
            <a:r>
              <a:rPr lang="es-BO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769851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Herramientas </a:t>
            </a:r>
            <a:r>
              <a:rPr lang="es-BO" dirty="0"/>
              <a:t>PenTesting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BO" dirty="0"/>
              <a:t>Herramienta de evaluación de seguridad de red: </a:t>
            </a:r>
            <a:r>
              <a:rPr lang="es-BO" dirty="0"/>
              <a:t>Angry</a:t>
            </a:r>
            <a:r>
              <a:rPr lang="es-BO" dirty="0"/>
              <a:t> IP Scanner: Escanea rango de </a:t>
            </a:r>
            <a:r>
              <a:rPr lang="es-BO" dirty="0"/>
              <a:t>IPs</a:t>
            </a:r>
            <a:r>
              <a:rPr lang="es-BO" dirty="0"/>
              <a:t> como también puertos en cualquier rango. </a:t>
            </a:r>
            <a:endParaRPr lang="es-BO" dirty="0" smtClean="0"/>
          </a:p>
          <a:p>
            <a:pPr marL="0" indent="0">
              <a:buNone/>
            </a:pPr>
            <a:r>
              <a:rPr lang="es-BO" dirty="0" smtClean="0"/>
              <a:t>características:</a:t>
            </a:r>
            <a:endParaRPr lang="es-BO" dirty="0"/>
          </a:p>
          <a:p>
            <a:r>
              <a:rPr lang="es-BO" dirty="0" smtClean="0"/>
              <a:t>Información </a:t>
            </a:r>
            <a:r>
              <a:rPr lang="es-BO" dirty="0"/>
              <a:t>NetBIOS.</a:t>
            </a:r>
          </a:p>
          <a:p>
            <a:r>
              <a:rPr lang="es-BO" dirty="0" smtClean="0"/>
              <a:t>Rangos </a:t>
            </a:r>
            <a:r>
              <a:rPr lang="es-BO" dirty="0"/>
              <a:t>de direcciones IP favoritas.</a:t>
            </a:r>
          </a:p>
          <a:p>
            <a:r>
              <a:rPr lang="es-BO" dirty="0" smtClean="0"/>
              <a:t>Detección </a:t>
            </a:r>
            <a:r>
              <a:rPr lang="es-BO" dirty="0"/>
              <a:t>de servidores web.</a:t>
            </a:r>
          </a:p>
          <a:p>
            <a:r>
              <a:rPr lang="es-BO" dirty="0" smtClean="0"/>
              <a:t>Abridores </a:t>
            </a:r>
            <a:r>
              <a:rPr lang="es-BO" dirty="0"/>
              <a:t>personalizables.</a:t>
            </a:r>
          </a:p>
        </p:txBody>
      </p:sp>
    </p:spTree>
    <p:extLst>
      <p:ext uri="{BB962C8B-B14F-4D97-AF65-F5344CB8AC3E}">
        <p14:creationId xmlns:p14="http://schemas.microsoft.com/office/powerpoint/2010/main" val="28264707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Herramientas </a:t>
            </a:r>
            <a:r>
              <a:rPr lang="es-BO" dirty="0"/>
              <a:t>PenTesting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sz="2600" dirty="0"/>
              <a:t>Herramienta de evaluación de seguridad de red: GFI </a:t>
            </a:r>
            <a:r>
              <a:rPr lang="es-BO" sz="2600" dirty="0"/>
              <a:t>LANguard</a:t>
            </a:r>
            <a:endParaRPr lang="es-BO" sz="2600" dirty="0"/>
          </a:p>
          <a:p>
            <a:pPr marL="0" indent="0">
              <a:buNone/>
            </a:pPr>
            <a:r>
              <a:rPr lang="es-BO" sz="2600" dirty="0"/>
              <a:t>Es un </a:t>
            </a:r>
            <a:r>
              <a:rPr lang="es-BO" sz="2600" dirty="0" smtClean="0"/>
              <a:t>escáner </a:t>
            </a:r>
            <a:r>
              <a:rPr lang="es-BO" sz="2600" dirty="0"/>
              <a:t>de seguridad de redes y solución de administración de parches. A</a:t>
            </a:r>
            <a:r>
              <a:rPr lang="es-BO" sz="2600" dirty="0" smtClean="0"/>
              <a:t>siste </a:t>
            </a:r>
            <a:r>
              <a:rPr lang="es-BO" sz="2600" dirty="0"/>
              <a:t>en las siguientes áreas:</a:t>
            </a:r>
          </a:p>
          <a:p>
            <a:r>
              <a:rPr lang="es-BO" sz="2600" dirty="0" smtClean="0"/>
              <a:t>Administración </a:t>
            </a:r>
            <a:r>
              <a:rPr lang="es-BO" sz="2600" dirty="0"/>
              <a:t>de parches.</a:t>
            </a:r>
          </a:p>
          <a:p>
            <a:r>
              <a:rPr lang="es-BO" sz="2600" dirty="0" smtClean="0"/>
              <a:t>Administración </a:t>
            </a:r>
            <a:r>
              <a:rPr lang="es-BO" sz="2600" dirty="0"/>
              <a:t>de vulnerabilidades.</a:t>
            </a:r>
          </a:p>
          <a:p>
            <a:r>
              <a:rPr lang="es-BO" sz="2600" dirty="0" smtClean="0"/>
              <a:t>Auditoría </a:t>
            </a:r>
            <a:r>
              <a:rPr lang="es-BO" sz="2600" dirty="0"/>
              <a:t>de software y red.</a:t>
            </a:r>
          </a:p>
          <a:p>
            <a:r>
              <a:rPr lang="es-BO" sz="2600" dirty="0" smtClean="0"/>
              <a:t>Administración </a:t>
            </a:r>
            <a:r>
              <a:rPr lang="es-BO" sz="2600" dirty="0"/>
              <a:t>de cambios.</a:t>
            </a:r>
          </a:p>
          <a:p>
            <a:r>
              <a:rPr lang="es-BO" sz="2600" dirty="0" smtClean="0"/>
              <a:t>Inventario </a:t>
            </a:r>
            <a:r>
              <a:rPr lang="es-BO" sz="2600" dirty="0"/>
              <a:t>de bienes.</a:t>
            </a:r>
          </a:p>
          <a:p>
            <a:r>
              <a:rPr lang="es-BO" sz="2600" dirty="0" smtClean="0"/>
              <a:t>Análisis </a:t>
            </a:r>
            <a:r>
              <a:rPr lang="es-BO" sz="2600" dirty="0"/>
              <a:t>de riesgo y cumplimiento.</a:t>
            </a:r>
          </a:p>
        </p:txBody>
      </p:sp>
    </p:spTree>
    <p:extLst>
      <p:ext uri="{BB962C8B-B14F-4D97-AF65-F5344CB8AC3E}">
        <p14:creationId xmlns:p14="http://schemas.microsoft.com/office/powerpoint/2010/main" val="36655813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Herramientas </a:t>
            </a:r>
            <a:r>
              <a:rPr lang="es-BO" dirty="0"/>
              <a:t>PenTesting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dirty="0"/>
              <a:t>Herramienta de </a:t>
            </a:r>
            <a:r>
              <a:rPr lang="es-BO" dirty="0" smtClean="0"/>
              <a:t>evaluación </a:t>
            </a:r>
            <a:r>
              <a:rPr lang="es-BO" dirty="0"/>
              <a:t>de acceso remoto </a:t>
            </a:r>
            <a:r>
              <a:rPr lang="es-BO" dirty="0"/>
              <a:t>wireless</a:t>
            </a:r>
            <a:r>
              <a:rPr lang="es-BO" dirty="0"/>
              <a:t>: </a:t>
            </a:r>
            <a:r>
              <a:rPr lang="es-BO" dirty="0"/>
              <a:t>Kismet</a:t>
            </a:r>
            <a:endParaRPr lang="es-BO" dirty="0"/>
          </a:p>
          <a:p>
            <a:r>
              <a:rPr lang="es-BO" dirty="0" smtClean="0"/>
              <a:t>Es </a:t>
            </a:r>
            <a:r>
              <a:rPr lang="es-BO" dirty="0"/>
              <a:t>un detector de redes </a:t>
            </a:r>
            <a:r>
              <a:rPr lang="es-BO" dirty="0"/>
              <a:t>wireless</a:t>
            </a:r>
            <a:r>
              <a:rPr lang="es-BO" dirty="0"/>
              <a:t> de capa 2, </a:t>
            </a:r>
            <a:r>
              <a:rPr lang="es-BO" dirty="0"/>
              <a:t>sniffer</a:t>
            </a:r>
            <a:r>
              <a:rPr lang="es-BO" dirty="0"/>
              <a:t> e IDS.</a:t>
            </a:r>
          </a:p>
          <a:p>
            <a:r>
              <a:rPr lang="es-BO" dirty="0" smtClean="0"/>
              <a:t>Identifica </a:t>
            </a:r>
            <a:r>
              <a:rPr lang="es-BO" dirty="0"/>
              <a:t>redes recolectando paquetes </a:t>
            </a:r>
            <a:r>
              <a:rPr lang="es-BO" dirty="0" smtClean="0"/>
              <a:t>pasivamente.</a:t>
            </a:r>
            <a:endParaRPr lang="es-BO" dirty="0"/>
          </a:p>
          <a:p>
            <a:r>
              <a:rPr lang="es-BO" dirty="0" smtClean="0"/>
              <a:t>Detecta </a:t>
            </a:r>
            <a:r>
              <a:rPr lang="es-BO" dirty="0"/>
              <a:t>redes </a:t>
            </a:r>
            <a:r>
              <a:rPr lang="es-BO" dirty="0" smtClean="0"/>
              <a:t>ocultas </a:t>
            </a:r>
            <a:r>
              <a:rPr lang="es-BO" dirty="0"/>
              <a:t>y la presencia de redes de no balizamiento </a:t>
            </a:r>
            <a:r>
              <a:rPr lang="es-BO" dirty="0" smtClean="0"/>
              <a:t>vía </a:t>
            </a:r>
            <a:r>
              <a:rPr lang="es-BO" dirty="0"/>
              <a:t>tráfico de datos.</a:t>
            </a:r>
          </a:p>
        </p:txBody>
      </p:sp>
    </p:spTree>
    <p:extLst>
      <p:ext uri="{BB962C8B-B14F-4D97-AF65-F5344CB8AC3E}">
        <p14:creationId xmlns:p14="http://schemas.microsoft.com/office/powerpoint/2010/main" val="40288131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Herramientas </a:t>
            </a:r>
            <a:r>
              <a:rPr lang="es-BO" dirty="0"/>
              <a:t>PenTesting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Herramienta de evaluación de seguridad telefónica: </a:t>
            </a:r>
            <a:r>
              <a:rPr lang="es-BO" dirty="0"/>
              <a:t>Omnipeek</a:t>
            </a:r>
            <a:endParaRPr lang="es-BO" dirty="0"/>
          </a:p>
          <a:p>
            <a:pPr marL="0" indent="0">
              <a:buNone/>
            </a:pPr>
            <a:r>
              <a:rPr lang="es-BO" dirty="0"/>
              <a:t>Es un analizador de red que ofrece análisis y monitoreo </a:t>
            </a:r>
            <a:r>
              <a:rPr lang="es-BO" dirty="0"/>
              <a:t>VoIP</a:t>
            </a:r>
            <a:r>
              <a:rPr lang="es-BO" dirty="0"/>
              <a:t> combinado con </a:t>
            </a:r>
            <a:r>
              <a:rPr lang="es-BO" dirty="0"/>
              <a:t>ethernet</a:t>
            </a:r>
            <a:r>
              <a:rPr lang="es-BO" dirty="0"/>
              <a:t>, </a:t>
            </a:r>
            <a:r>
              <a:rPr lang="es-BO" dirty="0"/>
              <a:t>wireless</a:t>
            </a:r>
            <a:r>
              <a:rPr lang="es-BO" dirty="0"/>
              <a:t>, 10GbE, Gigabit, y WAN.</a:t>
            </a:r>
          </a:p>
        </p:txBody>
      </p:sp>
    </p:spTree>
    <p:extLst>
      <p:ext uri="{BB962C8B-B14F-4D97-AF65-F5344CB8AC3E}">
        <p14:creationId xmlns:p14="http://schemas.microsoft.com/office/powerpoint/2010/main" val="319492648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Herramientas </a:t>
            </a:r>
            <a:r>
              <a:rPr lang="es-BO" dirty="0"/>
              <a:t>PenTesting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BO" sz="2500" dirty="0"/>
              <a:t>Herramienta de testeo de </a:t>
            </a:r>
            <a:r>
              <a:rPr lang="es-BO" sz="2500" dirty="0" smtClean="0"/>
              <a:t>dispositivos </a:t>
            </a:r>
            <a:r>
              <a:rPr lang="es-BO" sz="2500" dirty="0"/>
              <a:t>de red y filtrado: </a:t>
            </a:r>
            <a:r>
              <a:rPr lang="es-BO" sz="2500" dirty="0"/>
              <a:t>Traffic</a:t>
            </a:r>
            <a:r>
              <a:rPr lang="es-BO" sz="2500" dirty="0"/>
              <a:t> IQ Professional</a:t>
            </a:r>
          </a:p>
          <a:p>
            <a:pPr marL="0" indent="0">
              <a:buNone/>
            </a:pPr>
            <a:r>
              <a:rPr lang="es-BO" sz="2500" dirty="0"/>
              <a:t>Habilita a los profesionales de seguridad a auditar y validar el comportamiento de los dispositivos de seguridad generando un tráfico o ataque de aplicación estándar o tráfico entre dos equipos virtuales.</a:t>
            </a:r>
          </a:p>
          <a:p>
            <a:pPr marL="0" indent="0">
              <a:buNone/>
            </a:pPr>
            <a:r>
              <a:rPr lang="es-BO" sz="2500" dirty="0"/>
              <a:t>Puede ser utilizado para evaluar, auditar y testear las </a:t>
            </a:r>
            <a:r>
              <a:rPr lang="es-BO" sz="2500" dirty="0" smtClean="0"/>
              <a:t>características </a:t>
            </a:r>
            <a:r>
              <a:rPr lang="es-BO" sz="2500" dirty="0"/>
              <a:t>del comportamiento de cualquier filtro de paquete no proxy, incluyendo: </a:t>
            </a:r>
            <a:endParaRPr lang="es-BO" sz="2500" dirty="0" smtClean="0"/>
          </a:p>
          <a:p>
            <a:pPr lvl="1"/>
            <a:r>
              <a:rPr lang="es-BO" sz="2200" dirty="0" smtClean="0"/>
              <a:t>Firewalls </a:t>
            </a:r>
            <a:r>
              <a:rPr lang="es-BO" sz="2200" dirty="0"/>
              <a:t>en la capa aplicación.</a:t>
            </a:r>
          </a:p>
          <a:p>
            <a:pPr lvl="1"/>
            <a:r>
              <a:rPr lang="es-BO" sz="2200" dirty="0" smtClean="0"/>
              <a:t>IDSs</a:t>
            </a:r>
            <a:r>
              <a:rPr lang="es-BO" sz="2200" dirty="0"/>
              <a:t>.</a:t>
            </a:r>
          </a:p>
          <a:p>
            <a:pPr lvl="1"/>
            <a:r>
              <a:rPr lang="es-BO" sz="2200" dirty="0" smtClean="0"/>
              <a:t>Sistemas </a:t>
            </a:r>
            <a:r>
              <a:rPr lang="es-BO" sz="2200" dirty="0"/>
              <a:t>de prevención de intrusos.</a:t>
            </a:r>
          </a:p>
          <a:p>
            <a:pPr lvl="1"/>
            <a:r>
              <a:rPr lang="es-BO" sz="2200" dirty="0" smtClean="0"/>
              <a:t>Routers</a:t>
            </a:r>
            <a:r>
              <a:rPr lang="es-BO" sz="2200" dirty="0" smtClean="0"/>
              <a:t> </a:t>
            </a:r>
            <a:r>
              <a:rPr lang="es-BO" sz="2200" dirty="0"/>
              <a:t>y </a:t>
            </a:r>
            <a:r>
              <a:rPr lang="es-BO" sz="2200" dirty="0"/>
              <a:t>switches</a:t>
            </a:r>
            <a:r>
              <a:rPr lang="es-BO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590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79055"/>
            <a:ext cx="7772400" cy="1470025"/>
          </a:xfrm>
        </p:spPr>
        <p:txBody>
          <a:bodyPr/>
          <a:lstStyle/>
          <a:p>
            <a:r>
              <a:rPr lang="es-BO" dirty="0"/>
              <a:t>¡</a:t>
            </a:r>
            <a:r>
              <a:rPr lang="es-BO" dirty="0" smtClean="0"/>
              <a:t>Muchas Gracias!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1331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¿Por qué Test de Intrusión?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sz="2900" dirty="0"/>
              <a:t>Identificar amenazas en los bienes de la organización.</a:t>
            </a:r>
          </a:p>
          <a:p>
            <a:r>
              <a:rPr lang="es-BO" sz="2900" dirty="0" smtClean="0"/>
              <a:t>Reduce </a:t>
            </a:r>
            <a:r>
              <a:rPr lang="es-BO" sz="2900" dirty="0"/>
              <a:t>costos de seguridad IT y provee una mejor ROSI (</a:t>
            </a:r>
            <a:r>
              <a:rPr lang="es-BO" sz="2900" dirty="0"/>
              <a:t>Return</a:t>
            </a:r>
            <a:r>
              <a:rPr lang="es-BO" sz="2900" dirty="0"/>
              <a:t> </a:t>
            </a:r>
            <a:r>
              <a:rPr lang="es-BO" sz="2900" dirty="0"/>
              <a:t>On</a:t>
            </a:r>
            <a:r>
              <a:rPr lang="es-BO" sz="2900" dirty="0"/>
              <a:t> IT Security </a:t>
            </a:r>
            <a:r>
              <a:rPr lang="es-BO" sz="2900" dirty="0"/>
              <a:t>Investment</a:t>
            </a:r>
            <a:r>
              <a:rPr lang="es-BO" sz="2900" dirty="0"/>
              <a:t>).</a:t>
            </a:r>
          </a:p>
          <a:p>
            <a:r>
              <a:rPr lang="es-BO" sz="2900" dirty="0" smtClean="0"/>
              <a:t>Provee </a:t>
            </a:r>
            <a:r>
              <a:rPr lang="es-BO" sz="2900" dirty="0"/>
              <a:t>una organización con garantía y una evaluación comprensiva de la seguridad organizativa cubriendo políticas, procedimientos, diseño e implementación.</a:t>
            </a:r>
          </a:p>
          <a:p>
            <a:r>
              <a:rPr lang="es-BO" sz="2900" dirty="0" smtClean="0"/>
              <a:t>Gana </a:t>
            </a:r>
            <a:r>
              <a:rPr lang="es-BO" sz="2900" dirty="0"/>
              <a:t>y mantiene una regulación de la industria (BS7799, HIPAA, etc.).</a:t>
            </a:r>
          </a:p>
        </p:txBody>
      </p:sp>
    </p:spTree>
    <p:extLst>
      <p:ext uri="{BB962C8B-B14F-4D97-AF65-F5344CB8AC3E}">
        <p14:creationId xmlns:p14="http://schemas.microsoft.com/office/powerpoint/2010/main" val="3722704950"/>
      </p:ext>
    </p:extLst>
  </p:cSld>
  <p:clrMapOvr>
    <a:masterClrMapping/>
  </p:clrMapOvr>
</p:sld>
</file>

<file path=ppt/theme/theme1.xml><?xml version="1.0" encoding="utf-8"?>
<a:theme xmlns:a="http://schemas.openxmlformats.org/drawingml/2006/main" name="Blue-Grey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Technology-PowerPoint-Template</Template>
  <TotalTime>46</TotalTime>
  <Words>5117</Words>
  <Application>Microsoft Office PowerPoint</Application>
  <PresentationFormat>Presentación en pantalla (4:3)</PresentationFormat>
  <Paragraphs>487</Paragraphs>
  <Slides>88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88</vt:i4>
      </vt:variant>
    </vt:vector>
  </HeadingPairs>
  <TitlesOfParts>
    <vt:vector size="92" baseType="lpstr">
      <vt:lpstr>Arial</vt:lpstr>
      <vt:lpstr>Calibri</vt:lpstr>
      <vt:lpstr>Microsoft New Tai Lue</vt:lpstr>
      <vt:lpstr>Blue-Grey-PowerPoint-Template</vt:lpstr>
      <vt:lpstr>20. Test de Intrusión</vt:lpstr>
      <vt:lpstr>Conceptos</vt:lpstr>
      <vt:lpstr>Presentación de PowerPoint</vt:lpstr>
      <vt:lpstr>Evaluaciones de Seguridad</vt:lpstr>
      <vt:lpstr>Evaluaciones de Seguridad</vt:lpstr>
      <vt:lpstr>Evaluaciones de Seguridad</vt:lpstr>
      <vt:lpstr>Limitaciones de las evaluaciones de vulnerabilidad</vt:lpstr>
      <vt:lpstr>Test de Intrusión</vt:lpstr>
      <vt:lpstr>¿Por qué Test de Intrusión?</vt:lpstr>
      <vt:lpstr>¿Por qué Test de Intrusión?</vt:lpstr>
      <vt:lpstr>¿Por qué Test de Intrusión?</vt:lpstr>
      <vt:lpstr>¿Qué debe ser testeado?</vt:lpstr>
      <vt:lpstr>¿Qué es lo que hace bueno a un Test de Intrusión?</vt:lpstr>
      <vt:lpstr>¿Qué es lo que hace bueno a un Test de Intrusión?</vt:lpstr>
      <vt:lpstr>Retorno de Inversión (ROI) de un PenTest</vt:lpstr>
      <vt:lpstr>Puntos de prueba</vt:lpstr>
      <vt:lpstr>Ubicaciones del Test</vt:lpstr>
      <vt:lpstr>Tipos de PenTesting</vt:lpstr>
      <vt:lpstr>Tipos de PenTesting</vt:lpstr>
      <vt:lpstr>Test de Intrusión Externo</vt:lpstr>
      <vt:lpstr>Evaluación de Seguridad Interna</vt:lpstr>
      <vt:lpstr>Test de Intrusión Black-box</vt:lpstr>
      <vt:lpstr>Test de Intrusión Gray-box</vt:lpstr>
      <vt:lpstr>Test de intrusión White-box</vt:lpstr>
      <vt:lpstr>Test Anunciado/No anunciado</vt:lpstr>
      <vt:lpstr>Test Anunciado/No anunciado</vt:lpstr>
      <vt:lpstr>Test Anunciado/No anunciado</vt:lpstr>
      <vt:lpstr>Test Anunciado/No anunciado</vt:lpstr>
      <vt:lpstr>Test Anunciado/No anunciado</vt:lpstr>
      <vt:lpstr>Técnicas PenTesting</vt:lpstr>
      <vt:lpstr>Técnicas PenTesting</vt:lpstr>
      <vt:lpstr>Técnicas PenTesting</vt:lpstr>
      <vt:lpstr>Técnicas PenTesting</vt:lpstr>
      <vt:lpstr>Técnicas PenTesting</vt:lpstr>
      <vt:lpstr>Técnicas PenTesting</vt:lpstr>
      <vt:lpstr>Técnicas PenTesting</vt:lpstr>
      <vt:lpstr>Fases del Test de Intrusión</vt:lpstr>
      <vt:lpstr>Fase previa al ataque</vt:lpstr>
      <vt:lpstr>Fase previa al ataque</vt:lpstr>
      <vt:lpstr>Fase previa al ataque</vt:lpstr>
      <vt:lpstr>Fase de ataque</vt:lpstr>
      <vt:lpstr>Fase de ataque</vt:lpstr>
      <vt:lpstr>Fase de ataque</vt:lpstr>
      <vt:lpstr>Fase de ataque</vt:lpstr>
      <vt:lpstr>Fase de ataque</vt:lpstr>
      <vt:lpstr>Fase de ataque</vt:lpstr>
      <vt:lpstr>Fase de ataque</vt:lpstr>
      <vt:lpstr>Fase de ataque</vt:lpstr>
      <vt:lpstr>Fase de ataque</vt:lpstr>
      <vt:lpstr>Fase de ataque</vt:lpstr>
      <vt:lpstr>Fase de ataque</vt:lpstr>
      <vt:lpstr>PenTesting Roadmap</vt:lpstr>
      <vt:lpstr>PenTesting Roadmap</vt:lpstr>
      <vt:lpstr>Presentación de PowerPoint</vt:lpstr>
      <vt:lpstr>PenTesting Roadmap</vt:lpstr>
      <vt:lpstr>PenTesting Roadmap</vt:lpstr>
      <vt:lpstr>PenTesting Roadmap</vt:lpstr>
      <vt:lpstr>PenTesting Roadmap</vt:lpstr>
      <vt:lpstr>PenTesting Roadmap</vt:lpstr>
      <vt:lpstr>PenTesting Roadmap</vt:lpstr>
      <vt:lpstr>PenTesting Roadmap</vt:lpstr>
      <vt:lpstr>PenTesting Roadmap</vt:lpstr>
      <vt:lpstr>PenTesting Roadmap</vt:lpstr>
      <vt:lpstr>PenTesting Roadmap</vt:lpstr>
      <vt:lpstr>PenTesting Roadmap</vt:lpstr>
      <vt:lpstr>PenTesting Roadmap</vt:lpstr>
      <vt:lpstr>PenTesting Roadmap</vt:lpstr>
      <vt:lpstr>PenTesting Roadmap</vt:lpstr>
      <vt:lpstr>PenTesting Roadmap</vt:lpstr>
      <vt:lpstr>PenTesting Roadmap</vt:lpstr>
      <vt:lpstr>PenTesting Roadmap</vt:lpstr>
      <vt:lpstr>PenTesting Roadmap</vt:lpstr>
      <vt:lpstr>PenTesting Roadmap</vt:lpstr>
      <vt:lpstr>PenTesting Roadmap</vt:lpstr>
      <vt:lpstr>PenTesting Roadmap</vt:lpstr>
      <vt:lpstr>Outsourcing PenTesting Services</vt:lpstr>
      <vt:lpstr>Outsourcing PenTesting Services</vt:lpstr>
      <vt:lpstr>Outsourcing PenTesting Services</vt:lpstr>
      <vt:lpstr>Outsourcing PenTesting Services</vt:lpstr>
      <vt:lpstr>Outsourcing PenTesting Services</vt:lpstr>
      <vt:lpstr>Herramientas PenTesting</vt:lpstr>
      <vt:lpstr>Herramientas PenTesting</vt:lpstr>
      <vt:lpstr>Herramientas PenTesting</vt:lpstr>
      <vt:lpstr>Herramientas PenTesting</vt:lpstr>
      <vt:lpstr>Herramientas PenTesting</vt:lpstr>
      <vt:lpstr>Herramientas PenTesting</vt:lpstr>
      <vt:lpstr>Herramientas PenTesting</vt:lpstr>
      <vt:lpstr>¡Muchas Gracias!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Julio</dc:creator>
  <cp:lastModifiedBy>Julio Iglesias</cp:lastModifiedBy>
  <cp:revision>28</cp:revision>
  <dcterms:created xsi:type="dcterms:W3CDTF">2013-11-09T01:50:01Z</dcterms:created>
  <dcterms:modified xsi:type="dcterms:W3CDTF">2014-07-08T01:54:32Z</dcterms:modified>
</cp:coreProperties>
</file>