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129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s-ES" smtClean="0"/>
              <a:t>Haga clic para modificar el estilo de título del patrón</a:t>
            </a:r>
            <a:endParaRPr lang="bs-Latn-BA" dirty="0"/>
          </a:p>
        </p:txBody>
      </p:sp>
      <p:sp>
        <p:nvSpPr>
          <p:cNvPr id="3" name="Subtitle 2"/>
          <p:cNvSpPr>
            <a:spLocks noGrp="1"/>
          </p:cNvSpPr>
          <p:nvPr>
            <p:ph type="subTitle" idx="1"/>
          </p:nvPr>
        </p:nvSpPr>
        <p:spPr>
          <a:xfrm>
            <a:off x="1371600" y="3717032"/>
            <a:ext cx="6400800" cy="504056"/>
          </a:xfrm>
        </p:spPr>
        <p:txBody>
          <a:bodyPr anchor="ct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bs-Latn-BA" dirty="0"/>
          </a:p>
        </p:txBody>
      </p:sp>
      <p:sp>
        <p:nvSpPr>
          <p:cNvPr id="4" name="Date Placeholder 3"/>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24064985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bs-Latn-BA"/>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137818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bs-Latn-B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419408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lvl1pPr>
              <a:defRPr b="1">
                <a:solidFill>
                  <a:schemeClr val="bg1"/>
                </a:solidFill>
                <a:latin typeface="Microsoft New Tai Lue" pitchFamily="34" charset="0"/>
                <a:cs typeface="Microsoft New Tai Lue" pitchFamily="34" charset="0"/>
              </a:defRPr>
            </a:lvl1pPr>
          </a:lstStyle>
          <a:p>
            <a:r>
              <a:rPr lang="es-ES" smtClean="0"/>
              <a:t>Haga clic para modificar el estilo de título del patrón</a:t>
            </a:r>
            <a:endParaRPr lang="bs-Latn-BA" dirty="0"/>
          </a:p>
        </p:txBody>
      </p:sp>
      <p:sp>
        <p:nvSpPr>
          <p:cNvPr id="3" name="Content Placeholder 2"/>
          <p:cNvSpPr>
            <a:spLocks noGrp="1"/>
          </p:cNvSpPr>
          <p:nvPr>
            <p:ph idx="1"/>
          </p:nvPr>
        </p:nvSpPr>
        <p:spPr/>
        <p:txBody>
          <a:bodyPr/>
          <a:lstStyle>
            <a:lvl1pPr>
              <a:defRPr>
                <a:solidFill>
                  <a:schemeClr val="bg1"/>
                </a:solidFill>
                <a:latin typeface="Microsoft New Tai Lue" pitchFamily="34" charset="0"/>
                <a:cs typeface="Microsoft New Tai Lue" pitchFamily="34" charset="0"/>
              </a:defRPr>
            </a:lvl1pPr>
            <a:lvl2pPr>
              <a:defRPr>
                <a:solidFill>
                  <a:schemeClr val="bg1"/>
                </a:solidFill>
                <a:latin typeface="Microsoft New Tai Lue" pitchFamily="34" charset="0"/>
                <a:cs typeface="Microsoft New Tai Lue" pitchFamily="34" charset="0"/>
              </a:defRPr>
            </a:lvl2pPr>
            <a:lvl3pPr>
              <a:defRPr>
                <a:solidFill>
                  <a:schemeClr val="bg1"/>
                </a:solidFill>
                <a:latin typeface="Microsoft New Tai Lue" pitchFamily="34" charset="0"/>
                <a:cs typeface="Microsoft New Tai Lue" pitchFamily="34" charset="0"/>
              </a:defRPr>
            </a:lvl3pPr>
            <a:lvl4pPr>
              <a:defRPr>
                <a:solidFill>
                  <a:schemeClr val="bg1"/>
                </a:solidFill>
                <a:latin typeface="Microsoft New Tai Lue" pitchFamily="34" charset="0"/>
                <a:cs typeface="Microsoft New Tai Lue" pitchFamily="34" charset="0"/>
              </a:defRPr>
            </a:lvl4pPr>
            <a:lvl5pPr>
              <a:defRPr>
                <a:solidFill>
                  <a:schemeClr val="bg1"/>
                </a:solidFill>
                <a:latin typeface="Microsoft New Tai Lue" pitchFamily="34" charset="0"/>
                <a:cs typeface="Microsoft New Tai Lue" pitchFamily="34" charset="0"/>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dirty="0"/>
          </a:p>
        </p:txBody>
      </p:sp>
      <p:sp>
        <p:nvSpPr>
          <p:cNvPr id="4" name="Date Placeholder 3"/>
          <p:cNvSpPr>
            <a:spLocks noGrp="1"/>
          </p:cNvSpPr>
          <p:nvPr>
            <p:ph type="dt" sz="half" idx="10"/>
          </p:nvPr>
        </p:nvSpPr>
        <p:spPr>
          <a:xfrm>
            <a:off x="464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4BEA1FFC-0729-4B4E-874A-BB33F34F7B19}" type="datetimeFigureOut">
              <a:rPr lang="bs-Latn-BA" smtClean="0"/>
              <a:pPr/>
              <a:t>7.7.2014</a:t>
            </a:fld>
            <a:endParaRPr lang="bs-Latn-BA"/>
          </a:p>
        </p:txBody>
      </p:sp>
      <p:sp>
        <p:nvSpPr>
          <p:cNvPr id="5" name="Footer Placeholder 4"/>
          <p:cNvSpPr>
            <a:spLocks noGrp="1"/>
          </p:cNvSpPr>
          <p:nvPr>
            <p:ph type="ftr" sz="quarter" idx="11"/>
          </p:nvPr>
        </p:nvSpPr>
        <p:spPr>
          <a:xfrm>
            <a:off x="3131840" y="6498803"/>
            <a:ext cx="2895600" cy="365125"/>
          </a:xfrm>
        </p:spPr>
        <p:txBody>
          <a:bodyPr/>
          <a:lstStyle>
            <a:lvl1pPr>
              <a:defRPr>
                <a:solidFill>
                  <a:schemeClr val="bg1"/>
                </a:solidFill>
                <a:latin typeface="Microsoft New Tai Lue" pitchFamily="34" charset="0"/>
                <a:cs typeface="Microsoft New Tai Lue" pitchFamily="34" charset="0"/>
              </a:defRPr>
            </a:lvl1pPr>
          </a:lstStyle>
          <a:p>
            <a:endParaRPr lang="bs-Latn-BA" dirty="0"/>
          </a:p>
        </p:txBody>
      </p:sp>
      <p:sp>
        <p:nvSpPr>
          <p:cNvPr id="6" name="Slide Number Placeholder 5"/>
          <p:cNvSpPr>
            <a:spLocks noGrp="1"/>
          </p:cNvSpPr>
          <p:nvPr>
            <p:ph type="sldNum" sz="quarter" idx="12"/>
          </p:nvPr>
        </p:nvSpPr>
        <p:spPr>
          <a:xfrm>
            <a:off x="6560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D71A774C-E981-4CCA-AA75-161A658A4D12}" type="slidenum">
              <a:rPr lang="bs-Latn-BA" smtClean="0"/>
              <a:pPr/>
              <a:t>‹Nº›</a:t>
            </a:fld>
            <a:endParaRPr lang="bs-Latn-BA"/>
          </a:p>
        </p:txBody>
      </p:sp>
    </p:spTree>
    <p:extLst>
      <p:ext uri="{BB962C8B-B14F-4D97-AF65-F5344CB8AC3E}">
        <p14:creationId xmlns:p14="http://schemas.microsoft.com/office/powerpoint/2010/main" val="23402544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bs-Latn-BA"/>
          </a:p>
        </p:txBody>
      </p:sp>
      <p:sp>
        <p:nvSpPr>
          <p:cNvPr id="3" name="Text Placeholder 2"/>
          <p:cNvSpPr>
            <a:spLocks noGrp="1"/>
          </p:cNvSpPr>
          <p:nvPr>
            <p:ph type="body" idx="1"/>
          </p:nvPr>
        </p:nvSpPr>
        <p:spPr>
          <a:xfrm>
            <a:off x="722313" y="3861048"/>
            <a:ext cx="7772400" cy="432048"/>
          </a:xfrm>
        </p:spPr>
        <p:txBody>
          <a:bodyPr anchor="ctr"/>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172185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bs-Latn-B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5" name="Date Placeholder 4"/>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89629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bs-Latn-B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7" name="Date Placeholder 6"/>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8" name="Footer Placeholder 7"/>
          <p:cNvSpPr>
            <a:spLocks noGrp="1"/>
          </p:cNvSpPr>
          <p:nvPr>
            <p:ph type="ftr" sz="quarter" idx="11"/>
          </p:nvPr>
        </p:nvSpPr>
        <p:spPr/>
        <p:txBody>
          <a:bodyPr/>
          <a:lstStyle/>
          <a:p>
            <a:endParaRPr lang="bs-Latn-BA"/>
          </a:p>
        </p:txBody>
      </p:sp>
      <p:sp>
        <p:nvSpPr>
          <p:cNvPr id="9" name="Slide Number Placeholder 8"/>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207144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bs-Latn-BA"/>
          </a:p>
        </p:txBody>
      </p:sp>
      <p:sp>
        <p:nvSpPr>
          <p:cNvPr id="3" name="Date Placeholder 2"/>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4" name="Footer Placeholder 3"/>
          <p:cNvSpPr>
            <a:spLocks noGrp="1"/>
          </p:cNvSpPr>
          <p:nvPr>
            <p:ph type="ftr" sz="quarter" idx="11"/>
          </p:nvPr>
        </p:nvSpPr>
        <p:spPr/>
        <p:txBody>
          <a:bodyPr/>
          <a:lstStyle/>
          <a:p>
            <a:endParaRPr lang="bs-Latn-BA"/>
          </a:p>
        </p:txBody>
      </p:sp>
      <p:sp>
        <p:nvSpPr>
          <p:cNvPr id="5" name="Slide Number Placeholder 4"/>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213394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3" name="Footer Placeholder 2"/>
          <p:cNvSpPr>
            <a:spLocks noGrp="1"/>
          </p:cNvSpPr>
          <p:nvPr>
            <p:ph type="ftr" sz="quarter" idx="11"/>
          </p:nvPr>
        </p:nvSpPr>
        <p:spPr/>
        <p:txBody>
          <a:bodyPr/>
          <a:lstStyle/>
          <a:p>
            <a:endParaRPr lang="bs-Latn-BA"/>
          </a:p>
        </p:txBody>
      </p:sp>
      <p:sp>
        <p:nvSpPr>
          <p:cNvPr id="4" name="Slide Number Placeholder 3"/>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75356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bs-Latn-B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80030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bs-Latn-B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bs-Latn-B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14899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19256" cy="1143000"/>
          </a:xfrm>
          <a:prstGeom prst="rect">
            <a:avLst/>
          </a:prstGeom>
          <a:solidFill>
            <a:schemeClr val="tx1">
              <a:alpha val="57000"/>
            </a:schemeClr>
          </a:solidFill>
        </p:spPr>
        <p:txBody>
          <a:bodyPr vert="horz" lIns="91440" tIns="45720" rIns="91440" bIns="45720" rtlCol="0" anchor="ctr">
            <a:noAutofit/>
          </a:bodyPr>
          <a:lstStyle/>
          <a:p>
            <a:r>
              <a:rPr lang="es-ES" smtClean="0"/>
              <a:t>Haga clic para modificar el estilo de título del patrón</a:t>
            </a:r>
            <a:endParaRPr lang="bs-Latn-BA" dirty="0"/>
          </a:p>
        </p:txBody>
      </p:sp>
      <p:sp>
        <p:nvSpPr>
          <p:cNvPr id="3" name="Text Placeholder 2"/>
          <p:cNvSpPr>
            <a:spLocks noGrp="1"/>
          </p:cNvSpPr>
          <p:nvPr>
            <p:ph type="body" idx="1"/>
          </p:nvPr>
        </p:nvSpPr>
        <p:spPr>
          <a:xfrm>
            <a:off x="457200" y="1556792"/>
            <a:ext cx="8229600" cy="4569371"/>
          </a:xfrm>
          <a:prstGeom prst="rect">
            <a:avLst/>
          </a:prstGeom>
          <a:solidFill>
            <a:schemeClr val="tx1">
              <a:alpha val="57000"/>
            </a:schemeClr>
          </a:solidFill>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dirty="0"/>
          </a:p>
        </p:txBody>
      </p:sp>
      <p:sp>
        <p:nvSpPr>
          <p:cNvPr id="4" name="Date Placeholder 3"/>
          <p:cNvSpPr>
            <a:spLocks noGrp="1"/>
          </p:cNvSpPr>
          <p:nvPr>
            <p:ph type="dt" sz="half" idx="2"/>
          </p:nvPr>
        </p:nvSpPr>
        <p:spPr>
          <a:xfrm>
            <a:off x="457200" y="6448251"/>
            <a:ext cx="2133600" cy="365125"/>
          </a:xfrm>
          <a:prstGeom prst="rect">
            <a:avLst/>
          </a:prstGeom>
        </p:spPr>
        <p:txBody>
          <a:bodyPr vert="horz" lIns="91440" tIns="45720" rIns="91440" bIns="45720" rtlCol="0" anchor="ctr"/>
          <a:lstStyle>
            <a:lvl1pPr algn="l">
              <a:defRPr sz="1200">
                <a:solidFill>
                  <a:schemeClr val="bg1"/>
                </a:solidFill>
              </a:defRPr>
            </a:lvl1pPr>
          </a:lstStyle>
          <a:p>
            <a:fld id="{4BEA1FFC-0729-4B4E-874A-BB33F34F7B19}" type="datetimeFigureOut">
              <a:rPr lang="bs-Latn-BA" smtClean="0"/>
              <a:pPr/>
              <a:t>7.7.2014</a:t>
            </a:fld>
            <a:endParaRPr lang="bs-Latn-BA"/>
          </a:p>
        </p:txBody>
      </p:sp>
      <p:sp>
        <p:nvSpPr>
          <p:cNvPr id="5" name="Footer Placeholder 4"/>
          <p:cNvSpPr>
            <a:spLocks noGrp="1"/>
          </p:cNvSpPr>
          <p:nvPr>
            <p:ph type="ftr" sz="quarter" idx="3"/>
          </p:nvPr>
        </p:nvSpPr>
        <p:spPr>
          <a:xfrm>
            <a:off x="3124200" y="6448251"/>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bs-Latn-BA"/>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200">
                <a:solidFill>
                  <a:schemeClr val="bg1"/>
                </a:solidFill>
              </a:defRPr>
            </a:lvl1pPr>
          </a:lstStyle>
          <a:p>
            <a:fld id="{D71A774C-E981-4CCA-AA75-161A658A4D12}" type="slidenum">
              <a:rPr lang="bs-Latn-BA" smtClean="0"/>
              <a:pPr/>
              <a:t>‹Nº›</a:t>
            </a:fld>
            <a:endParaRPr lang="bs-Latn-BA"/>
          </a:p>
        </p:txBody>
      </p:sp>
    </p:spTree>
    <p:extLst>
      <p:ext uri="{BB962C8B-B14F-4D97-AF65-F5344CB8AC3E}">
        <p14:creationId xmlns:p14="http://schemas.microsoft.com/office/powerpoint/2010/main" val="1413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5400" b="1" kern="1200">
          <a:solidFill>
            <a:schemeClr val="bg1"/>
          </a:solidFill>
          <a:latin typeface="Microsoft New Tai Lue" pitchFamily="34" charset="0"/>
          <a:ea typeface="+mj-ea"/>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host.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050" name="Rectangle 2"/>
          <p:cNvSpPr>
            <a:spLocks noGrp="1" noChangeArrowheads="1"/>
          </p:cNvSpPr>
          <p:nvPr>
            <p:ph type="ctrTitle"/>
          </p:nvPr>
        </p:nvSpPr>
        <p:spPr/>
        <p:txBody>
          <a:bodyPr/>
          <a:lstStyle/>
          <a:p>
            <a:r>
              <a:rPr lang="es-BO" dirty="0"/>
              <a:t>3</a:t>
            </a:r>
            <a:r>
              <a:rPr lang="es-BO" dirty="0" smtClean="0"/>
              <a:t>. Escaneo</a:t>
            </a:r>
            <a:endParaRPr lang="es-BO" dirty="0"/>
          </a:p>
        </p:txBody>
      </p:sp>
      <p:sp>
        <p:nvSpPr>
          <p:cNvPr id="2051" name="Rectangle 3"/>
          <p:cNvSpPr>
            <a:spLocks noGrp="1" noChangeArrowheads="1"/>
          </p:cNvSpPr>
          <p:nvPr>
            <p:ph type="subTitle" idx="1"/>
          </p:nvPr>
        </p:nvSpPr>
        <p:spPr/>
        <p:txBody>
          <a:bodyPr>
            <a:normAutofit fontScale="92500" lnSpcReduction="10000"/>
          </a:bodyPr>
          <a:lstStyle/>
          <a:p>
            <a:r>
              <a:rPr lang="es-BO" dirty="0" smtClean="0"/>
              <a:t>Julio Javier Iglesias Pérez</a:t>
            </a:r>
            <a:endParaRPr lang="es-BO" dirty="0"/>
          </a:p>
        </p:txBody>
      </p:sp>
    </p:spTree>
    <p:extLst>
      <p:ext uri="{BB962C8B-B14F-4D97-AF65-F5344CB8AC3E}">
        <p14:creationId xmlns:p14="http://schemas.microsoft.com/office/powerpoint/2010/main" val="3405976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Flags</a:t>
            </a:r>
            <a:r>
              <a:rPr lang="es-BO" dirty="0" smtClean="0"/>
              <a:t> o Banderas</a:t>
            </a:r>
            <a:endParaRPr lang="es-BO" dirty="0"/>
          </a:p>
        </p:txBody>
      </p:sp>
      <p:sp>
        <p:nvSpPr>
          <p:cNvPr id="3" name="2 Marcador de contenido"/>
          <p:cNvSpPr>
            <a:spLocks noGrp="1"/>
          </p:cNvSpPr>
          <p:nvPr>
            <p:ph idx="1"/>
          </p:nvPr>
        </p:nvSpPr>
        <p:spPr/>
        <p:txBody>
          <a:bodyPr/>
          <a:lstStyle/>
          <a:p>
            <a:r>
              <a:rPr lang="es-BO" sz="2800" b="1" dirty="0"/>
              <a:t>Urgent</a:t>
            </a:r>
            <a:r>
              <a:rPr lang="es-BO" sz="2800" b="1" dirty="0"/>
              <a:t>.</a:t>
            </a:r>
            <a:r>
              <a:rPr lang="es-BO" sz="2800" dirty="0"/>
              <a:t> También conocida como "URG" y establece que los datos contenidos en un paquete deben ser procesados </a:t>
            </a:r>
            <a:r>
              <a:rPr lang="es-BO" sz="2800" dirty="0" smtClean="0"/>
              <a:t>inmediatamente.</a:t>
            </a:r>
            <a:endParaRPr lang="es-BO" sz="2800" dirty="0"/>
          </a:p>
          <a:p>
            <a:r>
              <a:rPr lang="es-BO" sz="2800" b="1" dirty="0"/>
              <a:t>Finish</a:t>
            </a:r>
            <a:r>
              <a:rPr lang="es-BO" sz="2800" b="1" dirty="0"/>
              <a:t>.</a:t>
            </a:r>
            <a:r>
              <a:rPr lang="es-BO" sz="2800" dirty="0"/>
              <a:t> También conocida como "FIN" y avisa al sistema remoto que no habrán más transmisiones.</a:t>
            </a:r>
          </a:p>
          <a:p>
            <a:r>
              <a:rPr lang="es-BO" sz="2800" b="1" dirty="0"/>
              <a:t>Reset</a:t>
            </a:r>
            <a:r>
              <a:rPr lang="es-BO" sz="2800" b="1" dirty="0"/>
              <a:t>.</a:t>
            </a:r>
            <a:r>
              <a:rPr lang="es-BO" sz="2800" dirty="0"/>
              <a:t> También conocida como "RST" y es utilizada para resetear una conexión</a:t>
            </a:r>
          </a:p>
          <a:p>
            <a:endParaRPr lang="es-BO" dirty="0" smtClean="0"/>
          </a:p>
          <a:p>
            <a:endParaRPr lang="es-BO" dirty="0"/>
          </a:p>
        </p:txBody>
      </p:sp>
    </p:spTree>
    <p:extLst>
      <p:ext uri="{BB962C8B-B14F-4D97-AF65-F5344CB8AC3E}">
        <p14:creationId xmlns:p14="http://schemas.microsoft.com/office/powerpoint/2010/main" val="4153066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Herramienta </a:t>
            </a:r>
            <a:r>
              <a:rPr lang="es-BO" dirty="0" smtClean="0"/>
              <a:t>Nmap</a:t>
            </a:r>
            <a:endParaRPr lang="es-BO" dirty="0"/>
          </a:p>
        </p:txBody>
      </p:sp>
      <p:sp>
        <p:nvSpPr>
          <p:cNvPr id="3" name="2 Marcador de contenido"/>
          <p:cNvSpPr>
            <a:spLocks noGrp="1"/>
          </p:cNvSpPr>
          <p:nvPr>
            <p:ph idx="1"/>
          </p:nvPr>
        </p:nvSpPr>
        <p:spPr/>
        <p:txBody>
          <a:bodyPr/>
          <a:lstStyle/>
          <a:p>
            <a:pPr marL="0" indent="0">
              <a:buNone/>
            </a:pPr>
            <a:r>
              <a:rPr lang="es-BO" sz="2400" dirty="0"/>
              <a:t>Es una utilidad gratuita para exploración de redes.</a:t>
            </a:r>
          </a:p>
          <a:p>
            <a:pPr marL="0" indent="0">
              <a:buNone/>
            </a:pPr>
            <a:r>
              <a:rPr lang="es-BO" sz="2400" dirty="0"/>
              <a:t>Fue diseñada para explorar grandes redes de manera veloz.</a:t>
            </a:r>
          </a:p>
          <a:p>
            <a:pPr marL="0" indent="0">
              <a:buNone/>
            </a:pPr>
            <a:r>
              <a:rPr lang="es-BO" sz="2400" dirty="0"/>
              <a:t> </a:t>
            </a:r>
          </a:p>
          <a:p>
            <a:r>
              <a:rPr lang="es-BO" sz="2400" dirty="0"/>
              <a:t>C</a:t>
            </a:r>
            <a:r>
              <a:rPr lang="es-BO" sz="2400" dirty="0" smtClean="0"/>
              <a:t>aracterísticas:</a:t>
            </a:r>
            <a:endParaRPr lang="es-BO" sz="2400" dirty="0"/>
          </a:p>
          <a:p>
            <a:pPr lvl="1"/>
            <a:r>
              <a:rPr lang="es-BO" sz="2000" dirty="0" smtClean="0"/>
              <a:t>Es </a:t>
            </a:r>
            <a:r>
              <a:rPr lang="es-BO" sz="2000" dirty="0"/>
              <a:t>utilizada para realizar exploración de puertos, detección de S.O., detección de versiones, ping </a:t>
            </a:r>
            <a:r>
              <a:rPr lang="es-BO" sz="2000" dirty="0"/>
              <a:t>sweep</a:t>
            </a:r>
            <a:r>
              <a:rPr lang="es-BO" sz="2000" dirty="0"/>
              <a:t>, y muchas otras técnicas.</a:t>
            </a:r>
          </a:p>
          <a:p>
            <a:pPr lvl="1"/>
            <a:r>
              <a:rPr lang="es-BO" sz="2000" dirty="0" smtClean="0"/>
              <a:t>Explora </a:t>
            </a:r>
            <a:r>
              <a:rPr lang="es-BO" sz="2000" dirty="0"/>
              <a:t>un gran número de equipos al mismo tiempo.</a:t>
            </a:r>
          </a:p>
          <a:p>
            <a:pPr lvl="1"/>
            <a:r>
              <a:rPr lang="es-BO" sz="2000" dirty="0" smtClean="0"/>
              <a:t>Es </a:t>
            </a:r>
            <a:r>
              <a:rPr lang="es-BO" sz="2000" dirty="0"/>
              <a:t>soportada por muchos S.O.</a:t>
            </a:r>
          </a:p>
          <a:p>
            <a:pPr lvl="1"/>
            <a:r>
              <a:rPr lang="es-BO" sz="2000" dirty="0" smtClean="0"/>
              <a:t>Lleva </a:t>
            </a:r>
            <a:r>
              <a:rPr lang="es-BO" sz="2000" dirty="0"/>
              <a:t>a cabo todas las técnicas de exploración de puertos</a:t>
            </a:r>
            <a:r>
              <a:rPr lang="es-BO" sz="2000" dirty="0" smtClean="0"/>
              <a:t>.</a:t>
            </a:r>
            <a:endParaRPr lang="es-BO" sz="2000" dirty="0"/>
          </a:p>
        </p:txBody>
      </p:sp>
    </p:spTree>
    <p:extLst>
      <p:ext uri="{BB962C8B-B14F-4D97-AF65-F5344CB8AC3E}">
        <p14:creationId xmlns:p14="http://schemas.microsoft.com/office/powerpoint/2010/main" val="455436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smtClean="0"/>
              <a:t>Algunos métodos de escaneo de </a:t>
            </a:r>
            <a:r>
              <a:rPr lang="es-BO" dirty="0" smtClean="0"/>
              <a:t>Nmap</a:t>
            </a:r>
            <a:endParaRPr lang="es-BO" dirty="0"/>
          </a:p>
        </p:txBody>
      </p:sp>
      <p:sp>
        <p:nvSpPr>
          <p:cNvPr id="3" name="2 Marcador de contenido"/>
          <p:cNvSpPr>
            <a:spLocks noGrp="1"/>
          </p:cNvSpPr>
          <p:nvPr>
            <p:ph idx="1"/>
          </p:nvPr>
        </p:nvSpPr>
        <p:spPr/>
        <p:txBody>
          <a:bodyPr>
            <a:normAutofit lnSpcReduction="10000"/>
          </a:bodyPr>
          <a:lstStyle/>
          <a:p>
            <a:r>
              <a:rPr lang="es-BO" sz="2600" dirty="0"/>
              <a:t>Xmas</a:t>
            </a:r>
            <a:r>
              <a:rPr lang="es-BO" sz="2600" dirty="0"/>
              <a:t> </a:t>
            </a:r>
            <a:r>
              <a:rPr lang="es-BO" sz="2600" dirty="0"/>
              <a:t>Tree</a:t>
            </a:r>
            <a:r>
              <a:rPr lang="es-BO" sz="2600" dirty="0"/>
              <a:t>. El atacante controla el envío de paquetes TCP.</a:t>
            </a:r>
          </a:p>
          <a:p>
            <a:r>
              <a:rPr lang="es-BO" sz="2600" dirty="0"/>
              <a:t>SYN </a:t>
            </a:r>
            <a:r>
              <a:rPr lang="es-BO" sz="2600" dirty="0"/>
              <a:t>Stealth</a:t>
            </a:r>
            <a:r>
              <a:rPr lang="es-BO" sz="2600" dirty="0"/>
              <a:t>. Es un medio abierto de digitalización cuando la conexión TCP no se abre completamente</a:t>
            </a:r>
          </a:p>
          <a:p>
            <a:r>
              <a:rPr lang="es-BO" sz="2600" dirty="0"/>
              <a:t>Null</a:t>
            </a:r>
            <a:r>
              <a:rPr lang="es-BO" sz="2600" dirty="0"/>
              <a:t> </a:t>
            </a:r>
            <a:r>
              <a:rPr lang="es-BO" sz="2600" dirty="0"/>
              <a:t>Scan</a:t>
            </a:r>
            <a:r>
              <a:rPr lang="es-BO" sz="2600" dirty="0"/>
              <a:t>. Es una exploración avanzada que puede ser capaz de pasar a través de cortafuegos sin ser molestada</a:t>
            </a:r>
          </a:p>
          <a:p>
            <a:r>
              <a:rPr lang="es-BO" sz="2600" dirty="0" smtClean="0"/>
              <a:t>Windows </a:t>
            </a:r>
            <a:r>
              <a:rPr lang="es-BO" sz="2600" dirty="0"/>
              <a:t>Scan</a:t>
            </a:r>
            <a:r>
              <a:rPr lang="es-BO" sz="2600" dirty="0"/>
              <a:t>. Es similar a la exploración ACK y también puede detectar puertos abiertos</a:t>
            </a:r>
          </a:p>
          <a:p>
            <a:r>
              <a:rPr lang="es-BO" sz="2600" dirty="0"/>
              <a:t>ACK </a:t>
            </a:r>
            <a:r>
              <a:rPr lang="es-BO" sz="2600" dirty="0"/>
              <a:t>Scan</a:t>
            </a:r>
            <a:r>
              <a:rPr lang="es-BO" sz="2600" dirty="0"/>
              <a:t>. Es utilizado para trazar el conjunto de reglas del cortafuegos.</a:t>
            </a:r>
          </a:p>
          <a:p>
            <a:endParaRPr lang="es-BO" dirty="0"/>
          </a:p>
        </p:txBody>
      </p:sp>
    </p:spTree>
    <p:extLst>
      <p:ext uri="{BB962C8B-B14F-4D97-AF65-F5344CB8AC3E}">
        <p14:creationId xmlns:p14="http://schemas.microsoft.com/office/powerpoint/2010/main" val="9425434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1">
              <a:alpha val="57000"/>
            </a:schemeClr>
          </a:solidFill>
        </p:spPr>
        <p:txBody>
          <a:bodyPr/>
          <a:lstStyle/>
          <a:p>
            <a:endParaRPr lang="es-BO" dirty="0"/>
          </a:p>
        </p:txBody>
      </p:sp>
      <p:sp>
        <p:nvSpPr>
          <p:cNvPr id="3" name="2 Marcador de contenido"/>
          <p:cNvSpPr>
            <a:spLocks noGrp="1"/>
          </p:cNvSpPr>
          <p:nvPr>
            <p:ph idx="1"/>
          </p:nvPr>
        </p:nvSpPr>
        <p:spPr/>
        <p:txBody>
          <a:bodyPr/>
          <a:lstStyle/>
          <a:p>
            <a:endParaRPr lang="es-BO"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5" y="476672"/>
            <a:ext cx="9253794"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Tree>
    <p:extLst>
      <p:ext uri="{BB962C8B-B14F-4D97-AF65-F5344CB8AC3E}">
        <p14:creationId xmlns:p14="http://schemas.microsoft.com/office/powerpoint/2010/main" val="172388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SYN </a:t>
            </a:r>
            <a:r>
              <a:rPr lang="es-BO" dirty="0"/>
              <a:t>Stelath</a:t>
            </a:r>
            <a:r>
              <a:rPr lang="es-BO" dirty="0"/>
              <a:t> / </a:t>
            </a:r>
            <a:r>
              <a:rPr lang="es-BO" dirty="0"/>
              <a:t>Half</a:t>
            </a:r>
            <a:r>
              <a:rPr lang="es-BO" dirty="0"/>
              <a:t> Open </a:t>
            </a:r>
            <a:r>
              <a:rPr lang="es-BO" dirty="0" smtClean="0"/>
              <a:t>Scan</a:t>
            </a:r>
            <a:endParaRPr lang="es-BO" dirty="0"/>
          </a:p>
        </p:txBody>
      </p:sp>
      <p:sp>
        <p:nvSpPr>
          <p:cNvPr id="3" name="2 Marcador de contenido"/>
          <p:cNvSpPr>
            <a:spLocks noGrp="1"/>
          </p:cNvSpPr>
          <p:nvPr>
            <p:ph idx="1"/>
          </p:nvPr>
        </p:nvSpPr>
        <p:spPr/>
        <p:txBody>
          <a:bodyPr>
            <a:normAutofit lnSpcReduction="10000"/>
          </a:bodyPr>
          <a:lstStyle/>
          <a:p>
            <a:pPr marL="0" indent="0">
              <a:buNone/>
            </a:pPr>
            <a:r>
              <a:rPr lang="es-BO" sz="2400" dirty="0"/>
              <a:t>Es también referido como </a:t>
            </a:r>
            <a:r>
              <a:rPr lang="es-BO" sz="2400" dirty="0" smtClean="0"/>
              <a:t>un escaneo </a:t>
            </a:r>
            <a:r>
              <a:rPr lang="es-BO" sz="2400" dirty="0" smtClean="0"/>
              <a:t>semi</a:t>
            </a:r>
            <a:r>
              <a:rPr lang="es-BO" sz="2400" dirty="0" smtClean="0"/>
              <a:t> abierto, </a:t>
            </a:r>
            <a:r>
              <a:rPr lang="es-BO" sz="2400" dirty="0"/>
              <a:t>porque no abre una conexión TCP completa.</a:t>
            </a:r>
          </a:p>
          <a:p>
            <a:pPr marL="0" indent="0">
              <a:buNone/>
            </a:pPr>
            <a:endParaRPr lang="es-BO" sz="2400" dirty="0"/>
          </a:p>
          <a:p>
            <a:pPr marL="0" indent="0">
              <a:buNone/>
            </a:pPr>
            <a:r>
              <a:rPr lang="es-BO" sz="2400" dirty="0" smtClean="0"/>
              <a:t>El </a:t>
            </a:r>
            <a:r>
              <a:rPr lang="es-BO" sz="2400" dirty="0"/>
              <a:t>cliente envía un paquete SYN al servidor por el puerto apropiado. Si el puerto está abierto el servidor responde con un paquete SYN/ACK. </a:t>
            </a:r>
            <a:endParaRPr lang="es-BO" sz="2400" dirty="0" smtClean="0"/>
          </a:p>
          <a:p>
            <a:pPr marL="0" indent="0">
              <a:buNone/>
            </a:pPr>
            <a:r>
              <a:rPr lang="es-BO" sz="2400" dirty="0" smtClean="0"/>
              <a:t/>
            </a:r>
            <a:br>
              <a:rPr lang="es-BO" sz="2400" dirty="0" smtClean="0"/>
            </a:br>
            <a:r>
              <a:rPr lang="es-BO" sz="2400" dirty="0" smtClean="0"/>
              <a:t>Si </a:t>
            </a:r>
            <a:r>
              <a:rPr lang="es-BO" sz="2400" dirty="0"/>
              <a:t>el servidor responde con un paquete RST, entonces un puerto remoto tendrá un estado cerrado.</a:t>
            </a:r>
          </a:p>
          <a:p>
            <a:pPr marL="0" indent="0">
              <a:buNone/>
            </a:pPr>
            <a:r>
              <a:rPr lang="es-BO" sz="2400" dirty="0" smtClean="0"/>
              <a:t/>
            </a:r>
            <a:br>
              <a:rPr lang="es-BO" sz="2400" dirty="0" smtClean="0"/>
            </a:br>
            <a:r>
              <a:rPr lang="es-BO" sz="2400" dirty="0" smtClean="0"/>
              <a:t>El </a:t>
            </a:r>
            <a:r>
              <a:rPr lang="es-BO" sz="2400" dirty="0"/>
              <a:t>cliente envía un paquete RST para cerrar la iniciación antes de que la conexión pueda ser establecida.</a:t>
            </a:r>
          </a:p>
          <a:p>
            <a:pPr marL="0" indent="0">
              <a:buNone/>
            </a:pPr>
            <a:endParaRPr lang="es-BO" sz="2400" dirty="0"/>
          </a:p>
          <a:p>
            <a:endParaRPr lang="es-BO" dirty="0"/>
          </a:p>
        </p:txBody>
      </p:sp>
    </p:spTree>
    <p:extLst>
      <p:ext uri="{BB962C8B-B14F-4D97-AF65-F5344CB8AC3E}">
        <p14:creationId xmlns:p14="http://schemas.microsoft.com/office/powerpoint/2010/main" val="2873252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noFill/>
        </p:spPr>
        <p:txBody>
          <a:bodyPr/>
          <a:lstStyle/>
          <a:p>
            <a:endParaRPr lang="es-BO" dirty="0"/>
          </a:p>
        </p:txBody>
      </p:sp>
      <p:sp>
        <p:nvSpPr>
          <p:cNvPr id="3" name="2 Marcador de contenido"/>
          <p:cNvSpPr>
            <a:spLocks noGrp="1"/>
          </p:cNvSpPr>
          <p:nvPr>
            <p:ph idx="1"/>
          </p:nvPr>
        </p:nvSpPr>
        <p:spPr>
          <a:solidFill>
            <a:schemeClr val="bg1">
              <a:alpha val="57000"/>
            </a:schemeClr>
          </a:solidFill>
        </p:spPr>
        <p:txBody>
          <a:bodyPr/>
          <a:lstStyle/>
          <a:p>
            <a:endParaRPr lang="es-BO" dirty="0"/>
          </a:p>
        </p:txBody>
      </p:sp>
      <p:pic>
        <p:nvPicPr>
          <p:cNvPr id="6" name="Imagen 5"/>
          <p:cNvPicPr>
            <a:picLocks noChangeAspect="1"/>
          </p:cNvPicPr>
          <p:nvPr/>
        </p:nvPicPr>
        <p:blipFill>
          <a:blip r:embed="rId2"/>
          <a:stretch>
            <a:fillRect/>
          </a:stretch>
        </p:blipFill>
        <p:spPr>
          <a:xfrm>
            <a:off x="30495" y="2060848"/>
            <a:ext cx="9113505" cy="2745491"/>
          </a:xfrm>
          <a:prstGeom prst="rect">
            <a:avLst/>
          </a:prstGeom>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Tree>
    <p:extLst>
      <p:ext uri="{BB962C8B-B14F-4D97-AF65-F5344CB8AC3E}">
        <p14:creationId xmlns:p14="http://schemas.microsoft.com/office/powerpoint/2010/main" val="831036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Exploración </a:t>
            </a:r>
            <a:r>
              <a:rPr lang="es-BO" dirty="0" smtClean="0"/>
              <a:t>IDLE</a:t>
            </a:r>
            <a:endParaRPr lang="es-BO" dirty="0"/>
          </a:p>
        </p:txBody>
      </p:sp>
      <p:sp>
        <p:nvSpPr>
          <p:cNvPr id="3" name="2 Marcador de contenido"/>
          <p:cNvSpPr>
            <a:spLocks noGrp="1"/>
          </p:cNvSpPr>
          <p:nvPr>
            <p:ph idx="1"/>
          </p:nvPr>
        </p:nvSpPr>
        <p:spPr/>
        <p:txBody>
          <a:bodyPr>
            <a:normAutofit lnSpcReduction="10000"/>
          </a:bodyPr>
          <a:lstStyle/>
          <a:p>
            <a:pPr marL="0" indent="0">
              <a:buNone/>
            </a:pPr>
            <a:r>
              <a:rPr lang="es-BO" sz="2600" dirty="0"/>
              <a:t>Es una técnica de exploración de puertos. La ventaja es que los atacantes pueden explorar un blanco sin </a:t>
            </a:r>
            <a:r>
              <a:rPr lang="es-BO" sz="2600" dirty="0" smtClean="0"/>
              <a:t>enviar </a:t>
            </a:r>
            <a:r>
              <a:rPr lang="es-BO" sz="2600" dirty="0"/>
              <a:t>un solo paquete desde su dirección IP.</a:t>
            </a:r>
          </a:p>
          <a:p>
            <a:pPr marL="0" indent="0">
              <a:buNone/>
            </a:pPr>
            <a:r>
              <a:rPr lang="es-BO" sz="2600" dirty="0"/>
              <a:t>La mayoría de los servidores escuchan puertos TCP, por ej. el puerto 80 es utilizado para servidores Web y el puerto 25 para servidores de correo.</a:t>
            </a:r>
          </a:p>
          <a:p>
            <a:pPr marL="0" indent="0">
              <a:buNone/>
            </a:pPr>
            <a:r>
              <a:rPr lang="es-BO" sz="2600" dirty="0"/>
              <a:t>Si una aplicación está escuchando al puerto, este es considera como como "puerto abierto".</a:t>
            </a:r>
          </a:p>
          <a:p>
            <a:pPr marL="0" indent="0">
              <a:buNone/>
            </a:pPr>
            <a:r>
              <a:rPr lang="es-BO" sz="2600" dirty="0"/>
              <a:t>Una manera determinar si el puerto está abierto es </a:t>
            </a:r>
            <a:r>
              <a:rPr lang="es-BO" sz="2600" dirty="0" smtClean="0"/>
              <a:t>enviando </a:t>
            </a:r>
            <a:r>
              <a:rPr lang="es-BO" sz="2600" dirty="0"/>
              <a:t>un paquete "SYN | ACK". El equipo que recibe este paquete responderá con un RST</a:t>
            </a:r>
          </a:p>
        </p:txBody>
      </p:sp>
    </p:spTree>
    <p:extLst>
      <p:ext uri="{BB962C8B-B14F-4D97-AF65-F5344CB8AC3E}">
        <p14:creationId xmlns:p14="http://schemas.microsoft.com/office/powerpoint/2010/main" val="8385268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BO" dirty="0" smtClean="0"/>
              <a:t>Paso 1. Confirmar el IPID del equipo Zombi</a:t>
            </a:r>
            <a:endParaRPr lang="es-BO" dirty="0"/>
          </a:p>
        </p:txBody>
      </p:sp>
      <p:sp>
        <p:nvSpPr>
          <p:cNvPr id="3" name="2 Marcador de contenido"/>
          <p:cNvSpPr>
            <a:spLocks noGrp="1"/>
          </p:cNvSpPr>
          <p:nvPr>
            <p:ph idx="1"/>
          </p:nvPr>
        </p:nvSpPr>
        <p:spPr/>
        <p:txBody>
          <a:bodyPr/>
          <a:lstStyle/>
          <a:p>
            <a:endParaRPr lang="es-BO" dirty="0"/>
          </a:p>
        </p:txBody>
      </p:sp>
      <p:pic>
        <p:nvPicPr>
          <p:cNvPr id="9" name="Imagen 8"/>
          <p:cNvPicPr>
            <a:picLocks noChangeAspect="1"/>
          </p:cNvPicPr>
          <p:nvPr/>
        </p:nvPicPr>
        <p:blipFill>
          <a:blip r:embed="rId2"/>
          <a:stretch>
            <a:fillRect/>
          </a:stretch>
        </p:blipFill>
        <p:spPr>
          <a:xfrm>
            <a:off x="328203" y="1556792"/>
            <a:ext cx="8477250" cy="4857750"/>
          </a:xfrm>
          <a:prstGeom prst="rect">
            <a:avLst/>
          </a:prstGeom>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Tree>
    <p:extLst>
      <p:ext uri="{BB962C8B-B14F-4D97-AF65-F5344CB8AC3E}">
        <p14:creationId xmlns:p14="http://schemas.microsoft.com/office/powerpoint/2010/main" val="37335556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Paso 2</a:t>
            </a:r>
            <a:endParaRPr lang="es-BO" dirty="0"/>
          </a:p>
        </p:txBody>
      </p:sp>
      <p:sp>
        <p:nvSpPr>
          <p:cNvPr id="3" name="2 Marcador de contenido"/>
          <p:cNvSpPr>
            <a:spLocks noGrp="1"/>
          </p:cNvSpPr>
          <p:nvPr>
            <p:ph idx="1"/>
          </p:nvPr>
        </p:nvSpPr>
        <p:spPr>
          <a:xfrm>
            <a:off x="467544" y="1331582"/>
            <a:ext cx="8229600" cy="4525963"/>
          </a:xfrm>
        </p:spPr>
        <p:txBody>
          <a:bodyPr/>
          <a:lstStyle/>
          <a:p>
            <a:r>
              <a:rPr lang="es-BO" sz="2200" dirty="0" smtClean="0"/>
              <a:t>enviar </a:t>
            </a:r>
            <a:r>
              <a:rPr lang="es-BO" sz="2200" dirty="0"/>
              <a:t>un paquete SYN al blanco realizando un </a:t>
            </a:r>
            <a:r>
              <a:rPr lang="es-BO" sz="2200" dirty="0"/>
              <a:t>spoofing</a:t>
            </a:r>
            <a:r>
              <a:rPr lang="es-BO" sz="2200" dirty="0"/>
              <a:t> a la dirección de "</a:t>
            </a:r>
            <a:r>
              <a:rPr lang="es-BO" sz="2200" dirty="0" smtClean="0"/>
              <a:t>Zombi“</a:t>
            </a:r>
          </a:p>
          <a:p>
            <a:endParaRPr lang="es-BO" sz="2200" dirty="0"/>
          </a:p>
          <a:p>
            <a:endParaRPr lang="es-BO" sz="2200" dirty="0" smtClean="0"/>
          </a:p>
          <a:p>
            <a:endParaRPr lang="es-BO" sz="2200" dirty="0"/>
          </a:p>
          <a:p>
            <a:endParaRPr lang="es-BO" sz="2200" dirty="0" smtClean="0"/>
          </a:p>
          <a:p>
            <a:endParaRPr lang="es-BO" sz="2200" dirty="0"/>
          </a:p>
          <a:p>
            <a:r>
              <a:rPr lang="es-BO" sz="2200" dirty="0"/>
              <a:t>El blanco </a:t>
            </a:r>
            <a:r>
              <a:rPr lang="es-BO" sz="2200" dirty="0" smtClean="0"/>
              <a:t>enviará </a:t>
            </a:r>
            <a:r>
              <a:rPr lang="es-BO" sz="2200" dirty="0"/>
              <a:t>un RST a "zombi" si el puerto está cerrado. Zombi no </a:t>
            </a:r>
            <a:r>
              <a:rPr lang="es-BO" sz="2200" dirty="0" smtClean="0"/>
              <a:t>enviará </a:t>
            </a:r>
          </a:p>
          <a:p>
            <a:pPr marL="0" indent="0">
              <a:buNone/>
            </a:pPr>
            <a:r>
              <a:rPr lang="es-BO" sz="2200" dirty="0"/>
              <a:t> </a:t>
            </a:r>
            <a:r>
              <a:rPr lang="es-BO" sz="2200" dirty="0" smtClean="0"/>
              <a:t>    nada </a:t>
            </a:r>
            <a:r>
              <a:rPr lang="es-BO" sz="2200" dirty="0"/>
              <a:t>de </a:t>
            </a:r>
            <a:r>
              <a:rPr lang="es-BO" sz="2200" dirty="0" smtClean="0"/>
              <a:t>vuelta</a:t>
            </a:r>
            <a:endParaRPr lang="es-BO" sz="2200" dirty="0"/>
          </a:p>
        </p:txBody>
      </p:sp>
      <p:sp>
        <p:nvSpPr>
          <p:cNvPr id="6"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pic>
        <p:nvPicPr>
          <p:cNvPr id="7" name="Imagen 6"/>
          <p:cNvPicPr>
            <a:picLocks noChangeAspect="1"/>
          </p:cNvPicPr>
          <p:nvPr/>
        </p:nvPicPr>
        <p:blipFill>
          <a:blip r:embed="rId2"/>
          <a:stretch>
            <a:fillRect/>
          </a:stretch>
        </p:blipFill>
        <p:spPr>
          <a:xfrm>
            <a:off x="3491880" y="1700808"/>
            <a:ext cx="5145517" cy="2284529"/>
          </a:xfrm>
          <a:prstGeom prst="rect">
            <a:avLst/>
          </a:prstGeom>
        </p:spPr>
      </p:pic>
      <p:pic>
        <p:nvPicPr>
          <p:cNvPr id="8" name="Imagen 7"/>
          <p:cNvPicPr>
            <a:picLocks noChangeAspect="1"/>
          </p:cNvPicPr>
          <p:nvPr/>
        </p:nvPicPr>
        <p:blipFill>
          <a:blip r:embed="rId3"/>
          <a:stretch>
            <a:fillRect/>
          </a:stretch>
        </p:blipFill>
        <p:spPr>
          <a:xfrm>
            <a:off x="3605934" y="4437112"/>
            <a:ext cx="4920397" cy="2420888"/>
          </a:xfrm>
          <a:prstGeom prst="rect">
            <a:avLst/>
          </a:prstGeom>
        </p:spPr>
      </p:pic>
    </p:spTree>
    <p:extLst>
      <p:ext uri="{BB962C8B-B14F-4D97-AF65-F5344CB8AC3E}">
        <p14:creationId xmlns:p14="http://schemas.microsoft.com/office/powerpoint/2010/main" val="10218742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Paso 3. Probar el IPID de nuevo</a:t>
            </a:r>
            <a:endParaRPr lang="es-BO" dirty="0"/>
          </a:p>
        </p:txBody>
      </p:sp>
      <p:sp>
        <p:nvSpPr>
          <p:cNvPr id="3" name="2 Marcador de contenido"/>
          <p:cNvSpPr>
            <a:spLocks noGrp="1"/>
          </p:cNvSpPr>
          <p:nvPr>
            <p:ph idx="1"/>
          </p:nvPr>
        </p:nvSpPr>
        <p:spPr/>
        <p:txBody>
          <a:bodyPr/>
          <a:lstStyle/>
          <a:p>
            <a:endParaRPr lang="es-BO" dirty="0"/>
          </a:p>
        </p:txBody>
      </p:sp>
      <p:pic>
        <p:nvPicPr>
          <p:cNvPr id="6" name="Imagen 5"/>
          <p:cNvPicPr>
            <a:picLocks noChangeAspect="1"/>
          </p:cNvPicPr>
          <p:nvPr/>
        </p:nvPicPr>
        <p:blipFill>
          <a:blip r:embed="rId2"/>
          <a:stretch>
            <a:fillRect/>
          </a:stretch>
        </p:blipFill>
        <p:spPr>
          <a:xfrm>
            <a:off x="555734" y="1984382"/>
            <a:ext cx="8131066" cy="3714190"/>
          </a:xfrm>
          <a:prstGeom prst="rect">
            <a:avLst/>
          </a:prstGeom>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Tree>
    <p:extLst>
      <p:ext uri="{BB962C8B-B14F-4D97-AF65-F5344CB8AC3E}">
        <p14:creationId xmlns:p14="http://schemas.microsoft.com/office/powerpoint/2010/main" val="478662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Introducción</a:t>
            </a:r>
            <a:endParaRPr lang="es-BO" dirty="0"/>
          </a:p>
        </p:txBody>
      </p:sp>
      <p:sp>
        <p:nvSpPr>
          <p:cNvPr id="3" name="2 Marcador de contenido"/>
          <p:cNvSpPr>
            <a:spLocks noGrp="1"/>
          </p:cNvSpPr>
          <p:nvPr>
            <p:ph idx="1"/>
          </p:nvPr>
        </p:nvSpPr>
        <p:spPr/>
        <p:txBody>
          <a:bodyPr>
            <a:normAutofit/>
          </a:bodyPr>
          <a:lstStyle/>
          <a:p>
            <a:pPr marL="0" indent="0">
              <a:buNone/>
            </a:pPr>
            <a:r>
              <a:rPr lang="es-BO" dirty="0" smtClean="0"/>
              <a:t>El escaneo es </a:t>
            </a:r>
            <a:r>
              <a:rPr lang="es-BO" dirty="0"/>
              <a:t>uno de los tres componentes de obtención de inteligencia para un atacante.</a:t>
            </a:r>
          </a:p>
          <a:p>
            <a:pPr marL="0" indent="0">
              <a:buNone/>
            </a:pPr>
            <a:r>
              <a:rPr lang="es-BO" dirty="0"/>
              <a:t>El atacante encuentra información acerca de:</a:t>
            </a:r>
          </a:p>
          <a:p>
            <a:pPr lvl="1"/>
            <a:r>
              <a:rPr lang="es-BO" dirty="0" smtClean="0"/>
              <a:t>Direcciones </a:t>
            </a:r>
            <a:r>
              <a:rPr lang="es-BO" dirty="0"/>
              <a:t>IP específicas</a:t>
            </a:r>
          </a:p>
          <a:p>
            <a:pPr lvl="1"/>
            <a:r>
              <a:rPr lang="es-BO" dirty="0" smtClean="0"/>
              <a:t>Sistemas </a:t>
            </a:r>
            <a:r>
              <a:rPr lang="es-BO" dirty="0"/>
              <a:t>Operativos</a:t>
            </a:r>
          </a:p>
          <a:p>
            <a:pPr lvl="1"/>
            <a:r>
              <a:rPr lang="es-BO" dirty="0" smtClean="0"/>
              <a:t>Arquitectura </a:t>
            </a:r>
            <a:r>
              <a:rPr lang="es-BO" dirty="0"/>
              <a:t>de sistemas</a:t>
            </a:r>
          </a:p>
          <a:p>
            <a:pPr lvl="1"/>
            <a:r>
              <a:rPr lang="es-BO" dirty="0" smtClean="0"/>
              <a:t>Servicios </a:t>
            </a:r>
            <a:r>
              <a:rPr lang="es-BO" dirty="0"/>
              <a:t>que corren en un equipo</a:t>
            </a:r>
          </a:p>
          <a:p>
            <a:endParaRPr lang="es-BO" dirty="0"/>
          </a:p>
        </p:txBody>
      </p:sp>
    </p:spTree>
    <p:extLst>
      <p:ext uri="{BB962C8B-B14F-4D97-AF65-F5344CB8AC3E}">
        <p14:creationId xmlns:p14="http://schemas.microsoft.com/office/powerpoint/2010/main" val="1123853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Hping2, Hping3</a:t>
            </a:r>
            <a:endParaRPr lang="es-BO" dirty="0"/>
          </a:p>
        </p:txBody>
      </p:sp>
      <p:sp>
        <p:nvSpPr>
          <p:cNvPr id="3" name="2 Marcador de contenido"/>
          <p:cNvSpPr>
            <a:spLocks noGrp="1"/>
          </p:cNvSpPr>
          <p:nvPr>
            <p:ph idx="1"/>
          </p:nvPr>
        </p:nvSpPr>
        <p:spPr>
          <a:xfrm>
            <a:off x="0" y="1600200"/>
            <a:ext cx="9144000" cy="4525963"/>
          </a:xfrm>
        </p:spPr>
        <p:txBody>
          <a:bodyPr>
            <a:normAutofit lnSpcReduction="10000"/>
          </a:bodyPr>
          <a:lstStyle/>
          <a:p>
            <a:r>
              <a:rPr lang="es-BO" sz="2300" dirty="0"/>
              <a:t>Ping ICMP: </a:t>
            </a:r>
            <a:r>
              <a:rPr lang="es-BO" sz="2300" dirty="0">
                <a:solidFill>
                  <a:srgbClr val="FF0000"/>
                </a:solidFill>
              </a:rPr>
              <a:t>hping3 -1 10.0.0.25</a:t>
            </a:r>
          </a:p>
          <a:p>
            <a:r>
              <a:rPr lang="es-BO" sz="2300" dirty="0"/>
              <a:t>Escaneo ACK al puerto 80: </a:t>
            </a:r>
            <a:r>
              <a:rPr lang="es-BO" sz="2300" dirty="0">
                <a:solidFill>
                  <a:srgbClr val="FF0000"/>
                </a:solidFill>
              </a:rPr>
              <a:t>hping3 -A 10.0.0.25 -p 80</a:t>
            </a:r>
          </a:p>
          <a:p>
            <a:r>
              <a:rPr lang="es-BO" sz="2300" dirty="0"/>
              <a:t>Escaneo UDP al puerto 80: </a:t>
            </a:r>
            <a:r>
              <a:rPr lang="es-BO" sz="2300" dirty="0">
                <a:solidFill>
                  <a:srgbClr val="FF0000"/>
                </a:solidFill>
              </a:rPr>
              <a:t>hping3 -2 10.0.0.25 -p 80</a:t>
            </a:r>
          </a:p>
          <a:p>
            <a:r>
              <a:rPr lang="es-BO" sz="2300" dirty="0"/>
              <a:t>Recolectando la secuencia numérica </a:t>
            </a:r>
            <a:r>
              <a:rPr lang="es-BO" sz="2300" dirty="0" smtClean="0"/>
              <a:t>Inicial: </a:t>
            </a:r>
            <a:r>
              <a:rPr lang="es-BO" sz="2300" dirty="0" smtClean="0"/>
              <a:t/>
            </a:r>
            <a:br>
              <a:rPr lang="es-BO" sz="2300" dirty="0" smtClean="0"/>
            </a:br>
            <a:r>
              <a:rPr lang="es-BO" sz="2300" dirty="0" smtClean="0">
                <a:solidFill>
                  <a:srgbClr val="FF0000"/>
                </a:solidFill>
              </a:rPr>
              <a:t>hping3 </a:t>
            </a:r>
            <a:r>
              <a:rPr lang="es-BO" sz="2300" dirty="0">
                <a:solidFill>
                  <a:srgbClr val="FF0000"/>
                </a:solidFill>
              </a:rPr>
              <a:t>10.0.0.25 -Q </a:t>
            </a:r>
            <a:r>
              <a:rPr lang="es-BO" sz="2300" dirty="0" smtClean="0">
                <a:solidFill>
                  <a:srgbClr val="FF0000"/>
                </a:solidFill>
              </a:rPr>
              <a:t> -</a:t>
            </a:r>
            <a:r>
              <a:rPr lang="es-BO" sz="2300" dirty="0">
                <a:solidFill>
                  <a:srgbClr val="FF0000"/>
                </a:solidFill>
              </a:rPr>
              <a:t>p 139 -s</a:t>
            </a:r>
          </a:p>
          <a:p>
            <a:r>
              <a:rPr lang="es-BO" sz="2300" dirty="0"/>
              <a:t>Escaneo SYN a los puertos </a:t>
            </a:r>
            <a:r>
              <a:rPr lang="es-BO" sz="2300" dirty="0" smtClean="0"/>
              <a:t>50-60: </a:t>
            </a:r>
            <a:br>
              <a:rPr lang="es-BO" sz="2300" dirty="0" smtClean="0"/>
            </a:br>
            <a:r>
              <a:rPr lang="es-BO" sz="2300" dirty="0" smtClean="0">
                <a:solidFill>
                  <a:srgbClr val="FF0000"/>
                </a:solidFill>
              </a:rPr>
              <a:t>hping3 </a:t>
            </a:r>
            <a:r>
              <a:rPr lang="es-BO" sz="2300" dirty="0">
                <a:solidFill>
                  <a:srgbClr val="FF0000"/>
                </a:solidFill>
              </a:rPr>
              <a:t>-8 50-60 -S 10.0.0.25 </a:t>
            </a:r>
            <a:r>
              <a:rPr lang="es-BO" sz="2300" dirty="0" smtClean="0">
                <a:solidFill>
                  <a:srgbClr val="FF0000"/>
                </a:solidFill>
              </a:rPr>
              <a:t>   -V</a:t>
            </a:r>
            <a:endParaRPr lang="es-BO" sz="2300" dirty="0">
              <a:solidFill>
                <a:srgbClr val="FF0000"/>
              </a:solidFill>
            </a:endParaRPr>
          </a:p>
          <a:p>
            <a:r>
              <a:rPr lang="es-BO" sz="2300" dirty="0"/>
              <a:t>Escaneo FIN, PUSH y URG al puerto </a:t>
            </a:r>
            <a:r>
              <a:rPr lang="es-BO" sz="2300" dirty="0" smtClean="0"/>
              <a:t>80: </a:t>
            </a:r>
            <a:br>
              <a:rPr lang="es-BO" sz="2300" dirty="0" smtClean="0"/>
            </a:br>
            <a:r>
              <a:rPr lang="es-BO" sz="2300" dirty="0" smtClean="0">
                <a:solidFill>
                  <a:srgbClr val="FF0000"/>
                </a:solidFill>
              </a:rPr>
              <a:t>hping3 </a:t>
            </a:r>
            <a:r>
              <a:rPr lang="es-BO" sz="2300" dirty="0">
                <a:solidFill>
                  <a:srgbClr val="FF0000"/>
                </a:solidFill>
              </a:rPr>
              <a:t>-F -p -U 10.0.0.25 -p 80</a:t>
            </a:r>
          </a:p>
          <a:p>
            <a:r>
              <a:rPr lang="es-BO" sz="2300" dirty="0"/>
              <a:t>Escaneo a toda una </a:t>
            </a:r>
            <a:r>
              <a:rPr lang="es-BO" sz="2300" dirty="0" smtClean="0"/>
              <a:t>subred: </a:t>
            </a:r>
            <a:r>
              <a:rPr lang="es-BO" sz="2300" dirty="0" smtClean="0">
                <a:solidFill>
                  <a:srgbClr val="FF0000"/>
                </a:solidFill>
              </a:rPr>
              <a:t>hping3 </a:t>
            </a:r>
            <a:r>
              <a:rPr lang="es-BO" sz="2300" dirty="0">
                <a:solidFill>
                  <a:srgbClr val="FF0000"/>
                </a:solidFill>
              </a:rPr>
              <a:t>-1 10.0.0.x --rand-</a:t>
            </a:r>
            <a:r>
              <a:rPr lang="es-BO" sz="2300" dirty="0">
                <a:solidFill>
                  <a:srgbClr val="FF0000"/>
                </a:solidFill>
              </a:rPr>
              <a:t>dest</a:t>
            </a:r>
            <a:r>
              <a:rPr lang="es-BO" sz="2300" dirty="0">
                <a:solidFill>
                  <a:srgbClr val="FF0000"/>
                </a:solidFill>
              </a:rPr>
              <a:t> -I eth0</a:t>
            </a:r>
          </a:p>
          <a:p>
            <a:r>
              <a:rPr lang="es-BO" sz="2300" dirty="0"/>
              <a:t>Interceptar todo el tráfico que contenga firmas HTTP</a:t>
            </a:r>
          </a:p>
          <a:p>
            <a:pPr marL="0" indent="0">
              <a:buNone/>
            </a:pPr>
            <a:r>
              <a:rPr lang="es-BO" sz="2300" dirty="0" smtClean="0"/>
              <a:t>     </a:t>
            </a:r>
            <a:r>
              <a:rPr lang="es-BO" sz="2300" dirty="0" smtClean="0">
                <a:solidFill>
                  <a:srgbClr val="FF0000"/>
                </a:solidFill>
              </a:rPr>
              <a:t>hping3 </a:t>
            </a:r>
            <a:r>
              <a:rPr lang="es-BO" sz="2300" dirty="0">
                <a:solidFill>
                  <a:srgbClr val="FF0000"/>
                </a:solidFill>
              </a:rPr>
              <a:t>-9 HTTP -I eth0</a:t>
            </a:r>
          </a:p>
        </p:txBody>
      </p:sp>
    </p:spTree>
    <p:extLst>
      <p:ext uri="{BB962C8B-B14F-4D97-AF65-F5344CB8AC3E}">
        <p14:creationId xmlns:p14="http://schemas.microsoft.com/office/powerpoint/2010/main" val="2763666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Escaneo XMAS</a:t>
            </a:r>
            <a:endParaRPr lang="es-BO" dirty="0"/>
          </a:p>
        </p:txBody>
      </p:sp>
      <p:sp>
        <p:nvSpPr>
          <p:cNvPr id="3" name="2 Marcador de contenido"/>
          <p:cNvSpPr>
            <a:spLocks noGrp="1"/>
          </p:cNvSpPr>
          <p:nvPr>
            <p:ph idx="1"/>
          </p:nvPr>
        </p:nvSpPr>
        <p:spPr/>
        <p:txBody>
          <a:bodyPr/>
          <a:lstStyle/>
          <a:p>
            <a:pPr marL="0" indent="0">
              <a:buNone/>
            </a:pPr>
            <a:r>
              <a:rPr lang="es-BO" sz="2400" dirty="0"/>
              <a:t>Este escaneo envía un marco TCP a un dispositivo remoto con las </a:t>
            </a:r>
            <a:r>
              <a:rPr lang="es-BO" sz="2400" dirty="0"/>
              <a:t>flags</a:t>
            </a:r>
            <a:r>
              <a:rPr lang="es-BO" sz="2400" dirty="0"/>
              <a:t> URG, ACK, RST, SYN y FIN.</a:t>
            </a:r>
          </a:p>
          <a:p>
            <a:pPr marL="0" indent="0">
              <a:buNone/>
            </a:pPr>
            <a:r>
              <a:rPr lang="es-BO" sz="2400" dirty="0"/>
              <a:t>FIN sólo funciona con S.O. de acuerdo a RFC 793, es decir, no funciona con S.O. Microsoft </a:t>
            </a:r>
            <a:r>
              <a:rPr lang="es-BO" sz="2400" dirty="0" smtClean="0"/>
              <a:t>Windows </a:t>
            </a:r>
            <a:r>
              <a:rPr lang="es-BO" sz="2400" dirty="0"/>
              <a:t>Actuales.</a:t>
            </a:r>
          </a:p>
        </p:txBody>
      </p:sp>
      <p:pic>
        <p:nvPicPr>
          <p:cNvPr id="6" name="Imagen 5"/>
          <p:cNvPicPr>
            <a:picLocks noChangeAspect="1"/>
          </p:cNvPicPr>
          <p:nvPr/>
        </p:nvPicPr>
        <p:blipFill>
          <a:blip r:embed="rId2"/>
          <a:stretch>
            <a:fillRect/>
          </a:stretch>
        </p:blipFill>
        <p:spPr>
          <a:xfrm>
            <a:off x="1290464" y="3609452"/>
            <a:ext cx="6552728" cy="2860318"/>
          </a:xfrm>
          <a:prstGeom prst="rect">
            <a:avLst/>
          </a:prstGeom>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Tree>
    <p:extLst>
      <p:ext uri="{BB962C8B-B14F-4D97-AF65-F5344CB8AC3E}">
        <p14:creationId xmlns:p14="http://schemas.microsoft.com/office/powerpoint/2010/main" val="372907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Herramientas</a:t>
            </a:r>
            <a:endParaRPr lang="es-BO" dirty="0"/>
          </a:p>
        </p:txBody>
      </p:sp>
      <p:sp>
        <p:nvSpPr>
          <p:cNvPr id="3" name="2 Marcador de contenido"/>
          <p:cNvSpPr>
            <a:spLocks noGrp="1"/>
          </p:cNvSpPr>
          <p:nvPr>
            <p:ph idx="1"/>
          </p:nvPr>
        </p:nvSpPr>
        <p:spPr/>
        <p:txBody>
          <a:bodyPr>
            <a:normAutofit fontScale="92500" lnSpcReduction="10000"/>
          </a:bodyPr>
          <a:lstStyle/>
          <a:p>
            <a:r>
              <a:rPr lang="es-BO" dirty="0"/>
              <a:t>Global Network </a:t>
            </a:r>
            <a:r>
              <a:rPr lang="es-BO" dirty="0"/>
              <a:t>Inventory</a:t>
            </a:r>
            <a:r>
              <a:rPr lang="es-BO" dirty="0"/>
              <a:t> Scanner</a:t>
            </a:r>
          </a:p>
          <a:p>
            <a:r>
              <a:rPr lang="es-BO" dirty="0"/>
              <a:t>AWSP: UDP Scanner</a:t>
            </a:r>
          </a:p>
          <a:p>
            <a:r>
              <a:rPr lang="es-BO" dirty="0"/>
              <a:t>Net Tools Suite Pack</a:t>
            </a:r>
          </a:p>
          <a:p>
            <a:r>
              <a:rPr lang="es-BO" dirty="0"/>
              <a:t>AWPTA</a:t>
            </a:r>
          </a:p>
          <a:p>
            <a:r>
              <a:rPr lang="es-BO" dirty="0"/>
              <a:t>Advanced</a:t>
            </a:r>
            <a:r>
              <a:rPr lang="es-BO" dirty="0"/>
              <a:t> Port Scanner</a:t>
            </a:r>
          </a:p>
          <a:p>
            <a:r>
              <a:rPr lang="es-BO" dirty="0"/>
              <a:t>Megaping</a:t>
            </a:r>
            <a:endParaRPr lang="es-BO" dirty="0"/>
          </a:p>
          <a:p>
            <a:r>
              <a:rPr lang="es-BO" dirty="0"/>
              <a:t>Netifera</a:t>
            </a:r>
            <a:endParaRPr lang="es-BO" dirty="0"/>
          </a:p>
          <a:p>
            <a:r>
              <a:rPr lang="es-BO" dirty="0"/>
              <a:t>Network </a:t>
            </a:r>
            <a:r>
              <a:rPr lang="es-BO" dirty="0"/>
              <a:t>Inventory</a:t>
            </a:r>
            <a:r>
              <a:rPr lang="es-BO" dirty="0"/>
              <a:t> </a:t>
            </a:r>
            <a:r>
              <a:rPr lang="es-BO" dirty="0" smtClean="0"/>
              <a:t>Explorer</a:t>
            </a:r>
          </a:p>
          <a:p>
            <a:r>
              <a:rPr lang="es-BO" dirty="0" smtClean="0"/>
              <a:t>Etc. </a:t>
            </a:r>
            <a:endParaRPr lang="es-BO" dirty="0"/>
          </a:p>
        </p:txBody>
      </p:sp>
    </p:spTree>
    <p:extLst>
      <p:ext uri="{BB962C8B-B14F-4D97-AF65-F5344CB8AC3E}">
        <p14:creationId xmlns:p14="http://schemas.microsoft.com/office/powerpoint/2010/main" val="2107934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Contramedidas de Escaneo</a:t>
            </a:r>
          </a:p>
        </p:txBody>
      </p:sp>
      <p:sp>
        <p:nvSpPr>
          <p:cNvPr id="3" name="2 Marcador de contenido"/>
          <p:cNvSpPr>
            <a:spLocks noGrp="1"/>
          </p:cNvSpPr>
          <p:nvPr>
            <p:ph idx="1"/>
          </p:nvPr>
        </p:nvSpPr>
        <p:spPr/>
        <p:txBody>
          <a:bodyPr/>
          <a:lstStyle/>
          <a:p>
            <a:r>
              <a:rPr lang="es-BO" dirty="0" smtClean="0"/>
              <a:t>Configurar </a:t>
            </a:r>
            <a:r>
              <a:rPr lang="es-BO" dirty="0"/>
              <a:t>Firewall y reglas IDS para detectar y bloquear sondas.</a:t>
            </a:r>
          </a:p>
          <a:p>
            <a:r>
              <a:rPr lang="es-BO" dirty="0"/>
              <a:t>Bloquear puertos no deseados en el Firewall.</a:t>
            </a:r>
          </a:p>
          <a:p>
            <a:r>
              <a:rPr lang="es-BO" dirty="0"/>
              <a:t>Esconder información sensible desde la vista pública.</a:t>
            </a:r>
          </a:p>
          <a:p>
            <a:r>
              <a:rPr lang="es-BO" dirty="0"/>
              <a:t>Utilizar reglas personalizadas para bloquear la red.</a:t>
            </a:r>
          </a:p>
        </p:txBody>
      </p:sp>
    </p:spTree>
    <p:extLst>
      <p:ext uri="{BB962C8B-B14F-4D97-AF65-F5344CB8AC3E}">
        <p14:creationId xmlns:p14="http://schemas.microsoft.com/office/powerpoint/2010/main" val="3882807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War</a:t>
            </a:r>
            <a:r>
              <a:rPr lang="es-BO" dirty="0" smtClean="0"/>
              <a:t> </a:t>
            </a:r>
            <a:r>
              <a:rPr lang="es-BO" dirty="0" smtClean="0"/>
              <a:t>dialing</a:t>
            </a:r>
            <a:endParaRPr lang="es-BO" dirty="0"/>
          </a:p>
        </p:txBody>
      </p:sp>
      <p:sp>
        <p:nvSpPr>
          <p:cNvPr id="3" name="2 Marcador de contenido"/>
          <p:cNvSpPr>
            <a:spLocks noGrp="1"/>
          </p:cNvSpPr>
          <p:nvPr>
            <p:ph idx="1"/>
          </p:nvPr>
        </p:nvSpPr>
        <p:spPr/>
        <p:txBody>
          <a:bodyPr>
            <a:normAutofit lnSpcReduction="10000"/>
          </a:bodyPr>
          <a:lstStyle/>
          <a:p>
            <a:pPr marL="0" indent="0">
              <a:buNone/>
            </a:pPr>
            <a:r>
              <a:rPr lang="es-BO" sz="2600" dirty="0"/>
              <a:t>Esta técnica utiliza un programa en conjunto con un modem para penetrar sistemas basados en módems que necesitan de una continua marcación. Las compañías no controlan los puertos como lo hacen con los cortafuegos y las máquinas tienen módems adjuntos en todo lugar.</a:t>
            </a:r>
          </a:p>
          <a:p>
            <a:pPr marL="0" indent="0">
              <a:buNone/>
            </a:pPr>
            <a:r>
              <a:rPr lang="es-BO" sz="2600" dirty="0"/>
              <a:t>Un herramienta que identifique números de teléfono, pueden realizar una conexión exitosa con el modem de los equipo.</a:t>
            </a:r>
          </a:p>
          <a:p>
            <a:pPr marL="0" indent="0">
              <a:buNone/>
            </a:pPr>
            <a:r>
              <a:rPr lang="es-BO" sz="2600" dirty="0"/>
              <a:t>Generalmente funciona utilizando una lista predeterminada de nombres de usuario y contraseñas comunes y se intenta obtener acceso al sistema.</a:t>
            </a:r>
          </a:p>
          <a:p>
            <a:pPr marL="0" indent="0">
              <a:buNone/>
            </a:pPr>
            <a:endParaRPr lang="es-BO" dirty="0"/>
          </a:p>
        </p:txBody>
      </p:sp>
    </p:spTree>
    <p:extLst>
      <p:ext uri="{BB962C8B-B14F-4D97-AF65-F5344CB8AC3E}">
        <p14:creationId xmlns:p14="http://schemas.microsoft.com/office/powerpoint/2010/main" val="2244777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¿Por qué marcado de guerra</a:t>
            </a:r>
            <a:r>
              <a:rPr lang="es-BO" dirty="0" smtClean="0"/>
              <a:t>?</a:t>
            </a:r>
            <a:endParaRPr lang="es-BO" dirty="0"/>
          </a:p>
        </p:txBody>
      </p:sp>
      <p:sp>
        <p:nvSpPr>
          <p:cNvPr id="3" name="2 Marcador de contenido"/>
          <p:cNvSpPr>
            <a:spLocks noGrp="1"/>
          </p:cNvSpPr>
          <p:nvPr>
            <p:ph idx="1"/>
          </p:nvPr>
        </p:nvSpPr>
        <p:spPr/>
        <p:txBody>
          <a:bodyPr/>
          <a:lstStyle/>
          <a:p>
            <a:pPr marL="0" indent="0">
              <a:buNone/>
            </a:pPr>
            <a:r>
              <a:rPr lang="es-BO" dirty="0"/>
              <a:t>No importa cuán segura y cerrada sea una puerta delantera de una red, si se dejan las puertas traseras abiertas.</a:t>
            </a:r>
          </a:p>
          <a:p>
            <a:endParaRPr lang="es-BO" dirty="0"/>
          </a:p>
        </p:txBody>
      </p:sp>
      <p:pic>
        <p:nvPicPr>
          <p:cNvPr id="7" name="Imagen 6"/>
          <p:cNvPicPr>
            <a:picLocks noChangeAspect="1"/>
          </p:cNvPicPr>
          <p:nvPr/>
        </p:nvPicPr>
        <p:blipFill>
          <a:blip r:embed="rId2"/>
          <a:stretch>
            <a:fillRect/>
          </a:stretch>
        </p:blipFill>
        <p:spPr>
          <a:xfrm>
            <a:off x="613953" y="3060392"/>
            <a:ext cx="7905750" cy="3743325"/>
          </a:xfrm>
          <a:prstGeom prst="rect">
            <a:avLst/>
          </a:prstGeom>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Tree>
    <p:extLst>
      <p:ext uri="{BB962C8B-B14F-4D97-AF65-F5344CB8AC3E}">
        <p14:creationId xmlns:p14="http://schemas.microsoft.com/office/powerpoint/2010/main" val="11635561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3" name="2 Marcador de contenido"/>
          <p:cNvSpPr>
            <a:spLocks noGrp="1"/>
          </p:cNvSpPr>
          <p:nvPr>
            <p:ph idx="1"/>
          </p:nvPr>
        </p:nvSpPr>
        <p:spPr/>
        <p:txBody>
          <a:bodyPr/>
          <a:lstStyle/>
          <a:p>
            <a:r>
              <a:rPr lang="es-BO" dirty="0"/>
              <a:t>WarVOX</a:t>
            </a:r>
            <a:endParaRPr lang="es-BO" dirty="0"/>
          </a:p>
          <a:p>
            <a:r>
              <a:rPr lang="es-BO" dirty="0"/>
              <a:t>PhoneSweep</a:t>
            </a:r>
            <a:r>
              <a:rPr lang="es-BO" dirty="0"/>
              <a:t> - </a:t>
            </a:r>
            <a:r>
              <a:rPr lang="es-BO" dirty="0"/>
              <a:t>War</a:t>
            </a:r>
            <a:r>
              <a:rPr lang="es-BO" dirty="0"/>
              <a:t> </a:t>
            </a:r>
            <a:r>
              <a:rPr lang="es-BO" dirty="0" smtClean="0"/>
              <a:t>dialing</a:t>
            </a:r>
            <a:r>
              <a:rPr lang="es-BO" dirty="0" smtClean="0"/>
              <a:t> </a:t>
            </a:r>
            <a:r>
              <a:rPr lang="es-BO" dirty="0"/>
              <a:t>Tool</a:t>
            </a:r>
            <a:endParaRPr lang="es-BO" dirty="0"/>
          </a:p>
          <a:p>
            <a:r>
              <a:rPr lang="es-BO" dirty="0"/>
              <a:t>THC </a:t>
            </a:r>
            <a:r>
              <a:rPr lang="es-BO" dirty="0"/>
              <a:t>Scan</a:t>
            </a:r>
            <a:endParaRPr lang="es-BO" dirty="0"/>
          </a:p>
          <a:p>
            <a:r>
              <a:rPr lang="es-BO" dirty="0"/>
              <a:t>PAW/PAWS</a:t>
            </a:r>
          </a:p>
          <a:p>
            <a:r>
              <a:rPr lang="es-BO" dirty="0"/>
              <a:t>iWar</a:t>
            </a:r>
            <a:endParaRPr lang="es-BO" dirty="0"/>
          </a:p>
          <a:p>
            <a:r>
              <a:rPr lang="es-BO" dirty="0" smtClean="0"/>
              <a:t>Shokdíal</a:t>
            </a:r>
            <a:endParaRPr lang="es-BO" dirty="0" smtClean="0"/>
          </a:p>
          <a:p>
            <a:r>
              <a:rPr lang="es-BO" dirty="0" smtClean="0"/>
              <a:t>Etc. </a:t>
            </a:r>
            <a:endParaRPr lang="es-BO" dirty="0"/>
          </a:p>
        </p:txBody>
      </p:sp>
      <p:sp>
        <p:nvSpPr>
          <p:cNvPr id="2" name="1 Título"/>
          <p:cNvSpPr>
            <a:spLocks noGrp="1"/>
          </p:cNvSpPr>
          <p:nvPr>
            <p:ph type="title"/>
          </p:nvPr>
        </p:nvSpPr>
        <p:spPr/>
        <p:txBody>
          <a:bodyPr/>
          <a:lstStyle/>
          <a:p>
            <a:r>
              <a:rPr lang="es-BO" dirty="0" smtClean="0"/>
              <a:t>Herramientas </a:t>
            </a:r>
            <a:r>
              <a:rPr lang="es-BO" dirty="0" smtClean="0"/>
              <a:t>War</a:t>
            </a:r>
            <a:r>
              <a:rPr lang="es-BO" dirty="0" smtClean="0"/>
              <a:t> </a:t>
            </a:r>
            <a:r>
              <a:rPr lang="es-BO" dirty="0" smtClean="0"/>
              <a:t>díaling</a:t>
            </a:r>
            <a:endParaRPr lang="es-BO" dirty="0"/>
          </a:p>
        </p:txBody>
      </p:sp>
    </p:spTree>
    <p:extLst>
      <p:ext uri="{BB962C8B-B14F-4D97-AF65-F5344CB8AC3E}">
        <p14:creationId xmlns:p14="http://schemas.microsoft.com/office/powerpoint/2010/main" val="718813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Contramedidas de </a:t>
            </a:r>
            <a:r>
              <a:rPr lang="es-BO" dirty="0" smtClean="0"/>
              <a:t>War</a:t>
            </a:r>
            <a:r>
              <a:rPr lang="es-BO" dirty="0" smtClean="0"/>
              <a:t> </a:t>
            </a:r>
            <a:r>
              <a:rPr lang="es-BO" dirty="0" smtClean="0"/>
              <a:t>díaling</a:t>
            </a:r>
            <a:endParaRPr lang="es-BO" dirty="0"/>
          </a:p>
        </p:txBody>
      </p:sp>
      <p:sp>
        <p:nvSpPr>
          <p:cNvPr id="3" name="2 Marcador de contenido"/>
          <p:cNvSpPr>
            <a:spLocks noGrp="1"/>
          </p:cNvSpPr>
          <p:nvPr>
            <p:ph idx="1"/>
          </p:nvPr>
        </p:nvSpPr>
        <p:spPr/>
        <p:txBody>
          <a:bodyPr>
            <a:normAutofit lnSpcReduction="10000"/>
          </a:bodyPr>
          <a:lstStyle/>
          <a:p>
            <a:r>
              <a:rPr lang="es-BO" sz="2800" dirty="0"/>
              <a:t>Desarrollar e implementar políticas de seguridad.</a:t>
            </a:r>
          </a:p>
          <a:p>
            <a:r>
              <a:rPr lang="es-BO" sz="2800" dirty="0"/>
              <a:t>Utilizar números de teléfono en un rango distinto a los números de la PBX.</a:t>
            </a:r>
          </a:p>
          <a:p>
            <a:r>
              <a:rPr lang="es-BO" sz="2800" dirty="0"/>
              <a:t>Revisar las configuraciones de contestado automático.</a:t>
            </a:r>
          </a:p>
          <a:p>
            <a:r>
              <a:rPr lang="es-BO" sz="2800" dirty="0"/>
              <a:t>Registrar todos los intentos de inicio fallidos y exitosos</a:t>
            </a:r>
          </a:p>
          <a:p>
            <a:r>
              <a:rPr lang="es-BO" sz="2800" dirty="0"/>
              <a:t>Documentar los planos de piso y de todo el equipamiento.</a:t>
            </a:r>
          </a:p>
          <a:p>
            <a:r>
              <a:rPr lang="es-BO" sz="2800" dirty="0"/>
              <a:t>Realizar reconocimiento manual de la red.</a:t>
            </a:r>
          </a:p>
        </p:txBody>
      </p:sp>
    </p:spTree>
    <p:extLst>
      <p:ext uri="{BB962C8B-B14F-4D97-AF65-F5344CB8AC3E}">
        <p14:creationId xmlns:p14="http://schemas.microsoft.com/office/powerpoint/2010/main" val="1600388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Banner </a:t>
            </a:r>
            <a:r>
              <a:rPr lang="es-BO" dirty="0" smtClean="0"/>
              <a:t>Grabbing</a:t>
            </a:r>
            <a:endParaRPr lang="es-BO" dirty="0"/>
          </a:p>
        </p:txBody>
      </p:sp>
      <p:sp>
        <p:nvSpPr>
          <p:cNvPr id="3" name="2 Marcador de contenido"/>
          <p:cNvSpPr>
            <a:spLocks noGrp="1"/>
          </p:cNvSpPr>
          <p:nvPr>
            <p:ph idx="1"/>
          </p:nvPr>
        </p:nvSpPr>
        <p:spPr/>
        <p:txBody>
          <a:bodyPr>
            <a:normAutofit fontScale="92500"/>
          </a:bodyPr>
          <a:lstStyle/>
          <a:p>
            <a:pPr marL="0" indent="0">
              <a:buNone/>
            </a:pPr>
            <a:r>
              <a:rPr lang="es-BO" sz="2800" b="1" dirty="0"/>
              <a:t>OS </a:t>
            </a:r>
            <a:r>
              <a:rPr lang="es-BO" sz="2800" b="1" dirty="0"/>
              <a:t>Fingerprinting</a:t>
            </a:r>
            <a:r>
              <a:rPr lang="es-BO" sz="2800" b="1" dirty="0"/>
              <a:t> y Servicios</a:t>
            </a:r>
            <a:endParaRPr lang="es-BO" sz="2800" dirty="0"/>
          </a:p>
          <a:p>
            <a:pPr marL="0" indent="0">
              <a:buNone/>
            </a:pPr>
            <a:r>
              <a:rPr lang="es-BO" sz="2800" dirty="0"/>
              <a:t>La toma de huellas digitales es un método que se utiliza para determinar que S.O. están corriendo en el objetivo.</a:t>
            </a:r>
          </a:p>
          <a:p>
            <a:pPr marL="0" indent="0">
              <a:buNone/>
            </a:pPr>
            <a:r>
              <a:rPr lang="es-BO" sz="2800" dirty="0"/>
              <a:t>Existen dos distintos tipos de OS </a:t>
            </a:r>
            <a:r>
              <a:rPr lang="es-BO" sz="2800" dirty="0"/>
              <a:t>Fingerprinting</a:t>
            </a:r>
            <a:r>
              <a:rPr lang="es-BO" sz="2800" dirty="0"/>
              <a:t>:</a:t>
            </a:r>
          </a:p>
          <a:p>
            <a:pPr lvl="1"/>
            <a:r>
              <a:rPr lang="es-BO" sz="2200" dirty="0" smtClean="0"/>
              <a:t>Toma </a:t>
            </a:r>
            <a:r>
              <a:rPr lang="es-BO" sz="2200" dirty="0"/>
              <a:t>de huellas digitales activa: Basado en el hecho de como los proveedores aplican las pilas TCP. Se envían paquetes a los S.O. distantes y se observa su respuesta, estas se comparan con una base de datos para determinar el S.O. y su versión.</a:t>
            </a:r>
          </a:p>
          <a:p>
            <a:pPr lvl="1"/>
            <a:r>
              <a:rPr lang="es-BO" sz="2200" dirty="0" smtClean="0"/>
              <a:t>Toma </a:t>
            </a:r>
            <a:r>
              <a:rPr lang="es-BO" sz="2200" dirty="0"/>
              <a:t>de huellas digitales </a:t>
            </a:r>
            <a:r>
              <a:rPr lang="es-BO" sz="2200" dirty="0" smtClean="0"/>
              <a:t>pasiva: </a:t>
            </a:r>
            <a:r>
              <a:rPr lang="es-BO" sz="2200" dirty="0"/>
              <a:t>Se refiere al análisis de apropiación indirecto de un sistema para revelar si el sistema operativo es un S.O. de servidor.</a:t>
            </a:r>
          </a:p>
          <a:p>
            <a:endParaRPr lang="es-BO" dirty="0"/>
          </a:p>
        </p:txBody>
      </p:sp>
    </p:spTree>
    <p:extLst>
      <p:ext uri="{BB962C8B-B14F-4D97-AF65-F5344CB8AC3E}">
        <p14:creationId xmlns:p14="http://schemas.microsoft.com/office/powerpoint/2010/main" val="920326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BO" dirty="0" smtClean="0"/>
              <a:t>Banner </a:t>
            </a:r>
            <a:r>
              <a:rPr lang="es-BO" dirty="0" smtClean="0"/>
              <a:t>Grabbing</a:t>
            </a:r>
            <a:r>
              <a:rPr lang="es-BO" dirty="0" smtClean="0"/>
              <a:t> utilizando Telnet</a:t>
            </a:r>
            <a:endParaRPr lang="es-BO" dirty="0"/>
          </a:p>
        </p:txBody>
      </p:sp>
      <p:sp>
        <p:nvSpPr>
          <p:cNvPr id="3" name="2 Marcador de contenido"/>
          <p:cNvSpPr>
            <a:spLocks noGrp="1"/>
          </p:cNvSpPr>
          <p:nvPr>
            <p:ph idx="1"/>
          </p:nvPr>
        </p:nvSpPr>
        <p:spPr/>
        <p:txBody>
          <a:bodyPr/>
          <a:lstStyle/>
          <a:p>
            <a:pPr marL="0" indent="0">
              <a:buNone/>
            </a:pPr>
            <a:r>
              <a:rPr lang="es-BO" dirty="0" smtClean="0"/>
              <a:t>telnet </a:t>
            </a:r>
            <a:r>
              <a:rPr lang="es-BO" dirty="0" smtClean="0">
                <a:hlinkClick r:id="rId2"/>
              </a:rPr>
              <a:t>www.host.com</a:t>
            </a:r>
            <a:r>
              <a:rPr lang="es-BO" dirty="0" smtClean="0"/>
              <a:t> 80</a:t>
            </a:r>
          </a:p>
          <a:p>
            <a:pPr marL="0" indent="0">
              <a:buNone/>
            </a:pPr>
            <a:r>
              <a:rPr lang="es-BO" dirty="0" smtClean="0"/>
              <a:t>Una vez abierto se escribe: </a:t>
            </a:r>
            <a:r>
              <a:rPr lang="es-BO" dirty="0"/>
              <a:t>HEAD / </a:t>
            </a:r>
            <a:r>
              <a:rPr lang="es-BO" dirty="0" smtClean="0"/>
              <a:t>HTTP/1.1</a:t>
            </a:r>
          </a:p>
          <a:p>
            <a:pPr marL="0" indent="0">
              <a:buNone/>
            </a:pPr>
            <a:endParaRPr lang="es-BO" dirty="0"/>
          </a:p>
          <a:p>
            <a:pPr marL="0" indent="0">
              <a:buNone/>
            </a:pPr>
            <a:endParaRPr lang="es-BO"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2712221"/>
            <a:ext cx="6048672" cy="3713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Tree>
    <p:extLst>
      <p:ext uri="{BB962C8B-B14F-4D97-AF65-F5344CB8AC3E}">
        <p14:creationId xmlns:p14="http://schemas.microsoft.com/office/powerpoint/2010/main" val="4173076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Tipos de escaneo</a:t>
            </a:r>
            <a:endParaRPr lang="es-BO" dirty="0"/>
          </a:p>
        </p:txBody>
      </p:sp>
      <p:sp>
        <p:nvSpPr>
          <p:cNvPr id="3" name="2 Marcador de contenido"/>
          <p:cNvSpPr>
            <a:spLocks noGrp="1"/>
          </p:cNvSpPr>
          <p:nvPr>
            <p:ph idx="1"/>
          </p:nvPr>
        </p:nvSpPr>
        <p:spPr/>
        <p:txBody>
          <a:bodyPr>
            <a:normAutofit fontScale="92500" lnSpcReduction="10000"/>
          </a:bodyPr>
          <a:lstStyle/>
          <a:p>
            <a:pPr marL="0" indent="0">
              <a:buNone/>
            </a:pPr>
            <a:r>
              <a:rPr lang="es-BO" sz="2400" dirty="0"/>
              <a:t>Los tipos de exploración son:</a:t>
            </a:r>
          </a:p>
          <a:p>
            <a:pPr marL="0" indent="0">
              <a:buNone/>
            </a:pPr>
            <a:endParaRPr lang="es-BO" sz="2400" dirty="0"/>
          </a:p>
          <a:p>
            <a:pPr marL="0" indent="0">
              <a:buNone/>
            </a:pPr>
            <a:r>
              <a:rPr lang="es-BO" sz="2400" b="1" dirty="0" smtClean="0"/>
              <a:t>Escaneo </a:t>
            </a:r>
            <a:r>
              <a:rPr lang="es-BO" sz="2400" b="1" dirty="0"/>
              <a:t>de puertos</a:t>
            </a:r>
            <a:endParaRPr lang="es-BO" sz="2400" dirty="0"/>
          </a:p>
          <a:p>
            <a:pPr lvl="1"/>
            <a:r>
              <a:rPr lang="es-BO" sz="2400" dirty="0"/>
              <a:t>Una serie de mensajes </a:t>
            </a:r>
            <a:r>
              <a:rPr lang="es-BO" sz="2400" dirty="0" smtClean="0"/>
              <a:t>enviados </a:t>
            </a:r>
            <a:r>
              <a:rPr lang="es-BO" sz="2400" dirty="0"/>
              <a:t>por alguien que intenta ingresar dentro de un equipo y saber acerca de sus servicios de red.</a:t>
            </a:r>
          </a:p>
          <a:p>
            <a:pPr lvl="1"/>
            <a:r>
              <a:rPr lang="es-BO" sz="2400" dirty="0"/>
              <a:t>Cada asociación a los puertos</a:t>
            </a:r>
          </a:p>
          <a:p>
            <a:pPr marL="0" indent="0">
              <a:buNone/>
            </a:pPr>
            <a:r>
              <a:rPr lang="es-BO" sz="2400" b="1" dirty="0" smtClean="0"/>
              <a:t>Escaneo </a:t>
            </a:r>
            <a:r>
              <a:rPr lang="es-BO" sz="2400" b="1" dirty="0"/>
              <a:t>de redes </a:t>
            </a:r>
            <a:endParaRPr lang="es-BO" sz="2400" dirty="0"/>
          </a:p>
          <a:p>
            <a:pPr lvl="1"/>
            <a:r>
              <a:rPr lang="es-BO" sz="2400" dirty="0"/>
              <a:t>Un procedimiento para identificar los hosts activos en una red</a:t>
            </a:r>
          </a:p>
          <a:p>
            <a:pPr lvl="1"/>
            <a:r>
              <a:rPr lang="es-BO" sz="2400" dirty="0"/>
              <a:t>Ya sea con el fin de atentar contra ellos o para evaluar la seguridad en la red</a:t>
            </a:r>
          </a:p>
          <a:p>
            <a:pPr marL="0" indent="0">
              <a:buNone/>
            </a:pPr>
            <a:endParaRPr lang="es-BO" sz="2400" dirty="0"/>
          </a:p>
          <a:p>
            <a:endParaRPr lang="es-BO" dirty="0"/>
          </a:p>
        </p:txBody>
      </p:sp>
    </p:spTree>
    <p:extLst>
      <p:ext uri="{BB962C8B-B14F-4D97-AF65-F5344CB8AC3E}">
        <p14:creationId xmlns:p14="http://schemas.microsoft.com/office/powerpoint/2010/main" val="34891057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GET </a:t>
            </a:r>
            <a:r>
              <a:rPr lang="es-BO" dirty="0" smtClean="0"/>
              <a:t>Requests</a:t>
            </a:r>
            <a:endParaRPr lang="es-BO" dirty="0"/>
          </a:p>
        </p:txBody>
      </p:sp>
      <p:sp>
        <p:nvSpPr>
          <p:cNvPr id="3" name="2 Marcador de contenido"/>
          <p:cNvSpPr>
            <a:spLocks noGrp="1"/>
          </p:cNvSpPr>
          <p:nvPr>
            <p:ph idx="1"/>
          </p:nvPr>
        </p:nvSpPr>
        <p:spPr/>
        <p:txBody>
          <a:bodyPr/>
          <a:lstStyle/>
          <a:p>
            <a:r>
              <a:rPr lang="es-BO" dirty="0" smtClean="0"/>
              <a:t>Mirar </a:t>
            </a:r>
            <a:r>
              <a:rPr lang="es-BO" dirty="0"/>
              <a:t>el archivo: GET REQUESTS KNOWN_TESTS.htm</a:t>
            </a:r>
          </a:p>
        </p:txBody>
      </p:sp>
    </p:spTree>
    <p:extLst>
      <p:ext uri="{BB962C8B-B14F-4D97-AF65-F5344CB8AC3E}">
        <p14:creationId xmlns:p14="http://schemas.microsoft.com/office/powerpoint/2010/main" val="1660420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Herramientas Banner </a:t>
            </a:r>
            <a:r>
              <a:rPr lang="es-BO" dirty="0" smtClean="0"/>
              <a:t>Grabbing</a:t>
            </a:r>
            <a:endParaRPr lang="es-BO" dirty="0"/>
          </a:p>
        </p:txBody>
      </p:sp>
      <p:sp>
        <p:nvSpPr>
          <p:cNvPr id="3" name="2 Marcador de contenido"/>
          <p:cNvSpPr>
            <a:spLocks noGrp="1"/>
          </p:cNvSpPr>
          <p:nvPr>
            <p:ph idx="1"/>
          </p:nvPr>
        </p:nvSpPr>
        <p:spPr/>
        <p:txBody>
          <a:bodyPr/>
          <a:lstStyle/>
          <a:p>
            <a:r>
              <a:rPr lang="es-BO" dirty="0"/>
              <a:t>ID </a:t>
            </a:r>
            <a:r>
              <a:rPr lang="es-BO" dirty="0"/>
              <a:t>Serve</a:t>
            </a:r>
            <a:endParaRPr lang="es-BO" dirty="0"/>
          </a:p>
          <a:p>
            <a:r>
              <a:rPr lang="es-BO" dirty="0"/>
              <a:t>Netcraft</a:t>
            </a:r>
            <a:endParaRPr lang="es-BO" dirty="0"/>
          </a:p>
          <a:p>
            <a:r>
              <a:rPr lang="es-BO" dirty="0"/>
              <a:t>Serversiders.com</a:t>
            </a:r>
          </a:p>
          <a:p>
            <a:r>
              <a:rPr lang="es-BO" dirty="0"/>
              <a:t>PRADS</a:t>
            </a:r>
          </a:p>
          <a:p>
            <a:r>
              <a:rPr lang="es-BO" dirty="0"/>
              <a:t>SINFP</a:t>
            </a:r>
          </a:p>
          <a:p>
            <a:r>
              <a:rPr lang="es-BO" dirty="0"/>
              <a:t>etc.</a:t>
            </a:r>
          </a:p>
        </p:txBody>
      </p:sp>
    </p:spTree>
    <p:extLst>
      <p:ext uri="{BB962C8B-B14F-4D97-AF65-F5344CB8AC3E}">
        <p14:creationId xmlns:p14="http://schemas.microsoft.com/office/powerpoint/2010/main" val="1478493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smtClean="0"/>
              <a:t>Contramedidas Banner </a:t>
            </a:r>
            <a:r>
              <a:rPr lang="es-BO" dirty="0" smtClean="0"/>
              <a:t>Grabbing</a:t>
            </a:r>
            <a:endParaRPr lang="es-BO" dirty="0"/>
          </a:p>
        </p:txBody>
      </p:sp>
      <p:sp>
        <p:nvSpPr>
          <p:cNvPr id="3" name="2 Marcador de contenido"/>
          <p:cNvSpPr>
            <a:spLocks noGrp="1"/>
          </p:cNvSpPr>
          <p:nvPr>
            <p:ph idx="1"/>
          </p:nvPr>
        </p:nvSpPr>
        <p:spPr/>
        <p:txBody>
          <a:bodyPr>
            <a:normAutofit lnSpcReduction="10000"/>
          </a:bodyPr>
          <a:lstStyle/>
          <a:p>
            <a:pPr marL="0" indent="0">
              <a:buNone/>
            </a:pPr>
            <a:r>
              <a:rPr lang="es-BO" sz="2800" dirty="0"/>
              <a:t>En Apache Server</a:t>
            </a:r>
          </a:p>
          <a:p>
            <a:r>
              <a:rPr lang="es-BO" sz="2800" dirty="0" smtClean="0"/>
              <a:t>En </a:t>
            </a:r>
            <a:r>
              <a:rPr lang="es-BO" sz="2800" dirty="0"/>
              <a:t>versiones de Apache 2.x se debe cambiar la información del módulo cargado "</a:t>
            </a:r>
            <a:r>
              <a:rPr lang="es-BO" sz="2800" dirty="0"/>
              <a:t>mod_headers</a:t>
            </a:r>
            <a:r>
              <a:rPr lang="es-BO" sz="2800" dirty="0"/>
              <a:t>" que se encuentra en el archivo </a:t>
            </a:r>
            <a:r>
              <a:rPr lang="es-BO" sz="2800" dirty="0"/>
              <a:t>httpd.conf</a:t>
            </a:r>
            <a:r>
              <a:rPr lang="es-BO" sz="2800" dirty="0"/>
              <a:t> y se debe cambiar la cabecera: </a:t>
            </a:r>
            <a:r>
              <a:rPr lang="es-BO" sz="2800" dirty="0"/>
              <a:t>Header</a:t>
            </a:r>
            <a:r>
              <a:rPr lang="es-BO" sz="2800" dirty="0"/>
              <a:t> set Server "New Server </a:t>
            </a:r>
            <a:r>
              <a:rPr lang="es-BO" sz="2800" dirty="0"/>
              <a:t>Name</a:t>
            </a:r>
            <a:r>
              <a:rPr lang="es-BO" sz="2800" dirty="0"/>
              <a:t>".</a:t>
            </a:r>
          </a:p>
          <a:p>
            <a:endParaRPr lang="es-BO" sz="2800" dirty="0"/>
          </a:p>
          <a:p>
            <a:r>
              <a:rPr lang="es-BO" sz="2800" dirty="0" smtClean="0"/>
              <a:t>En </a:t>
            </a:r>
            <a:r>
              <a:rPr lang="es-BO" sz="2800" dirty="0"/>
              <a:t>versiones Apache 1.3.x se debe editar las definiciones en </a:t>
            </a:r>
            <a:r>
              <a:rPr lang="es-BO" sz="2800" dirty="0"/>
              <a:t>httpd.h</a:t>
            </a:r>
            <a:r>
              <a:rPr lang="es-BO" sz="2800" dirty="0"/>
              <a:t> y recompilar el Apache para obtener el mismo resultado.</a:t>
            </a:r>
          </a:p>
        </p:txBody>
      </p:sp>
    </p:spTree>
    <p:extLst>
      <p:ext uri="{BB962C8B-B14F-4D97-AF65-F5344CB8AC3E}">
        <p14:creationId xmlns:p14="http://schemas.microsoft.com/office/powerpoint/2010/main" val="2528835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Contramedidas Banner </a:t>
            </a:r>
            <a:r>
              <a:rPr lang="es-BO" dirty="0"/>
              <a:t>Grabbing</a:t>
            </a:r>
            <a:endParaRPr lang="es-BO" dirty="0"/>
          </a:p>
        </p:txBody>
      </p:sp>
      <p:sp>
        <p:nvSpPr>
          <p:cNvPr id="3" name="2 Marcador de contenido"/>
          <p:cNvSpPr>
            <a:spLocks noGrp="1"/>
          </p:cNvSpPr>
          <p:nvPr>
            <p:ph idx="1"/>
          </p:nvPr>
        </p:nvSpPr>
        <p:spPr/>
        <p:txBody>
          <a:bodyPr>
            <a:normAutofit lnSpcReduction="10000"/>
          </a:bodyPr>
          <a:lstStyle/>
          <a:p>
            <a:pPr marL="0" indent="0">
              <a:buNone/>
            </a:pPr>
            <a:r>
              <a:rPr lang="es-BO" sz="2400" dirty="0"/>
              <a:t>En IIS Server</a:t>
            </a:r>
          </a:p>
          <a:p>
            <a:r>
              <a:rPr lang="es-BO" sz="2400" dirty="0"/>
              <a:t>Los usuarios pueden utilizar herramientas que cambien o deshabiliten cierta información, por ejemplo: IIS </a:t>
            </a:r>
            <a:r>
              <a:rPr lang="es-BO" sz="2400" dirty="0"/>
              <a:t>Lockdown</a:t>
            </a:r>
            <a:r>
              <a:rPr lang="es-BO" sz="2400" dirty="0"/>
              <a:t> </a:t>
            </a:r>
            <a:r>
              <a:rPr lang="es-BO" sz="2400" dirty="0"/>
              <a:t>Tool</a:t>
            </a:r>
            <a:r>
              <a:rPr lang="es-BO" sz="2400" dirty="0"/>
              <a:t> o </a:t>
            </a:r>
            <a:r>
              <a:rPr lang="es-BO" sz="2400" dirty="0"/>
              <a:t>ServerMask</a:t>
            </a:r>
            <a:endParaRPr lang="es-BO" sz="2400" dirty="0"/>
          </a:p>
          <a:p>
            <a:pPr marL="0" indent="0">
              <a:buNone/>
            </a:pPr>
            <a:endParaRPr lang="es-BO" sz="2400" dirty="0"/>
          </a:p>
          <a:p>
            <a:r>
              <a:rPr lang="es-BO" sz="2400" dirty="0" smtClean="0"/>
              <a:t>IIS </a:t>
            </a:r>
            <a:r>
              <a:rPr lang="es-BO" sz="2400" dirty="0"/>
              <a:t>Lockdown</a:t>
            </a:r>
            <a:r>
              <a:rPr lang="es-BO" sz="2400" dirty="0"/>
              <a:t> </a:t>
            </a:r>
            <a:r>
              <a:rPr lang="es-BO" sz="2400" dirty="0"/>
              <a:t>Tool:Es</a:t>
            </a:r>
            <a:r>
              <a:rPr lang="es-BO" sz="2400" dirty="0"/>
              <a:t> utilizado para quitar </a:t>
            </a:r>
            <a:r>
              <a:rPr lang="es-BO" sz="2400" dirty="0" smtClean="0"/>
              <a:t>características </a:t>
            </a:r>
            <a:r>
              <a:rPr lang="es-BO" sz="2400" dirty="0"/>
              <a:t>innecesarias para reducir las chances de ser atacados.</a:t>
            </a:r>
          </a:p>
          <a:p>
            <a:pPr marL="0" indent="0">
              <a:buNone/>
            </a:pPr>
            <a:r>
              <a:rPr lang="es-BO" sz="2400" dirty="0"/>
              <a:t> </a:t>
            </a:r>
          </a:p>
          <a:p>
            <a:r>
              <a:rPr lang="es-BO" sz="2400" dirty="0" smtClean="0"/>
              <a:t>Servermask</a:t>
            </a:r>
            <a:r>
              <a:rPr lang="es-BO" sz="2400" dirty="0"/>
              <a:t>: Modifica las huellas de los servidores web, quitando datos de respuesta HTTP innecesarios, modificando valores y ajustando cierta información de respuesta.</a:t>
            </a:r>
          </a:p>
        </p:txBody>
      </p:sp>
    </p:spTree>
    <p:extLst>
      <p:ext uri="{BB962C8B-B14F-4D97-AF65-F5344CB8AC3E}">
        <p14:creationId xmlns:p14="http://schemas.microsoft.com/office/powerpoint/2010/main" val="725482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Escaneo de vulnerabilidades</a:t>
            </a:r>
            <a:endParaRPr lang="es-BO" dirty="0"/>
          </a:p>
        </p:txBody>
      </p:sp>
      <p:sp>
        <p:nvSpPr>
          <p:cNvPr id="3" name="2 Marcador de contenido"/>
          <p:cNvSpPr>
            <a:spLocks noGrp="1"/>
          </p:cNvSpPr>
          <p:nvPr>
            <p:ph idx="1"/>
          </p:nvPr>
        </p:nvSpPr>
        <p:spPr/>
        <p:txBody>
          <a:bodyPr/>
          <a:lstStyle/>
          <a:p>
            <a:pPr marL="0" indent="0">
              <a:buNone/>
            </a:pPr>
            <a:r>
              <a:rPr lang="es-BO" dirty="0"/>
              <a:t>Identifica las vulnerabilidades y debilidades de un sistema para determinar como puede ser explotado.</a:t>
            </a:r>
          </a:p>
          <a:p>
            <a:pPr marL="0" indent="0">
              <a:buNone/>
            </a:pPr>
            <a:endParaRPr lang="es-BO" dirty="0"/>
          </a:p>
        </p:txBody>
      </p:sp>
    </p:spTree>
    <p:extLst>
      <p:ext uri="{BB962C8B-B14F-4D97-AF65-F5344CB8AC3E}">
        <p14:creationId xmlns:p14="http://schemas.microsoft.com/office/powerpoint/2010/main" val="2055426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Nessus</a:t>
            </a:r>
            <a:endParaRPr lang="es-BO" dirty="0"/>
          </a:p>
        </p:txBody>
      </p:sp>
      <p:sp>
        <p:nvSpPr>
          <p:cNvPr id="3" name="2 Marcador de contenido"/>
          <p:cNvSpPr>
            <a:spLocks noGrp="1"/>
          </p:cNvSpPr>
          <p:nvPr>
            <p:ph idx="1"/>
          </p:nvPr>
        </p:nvSpPr>
        <p:spPr/>
        <p:txBody>
          <a:bodyPr/>
          <a:lstStyle/>
          <a:p>
            <a:endParaRPr lang="es-BO" dirty="0"/>
          </a:p>
        </p:txBody>
      </p:sp>
      <p:pic>
        <p:nvPicPr>
          <p:cNvPr id="6" name="Imagen 5"/>
          <p:cNvPicPr>
            <a:picLocks noChangeAspect="1"/>
          </p:cNvPicPr>
          <p:nvPr/>
        </p:nvPicPr>
        <p:blipFill>
          <a:blip r:embed="rId2"/>
          <a:stretch>
            <a:fillRect/>
          </a:stretch>
        </p:blipFill>
        <p:spPr>
          <a:xfrm>
            <a:off x="548195" y="1556792"/>
            <a:ext cx="8037265" cy="4633888"/>
          </a:xfrm>
          <a:prstGeom prst="rect">
            <a:avLst/>
          </a:prstGeom>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Tree>
    <p:extLst>
      <p:ext uri="{BB962C8B-B14F-4D97-AF65-F5344CB8AC3E}">
        <p14:creationId xmlns:p14="http://schemas.microsoft.com/office/powerpoint/2010/main" val="1457933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SAINT</a:t>
            </a:r>
            <a:endParaRPr lang="es-BO" dirty="0"/>
          </a:p>
        </p:txBody>
      </p:sp>
      <p:sp>
        <p:nvSpPr>
          <p:cNvPr id="3" name="2 Marcador de contenido"/>
          <p:cNvSpPr>
            <a:spLocks noGrp="1"/>
          </p:cNvSpPr>
          <p:nvPr>
            <p:ph idx="1"/>
          </p:nvPr>
        </p:nvSpPr>
        <p:spPr/>
        <p:txBody>
          <a:bodyPr/>
          <a:lstStyle/>
          <a:p>
            <a:r>
              <a:rPr lang="es-BO" dirty="0" smtClean="0"/>
              <a:t>Security </a:t>
            </a:r>
            <a:r>
              <a:rPr lang="es-BO" dirty="0" smtClean="0"/>
              <a:t>Administrator’s</a:t>
            </a:r>
            <a:r>
              <a:rPr lang="es-BO" dirty="0" smtClean="0"/>
              <a:t> </a:t>
            </a:r>
            <a:r>
              <a:rPr lang="es-BO" dirty="0" smtClean="0"/>
              <a:t>Integrated</a:t>
            </a:r>
            <a:r>
              <a:rPr lang="es-BO" dirty="0" smtClean="0"/>
              <a:t> Network </a:t>
            </a:r>
            <a:r>
              <a:rPr lang="es-BO" dirty="0" smtClean="0"/>
              <a:t>Tool</a:t>
            </a:r>
            <a:endParaRPr lang="es-BO" dirty="0" smtClean="0"/>
          </a:p>
          <a:p>
            <a:endParaRPr lang="es-BO" u="sng" dirty="0"/>
          </a:p>
        </p:txBody>
      </p:sp>
    </p:spTree>
    <p:extLst>
      <p:ext uri="{BB962C8B-B14F-4D97-AF65-F5344CB8AC3E}">
        <p14:creationId xmlns:p14="http://schemas.microsoft.com/office/powerpoint/2010/main" val="33977489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BO" sz="4400" dirty="0" smtClean="0"/>
              <a:t>Otras herramientas de escaneo de vulnerabilidades</a:t>
            </a:r>
            <a:endParaRPr lang="es-BO" sz="4400" dirty="0"/>
          </a:p>
        </p:txBody>
      </p:sp>
      <p:sp>
        <p:nvSpPr>
          <p:cNvPr id="3" name="2 Marcador de contenido"/>
          <p:cNvSpPr>
            <a:spLocks noGrp="1"/>
          </p:cNvSpPr>
          <p:nvPr>
            <p:ph idx="1"/>
          </p:nvPr>
        </p:nvSpPr>
        <p:spPr/>
        <p:txBody>
          <a:bodyPr/>
          <a:lstStyle/>
          <a:p>
            <a:r>
              <a:rPr lang="es-BO" dirty="0"/>
              <a:t>GFI </a:t>
            </a:r>
            <a:r>
              <a:rPr lang="es-BO" dirty="0"/>
              <a:t>LANGuard</a:t>
            </a:r>
            <a:endParaRPr lang="es-BO" dirty="0"/>
          </a:p>
          <a:p>
            <a:r>
              <a:rPr lang="es-BO" dirty="0"/>
              <a:t>Retina</a:t>
            </a:r>
          </a:p>
          <a:p>
            <a:r>
              <a:rPr lang="es-BO" dirty="0"/>
              <a:t>Core</a:t>
            </a:r>
            <a:r>
              <a:rPr lang="es-BO" dirty="0"/>
              <a:t> </a:t>
            </a:r>
            <a:r>
              <a:rPr lang="es-BO" dirty="0"/>
              <a:t>Impact</a:t>
            </a:r>
            <a:endParaRPr lang="es-BO" dirty="0"/>
          </a:p>
          <a:p>
            <a:r>
              <a:rPr lang="es-BO" dirty="0"/>
              <a:t>Nsauditor</a:t>
            </a:r>
            <a:endParaRPr lang="es-BO" dirty="0"/>
          </a:p>
          <a:p>
            <a:r>
              <a:rPr lang="es-BO" dirty="0" smtClean="0"/>
              <a:t>Etc</a:t>
            </a:r>
            <a:r>
              <a:rPr lang="es-BO" dirty="0"/>
              <a:t>.</a:t>
            </a:r>
          </a:p>
        </p:txBody>
      </p:sp>
    </p:spTree>
    <p:extLst>
      <p:ext uri="{BB962C8B-B14F-4D97-AF65-F5344CB8AC3E}">
        <p14:creationId xmlns:p14="http://schemas.microsoft.com/office/powerpoint/2010/main" val="16528896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D</a:t>
            </a:r>
            <a:r>
              <a:rPr lang="es-BO" dirty="0"/>
              <a:t>i</a:t>
            </a:r>
            <a:r>
              <a:rPr lang="es-BO" dirty="0" smtClean="0"/>
              <a:t>agramadores de redes</a:t>
            </a:r>
            <a:endParaRPr lang="es-BO" dirty="0"/>
          </a:p>
        </p:txBody>
      </p:sp>
      <p:sp>
        <p:nvSpPr>
          <p:cNvPr id="3" name="2 Marcador de contenido"/>
          <p:cNvSpPr>
            <a:spLocks noGrp="1"/>
          </p:cNvSpPr>
          <p:nvPr>
            <p:ph idx="1"/>
          </p:nvPr>
        </p:nvSpPr>
        <p:spPr/>
        <p:txBody>
          <a:bodyPr>
            <a:normAutofit fontScale="92500" lnSpcReduction="10000"/>
          </a:bodyPr>
          <a:lstStyle/>
          <a:p>
            <a:r>
              <a:rPr lang="es-BO" sz="2400" dirty="0" smtClean="0"/>
              <a:t>FriendlyPinger</a:t>
            </a:r>
            <a:r>
              <a:rPr lang="es-BO" sz="2400" dirty="0"/>
              <a:t>: Una aplicación potente para la administración y monitoreo de redes.</a:t>
            </a:r>
          </a:p>
          <a:p>
            <a:endParaRPr lang="es-BO" sz="2400" dirty="0"/>
          </a:p>
          <a:p>
            <a:r>
              <a:rPr lang="es-BO" sz="2400" dirty="0" smtClean="0"/>
              <a:t>LANsurveyor</a:t>
            </a:r>
            <a:r>
              <a:rPr lang="es-BO" sz="2400" dirty="0" smtClean="0"/>
              <a:t> </a:t>
            </a:r>
            <a:r>
              <a:rPr lang="es-BO" sz="2400" dirty="0"/>
              <a:t>(www.solarwinds.com): Descubre y produce mapeos de red automáticamente y pueden ser exportados en Microsoft Office.</a:t>
            </a:r>
          </a:p>
          <a:p>
            <a:endParaRPr lang="es-BO" sz="2400" dirty="0"/>
          </a:p>
          <a:p>
            <a:r>
              <a:rPr lang="es-BO" sz="2400" dirty="0" smtClean="0"/>
              <a:t>IPsonar</a:t>
            </a:r>
            <a:r>
              <a:rPr lang="es-BO" sz="2400" dirty="0"/>
              <a:t>: Explora la red para coleccionar todos los factores de datos como descubrimiento de: redes, host, fugas y dispositivos de huellas digitales.</a:t>
            </a:r>
          </a:p>
          <a:p>
            <a:endParaRPr lang="es-BO" sz="2400" dirty="0"/>
          </a:p>
          <a:p>
            <a:r>
              <a:rPr lang="es-BO" sz="2400" dirty="0" smtClean="0"/>
              <a:t>LANState</a:t>
            </a:r>
            <a:r>
              <a:rPr lang="es-BO" sz="2400" dirty="0" smtClean="0"/>
              <a:t> </a:t>
            </a:r>
            <a:r>
              <a:rPr lang="es-BO" sz="2400" dirty="0"/>
              <a:t>(www.10-strike.com): Es un </a:t>
            </a:r>
            <a:r>
              <a:rPr lang="es-BO" sz="2400" dirty="0"/>
              <a:t>mapeador</a:t>
            </a:r>
            <a:r>
              <a:rPr lang="es-BO" sz="2400" dirty="0"/>
              <a:t>, monitor, administrador de redes Microsoft.</a:t>
            </a:r>
          </a:p>
          <a:p>
            <a:endParaRPr lang="es-BO" dirty="0"/>
          </a:p>
        </p:txBody>
      </p:sp>
    </p:spTree>
    <p:extLst>
      <p:ext uri="{BB962C8B-B14F-4D97-AF65-F5344CB8AC3E}">
        <p14:creationId xmlns:p14="http://schemas.microsoft.com/office/powerpoint/2010/main" val="13932371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Preparar Proxis</a:t>
            </a:r>
            <a:endParaRPr lang="es-BO" dirty="0"/>
          </a:p>
        </p:txBody>
      </p:sp>
      <p:sp>
        <p:nvSpPr>
          <p:cNvPr id="3" name="2 Marcador de contenido"/>
          <p:cNvSpPr>
            <a:spLocks noGrp="1"/>
          </p:cNvSpPr>
          <p:nvPr>
            <p:ph idx="1"/>
          </p:nvPr>
        </p:nvSpPr>
        <p:spPr/>
        <p:txBody>
          <a:bodyPr>
            <a:normAutofit lnSpcReduction="10000"/>
          </a:bodyPr>
          <a:lstStyle/>
          <a:p>
            <a:pPr marL="0" indent="0">
              <a:buNone/>
            </a:pPr>
            <a:r>
              <a:rPr lang="es-BO" sz="2400" b="1" dirty="0" smtClean="0"/>
              <a:t>Servidor </a:t>
            </a:r>
            <a:r>
              <a:rPr lang="es-BO" sz="2400" b="1" dirty="0"/>
              <a:t>Proxy.- </a:t>
            </a:r>
            <a:r>
              <a:rPr lang="es-BO" sz="2400" dirty="0"/>
              <a:t>Es un equipo de la red que puede servir como </a:t>
            </a:r>
            <a:r>
              <a:rPr lang="es-BO" sz="2400" dirty="0" smtClean="0"/>
              <a:t>intermediario </a:t>
            </a:r>
            <a:r>
              <a:rPr lang="es-BO" sz="2400" dirty="0"/>
              <a:t>para la conexión con otros equipos. Son utilizados para los siguientes propósitos</a:t>
            </a:r>
            <a:r>
              <a:rPr lang="es-BO" sz="2400" dirty="0" smtClean="0"/>
              <a:t>:</a:t>
            </a:r>
            <a:r>
              <a:rPr lang="es-BO" sz="2400" dirty="0"/>
              <a:t> </a:t>
            </a:r>
          </a:p>
          <a:p>
            <a:pPr lvl="1"/>
            <a:r>
              <a:rPr lang="es-BO" sz="2000" dirty="0" smtClean="0"/>
              <a:t>Como </a:t>
            </a:r>
            <a:r>
              <a:rPr lang="es-BO" sz="2000" dirty="0"/>
              <a:t>un cortafuego, un proxy protege las redes de acceso local y externo.</a:t>
            </a:r>
          </a:p>
          <a:p>
            <a:pPr lvl="1"/>
            <a:r>
              <a:rPr lang="es-BO" sz="2000" dirty="0" smtClean="0"/>
              <a:t>Como </a:t>
            </a:r>
            <a:r>
              <a:rPr lang="es-BO" sz="2000" dirty="0"/>
              <a:t>un multiplexor de direcciones IP, un servidor proxy permite a los equipos de una red tener una sola dirección IP cuando se conectan a Internet.</a:t>
            </a:r>
          </a:p>
          <a:p>
            <a:pPr lvl="1"/>
            <a:r>
              <a:rPr lang="es-BO" sz="2000" dirty="0" smtClean="0"/>
              <a:t>Los </a:t>
            </a:r>
            <a:r>
              <a:rPr lang="es-BO" sz="2000" dirty="0"/>
              <a:t>servidores proxy puede ser utilizado (en cierta medida) para navegación Web de manera anónima.</a:t>
            </a:r>
          </a:p>
          <a:p>
            <a:pPr lvl="1"/>
            <a:r>
              <a:rPr lang="es-BO" sz="2000" dirty="0" smtClean="0"/>
              <a:t>Los </a:t>
            </a:r>
            <a:r>
              <a:rPr lang="es-BO" sz="2000" dirty="0"/>
              <a:t>servidores proxy especializados pueden filtrar contenido no deseado, como los anuncios o "material inadecuado"</a:t>
            </a:r>
          </a:p>
          <a:p>
            <a:pPr lvl="1"/>
            <a:r>
              <a:rPr lang="es-BO" sz="2000" dirty="0" smtClean="0"/>
              <a:t>Los </a:t>
            </a:r>
            <a:r>
              <a:rPr lang="es-BO" sz="2000" dirty="0"/>
              <a:t>servidores proxy permiten cierta protección contra ataques de los hackers</a:t>
            </a:r>
            <a:r>
              <a:rPr lang="es-BO" sz="2000" dirty="0" smtClean="0"/>
              <a:t>.</a:t>
            </a:r>
          </a:p>
        </p:txBody>
      </p:sp>
    </p:spTree>
    <p:extLst>
      <p:ext uri="{BB962C8B-B14F-4D97-AF65-F5344CB8AC3E}">
        <p14:creationId xmlns:p14="http://schemas.microsoft.com/office/powerpoint/2010/main" val="2300125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Tipos de escaneo</a:t>
            </a:r>
            <a:endParaRPr lang="es-BO" dirty="0"/>
          </a:p>
        </p:txBody>
      </p:sp>
      <p:sp>
        <p:nvSpPr>
          <p:cNvPr id="3" name="2 Marcador de contenido"/>
          <p:cNvSpPr>
            <a:spLocks noGrp="1"/>
          </p:cNvSpPr>
          <p:nvPr>
            <p:ph idx="1"/>
          </p:nvPr>
        </p:nvSpPr>
        <p:spPr/>
        <p:txBody>
          <a:bodyPr/>
          <a:lstStyle/>
          <a:p>
            <a:pPr marL="0" indent="0">
              <a:buNone/>
            </a:pPr>
            <a:r>
              <a:rPr lang="es-BO" sz="2800" b="1" dirty="0"/>
              <a:t>Escaneo de vulnerabilidades</a:t>
            </a:r>
            <a:endParaRPr lang="es-BO" sz="2800" dirty="0"/>
          </a:p>
          <a:p>
            <a:pPr lvl="1"/>
            <a:r>
              <a:rPr lang="es-BO" dirty="0"/>
              <a:t>Los procedimientos automáticos de identificación de vulnerabilidades presentes en una red del sistema de cómputo</a:t>
            </a:r>
          </a:p>
          <a:p>
            <a:endParaRPr lang="es-BO" dirty="0"/>
          </a:p>
        </p:txBody>
      </p:sp>
    </p:spTree>
    <p:extLst>
      <p:ext uri="{BB962C8B-B14F-4D97-AF65-F5344CB8AC3E}">
        <p14:creationId xmlns:p14="http://schemas.microsoft.com/office/powerpoint/2010/main" val="37578287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Utilizar los </a:t>
            </a:r>
            <a:r>
              <a:rPr lang="es-BO" dirty="0" smtClean="0"/>
              <a:t>Proxis </a:t>
            </a:r>
            <a:r>
              <a:rPr lang="es-BO" dirty="0"/>
              <a:t>para ataque</a:t>
            </a:r>
          </a:p>
        </p:txBody>
      </p:sp>
      <p:sp>
        <p:nvSpPr>
          <p:cNvPr id="3" name="2 Marcador de contenido"/>
          <p:cNvSpPr>
            <a:spLocks noGrp="1"/>
          </p:cNvSpPr>
          <p:nvPr>
            <p:ph idx="1"/>
          </p:nvPr>
        </p:nvSpPr>
        <p:spPr/>
        <p:txBody>
          <a:bodyPr/>
          <a:lstStyle/>
          <a:p>
            <a:pPr marL="0" indent="0">
              <a:buNone/>
            </a:pPr>
            <a:r>
              <a:rPr lang="es-BO" dirty="0"/>
              <a:t>Se utilizan los proxis para ataque debido a que el rastreo a estos es extremadamente complicado. Cuando se utilizan estos servidores para propósitos maléficos lo hacen </a:t>
            </a:r>
            <a:r>
              <a:rPr lang="es-BO" dirty="0" smtClean="0"/>
              <a:t>mediante </a:t>
            </a:r>
            <a:r>
              <a:rPr lang="es-BO" dirty="0"/>
              <a:t>proxis gratuitos.</a:t>
            </a:r>
          </a:p>
        </p:txBody>
      </p:sp>
    </p:spTree>
    <p:extLst>
      <p:ext uri="{BB962C8B-B14F-4D97-AF65-F5344CB8AC3E}">
        <p14:creationId xmlns:p14="http://schemas.microsoft.com/office/powerpoint/2010/main" val="12073494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The</a:t>
            </a:r>
            <a:r>
              <a:rPr lang="es-BO" dirty="0" smtClean="0"/>
              <a:t> </a:t>
            </a:r>
            <a:r>
              <a:rPr lang="es-BO" dirty="0" smtClean="0"/>
              <a:t>Onion</a:t>
            </a:r>
            <a:r>
              <a:rPr lang="es-BO" dirty="0" smtClean="0"/>
              <a:t> </a:t>
            </a:r>
            <a:r>
              <a:rPr lang="es-BO" dirty="0" smtClean="0"/>
              <a:t>Routing</a:t>
            </a:r>
            <a:r>
              <a:rPr lang="es-BO" dirty="0" smtClean="0"/>
              <a:t> (TOR)</a:t>
            </a:r>
            <a:endParaRPr lang="es-BO" dirty="0"/>
          </a:p>
        </p:txBody>
      </p:sp>
      <p:sp>
        <p:nvSpPr>
          <p:cNvPr id="3" name="2 Marcador de contenido"/>
          <p:cNvSpPr>
            <a:spLocks noGrp="1"/>
          </p:cNvSpPr>
          <p:nvPr>
            <p:ph idx="1"/>
          </p:nvPr>
        </p:nvSpPr>
        <p:spPr/>
        <p:txBody>
          <a:bodyPr/>
          <a:lstStyle/>
          <a:p>
            <a:pPr marL="0" indent="0">
              <a:buNone/>
            </a:pPr>
            <a:r>
              <a:rPr lang="es-BO" dirty="0"/>
              <a:t>Proporciona</a:t>
            </a:r>
          </a:p>
          <a:p>
            <a:r>
              <a:rPr lang="es-BO" dirty="0"/>
              <a:t>Anonimato.</a:t>
            </a:r>
          </a:p>
          <a:p>
            <a:r>
              <a:rPr lang="es-BO" dirty="0"/>
              <a:t>Privacidad.</a:t>
            </a:r>
          </a:p>
          <a:p>
            <a:r>
              <a:rPr lang="es-BO" dirty="0"/>
              <a:t>Seguridad.</a:t>
            </a:r>
          </a:p>
          <a:p>
            <a:r>
              <a:rPr lang="es-BO" dirty="0"/>
              <a:t>Encriptación.</a:t>
            </a:r>
          </a:p>
          <a:p>
            <a:r>
              <a:rPr lang="es-BO" dirty="0"/>
              <a:t>Cadenas Proxy (varias </a:t>
            </a:r>
            <a:r>
              <a:rPr lang="es-BO" dirty="0" smtClean="0"/>
              <a:t>direcciones, pool).</a:t>
            </a:r>
            <a:endParaRPr lang="es-BO" dirty="0"/>
          </a:p>
          <a:p>
            <a:r>
              <a:rPr lang="es-BO" dirty="0"/>
              <a:t>TOR Proxy</a:t>
            </a:r>
          </a:p>
        </p:txBody>
      </p:sp>
    </p:spTree>
    <p:extLst>
      <p:ext uri="{BB962C8B-B14F-4D97-AF65-F5344CB8AC3E}">
        <p14:creationId xmlns:p14="http://schemas.microsoft.com/office/powerpoint/2010/main" val="4167360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Técnicas HTTP </a:t>
            </a:r>
            <a:r>
              <a:rPr lang="es-BO" dirty="0" smtClean="0"/>
              <a:t>Tunneling</a:t>
            </a:r>
            <a:endParaRPr lang="es-BO" dirty="0"/>
          </a:p>
        </p:txBody>
      </p:sp>
      <p:sp>
        <p:nvSpPr>
          <p:cNvPr id="3" name="2 Marcador de contenido"/>
          <p:cNvSpPr>
            <a:spLocks noGrp="1"/>
          </p:cNvSpPr>
          <p:nvPr>
            <p:ph idx="1"/>
          </p:nvPr>
        </p:nvSpPr>
        <p:spPr/>
        <p:txBody>
          <a:bodyPr/>
          <a:lstStyle/>
          <a:p>
            <a:pPr marL="0" indent="0">
              <a:buNone/>
            </a:pPr>
            <a:r>
              <a:rPr lang="es-BO" dirty="0"/>
              <a:t>La tecnología HTTP </a:t>
            </a:r>
            <a:r>
              <a:rPr lang="es-BO" dirty="0"/>
              <a:t>Tunneling</a:t>
            </a:r>
            <a:r>
              <a:rPr lang="es-BO" dirty="0"/>
              <a:t> permite a los usuarios realizar varias tareas de Internet para despistar las restricciones impuestas por los firewalls.</a:t>
            </a:r>
          </a:p>
          <a:p>
            <a:pPr marL="0" indent="0">
              <a:buNone/>
            </a:pPr>
            <a:r>
              <a:rPr lang="es-BO" dirty="0"/>
              <a:t>Esto es posible gracias al envío de paquetes por el puerto HTTP (TCP 80).</a:t>
            </a:r>
          </a:p>
        </p:txBody>
      </p:sp>
    </p:spTree>
    <p:extLst>
      <p:ext uri="{BB962C8B-B14F-4D97-AF65-F5344CB8AC3E}">
        <p14:creationId xmlns:p14="http://schemas.microsoft.com/office/powerpoint/2010/main" val="22037334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¿Por qué HTTP </a:t>
            </a:r>
            <a:r>
              <a:rPr lang="es-BO" dirty="0" smtClean="0"/>
              <a:t>Tunneling</a:t>
            </a:r>
            <a:r>
              <a:rPr lang="es-BO" dirty="0" smtClean="0"/>
              <a:t>?</a:t>
            </a:r>
            <a:endParaRPr lang="es-BO" dirty="0"/>
          </a:p>
        </p:txBody>
      </p:sp>
      <p:sp>
        <p:nvSpPr>
          <p:cNvPr id="3" name="2 Marcador de contenido"/>
          <p:cNvSpPr>
            <a:spLocks noGrp="1"/>
          </p:cNvSpPr>
          <p:nvPr>
            <p:ph idx="1"/>
          </p:nvPr>
        </p:nvSpPr>
        <p:spPr/>
        <p:txBody>
          <a:bodyPr/>
          <a:lstStyle/>
          <a:p>
            <a:pPr marL="0" indent="0">
              <a:buNone/>
            </a:pPr>
            <a:r>
              <a:rPr lang="es-BO" dirty="0"/>
              <a:t>Si una organización ha bloqueado todos los puertos en el firewall y solo permite el uso de los puertos 80/4443 y se requiere utilizar por ejemplo FTP en algún host remoto en Internet. En este caso se puede </a:t>
            </a:r>
            <a:r>
              <a:rPr lang="es-BO" dirty="0" smtClean="0"/>
              <a:t>enviar </a:t>
            </a:r>
            <a:r>
              <a:rPr lang="es-BO" dirty="0"/>
              <a:t>los paquetes FTP por el protocolo HTTP.</a:t>
            </a:r>
          </a:p>
        </p:txBody>
      </p:sp>
    </p:spTree>
    <p:extLst>
      <p:ext uri="{BB962C8B-B14F-4D97-AF65-F5344CB8AC3E}">
        <p14:creationId xmlns:p14="http://schemas.microsoft.com/office/powerpoint/2010/main" val="18230270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Herramientas HTTP </a:t>
            </a:r>
            <a:r>
              <a:rPr lang="es-BO" dirty="0" smtClean="0"/>
              <a:t>Tunnel</a:t>
            </a:r>
            <a:endParaRPr lang="es-BO" dirty="0"/>
          </a:p>
        </p:txBody>
      </p:sp>
      <p:sp>
        <p:nvSpPr>
          <p:cNvPr id="3" name="2 Marcador de contenido"/>
          <p:cNvSpPr>
            <a:spLocks noGrp="1"/>
          </p:cNvSpPr>
          <p:nvPr>
            <p:ph idx="1"/>
          </p:nvPr>
        </p:nvSpPr>
        <p:spPr/>
        <p:txBody>
          <a:bodyPr>
            <a:normAutofit lnSpcReduction="10000"/>
          </a:bodyPr>
          <a:lstStyle/>
          <a:p>
            <a:r>
              <a:rPr lang="es-BO" sz="2400" dirty="0"/>
              <a:t>Herramientas: </a:t>
            </a:r>
            <a:r>
              <a:rPr lang="es-BO" sz="2400" dirty="0"/>
              <a:t>Super</a:t>
            </a:r>
            <a:r>
              <a:rPr lang="es-BO" sz="2400" dirty="0"/>
              <a:t> Network </a:t>
            </a:r>
            <a:r>
              <a:rPr lang="es-BO" sz="2400" dirty="0" smtClean="0"/>
              <a:t>Tunnel</a:t>
            </a:r>
            <a:r>
              <a:rPr lang="es-BO" sz="2400" dirty="0" smtClean="0"/>
              <a:t>, HTTP-</a:t>
            </a:r>
            <a:r>
              <a:rPr lang="es-BO" sz="2400" dirty="0" smtClean="0"/>
              <a:t>Tunnel</a:t>
            </a:r>
            <a:r>
              <a:rPr lang="es-BO" sz="2400" dirty="0" smtClean="0"/>
              <a:t>, </a:t>
            </a:r>
            <a:r>
              <a:rPr lang="es-BO" sz="2400" dirty="0" smtClean="0"/>
              <a:t>HTTPort</a:t>
            </a:r>
            <a:endParaRPr lang="es-BO" sz="2400" dirty="0"/>
          </a:p>
          <a:p>
            <a:endParaRPr lang="es-BO" sz="2400" dirty="0"/>
          </a:p>
          <a:p>
            <a:pPr marL="0" indent="0">
              <a:buNone/>
            </a:pPr>
            <a:r>
              <a:rPr lang="es-BO" sz="2400" dirty="0"/>
              <a:t>Ejemplo </a:t>
            </a:r>
            <a:r>
              <a:rPr lang="es-BO" sz="2400" dirty="0"/>
              <a:t>Httptunnel</a:t>
            </a:r>
            <a:endParaRPr lang="es-BO" sz="2400" dirty="0"/>
          </a:p>
          <a:p>
            <a:r>
              <a:rPr lang="es-BO" sz="2400" dirty="0"/>
              <a:t>En este ejemplo, en el servidor </a:t>
            </a:r>
            <a:r>
              <a:rPr lang="es-BO" sz="2400" dirty="0" smtClean="0"/>
              <a:t>re direccionaremos </a:t>
            </a:r>
            <a:r>
              <a:rPr lang="es-BO" sz="2400" dirty="0"/>
              <a:t>todo el tráfico HTTP al puerto 23 (telnet)</a:t>
            </a:r>
          </a:p>
          <a:p>
            <a:r>
              <a:rPr lang="es-BO" sz="2400" dirty="0">
                <a:solidFill>
                  <a:srgbClr val="FF0000"/>
                </a:solidFill>
              </a:rPr>
              <a:t>hts</a:t>
            </a:r>
            <a:r>
              <a:rPr lang="es-BO" sz="2400" dirty="0">
                <a:solidFill>
                  <a:srgbClr val="FF0000"/>
                </a:solidFill>
              </a:rPr>
              <a:t> -F server.test.com:23 80</a:t>
            </a:r>
          </a:p>
          <a:p>
            <a:endParaRPr lang="es-BO" sz="2400" dirty="0"/>
          </a:p>
          <a:p>
            <a:r>
              <a:rPr lang="es-BO" sz="2400" dirty="0"/>
              <a:t>En este ejemplo, en el cliente se ejecuta </a:t>
            </a:r>
            <a:r>
              <a:rPr lang="es-BO" sz="2400" dirty="0"/>
              <a:t>htc</a:t>
            </a:r>
            <a:r>
              <a:rPr lang="es-BO" sz="2400" dirty="0"/>
              <a:t>. La opción -P es requerida, caso contrario se omitirá</a:t>
            </a:r>
          </a:p>
          <a:p>
            <a:r>
              <a:rPr lang="es-BO" sz="2400" dirty="0">
                <a:solidFill>
                  <a:srgbClr val="FF0000"/>
                </a:solidFill>
              </a:rPr>
              <a:t>htc</a:t>
            </a:r>
            <a:r>
              <a:rPr lang="es-BO" sz="2400" dirty="0">
                <a:solidFill>
                  <a:srgbClr val="FF0000"/>
                </a:solidFill>
              </a:rPr>
              <a:t> -P proxy.corp.com:80 -F 22 server.test.com:80</a:t>
            </a:r>
          </a:p>
        </p:txBody>
      </p:sp>
    </p:spTree>
    <p:extLst>
      <p:ext uri="{BB962C8B-B14F-4D97-AF65-F5344CB8AC3E}">
        <p14:creationId xmlns:p14="http://schemas.microsoft.com/office/powerpoint/2010/main" val="3247838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Herramientas proxy</a:t>
            </a:r>
            <a:endParaRPr lang="es-BO" dirty="0"/>
          </a:p>
        </p:txBody>
      </p:sp>
      <p:sp>
        <p:nvSpPr>
          <p:cNvPr id="3" name="2 Marcador de contenido"/>
          <p:cNvSpPr>
            <a:spLocks noGrp="1"/>
          </p:cNvSpPr>
          <p:nvPr>
            <p:ph idx="1"/>
          </p:nvPr>
        </p:nvSpPr>
        <p:spPr/>
        <p:txBody>
          <a:bodyPr/>
          <a:lstStyle/>
          <a:p>
            <a:r>
              <a:rPr lang="es-BO" dirty="0"/>
              <a:t>Proxy </a:t>
            </a:r>
            <a:r>
              <a:rPr lang="es-BO" dirty="0"/>
              <a:t>Commander</a:t>
            </a:r>
            <a:endParaRPr lang="es-BO" dirty="0"/>
          </a:p>
          <a:p>
            <a:r>
              <a:rPr lang="es-BO" dirty="0"/>
              <a:t>GProxy</a:t>
            </a:r>
            <a:endParaRPr lang="es-BO" dirty="0"/>
          </a:p>
          <a:p>
            <a:r>
              <a:rPr lang="es-BO" dirty="0"/>
              <a:t>Protoport</a:t>
            </a:r>
            <a:r>
              <a:rPr lang="es-BO" dirty="0"/>
              <a:t> Proxy </a:t>
            </a:r>
            <a:r>
              <a:rPr lang="es-BO" dirty="0"/>
              <a:t>Chain</a:t>
            </a:r>
            <a:endParaRPr lang="es-BO" dirty="0"/>
          </a:p>
          <a:p>
            <a:r>
              <a:rPr lang="es-BO" dirty="0"/>
              <a:t>Proxy+</a:t>
            </a:r>
          </a:p>
          <a:p>
            <a:r>
              <a:rPr lang="es-BO" dirty="0" smtClean="0"/>
              <a:t>FastProxySwitch</a:t>
            </a:r>
            <a:endParaRPr lang="es-BO" dirty="0" smtClean="0"/>
          </a:p>
          <a:p>
            <a:r>
              <a:rPr lang="es-BO" dirty="0" smtClean="0"/>
              <a:t>Etc. </a:t>
            </a:r>
            <a:endParaRPr lang="es-BO" dirty="0"/>
          </a:p>
        </p:txBody>
      </p:sp>
    </p:spTree>
    <p:extLst>
      <p:ext uri="{BB962C8B-B14F-4D97-AF65-F5344CB8AC3E}">
        <p14:creationId xmlns:p14="http://schemas.microsoft.com/office/powerpoint/2010/main" val="3408062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Anonimizadores</a:t>
            </a:r>
            <a:endParaRPr lang="es-BO" dirty="0"/>
          </a:p>
        </p:txBody>
      </p:sp>
      <p:sp>
        <p:nvSpPr>
          <p:cNvPr id="3" name="2 Marcador de contenido"/>
          <p:cNvSpPr>
            <a:spLocks noGrp="1"/>
          </p:cNvSpPr>
          <p:nvPr>
            <p:ph idx="1"/>
          </p:nvPr>
        </p:nvSpPr>
        <p:spPr/>
        <p:txBody>
          <a:bodyPr/>
          <a:lstStyle/>
          <a:p>
            <a:r>
              <a:rPr lang="es-BO" dirty="0"/>
              <a:t>Son utilizados para quitar toda la información de identificación del equipo del usuario mientras navega por Internet.</a:t>
            </a:r>
          </a:p>
          <a:p>
            <a:r>
              <a:rPr lang="es-BO" dirty="0"/>
              <a:t>Hacen que las actividades en internet no puedan ser trazables.</a:t>
            </a:r>
          </a:p>
          <a:p>
            <a:r>
              <a:rPr lang="es-BO" dirty="0"/>
              <a:t>Permite saltar los sitios web censurados.</a:t>
            </a:r>
          </a:p>
        </p:txBody>
      </p:sp>
    </p:spTree>
    <p:extLst>
      <p:ext uri="{BB962C8B-B14F-4D97-AF65-F5344CB8AC3E}">
        <p14:creationId xmlns:p14="http://schemas.microsoft.com/office/powerpoint/2010/main" val="42702226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Anonimizadores</a:t>
            </a:r>
            <a:endParaRPr lang="es-BO" dirty="0"/>
          </a:p>
        </p:txBody>
      </p:sp>
      <p:sp>
        <p:nvSpPr>
          <p:cNvPr id="3" name="2 Marcador de contenido"/>
          <p:cNvSpPr>
            <a:spLocks noGrp="1"/>
          </p:cNvSpPr>
          <p:nvPr>
            <p:ph idx="1"/>
          </p:nvPr>
        </p:nvSpPr>
        <p:spPr/>
        <p:txBody>
          <a:bodyPr/>
          <a:lstStyle/>
          <a:p>
            <a:r>
              <a:rPr lang="es-BO" dirty="0"/>
              <a:t>G-</a:t>
            </a:r>
            <a:r>
              <a:rPr lang="es-BO" dirty="0"/>
              <a:t>Zapper</a:t>
            </a:r>
            <a:endParaRPr lang="es-BO" dirty="0"/>
          </a:p>
          <a:p>
            <a:r>
              <a:rPr lang="es-BO" dirty="0"/>
              <a:t>Anonimizadores</a:t>
            </a:r>
            <a:endParaRPr lang="es-BO" dirty="0"/>
          </a:p>
          <a:p>
            <a:r>
              <a:rPr lang="es-BO" dirty="0"/>
              <a:t>Mowser</a:t>
            </a:r>
            <a:endParaRPr lang="es-BO" dirty="0"/>
          </a:p>
          <a:p>
            <a:r>
              <a:rPr lang="es-BO" dirty="0"/>
              <a:t>Anoymous</a:t>
            </a:r>
            <a:r>
              <a:rPr lang="es-BO" dirty="0"/>
              <a:t> Web </a:t>
            </a:r>
            <a:r>
              <a:rPr lang="es-BO" dirty="0"/>
              <a:t>Surfing</a:t>
            </a:r>
            <a:r>
              <a:rPr lang="es-BO" dirty="0"/>
              <a:t> </a:t>
            </a:r>
            <a:r>
              <a:rPr lang="es-BO" dirty="0"/>
              <a:t>Tool</a:t>
            </a:r>
            <a:endParaRPr lang="es-BO" dirty="0"/>
          </a:p>
          <a:p>
            <a:r>
              <a:rPr lang="es-BO" dirty="0"/>
              <a:t>Hide</a:t>
            </a:r>
            <a:r>
              <a:rPr lang="es-BO" dirty="0"/>
              <a:t> </a:t>
            </a:r>
            <a:r>
              <a:rPr lang="es-BO" dirty="0"/>
              <a:t>Your</a:t>
            </a:r>
            <a:r>
              <a:rPr lang="es-BO" dirty="0"/>
              <a:t> IP </a:t>
            </a:r>
            <a:r>
              <a:rPr lang="es-BO" dirty="0"/>
              <a:t>Address</a:t>
            </a:r>
            <a:endParaRPr lang="es-BO" dirty="0"/>
          </a:p>
          <a:p>
            <a:r>
              <a:rPr lang="es-BO" dirty="0"/>
              <a:t>JAP </a:t>
            </a:r>
            <a:r>
              <a:rPr lang="es-BO" dirty="0"/>
              <a:t>Anonymity</a:t>
            </a:r>
            <a:r>
              <a:rPr lang="es-BO" dirty="0"/>
              <a:t> and </a:t>
            </a:r>
            <a:r>
              <a:rPr lang="es-BO" dirty="0" smtClean="0"/>
              <a:t>Privacy</a:t>
            </a:r>
            <a:endParaRPr lang="es-BO" dirty="0" smtClean="0"/>
          </a:p>
          <a:p>
            <a:r>
              <a:rPr lang="es-BO" dirty="0" smtClean="0"/>
              <a:t>Etc. </a:t>
            </a:r>
            <a:endParaRPr lang="es-BO" dirty="0"/>
          </a:p>
        </p:txBody>
      </p:sp>
    </p:spTree>
    <p:extLst>
      <p:ext uri="{BB962C8B-B14F-4D97-AF65-F5344CB8AC3E}">
        <p14:creationId xmlns:p14="http://schemas.microsoft.com/office/powerpoint/2010/main" val="5719940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BO" dirty="0"/>
              <a:t>Falsificación de direcciones IP (IP </a:t>
            </a:r>
            <a:r>
              <a:rPr lang="es-BO" dirty="0"/>
              <a:t>Spoofing</a:t>
            </a:r>
            <a:r>
              <a:rPr lang="es-BO" dirty="0"/>
              <a:t>): </a:t>
            </a:r>
          </a:p>
        </p:txBody>
      </p:sp>
      <p:sp>
        <p:nvSpPr>
          <p:cNvPr id="3" name="2 Marcador de contenido"/>
          <p:cNvSpPr>
            <a:spLocks noGrp="1"/>
          </p:cNvSpPr>
          <p:nvPr>
            <p:ph idx="1"/>
          </p:nvPr>
        </p:nvSpPr>
        <p:spPr/>
        <p:txBody>
          <a:bodyPr/>
          <a:lstStyle/>
          <a:p>
            <a:r>
              <a:rPr lang="es-BO" dirty="0"/>
              <a:t>Se refiere cuando un atacante cambia su dirección IP para que aparente ser alguien más.</a:t>
            </a:r>
          </a:p>
        </p:txBody>
      </p:sp>
      <p:pic>
        <p:nvPicPr>
          <p:cNvPr id="6" name="Imagen 5"/>
          <p:cNvPicPr>
            <a:picLocks noChangeAspect="1"/>
          </p:cNvPicPr>
          <p:nvPr/>
        </p:nvPicPr>
        <p:blipFill>
          <a:blip r:embed="rId2"/>
          <a:stretch>
            <a:fillRect/>
          </a:stretch>
        </p:blipFill>
        <p:spPr>
          <a:xfrm>
            <a:off x="1979712" y="2577019"/>
            <a:ext cx="5472608" cy="3688298"/>
          </a:xfrm>
          <a:prstGeom prst="rect">
            <a:avLst/>
          </a:prstGeom>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Tree>
    <p:extLst>
      <p:ext uri="{BB962C8B-B14F-4D97-AF65-F5344CB8AC3E}">
        <p14:creationId xmlns:p14="http://schemas.microsoft.com/office/powerpoint/2010/main" val="1845388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Autofit/>
          </a:bodyPr>
          <a:lstStyle/>
          <a:p>
            <a:r>
              <a:rPr lang="es-BO" sz="3200" dirty="0"/>
              <a:t>Falsificación de direcciones IP utilizando el direccionamiento de origen</a:t>
            </a:r>
          </a:p>
        </p:txBody>
      </p:sp>
      <p:sp>
        <p:nvSpPr>
          <p:cNvPr id="3" name="2 Marcador de contenido"/>
          <p:cNvSpPr>
            <a:spLocks noGrp="1"/>
          </p:cNvSpPr>
          <p:nvPr>
            <p:ph idx="1"/>
          </p:nvPr>
        </p:nvSpPr>
        <p:spPr/>
        <p:txBody>
          <a:bodyPr>
            <a:normAutofit lnSpcReduction="10000"/>
          </a:bodyPr>
          <a:lstStyle/>
          <a:p>
            <a:pPr marL="0" indent="0">
              <a:buNone/>
            </a:pPr>
            <a:r>
              <a:rPr lang="es-BO" sz="2400" dirty="0"/>
              <a:t>Para que esta técnica funcione, un atacante debe inyectarse a sí mismo en el camino que el tráfico normalmente </a:t>
            </a:r>
            <a:r>
              <a:rPr lang="es-BO" sz="2400" dirty="0" smtClean="0"/>
              <a:t>toma.</a:t>
            </a:r>
            <a:endParaRPr lang="es-BO" sz="2400" dirty="0"/>
          </a:p>
          <a:p>
            <a:pPr marL="0" indent="0">
              <a:buNone/>
            </a:pPr>
            <a:endParaRPr lang="es-BO" sz="2400" dirty="0" smtClean="0"/>
          </a:p>
          <a:p>
            <a:pPr marL="0" indent="0">
              <a:buNone/>
            </a:pPr>
            <a:r>
              <a:rPr lang="es-BO" sz="2400" dirty="0" smtClean="0"/>
              <a:t>Tipos </a:t>
            </a:r>
            <a:r>
              <a:rPr lang="es-BO" sz="2400" dirty="0"/>
              <a:t>de direccionamiento de origen:</a:t>
            </a:r>
          </a:p>
          <a:p>
            <a:pPr marL="0" indent="0">
              <a:buNone/>
            </a:pPr>
            <a:r>
              <a:rPr lang="es-BO" sz="2400" dirty="0"/>
              <a:t> </a:t>
            </a:r>
          </a:p>
          <a:p>
            <a:r>
              <a:rPr lang="es-BO" sz="2400" dirty="0" smtClean="0"/>
              <a:t>Enrutamiento </a:t>
            </a:r>
            <a:r>
              <a:rPr lang="es-BO" sz="2400" dirty="0"/>
              <a:t>de origen o LSR (</a:t>
            </a:r>
            <a:r>
              <a:rPr lang="es-BO" sz="2400" dirty="0"/>
              <a:t>Loos</a:t>
            </a:r>
            <a:r>
              <a:rPr lang="es-BO" sz="2400" dirty="0"/>
              <a:t> </a:t>
            </a:r>
            <a:r>
              <a:rPr lang="es-BO" sz="2400" dirty="0"/>
              <a:t>Source</a:t>
            </a:r>
            <a:r>
              <a:rPr lang="es-BO" sz="2400" dirty="0"/>
              <a:t> </a:t>
            </a:r>
            <a:r>
              <a:rPr lang="es-BO" sz="2400" dirty="0"/>
              <a:t>Routing</a:t>
            </a:r>
            <a:r>
              <a:rPr lang="es-BO" sz="2400" dirty="0"/>
              <a:t>): Se especifica una lista de direcciones IP por donde el paquete o tráfico debe ir.</a:t>
            </a:r>
          </a:p>
          <a:p>
            <a:endParaRPr lang="es-BO" sz="2400" dirty="0"/>
          </a:p>
          <a:p>
            <a:r>
              <a:rPr lang="es-BO" sz="2400" dirty="0" smtClean="0"/>
              <a:t>Enrutamiento </a:t>
            </a:r>
            <a:r>
              <a:rPr lang="es-BO" sz="2400" dirty="0"/>
              <a:t>de origen estricto o SRS (</a:t>
            </a:r>
            <a:r>
              <a:rPr lang="es-BO" sz="2400" dirty="0"/>
              <a:t>Strict</a:t>
            </a:r>
            <a:r>
              <a:rPr lang="es-BO" sz="2400" dirty="0"/>
              <a:t> </a:t>
            </a:r>
            <a:r>
              <a:rPr lang="es-BO" sz="2400" dirty="0"/>
              <a:t>Source</a:t>
            </a:r>
            <a:r>
              <a:rPr lang="es-BO" sz="2400" dirty="0"/>
              <a:t> </a:t>
            </a:r>
            <a:r>
              <a:rPr lang="es-BO" sz="2400" dirty="0"/>
              <a:t>Routing</a:t>
            </a:r>
            <a:r>
              <a:rPr lang="es-BO" sz="2400" dirty="0"/>
              <a:t>); Se especifica el camino exacto que el paquete debe tomar:</a:t>
            </a:r>
          </a:p>
          <a:p>
            <a:endParaRPr lang="es-BO" sz="2400" dirty="0"/>
          </a:p>
        </p:txBody>
      </p:sp>
    </p:spTree>
    <p:extLst>
      <p:ext uri="{BB962C8B-B14F-4D97-AF65-F5344CB8AC3E}">
        <p14:creationId xmlns:p14="http://schemas.microsoft.com/office/powerpoint/2010/main" val="3758007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Objetivos del Escaneo</a:t>
            </a:r>
            <a:endParaRPr lang="es-BO" dirty="0"/>
          </a:p>
        </p:txBody>
      </p:sp>
      <p:sp>
        <p:nvSpPr>
          <p:cNvPr id="3" name="2 Marcador de contenido"/>
          <p:cNvSpPr>
            <a:spLocks noGrp="1"/>
          </p:cNvSpPr>
          <p:nvPr>
            <p:ph idx="1"/>
          </p:nvPr>
        </p:nvSpPr>
        <p:spPr/>
        <p:txBody>
          <a:bodyPr>
            <a:normAutofit lnSpcReduction="10000"/>
          </a:bodyPr>
          <a:lstStyle/>
          <a:p>
            <a:r>
              <a:rPr lang="es-BO" dirty="0" smtClean="0"/>
              <a:t>Detectar </a:t>
            </a:r>
            <a:r>
              <a:rPr lang="es-BO" dirty="0"/>
              <a:t>sistemas vivos corriendo en la red.</a:t>
            </a:r>
          </a:p>
          <a:p>
            <a:r>
              <a:rPr lang="es-BO" dirty="0" smtClean="0"/>
              <a:t>Descubrir </a:t>
            </a:r>
            <a:r>
              <a:rPr lang="es-BO" dirty="0"/>
              <a:t>que puertos están activos y corriendo.</a:t>
            </a:r>
          </a:p>
          <a:p>
            <a:r>
              <a:rPr lang="es-BO" dirty="0" smtClean="0"/>
              <a:t>Descubrir </a:t>
            </a:r>
            <a:r>
              <a:rPr lang="es-BO" dirty="0"/>
              <a:t>que sistema(s) operativo(s) está(n) corriendo en el blanco.</a:t>
            </a:r>
          </a:p>
          <a:p>
            <a:r>
              <a:rPr lang="es-BO" dirty="0" smtClean="0"/>
              <a:t>Descubrir </a:t>
            </a:r>
            <a:r>
              <a:rPr lang="es-BO" dirty="0"/>
              <a:t>los servicios que están corriendo/escuchando en el blanco.</a:t>
            </a:r>
          </a:p>
          <a:p>
            <a:r>
              <a:rPr lang="es-BO" dirty="0" smtClean="0"/>
              <a:t>Descubrir </a:t>
            </a:r>
            <a:r>
              <a:rPr lang="es-BO" dirty="0"/>
              <a:t>las direcciones IP del blanco.</a:t>
            </a:r>
          </a:p>
          <a:p>
            <a:endParaRPr lang="es-BO" dirty="0"/>
          </a:p>
        </p:txBody>
      </p:sp>
    </p:spTree>
    <p:extLst>
      <p:ext uri="{BB962C8B-B14F-4D97-AF65-F5344CB8AC3E}">
        <p14:creationId xmlns:p14="http://schemas.microsoft.com/office/powerpoint/2010/main" val="5805417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sz="3200" dirty="0"/>
              <a:t>Falsificación de direcciones IP utilizando el direccionamiento de origen</a:t>
            </a:r>
          </a:p>
        </p:txBody>
      </p:sp>
      <p:sp>
        <p:nvSpPr>
          <p:cNvPr id="3" name="2 Marcador de contenido"/>
          <p:cNvSpPr>
            <a:spLocks noGrp="1"/>
          </p:cNvSpPr>
          <p:nvPr>
            <p:ph idx="1"/>
          </p:nvPr>
        </p:nvSpPr>
        <p:spPr/>
        <p:txBody>
          <a:bodyPr>
            <a:normAutofit lnSpcReduction="10000"/>
          </a:bodyPr>
          <a:lstStyle/>
          <a:p>
            <a:pPr marL="0" indent="0">
              <a:buNone/>
            </a:pPr>
            <a:r>
              <a:rPr lang="es-BO" sz="2400" dirty="0"/>
              <a:t>El enrutamiento de origen funciona utilizando un campo de ruta de origen de 39 bytes  en el encabezado IP. Se pueden especificar hasta 8 direcciones IP en este campo. </a:t>
            </a:r>
          </a:p>
          <a:p>
            <a:r>
              <a:rPr lang="es-BO" sz="2400" dirty="0"/>
              <a:t>Un atacante envía un paquete al destino con una dirección falsa, </a:t>
            </a:r>
            <a:r>
              <a:rPr lang="es-BO" sz="2400" dirty="0" smtClean="0"/>
              <a:t>pero especifica </a:t>
            </a:r>
            <a:r>
              <a:rPr lang="es-BO" sz="2400" dirty="0"/>
              <a:t>el enrutamiento de origen suelto y pone su dirección IP en la lista.</a:t>
            </a:r>
          </a:p>
          <a:p>
            <a:r>
              <a:rPr lang="es-BO" sz="2400" dirty="0"/>
              <a:t>Cuando el receptor responde, el paquete va al equipo del atacante antes de llegar a la dirección falsa.</a:t>
            </a:r>
          </a:p>
          <a:p>
            <a:endParaRPr lang="es-BO" sz="2400" dirty="0"/>
          </a:p>
          <a:p>
            <a:pPr marL="0" indent="0">
              <a:buNone/>
            </a:pPr>
            <a:r>
              <a:rPr lang="es-BO" sz="2400" dirty="0"/>
              <a:t>Para que esto funcione, un atacante debe inyectarse a sí mismo en la ruta que el tráfico normalmente toma para llegar desde el equipo destino de vuelta hasta la fuente.</a:t>
            </a:r>
          </a:p>
          <a:p>
            <a:endParaRPr lang="es-BO" dirty="0"/>
          </a:p>
        </p:txBody>
      </p:sp>
    </p:spTree>
    <p:extLst>
      <p:ext uri="{BB962C8B-B14F-4D97-AF65-F5344CB8AC3E}">
        <p14:creationId xmlns:p14="http://schemas.microsoft.com/office/powerpoint/2010/main" val="1920640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BO" dirty="0"/>
          </a:p>
        </p:txBody>
      </p:sp>
      <p:sp>
        <p:nvSpPr>
          <p:cNvPr id="3" name="2 Marcador de contenido"/>
          <p:cNvSpPr>
            <a:spLocks noGrp="1"/>
          </p:cNvSpPr>
          <p:nvPr>
            <p:ph idx="1"/>
          </p:nvPr>
        </p:nvSpPr>
        <p:spPr>
          <a:xfrm>
            <a:off x="19681" y="5157192"/>
            <a:ext cx="8229600" cy="4525963"/>
          </a:xfrm>
        </p:spPr>
        <p:txBody>
          <a:bodyPr/>
          <a:lstStyle/>
          <a:p>
            <a:pPr marL="0" indent="0">
              <a:buNone/>
            </a:pPr>
            <a:r>
              <a:rPr lang="es-BO" sz="2400" dirty="0"/>
              <a:t>Comando de enrutamiento de origen</a:t>
            </a:r>
          </a:p>
          <a:p>
            <a:r>
              <a:rPr lang="es-BO" sz="2400" dirty="0"/>
              <a:t>El comando en </a:t>
            </a:r>
            <a:r>
              <a:rPr lang="es-BO" sz="2400" dirty="0" smtClean="0"/>
              <a:t>Windows: </a:t>
            </a:r>
            <a:r>
              <a:rPr lang="es-BO" sz="2400" dirty="0"/>
              <a:t>tracert</a:t>
            </a:r>
            <a:r>
              <a:rPr lang="es-BO" sz="2400" dirty="0"/>
              <a:t> -j </a:t>
            </a:r>
            <a:r>
              <a:rPr lang="es-BO" sz="2400" dirty="0" smtClean="0"/>
              <a:t>172.16.4.2 172.16.4.30</a:t>
            </a:r>
            <a:endParaRPr lang="es-BO" sz="2400" dirty="0"/>
          </a:p>
          <a:p>
            <a:r>
              <a:rPr lang="es-BO" sz="2400" dirty="0"/>
              <a:t>El comando en hping2: hping2 -G </a:t>
            </a:r>
            <a:r>
              <a:rPr lang="es-BO" sz="2400" dirty="0" smtClean="0"/>
              <a:t>172.16.4.2 172.16.4.30</a:t>
            </a:r>
            <a:endParaRPr lang="es-BO" sz="2400" dirty="0"/>
          </a:p>
          <a:p>
            <a:endParaRPr lang="es-BO" dirty="0"/>
          </a:p>
        </p:txBody>
      </p:sp>
      <p:pic>
        <p:nvPicPr>
          <p:cNvPr id="6" name="Imagen 5"/>
          <p:cNvPicPr>
            <a:picLocks noChangeAspect="1"/>
          </p:cNvPicPr>
          <p:nvPr/>
        </p:nvPicPr>
        <p:blipFill>
          <a:blip r:embed="rId2"/>
          <a:stretch>
            <a:fillRect/>
          </a:stretch>
        </p:blipFill>
        <p:spPr>
          <a:xfrm>
            <a:off x="461962" y="1614487"/>
            <a:ext cx="8220075" cy="3629025"/>
          </a:xfrm>
          <a:prstGeom prst="rect">
            <a:avLst/>
          </a:prstGeom>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Tree>
    <p:extLst>
      <p:ext uri="{BB962C8B-B14F-4D97-AF65-F5344CB8AC3E}">
        <p14:creationId xmlns:p14="http://schemas.microsoft.com/office/powerpoint/2010/main" val="31906112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BO" dirty="0"/>
              <a:t>Detección de falsificación de direcciones IP</a:t>
            </a:r>
          </a:p>
        </p:txBody>
      </p:sp>
      <p:sp>
        <p:nvSpPr>
          <p:cNvPr id="3" name="2 Marcador de contenido"/>
          <p:cNvSpPr>
            <a:spLocks noGrp="1"/>
          </p:cNvSpPr>
          <p:nvPr>
            <p:ph idx="1"/>
          </p:nvPr>
        </p:nvSpPr>
        <p:spPr/>
        <p:txBody>
          <a:bodyPr/>
          <a:lstStyle/>
          <a:p>
            <a:pPr marL="0" indent="0">
              <a:buNone/>
            </a:pPr>
            <a:r>
              <a:rPr lang="es-BO" sz="2600" dirty="0"/>
              <a:t>Cuando un atacante está falsificando paquetes, usualmente lo hace desde una ubicación distinta a la dirección real. El TTL del atacante será distinto al TTL de la dirección real.</a:t>
            </a:r>
            <a:br>
              <a:rPr lang="es-BO" sz="2600" dirty="0"/>
            </a:br>
            <a:r>
              <a:rPr lang="es-BO" sz="2600" dirty="0"/>
              <a:t>Si el TTL del paquete recibido es de uno falso no concordará con el original.</a:t>
            </a:r>
          </a:p>
        </p:txBody>
      </p:sp>
      <p:pic>
        <p:nvPicPr>
          <p:cNvPr id="7" name="Imagen 6"/>
          <p:cNvPicPr>
            <a:picLocks noChangeAspect="1"/>
          </p:cNvPicPr>
          <p:nvPr/>
        </p:nvPicPr>
        <p:blipFill>
          <a:blip r:embed="rId2"/>
          <a:stretch>
            <a:fillRect/>
          </a:stretch>
        </p:blipFill>
        <p:spPr>
          <a:xfrm>
            <a:off x="457200" y="4005139"/>
            <a:ext cx="8229600" cy="2799221"/>
          </a:xfrm>
          <a:prstGeom prst="rect">
            <a:avLst/>
          </a:prstGeom>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Tree>
    <p:extLst>
      <p:ext uri="{BB962C8B-B14F-4D97-AF65-F5344CB8AC3E}">
        <p14:creationId xmlns:p14="http://schemas.microsoft.com/office/powerpoint/2010/main" val="40753987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Contramedidas de Exploración</a:t>
            </a:r>
            <a:endParaRPr lang="es-BO" dirty="0"/>
          </a:p>
        </p:txBody>
      </p:sp>
      <p:sp>
        <p:nvSpPr>
          <p:cNvPr id="3" name="2 Marcador de contenido"/>
          <p:cNvSpPr>
            <a:spLocks noGrp="1"/>
          </p:cNvSpPr>
          <p:nvPr>
            <p:ph idx="1"/>
          </p:nvPr>
        </p:nvSpPr>
        <p:spPr/>
        <p:txBody>
          <a:bodyPr>
            <a:normAutofit fontScale="92500"/>
          </a:bodyPr>
          <a:lstStyle/>
          <a:p>
            <a:r>
              <a:rPr lang="es-BO" sz="2200" dirty="0"/>
              <a:t>El servidor de seguridad de una red particular debe ser suficiente bueno para detectar las sondas de un atacante. </a:t>
            </a:r>
          </a:p>
          <a:p>
            <a:r>
              <a:rPr lang="es-BO" sz="2200" dirty="0"/>
              <a:t>El servidor de seguridad debe llevar a cabo la inspección con una norma específica que establezca qué Sistemas de detección de intrusiones de red deben utilizarse para determinar métodos utilizados para detectar los sistemas operativos, tales como </a:t>
            </a:r>
            <a:r>
              <a:rPr lang="es-BO" sz="2200" dirty="0"/>
              <a:t>Nmap</a:t>
            </a:r>
            <a:r>
              <a:rPr lang="es-BO" sz="2200" dirty="0"/>
              <a:t>.</a:t>
            </a:r>
          </a:p>
          <a:p>
            <a:r>
              <a:rPr lang="es-BO" sz="2200" dirty="0"/>
              <a:t>Sólo los puertos necesarios, debe mantenerse abiertos y el resto deben ser filtrados.</a:t>
            </a:r>
          </a:p>
          <a:p>
            <a:r>
              <a:rPr lang="es-BO" sz="2200" dirty="0"/>
              <a:t>Toda la información sensible que no debe ser revelada a público a través de Internet, no debe mostrarse.</a:t>
            </a:r>
          </a:p>
          <a:p>
            <a:r>
              <a:rPr lang="es-BO" sz="2200" dirty="0" smtClean="0"/>
              <a:t>Herramienta </a:t>
            </a:r>
            <a:r>
              <a:rPr lang="es-BO" sz="2200" dirty="0"/>
              <a:t>SentryPC</a:t>
            </a:r>
            <a:r>
              <a:rPr lang="es-BO" sz="2200" dirty="0"/>
              <a:t>: Filtrado seguro, seguimiento y Control de Acceso. Permite controlar, restringir y controlar el acceso y uso de un equipo.</a:t>
            </a:r>
          </a:p>
          <a:p>
            <a:endParaRPr lang="es-BO" dirty="0"/>
          </a:p>
        </p:txBody>
      </p:sp>
    </p:spTree>
    <p:extLst>
      <p:ext uri="{BB962C8B-B14F-4D97-AF65-F5344CB8AC3E}">
        <p14:creationId xmlns:p14="http://schemas.microsoft.com/office/powerpoint/2010/main" val="17534022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Test de Intrusión de Escaneo</a:t>
            </a:r>
            <a:endParaRPr lang="es-BO" dirty="0"/>
          </a:p>
        </p:txBody>
      </p:sp>
      <p:sp>
        <p:nvSpPr>
          <p:cNvPr id="3" name="2 Marcador de contenido"/>
          <p:cNvSpPr>
            <a:spLocks noGrp="1"/>
          </p:cNvSpPr>
          <p:nvPr>
            <p:ph idx="1"/>
          </p:nvPr>
        </p:nvSpPr>
        <p:spPr/>
        <p:txBody>
          <a:bodyPr/>
          <a:lstStyle/>
          <a:p>
            <a:pPr marL="0" indent="0">
              <a:buNone/>
            </a:pPr>
            <a:r>
              <a:rPr lang="es-BO" dirty="0"/>
              <a:t>El objetivo del test de intrusión de escaneo es determinar la postura de seguridad de la red, detectando sistemas vivos, descubriendo puertos abiertos, banner </a:t>
            </a:r>
            <a:r>
              <a:rPr lang="es-BO" dirty="0"/>
              <a:t>grabbing</a:t>
            </a:r>
            <a:r>
              <a:rPr lang="es-BO" dirty="0"/>
              <a:t> de servicios y sistemas.</a:t>
            </a:r>
          </a:p>
        </p:txBody>
      </p:sp>
    </p:spTree>
    <p:extLst>
      <p:ext uri="{BB962C8B-B14F-4D97-AF65-F5344CB8AC3E}">
        <p14:creationId xmlns:p14="http://schemas.microsoft.com/office/powerpoint/2010/main" val="15706006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659098" y="555375"/>
            <a:ext cx="3825804" cy="5747250"/>
          </a:xfrm>
          <a:prstGeom prst="rect">
            <a:avLst/>
          </a:prstGeom>
        </p:spPr>
      </p:pic>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chemeClr val="bg1">
                    <a:lumMod val="75000"/>
                  </a:schemeClr>
                </a:solidFill>
              </a:rPr>
              <a:t>C|EH  Julio Iglesias Pérez</a:t>
            </a:r>
            <a:endParaRPr lang="es-BO" dirty="0">
              <a:solidFill>
                <a:schemeClr val="bg1">
                  <a:lumMod val="75000"/>
                </a:schemeClr>
              </a:solidFill>
            </a:endParaRPr>
          </a:p>
        </p:txBody>
      </p:sp>
    </p:spTree>
    <p:extLst>
      <p:ext uri="{BB962C8B-B14F-4D97-AF65-F5344CB8AC3E}">
        <p14:creationId xmlns:p14="http://schemas.microsoft.com/office/powerpoint/2010/main" val="30398940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a:t>
            </a:r>
            <a:r>
              <a:rPr lang="es-BO" dirty="0" smtClean="0"/>
              <a:t>Muchas Gracias!</a:t>
            </a:r>
            <a:endParaRPr lang="es-BO" dirty="0"/>
          </a:p>
        </p:txBody>
      </p:sp>
    </p:spTree>
    <p:extLst>
      <p:ext uri="{BB962C8B-B14F-4D97-AF65-F5344CB8AC3E}">
        <p14:creationId xmlns:p14="http://schemas.microsoft.com/office/powerpoint/2010/main" val="361886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Autofit/>
          </a:bodyPr>
          <a:lstStyle/>
          <a:p>
            <a:r>
              <a:rPr lang="es-BO" sz="4400" dirty="0"/>
              <a:t>Metodología de Exploración de los White </a:t>
            </a:r>
            <a:r>
              <a:rPr lang="es-BO" sz="4400" dirty="0" smtClean="0"/>
              <a:t>Hats</a:t>
            </a:r>
            <a:endParaRPr lang="es-BO" sz="4400" dirty="0"/>
          </a:p>
        </p:txBody>
      </p:sp>
      <p:sp>
        <p:nvSpPr>
          <p:cNvPr id="3" name="2 Marcador de contenido"/>
          <p:cNvSpPr>
            <a:spLocks noGrp="1"/>
          </p:cNvSpPr>
          <p:nvPr>
            <p:ph idx="1"/>
          </p:nvPr>
        </p:nvSpPr>
        <p:spPr/>
        <p:txBody>
          <a:bodyPr>
            <a:normAutofit fontScale="92500"/>
          </a:bodyPr>
          <a:lstStyle/>
          <a:p>
            <a:pPr marL="0" indent="0">
              <a:buNone/>
            </a:pPr>
            <a:r>
              <a:rPr lang="es-BO" sz="3000" dirty="0" smtClean="0"/>
              <a:t>1. </a:t>
            </a:r>
            <a:r>
              <a:rPr lang="es-BO" sz="3000" dirty="0"/>
              <a:t>Búsqueda de sistemas vivos</a:t>
            </a:r>
          </a:p>
          <a:p>
            <a:pPr marL="0" indent="0">
              <a:buNone/>
            </a:pPr>
            <a:r>
              <a:rPr lang="es-BO" sz="3000" dirty="0" smtClean="0"/>
              <a:t>2. </a:t>
            </a:r>
            <a:r>
              <a:rPr lang="es-BO" sz="3000" dirty="0"/>
              <a:t>Búsqueda de puertos abiertos</a:t>
            </a:r>
          </a:p>
          <a:p>
            <a:pPr marL="0" indent="0">
              <a:buNone/>
            </a:pPr>
            <a:r>
              <a:rPr lang="es-BO" sz="3000" dirty="0" smtClean="0"/>
              <a:t>3. </a:t>
            </a:r>
            <a:r>
              <a:rPr lang="es-BO" sz="3000" dirty="0"/>
              <a:t>Banner </a:t>
            </a:r>
            <a:r>
              <a:rPr lang="es-BO" sz="3000" dirty="0"/>
              <a:t>grabbing</a:t>
            </a:r>
            <a:r>
              <a:rPr lang="es-BO" sz="3000" dirty="0"/>
              <a:t>, toma de huellas digitales de S.O.</a:t>
            </a:r>
          </a:p>
          <a:p>
            <a:pPr marL="0" indent="0">
              <a:buNone/>
            </a:pPr>
            <a:r>
              <a:rPr lang="es-BO" sz="3000" dirty="0" smtClean="0"/>
              <a:t>4. </a:t>
            </a:r>
            <a:r>
              <a:rPr lang="es-BO" sz="3000" dirty="0"/>
              <a:t>Identificación de servicios</a:t>
            </a:r>
          </a:p>
          <a:p>
            <a:pPr marL="0" indent="0">
              <a:buNone/>
            </a:pPr>
            <a:r>
              <a:rPr lang="es-BO" sz="3000" dirty="0" smtClean="0"/>
              <a:t>5. </a:t>
            </a:r>
            <a:r>
              <a:rPr lang="es-BO" sz="3000" dirty="0"/>
              <a:t>Exploración de vulnerabilidades</a:t>
            </a:r>
          </a:p>
          <a:p>
            <a:pPr marL="0" indent="0">
              <a:buNone/>
            </a:pPr>
            <a:r>
              <a:rPr lang="es-BO" sz="3000" dirty="0" smtClean="0"/>
              <a:t>6. </a:t>
            </a:r>
            <a:r>
              <a:rPr lang="es-BO" sz="3000" dirty="0"/>
              <a:t>Dibujo de </a:t>
            </a:r>
            <a:r>
              <a:rPr lang="es-BO" sz="3000" dirty="0" smtClean="0"/>
              <a:t>diagramas </a:t>
            </a:r>
            <a:r>
              <a:rPr lang="es-BO" sz="3000" dirty="0"/>
              <a:t>de red o hosts vulnerables</a:t>
            </a:r>
          </a:p>
          <a:p>
            <a:pPr marL="0" indent="0">
              <a:buNone/>
            </a:pPr>
            <a:r>
              <a:rPr lang="es-BO" sz="3000" dirty="0" smtClean="0"/>
              <a:t>7. </a:t>
            </a:r>
            <a:r>
              <a:rPr lang="es-BO" sz="3000" dirty="0"/>
              <a:t>Preparar proxis</a:t>
            </a:r>
          </a:p>
          <a:p>
            <a:pPr marL="0" indent="0">
              <a:buNone/>
            </a:pPr>
            <a:r>
              <a:rPr lang="es-BO" sz="3000" dirty="0"/>
              <a:t>ATACAR</a:t>
            </a:r>
          </a:p>
          <a:p>
            <a:pPr marL="0" indent="0">
              <a:buNone/>
            </a:pPr>
            <a:endParaRPr lang="es-BO" dirty="0"/>
          </a:p>
        </p:txBody>
      </p:sp>
    </p:spTree>
    <p:extLst>
      <p:ext uri="{BB962C8B-B14F-4D97-AF65-F5344CB8AC3E}">
        <p14:creationId xmlns:p14="http://schemas.microsoft.com/office/powerpoint/2010/main" val="2475554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Búsqueda de Sistemas vivos. Exploración ICMP</a:t>
            </a:r>
          </a:p>
        </p:txBody>
      </p:sp>
      <p:sp>
        <p:nvSpPr>
          <p:cNvPr id="3" name="2 Marcador de contenido"/>
          <p:cNvSpPr>
            <a:spLocks noGrp="1"/>
          </p:cNvSpPr>
          <p:nvPr>
            <p:ph idx="1"/>
          </p:nvPr>
        </p:nvSpPr>
        <p:spPr/>
        <p:txBody>
          <a:bodyPr/>
          <a:lstStyle/>
          <a:p>
            <a:r>
              <a:rPr lang="es-BO" dirty="0"/>
              <a:t>En este tipo de exploración, se buscan sistemas que estén disponibles en la red haciéndoles ping.</a:t>
            </a:r>
          </a:p>
          <a:p>
            <a:endParaRPr lang="es-BO" dirty="0" smtClean="0"/>
          </a:p>
          <a:p>
            <a:pPr marL="0" indent="0">
              <a:buNone/>
            </a:pPr>
            <a:r>
              <a:rPr lang="es-BO" dirty="0" smtClean="0"/>
              <a:t>Herramientas</a:t>
            </a:r>
            <a:r>
              <a:rPr lang="es-BO" dirty="0" smtClean="0"/>
              <a:t>:  </a:t>
            </a:r>
            <a:r>
              <a:rPr lang="es-BO" dirty="0"/>
              <a:t>Angry</a:t>
            </a:r>
            <a:r>
              <a:rPr lang="es-BO" dirty="0"/>
              <a:t> IP </a:t>
            </a:r>
            <a:r>
              <a:rPr lang="es-BO" dirty="0" smtClean="0"/>
              <a:t>Scanner, </a:t>
            </a:r>
            <a:r>
              <a:rPr lang="es-BO" dirty="0"/>
              <a:t>Ping </a:t>
            </a:r>
            <a:r>
              <a:rPr lang="es-BO" dirty="0" smtClean="0"/>
              <a:t>sweep</a:t>
            </a:r>
            <a:r>
              <a:rPr lang="es-BO" dirty="0" smtClean="0"/>
              <a:t>, </a:t>
            </a:r>
            <a:r>
              <a:rPr lang="es-BO" dirty="0" smtClean="0"/>
              <a:t>Firewalk</a:t>
            </a:r>
            <a:r>
              <a:rPr lang="es-BO" dirty="0" smtClean="0"/>
              <a:t>, etc.</a:t>
            </a:r>
            <a:endParaRPr lang="es-BO" dirty="0"/>
          </a:p>
          <a:p>
            <a:endParaRPr lang="es-BO" dirty="0"/>
          </a:p>
          <a:p>
            <a:endParaRPr lang="es-BO" dirty="0"/>
          </a:p>
        </p:txBody>
      </p:sp>
    </p:spTree>
    <p:extLst>
      <p:ext uri="{BB962C8B-B14F-4D97-AF65-F5344CB8AC3E}">
        <p14:creationId xmlns:p14="http://schemas.microsoft.com/office/powerpoint/2010/main" val="3304867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Búsqueda de puertos abiertos</a:t>
            </a:r>
          </a:p>
        </p:txBody>
      </p:sp>
      <p:sp>
        <p:nvSpPr>
          <p:cNvPr id="3" name="2 Marcador de contenido"/>
          <p:cNvSpPr>
            <a:spLocks noGrp="1"/>
          </p:cNvSpPr>
          <p:nvPr>
            <p:ph idx="1"/>
          </p:nvPr>
        </p:nvSpPr>
        <p:spPr/>
        <p:txBody>
          <a:bodyPr/>
          <a:lstStyle/>
          <a:p>
            <a:pPr marL="0" indent="0">
              <a:buNone/>
            </a:pPr>
            <a:r>
              <a:rPr lang="es-BO" dirty="0"/>
              <a:t>Banderas de comunicación TCP</a:t>
            </a:r>
          </a:p>
          <a:p>
            <a:pPr marL="0" indent="0">
              <a:buNone/>
            </a:pPr>
            <a:endParaRPr lang="es-BO" dirty="0" smtClean="0"/>
          </a:p>
          <a:p>
            <a:pPr marL="0" indent="0">
              <a:buNone/>
            </a:pPr>
            <a:r>
              <a:rPr lang="es-BO" dirty="0" smtClean="0"/>
              <a:t>Los </a:t>
            </a:r>
            <a:r>
              <a:rPr lang="es-BO" dirty="0"/>
              <a:t>estándares de comunicación TCP son controlados por banderas en la cabecera TCP</a:t>
            </a:r>
            <a:r>
              <a:rPr lang="es-BO" dirty="0" smtClean="0"/>
              <a:t>.</a:t>
            </a:r>
            <a:endParaRPr lang="es-BO" dirty="0"/>
          </a:p>
        </p:txBody>
      </p:sp>
    </p:spTree>
    <p:extLst>
      <p:ext uri="{BB962C8B-B14F-4D97-AF65-F5344CB8AC3E}">
        <p14:creationId xmlns:p14="http://schemas.microsoft.com/office/powerpoint/2010/main" val="3677592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Flags</a:t>
            </a:r>
            <a:r>
              <a:rPr lang="es-BO" dirty="0" smtClean="0"/>
              <a:t> o Banderas</a:t>
            </a:r>
            <a:endParaRPr lang="es-BO" dirty="0"/>
          </a:p>
        </p:txBody>
      </p:sp>
      <p:sp>
        <p:nvSpPr>
          <p:cNvPr id="3" name="2 Marcador de contenido"/>
          <p:cNvSpPr>
            <a:spLocks noGrp="1"/>
          </p:cNvSpPr>
          <p:nvPr>
            <p:ph idx="1"/>
          </p:nvPr>
        </p:nvSpPr>
        <p:spPr/>
        <p:txBody>
          <a:bodyPr>
            <a:normAutofit/>
          </a:bodyPr>
          <a:lstStyle/>
          <a:p>
            <a:r>
              <a:rPr lang="es-BO" sz="2800" dirty="0"/>
              <a:t>Las banderas son:</a:t>
            </a:r>
          </a:p>
          <a:p>
            <a:r>
              <a:rPr lang="es-BO" sz="2800" b="1" dirty="0"/>
              <a:t>Synchronize</a:t>
            </a:r>
            <a:r>
              <a:rPr lang="es-BO" sz="2800" b="1" dirty="0"/>
              <a:t>.</a:t>
            </a:r>
            <a:r>
              <a:rPr lang="es-BO" sz="2800" dirty="0"/>
              <a:t> También conocida como "SYN" y es utilizada para iniciar una conexión entre hosts.</a:t>
            </a:r>
          </a:p>
          <a:p>
            <a:r>
              <a:rPr lang="es-BO" sz="2800" b="1" dirty="0"/>
              <a:t>Acknowledgement</a:t>
            </a:r>
            <a:r>
              <a:rPr lang="es-BO" sz="2800" b="1" dirty="0"/>
              <a:t>.</a:t>
            </a:r>
            <a:r>
              <a:rPr lang="es-BO" sz="2800" dirty="0"/>
              <a:t> También conocida como "</a:t>
            </a:r>
            <a:r>
              <a:rPr lang="es-BO" sz="2800" dirty="0"/>
              <a:t>ACK"es</a:t>
            </a:r>
            <a:r>
              <a:rPr lang="es-BO" sz="2800" dirty="0"/>
              <a:t> utilizada para establecer una conexión entre hosts.</a:t>
            </a:r>
          </a:p>
          <a:p>
            <a:r>
              <a:rPr lang="es-BO" sz="2800" b="1" dirty="0"/>
              <a:t>Push</a:t>
            </a:r>
            <a:r>
              <a:rPr lang="es-BO" sz="2800" b="1" dirty="0"/>
              <a:t>.</a:t>
            </a:r>
            <a:r>
              <a:rPr lang="es-BO" sz="2800" dirty="0"/>
              <a:t> También conocida como "PSH" e instruye la recepción del sistema </a:t>
            </a:r>
            <a:r>
              <a:rPr lang="es-BO" sz="2800" dirty="0" smtClean="0"/>
              <a:t>enviando </a:t>
            </a:r>
            <a:r>
              <a:rPr lang="es-BO" sz="2800" dirty="0"/>
              <a:t>todos los datos </a:t>
            </a:r>
            <a:r>
              <a:rPr lang="es-BO" sz="2800" dirty="0" smtClean="0"/>
              <a:t>en el buffer </a:t>
            </a:r>
            <a:r>
              <a:rPr lang="es-BO" sz="2800" dirty="0" smtClean="0"/>
              <a:t>inmediatamente.</a:t>
            </a:r>
            <a:endParaRPr lang="es-BO" sz="2800" dirty="0"/>
          </a:p>
        </p:txBody>
      </p:sp>
    </p:spTree>
    <p:extLst>
      <p:ext uri="{BB962C8B-B14F-4D97-AF65-F5344CB8AC3E}">
        <p14:creationId xmlns:p14="http://schemas.microsoft.com/office/powerpoint/2010/main" val="4144195482"/>
      </p:ext>
    </p:extLst>
  </p:cSld>
  <p:clrMapOvr>
    <a:masterClrMapping/>
  </p:clrMapOvr>
</p:sld>
</file>

<file path=ppt/theme/theme1.xml><?xml version="1.0" encoding="utf-8"?>
<a:theme xmlns:a="http://schemas.openxmlformats.org/drawingml/2006/main" name="Blue-Grey-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Technology-PowerPoint-Template</Template>
  <TotalTime>138</TotalTime>
  <Words>2409</Words>
  <Application>Microsoft Office PowerPoint</Application>
  <PresentationFormat>Presentación en pantalla (4:3)</PresentationFormat>
  <Paragraphs>323</Paragraphs>
  <Slides>56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56</vt:i4>
      </vt:variant>
    </vt:vector>
  </HeadingPairs>
  <TitlesOfParts>
    <vt:vector size="60" baseType="lpstr">
      <vt:lpstr>Arial</vt:lpstr>
      <vt:lpstr>Calibri</vt:lpstr>
      <vt:lpstr>Microsoft New Tai Lue</vt:lpstr>
      <vt:lpstr>Blue-Grey-PowerPoint-Template</vt:lpstr>
      <vt:lpstr>3. Escaneo</vt:lpstr>
      <vt:lpstr>Introducción</vt:lpstr>
      <vt:lpstr>Tipos de escaneo</vt:lpstr>
      <vt:lpstr>Tipos de escaneo</vt:lpstr>
      <vt:lpstr>Objetivos del Escaneo</vt:lpstr>
      <vt:lpstr>Metodología de Exploración de los White Hats</vt:lpstr>
      <vt:lpstr>Búsqueda de Sistemas vivos. Exploración ICMP</vt:lpstr>
      <vt:lpstr>Búsqueda de puertos abiertos</vt:lpstr>
      <vt:lpstr>Flags o Banderas</vt:lpstr>
      <vt:lpstr>Flags o Banderas</vt:lpstr>
      <vt:lpstr>Herramienta Nmap</vt:lpstr>
      <vt:lpstr>Algunos métodos de escaneo de Nmap</vt:lpstr>
      <vt:lpstr>Presentación de PowerPoint</vt:lpstr>
      <vt:lpstr>SYN Stelath / Half Open Scan</vt:lpstr>
      <vt:lpstr>Presentación de PowerPoint</vt:lpstr>
      <vt:lpstr>Exploración IDLE</vt:lpstr>
      <vt:lpstr>Paso 1. Confirmar el IPID del equipo Zombi</vt:lpstr>
      <vt:lpstr>Paso 2</vt:lpstr>
      <vt:lpstr>Paso 3. Probar el IPID de nuevo</vt:lpstr>
      <vt:lpstr>Hping2, Hping3</vt:lpstr>
      <vt:lpstr>Escaneo XMAS</vt:lpstr>
      <vt:lpstr>Herramientas</vt:lpstr>
      <vt:lpstr>Contramedidas de Escaneo</vt:lpstr>
      <vt:lpstr>War dialing</vt:lpstr>
      <vt:lpstr>¿Por qué marcado de guerra?</vt:lpstr>
      <vt:lpstr>Herramientas War díaling</vt:lpstr>
      <vt:lpstr>Contramedidas de War díaling</vt:lpstr>
      <vt:lpstr>Banner Grabbing</vt:lpstr>
      <vt:lpstr>Banner Grabbing utilizando Telnet</vt:lpstr>
      <vt:lpstr>GET Requests</vt:lpstr>
      <vt:lpstr>Herramientas Banner Grabbing</vt:lpstr>
      <vt:lpstr>Contramedidas Banner Grabbing</vt:lpstr>
      <vt:lpstr>Contramedidas Banner Grabbing</vt:lpstr>
      <vt:lpstr>Escaneo de vulnerabilidades</vt:lpstr>
      <vt:lpstr>Nessus</vt:lpstr>
      <vt:lpstr>SAINT</vt:lpstr>
      <vt:lpstr>Otras herramientas de escaneo de vulnerabilidades</vt:lpstr>
      <vt:lpstr>Diagramadores de redes</vt:lpstr>
      <vt:lpstr>Preparar Proxis</vt:lpstr>
      <vt:lpstr>Utilizar los Proxis para ataque</vt:lpstr>
      <vt:lpstr>The Onion Routing (TOR)</vt:lpstr>
      <vt:lpstr>Técnicas HTTP Tunneling</vt:lpstr>
      <vt:lpstr>¿Por qué HTTP Tunneling?</vt:lpstr>
      <vt:lpstr>Herramientas HTTP Tunnel</vt:lpstr>
      <vt:lpstr>Herramientas proxy</vt:lpstr>
      <vt:lpstr>Anonimizadores</vt:lpstr>
      <vt:lpstr>Anonimizadores</vt:lpstr>
      <vt:lpstr>Falsificación de direcciones IP (IP Spoofing): </vt:lpstr>
      <vt:lpstr>Falsificación de direcciones IP utilizando el direccionamiento de origen</vt:lpstr>
      <vt:lpstr>Falsificación de direcciones IP utilizando el direccionamiento de origen</vt:lpstr>
      <vt:lpstr>Presentación de PowerPoint</vt:lpstr>
      <vt:lpstr>Detección de falsificación de direcciones IP</vt:lpstr>
      <vt:lpstr>Contramedidas de Exploración</vt:lpstr>
      <vt:lpstr>Test de Intrusión de Escaneo</vt:lpstr>
      <vt:lpstr>Presentación de PowerPoint</vt:lpstr>
      <vt:lpstr>¡Muchas Gracias!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Julio</dc:creator>
  <cp:lastModifiedBy>Julio Iglesias</cp:lastModifiedBy>
  <cp:revision>26</cp:revision>
  <dcterms:created xsi:type="dcterms:W3CDTF">2013-11-09T01:50:01Z</dcterms:created>
  <dcterms:modified xsi:type="dcterms:W3CDTF">2014-07-07T15:12:52Z</dcterms:modified>
</cp:coreProperties>
</file>