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4</a:t>
            </a:r>
            <a:r>
              <a:rPr lang="es-BO" dirty="0" smtClean="0"/>
              <a:t>. Enumeración</a:t>
            </a:r>
            <a:endParaRPr lang="es-B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Julio Javier Iglesias Pérez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160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404664"/>
            <a:ext cx="820891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Herramienta de enumeración </a:t>
            </a:r>
            <a:r>
              <a:rPr lang="es-BO" dirty="0" smtClean="0"/>
              <a:t>SolarWinds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dirty="0"/>
              <a:t>Es un conjunto de herramientas de administración de redes. </a:t>
            </a:r>
          </a:p>
          <a:p>
            <a:pPr marL="0" indent="0">
              <a:buNone/>
            </a:pPr>
            <a:r>
              <a:rPr lang="es-BO" sz="2400" dirty="0"/>
              <a:t>El conjunto consiste en:</a:t>
            </a:r>
          </a:p>
          <a:p>
            <a:pPr lvl="1"/>
            <a:r>
              <a:rPr lang="es-BO" sz="2000" dirty="0"/>
              <a:t>Administración de direcciones.</a:t>
            </a:r>
          </a:p>
          <a:p>
            <a:pPr lvl="1"/>
            <a:r>
              <a:rPr lang="es-BO" sz="2000" dirty="0" smtClean="0"/>
              <a:t>Descubrimiento</a:t>
            </a:r>
            <a:r>
              <a:rPr lang="es-BO" sz="2000" dirty="0"/>
              <a:t>.</a:t>
            </a:r>
          </a:p>
          <a:p>
            <a:pPr lvl="1"/>
            <a:r>
              <a:rPr lang="es-BO" sz="2000" dirty="0" smtClean="0"/>
              <a:t>Herramientas </a:t>
            </a:r>
            <a:r>
              <a:rPr lang="es-BO" sz="2000" dirty="0"/>
              <a:t>Cisco.</a:t>
            </a:r>
          </a:p>
          <a:p>
            <a:pPr lvl="1"/>
            <a:r>
              <a:rPr lang="es-BO" sz="2000" dirty="0" smtClean="0"/>
              <a:t>Herramientas </a:t>
            </a:r>
            <a:r>
              <a:rPr lang="es-BO" sz="2000" dirty="0"/>
              <a:t>ping.</a:t>
            </a:r>
          </a:p>
          <a:p>
            <a:pPr lvl="1"/>
            <a:r>
              <a:rPr lang="es-BO" sz="2000" dirty="0" smtClean="0"/>
              <a:t>Monitoreo</a:t>
            </a:r>
            <a:r>
              <a:rPr lang="es-BO" sz="2000" dirty="0"/>
              <a:t>.</a:t>
            </a:r>
          </a:p>
          <a:p>
            <a:pPr lvl="1"/>
            <a:r>
              <a:rPr lang="es-BO" sz="2000" dirty="0" smtClean="0"/>
              <a:t>Navegador </a:t>
            </a:r>
            <a:r>
              <a:rPr lang="es-BO" sz="2000" dirty="0"/>
              <a:t>MIB.</a:t>
            </a:r>
          </a:p>
          <a:p>
            <a:pPr lvl="1"/>
            <a:r>
              <a:rPr lang="es-BO" sz="2000" dirty="0" smtClean="0"/>
              <a:t>Seguridad</a:t>
            </a:r>
            <a:r>
              <a:rPr lang="es-BO" sz="2000" dirty="0"/>
              <a:t>.</a:t>
            </a:r>
          </a:p>
          <a:p>
            <a:pPr lvl="1"/>
            <a:r>
              <a:rPr lang="es-BO" sz="2000" dirty="0" smtClean="0"/>
              <a:t>Miscelánea</a:t>
            </a:r>
            <a:r>
              <a:rPr lang="es-BO" sz="2000" dirty="0"/>
              <a:t>.</a:t>
            </a:r>
          </a:p>
          <a:p>
            <a:endParaRPr lang="es-BO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3928" y="3212976"/>
            <a:ext cx="468052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Herramientas de enumeración SNMP</a:t>
            </a:r>
          </a:p>
          <a:p>
            <a:r>
              <a:rPr lang="es-BO" dirty="0"/>
              <a:t>Getif</a:t>
            </a:r>
            <a:r>
              <a:rPr lang="es-BO" dirty="0"/>
              <a:t> SNMP MIB Browser</a:t>
            </a:r>
          </a:p>
          <a:p>
            <a:r>
              <a:rPr lang="es-BO" dirty="0"/>
              <a:t>OidView</a:t>
            </a:r>
            <a:r>
              <a:rPr lang="es-BO" dirty="0"/>
              <a:t> SNMP MIB Browser</a:t>
            </a:r>
          </a:p>
          <a:p>
            <a:r>
              <a:rPr lang="es-BO" dirty="0"/>
              <a:t>iReasoning</a:t>
            </a:r>
            <a:r>
              <a:rPr lang="es-BO" dirty="0"/>
              <a:t> MIB Browser</a:t>
            </a:r>
          </a:p>
          <a:p>
            <a:r>
              <a:rPr lang="es-BO" dirty="0" smtClean="0"/>
              <a:t>SNScan</a:t>
            </a:r>
            <a:endParaRPr lang="es-BO" dirty="0" smtClean="0"/>
          </a:p>
          <a:p>
            <a:r>
              <a:rPr lang="es-BO" dirty="0" smtClean="0"/>
              <a:t>Etc. </a:t>
            </a:r>
            <a:endParaRPr lang="es-B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Herramientas de enumeración SNMP</a:t>
            </a:r>
            <a:endParaRPr lang="es-BO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Enumeración UNIX/Linux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s-BO" sz="2800" dirty="0"/>
              <a:t>showmount</a:t>
            </a:r>
            <a:r>
              <a:rPr lang="es-BO" sz="2800" dirty="0"/>
              <a:t> -e 192.168.1.x</a:t>
            </a:r>
          </a:p>
          <a:p>
            <a:pPr marL="0" indent="0">
              <a:buNone/>
            </a:pPr>
            <a:r>
              <a:rPr lang="es-BO" sz="2800" dirty="0"/>
              <a:t>Encuentra directorios compartidos en el equipo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finger</a:t>
            </a:r>
            <a:r>
              <a:rPr lang="es-BO" sz="2800" dirty="0"/>
              <a:t> -l @</a:t>
            </a:r>
            <a:r>
              <a:rPr lang="es-BO" sz="2800" dirty="0"/>
              <a:t>target.hackme.coom</a:t>
            </a:r>
            <a:endParaRPr lang="es-BO" sz="2800" dirty="0"/>
          </a:p>
          <a:p>
            <a:pPr marL="0" indent="0">
              <a:buNone/>
            </a:pPr>
            <a:r>
              <a:rPr lang="es-BO" sz="2800" dirty="0"/>
              <a:t>Enumera el usuario y host, muestra el directorio del usuario, </a:t>
            </a:r>
            <a:r>
              <a:rPr lang="es-BO" sz="2800" dirty="0" smtClean="0"/>
              <a:t>tiempo </a:t>
            </a:r>
            <a:r>
              <a:rPr lang="es-BO" sz="2800" dirty="0"/>
              <a:t>de </a:t>
            </a:r>
            <a:r>
              <a:rPr lang="es-BO" sz="2800" dirty="0"/>
              <a:t>login</a:t>
            </a:r>
            <a:r>
              <a:rPr lang="es-BO" sz="2800" dirty="0"/>
              <a:t>, idle times, office </a:t>
            </a:r>
            <a:r>
              <a:rPr lang="es-BO" sz="2800" dirty="0"/>
              <a:t>location</a:t>
            </a:r>
            <a:r>
              <a:rPr lang="es-BO" sz="2800" dirty="0"/>
              <a:t> y la última vez que recibió o leyó un mail.</a:t>
            </a:r>
          </a:p>
          <a:p>
            <a:pPr marL="0" indent="0">
              <a:buNone/>
            </a:pPr>
            <a:endParaRPr lang="es-BO" sz="2200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883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Enumeración UNIX/Linux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rpcclient</a:t>
            </a:r>
            <a:r>
              <a:rPr lang="es-BO" dirty="0"/>
              <a:t> $&gt; </a:t>
            </a:r>
            <a:r>
              <a:rPr lang="es-BO" dirty="0"/>
              <a:t>netshareenum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Enumera los </a:t>
            </a:r>
            <a:r>
              <a:rPr lang="es-BO" dirty="0"/>
              <a:t>usernames</a:t>
            </a:r>
            <a:r>
              <a:rPr lang="es-BO" dirty="0"/>
              <a:t> de Linux y OSX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rpcinfo</a:t>
            </a:r>
            <a:r>
              <a:rPr lang="es-BO" dirty="0"/>
              <a:t> -p 192.168.1.x</a:t>
            </a:r>
          </a:p>
          <a:p>
            <a:pPr marL="0" indent="0">
              <a:buNone/>
            </a:pPr>
            <a:r>
              <a:rPr lang="es-BO" dirty="0"/>
              <a:t>Ayuda a enumerar el protocolo </a:t>
            </a:r>
            <a:r>
              <a:rPr lang="es-BO" dirty="0"/>
              <a:t>Procedure</a:t>
            </a:r>
            <a:r>
              <a:rPr lang="es-BO" dirty="0"/>
              <a:t> </a:t>
            </a:r>
            <a:r>
              <a:rPr lang="es-BO" dirty="0"/>
              <a:t>Call</a:t>
            </a:r>
            <a:r>
              <a:rPr lang="es-BO" dirty="0"/>
              <a:t> </a:t>
            </a:r>
            <a:r>
              <a:rPr lang="es-BO" dirty="0"/>
              <a:t>Protocol</a:t>
            </a:r>
            <a:r>
              <a:rPr lang="es-BO" dirty="0"/>
              <a:t>, el RPC permite a las aplicaciones comunicarse en la red.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042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Enumeración LDAP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 smtClean="0"/>
              <a:t>El </a:t>
            </a:r>
            <a:r>
              <a:rPr lang="es-BO" dirty="0"/>
              <a:t>Protocolo Ligero de Acceso a Directorio es un protocolo utilizado para acceder al listado del directorio Active </a:t>
            </a:r>
            <a:r>
              <a:rPr lang="es-BO" dirty="0"/>
              <a:t>Directory</a:t>
            </a:r>
            <a:r>
              <a:rPr lang="es-BO" dirty="0"/>
              <a:t> u otros servicios de directorio. </a:t>
            </a:r>
          </a:p>
          <a:p>
            <a:pPr marL="0" indent="0">
              <a:buNone/>
            </a:pPr>
            <a:r>
              <a:rPr lang="es-BO" dirty="0"/>
              <a:t>Tiende a estar vinculado al servicio DNS para permitir una integración.</a:t>
            </a:r>
          </a:p>
          <a:p>
            <a:pPr marL="0" indent="0">
              <a:buNone/>
            </a:pPr>
            <a:r>
              <a:rPr lang="es-BO" dirty="0"/>
              <a:t>Trabaja en el puerto TCP 389</a:t>
            </a:r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sz="2800" dirty="0" smtClean="0"/>
              <a:t>Herramientas: </a:t>
            </a:r>
            <a:r>
              <a:rPr lang="es-BO" sz="2800" dirty="0" smtClean="0"/>
              <a:t>Jxplorer</a:t>
            </a:r>
            <a:r>
              <a:rPr lang="es-BO" sz="2800" dirty="0"/>
              <a:t>, </a:t>
            </a:r>
            <a:r>
              <a:rPr lang="es-BO" sz="2800" dirty="0"/>
              <a:t>Symlabs</a:t>
            </a:r>
            <a:r>
              <a:rPr lang="es-BO" sz="2800" dirty="0"/>
              <a:t> LDAP Browser, LDAP </a:t>
            </a:r>
            <a:r>
              <a:rPr lang="es-BO" sz="2800" dirty="0"/>
              <a:t>Admin</a:t>
            </a:r>
            <a:r>
              <a:rPr lang="es-BO" sz="2800" dirty="0"/>
              <a:t> </a:t>
            </a:r>
            <a:r>
              <a:rPr lang="es-BO" sz="2800" dirty="0"/>
              <a:t>Tool</a:t>
            </a:r>
            <a:r>
              <a:rPr lang="es-BO" sz="2800" dirty="0"/>
              <a:t>, LDAP </a:t>
            </a:r>
            <a:r>
              <a:rPr lang="es-BO" sz="2800" dirty="0"/>
              <a:t>Account</a:t>
            </a:r>
            <a:r>
              <a:rPr lang="es-BO" sz="2800" dirty="0"/>
              <a:t> Manager, etc.</a:t>
            </a:r>
          </a:p>
        </p:txBody>
      </p:sp>
    </p:spTree>
    <p:extLst>
      <p:ext uri="{BB962C8B-B14F-4D97-AF65-F5344CB8AC3E}">
        <p14:creationId xmlns:p14="http://schemas.microsoft.com/office/powerpoint/2010/main" val="20898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Enumeración NTP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800" dirty="0"/>
              <a:t>El protocolo NTP </a:t>
            </a:r>
            <a:r>
              <a:rPr lang="es-BO" sz="2800" dirty="0" smtClean="0"/>
              <a:t>está </a:t>
            </a:r>
            <a:r>
              <a:rPr lang="es-BO" sz="2800" dirty="0"/>
              <a:t>diseñado para sincronizar los relojes de los </a:t>
            </a:r>
            <a:r>
              <a:rPr lang="es-BO" sz="2800" dirty="0" smtClean="0"/>
              <a:t>en equipos en una </a:t>
            </a:r>
            <a:r>
              <a:rPr lang="es-BO" sz="2800" dirty="0"/>
              <a:t>red. Utiliza el puerto UDP 123.</a:t>
            </a:r>
          </a:p>
          <a:p>
            <a:pPr marL="0" indent="0">
              <a:buNone/>
            </a:pPr>
            <a:r>
              <a:rPr lang="es-BO" sz="2800" dirty="0"/>
              <a:t>Para enumerar los servidores NTP simplemente se busca el puerto mencionado o </a:t>
            </a:r>
            <a:r>
              <a:rPr lang="es-BO" sz="2800" dirty="0" smtClean="0"/>
              <a:t>también </a:t>
            </a:r>
            <a:r>
              <a:rPr lang="es-BO" sz="2800" dirty="0"/>
              <a:t>se puede utilizar la herramienta NTP Server Scanner</a:t>
            </a:r>
            <a:r>
              <a:rPr lang="es-BO" sz="2800" dirty="0" smtClean="0"/>
              <a:t>.</a:t>
            </a:r>
          </a:p>
          <a:p>
            <a:pPr marL="0" indent="0">
              <a:buNone/>
            </a:pPr>
            <a:endParaRPr lang="es-BO" sz="2800" dirty="0" smtClean="0"/>
          </a:p>
          <a:p>
            <a:pPr marL="0" indent="0">
              <a:buNone/>
            </a:pPr>
            <a:r>
              <a:rPr lang="es-BO" sz="2800" dirty="0" smtClean="0"/>
              <a:t>Para </a:t>
            </a:r>
            <a:r>
              <a:rPr lang="es-BO" sz="2800" dirty="0"/>
              <a:t>enumeración del protocolo SMTP(y otros) se </a:t>
            </a:r>
            <a:r>
              <a:rPr lang="es-BO" sz="2800" dirty="0" smtClean="0"/>
              <a:t>pueden utilizar las herramientas: </a:t>
            </a:r>
            <a:r>
              <a:rPr lang="nb-NO" sz="2800" dirty="0"/>
              <a:t>NTP Server Scanner, PresenTense Time Server, etc.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36345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Enumeración SMTP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800" dirty="0" smtClean="0"/>
              <a:t>El Protocolo </a:t>
            </a:r>
            <a:r>
              <a:rPr lang="es-BO" sz="2800" dirty="0"/>
              <a:t>simple de transferencia de correos SMTP (Simple Mail </a:t>
            </a:r>
            <a:r>
              <a:rPr lang="es-BO" sz="2800" dirty="0"/>
              <a:t>Transport</a:t>
            </a:r>
            <a:r>
              <a:rPr lang="es-BO" sz="2800" dirty="0"/>
              <a:t> </a:t>
            </a:r>
            <a:r>
              <a:rPr lang="es-BO" sz="2800" dirty="0"/>
              <a:t>Protocol</a:t>
            </a:r>
            <a:r>
              <a:rPr lang="es-BO" sz="2800" dirty="0"/>
              <a:t>) es utilizado para </a:t>
            </a:r>
            <a:r>
              <a:rPr lang="es-BO" sz="2800" dirty="0" smtClean="0"/>
              <a:t>enviar </a:t>
            </a:r>
            <a:r>
              <a:rPr lang="es-BO" sz="2800" dirty="0"/>
              <a:t>mensajes de correo al contrario que POP3 o MMAP que son </a:t>
            </a:r>
            <a:r>
              <a:rPr lang="es-BO" sz="2800" dirty="0" smtClean="0"/>
              <a:t>enviados </a:t>
            </a:r>
            <a:r>
              <a:rPr lang="es-BO" sz="2800" dirty="0"/>
              <a:t>para recibir correos.</a:t>
            </a:r>
          </a:p>
          <a:p>
            <a:pPr marL="0" indent="0">
              <a:buNone/>
            </a:pPr>
            <a:r>
              <a:rPr lang="es-BO" sz="2800" dirty="0"/>
              <a:t>Generalmente utiliza servidores Intercambio de correos MX (Mail Exchange) que dirigen los correos </a:t>
            </a:r>
            <a:r>
              <a:rPr lang="es-BO" sz="2800" dirty="0" smtClean="0"/>
              <a:t>vía </a:t>
            </a:r>
            <a:r>
              <a:rPr lang="es-BO" sz="2800" dirty="0"/>
              <a:t>servicio de nombre de dominio DNS. </a:t>
            </a:r>
          </a:p>
          <a:p>
            <a:pPr marL="0" indent="0">
              <a:buNone/>
            </a:pPr>
            <a:r>
              <a:rPr lang="es-BO" sz="2800" dirty="0"/>
              <a:t>Opera sobre el puerto TCP 25</a:t>
            </a:r>
            <a:r>
              <a:rPr lang="es-BO" sz="2800" dirty="0" smtClean="0"/>
              <a:t>.</a:t>
            </a:r>
          </a:p>
          <a:p>
            <a:pPr marL="0" indent="0">
              <a:buNone/>
            </a:pPr>
            <a:endParaRPr lang="es-BO" sz="2800" dirty="0" smtClean="0"/>
          </a:p>
          <a:p>
            <a:pPr marL="0" indent="0">
              <a:buNone/>
            </a:pPr>
            <a:r>
              <a:rPr lang="es-BO" sz="2200" dirty="0" smtClean="0"/>
              <a:t>Una herramienta de enumeración SMTP es: </a:t>
            </a:r>
            <a:r>
              <a:rPr lang="es-BO" sz="2200" dirty="0" smtClean="0"/>
              <a:t>NetScanTools</a:t>
            </a:r>
            <a:r>
              <a:rPr lang="es-BO" sz="2200" dirty="0" smtClean="0"/>
              <a:t> </a:t>
            </a:r>
            <a:r>
              <a:rPr lang="es-BO" sz="2200" dirty="0"/>
              <a:t>Pro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773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Es posible interactuar directamente con un SMPT </a:t>
            </a:r>
            <a:r>
              <a:rPr lang="es-BO" dirty="0" smtClean="0"/>
              <a:t>vía </a:t>
            </a:r>
            <a:r>
              <a:rPr lang="es-BO" dirty="0"/>
              <a:t>telnet:</a:t>
            </a:r>
          </a:p>
          <a:p>
            <a:endParaRPr lang="es-BO" dirty="0"/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564904"/>
            <a:ext cx="705678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Enumeración DNS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Ejemplo de enumeración DNS</a:t>
            </a:r>
          </a:p>
          <a:p>
            <a:pPr marL="0" indent="0">
              <a:buNone/>
            </a:pPr>
            <a:r>
              <a:rPr lang="es-BO" dirty="0" smtClean="0"/>
              <a:t>nslookup</a:t>
            </a: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&gt;  </a:t>
            </a:r>
            <a:r>
              <a:rPr lang="es-BO" dirty="0" smtClean="0"/>
              <a:t>ls</a:t>
            </a:r>
            <a:r>
              <a:rPr lang="es-BO" dirty="0" smtClean="0"/>
              <a:t> -d </a:t>
            </a:r>
            <a:r>
              <a:rPr lang="es-BO" dirty="0" smtClean="0"/>
              <a:t>nombre_de_la_zona</a:t>
            </a:r>
            <a:endParaRPr lang="es-BO" dirty="0" smtClean="0"/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Si la transferencia de zonas está habilitada, mostrará el resultado completo de dicha zona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1738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¿Qué es la enumeración?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La enumeración es definida como la extracción de nombres de usuario, equipos, recursos de redes, recursos compartidos y servicios.</a:t>
            </a:r>
          </a:p>
          <a:p>
            <a:pPr marL="0" indent="0">
              <a:buNone/>
            </a:pPr>
            <a:r>
              <a:rPr lang="es-BO" dirty="0"/>
              <a:t>Las técnicas de enumeración son conducidas en una ambiente Intranet.</a:t>
            </a:r>
          </a:p>
          <a:p>
            <a:pPr marL="0" indent="0">
              <a:buNone/>
            </a:pPr>
            <a:r>
              <a:rPr lang="es-BO" dirty="0"/>
              <a:t>La enumeración involucra conexiones activas a sistemas y consultas dirigidas.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582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4000" dirty="0"/>
              <a:t>Enumerando Sistemas utilizando contraseñas por defecto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Muchos dispositivos como </a:t>
            </a:r>
            <a:r>
              <a:rPr lang="es-BO" dirty="0"/>
              <a:t>routers</a:t>
            </a:r>
            <a:r>
              <a:rPr lang="es-BO" dirty="0"/>
              <a:t>, </a:t>
            </a:r>
            <a:r>
              <a:rPr lang="es-BO" dirty="0"/>
              <a:t>switches</a:t>
            </a:r>
            <a:r>
              <a:rPr lang="es-BO" dirty="0"/>
              <a:t>, </a:t>
            </a:r>
            <a:r>
              <a:rPr lang="es-BO" dirty="0"/>
              <a:t>hubs</a:t>
            </a:r>
            <a:r>
              <a:rPr lang="es-BO" dirty="0"/>
              <a:t> llegan con contraseñas por defecto.</a:t>
            </a:r>
          </a:p>
          <a:p>
            <a:pPr marL="0" indent="0">
              <a:buNone/>
            </a:pPr>
            <a:r>
              <a:rPr lang="es-BO" dirty="0"/>
              <a:t>Muchas veces se pueden acceder a estos dispositivos utilizando estas contraseñas por defecto.</a:t>
            </a:r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Buscar </a:t>
            </a:r>
            <a:r>
              <a:rPr lang="es-BO" dirty="0"/>
              <a:t>en </a:t>
            </a:r>
            <a:r>
              <a:rPr lang="es-BO" dirty="0"/>
              <a:t>google</a:t>
            </a:r>
            <a:r>
              <a:rPr lang="es-BO" dirty="0"/>
              <a:t> acerca de default </a:t>
            </a:r>
            <a:r>
              <a:rPr lang="es-BO" dirty="0"/>
              <a:t>password</a:t>
            </a:r>
            <a:r>
              <a:rPr lang="es-BO" dirty="0"/>
              <a:t> para ver las contraseñas por defecto de </a:t>
            </a:r>
            <a:r>
              <a:rPr lang="es-BO" dirty="0"/>
              <a:t>routers</a:t>
            </a:r>
            <a:r>
              <a:rPr lang="es-BO" dirty="0"/>
              <a:t>, </a:t>
            </a:r>
            <a:r>
              <a:rPr lang="es-BO" dirty="0"/>
              <a:t>modems</a:t>
            </a:r>
            <a:r>
              <a:rPr lang="es-BO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8931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sz="2800" dirty="0"/>
              <a:t>SNMP</a:t>
            </a:r>
          </a:p>
          <a:p>
            <a:pPr lvl="1"/>
            <a:r>
              <a:rPr lang="es-BO" sz="2600" dirty="0"/>
              <a:t>Quitar el agente SNMP o apagarlo. </a:t>
            </a:r>
          </a:p>
          <a:p>
            <a:pPr lvl="1"/>
            <a:r>
              <a:rPr lang="es-BO" sz="2600" dirty="0"/>
              <a:t>Actualizar a SNMP3.</a:t>
            </a:r>
          </a:p>
          <a:p>
            <a:pPr lvl="1"/>
            <a:r>
              <a:rPr lang="es-BO" sz="2600" dirty="0"/>
              <a:t>Implementar la directiva de grupo "</a:t>
            </a:r>
            <a:r>
              <a:rPr lang="es-BO" sz="2600" dirty="0"/>
              <a:t>Additional</a:t>
            </a:r>
            <a:r>
              <a:rPr lang="es-BO" sz="2600" dirty="0"/>
              <a:t> </a:t>
            </a:r>
            <a:r>
              <a:rPr lang="es-BO" sz="2600" dirty="0"/>
              <a:t>Restrictions</a:t>
            </a:r>
            <a:r>
              <a:rPr lang="es-BO" sz="2600" dirty="0"/>
              <a:t> </a:t>
            </a:r>
            <a:r>
              <a:rPr lang="es-BO" sz="2600" dirty="0"/>
              <a:t>for</a:t>
            </a:r>
            <a:r>
              <a:rPr lang="es-BO" sz="2600" dirty="0"/>
              <a:t> </a:t>
            </a:r>
            <a:r>
              <a:rPr lang="es-BO" sz="2600" dirty="0"/>
              <a:t>anonymous</a:t>
            </a:r>
            <a:r>
              <a:rPr lang="es-BO" sz="2600" dirty="0"/>
              <a:t> </a:t>
            </a:r>
            <a:r>
              <a:rPr lang="es-BO" sz="2600" dirty="0" smtClean="0"/>
              <a:t>connections</a:t>
            </a:r>
            <a:r>
              <a:rPr lang="es-BO" sz="2600" dirty="0" smtClean="0"/>
              <a:t>“</a:t>
            </a:r>
          </a:p>
          <a:p>
            <a:pPr lvl="1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237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sz="2800" dirty="0"/>
              <a:t>DNS</a:t>
            </a:r>
          </a:p>
          <a:p>
            <a:pPr lvl="1"/>
            <a:r>
              <a:rPr lang="es-BO" sz="2600" dirty="0"/>
              <a:t>Deshabilitar la </a:t>
            </a:r>
            <a:r>
              <a:rPr lang="es-BO" sz="2600" dirty="0" smtClean="0"/>
              <a:t>transferencia </a:t>
            </a:r>
            <a:r>
              <a:rPr lang="es-BO" sz="2600" dirty="0"/>
              <a:t>de zonas a hosts no confiados.</a:t>
            </a:r>
          </a:p>
          <a:p>
            <a:pPr lvl="1"/>
            <a:r>
              <a:rPr lang="es-BO" sz="2600" dirty="0"/>
              <a:t>Asegurarse que los nombres de host no públicos no estén accesibles desde fuera.</a:t>
            </a:r>
          </a:p>
          <a:p>
            <a:pPr lvl="1"/>
            <a:r>
              <a:rPr lang="es-BO" sz="2600" dirty="0"/>
              <a:t>Asegurarse que los registros HINFO y otros no aparezcan en los archivos de la zona DNS.</a:t>
            </a:r>
          </a:p>
          <a:p>
            <a:pPr lvl="1"/>
            <a:r>
              <a:rPr lang="es-BO" sz="2600" dirty="0"/>
              <a:t>Proveer detalles estándar sobre el administrador de la red.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958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SMTP</a:t>
            </a:r>
          </a:p>
          <a:p>
            <a:r>
              <a:rPr lang="es-BO" dirty="0"/>
              <a:t>Configurar los servidores SMTP para ignorar mensajes de correo hacia destinatarios desconocidos.</a:t>
            </a:r>
          </a:p>
          <a:p>
            <a:r>
              <a:rPr lang="es-BO" dirty="0"/>
              <a:t>Configurar los servidores SMTP para que </a:t>
            </a:r>
            <a:r>
              <a:rPr lang="es-BO" dirty="0" smtClean="0"/>
              <a:t>ignore </a:t>
            </a:r>
            <a:r>
              <a:rPr lang="es-BO" dirty="0"/>
              <a:t>correos desde destinatarios desconocidos.</a:t>
            </a:r>
          </a:p>
        </p:txBody>
      </p:sp>
    </p:spTree>
    <p:extLst>
      <p:ext uri="{BB962C8B-B14F-4D97-AF65-F5344CB8AC3E}">
        <p14:creationId xmlns:p14="http://schemas.microsoft.com/office/powerpoint/2010/main" val="15402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LDAP</a:t>
            </a:r>
          </a:p>
          <a:p>
            <a:r>
              <a:rPr lang="es-BO" dirty="0"/>
              <a:t>Utilizar autenticación básica o NTLM para limitar el acceso a usuarios conocidos solamente.</a:t>
            </a:r>
          </a:p>
          <a:p>
            <a:r>
              <a:rPr lang="es-BO" dirty="0"/>
              <a:t>Utilizar tecnología SSL para </a:t>
            </a:r>
            <a:r>
              <a:rPr lang="es-BO" dirty="0" smtClean="0"/>
              <a:t>cifrar </a:t>
            </a:r>
            <a:r>
              <a:rPr lang="es-BO" dirty="0"/>
              <a:t>el tráfico.</a:t>
            </a:r>
          </a:p>
          <a:p>
            <a:r>
              <a:rPr lang="es-BO" dirty="0"/>
              <a:t>Habilitar el bloqueo de cuentas.</a:t>
            </a:r>
          </a:p>
        </p:txBody>
      </p:sp>
    </p:spTree>
    <p:extLst>
      <p:ext uri="{BB962C8B-B14F-4D97-AF65-F5344CB8AC3E}">
        <p14:creationId xmlns:p14="http://schemas.microsoft.com/office/powerpoint/2010/main" val="36634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SMB</a:t>
            </a:r>
          </a:p>
          <a:p>
            <a:r>
              <a:rPr lang="es-BO" dirty="0"/>
              <a:t>Deshabilitar las opciones de </a:t>
            </a:r>
            <a:r>
              <a:rPr lang="es-BO" dirty="0"/>
              <a:t>Client</a:t>
            </a:r>
            <a:r>
              <a:rPr lang="es-BO" dirty="0"/>
              <a:t> </a:t>
            </a:r>
            <a:r>
              <a:rPr lang="es-BO" dirty="0"/>
              <a:t>For</a:t>
            </a:r>
            <a:r>
              <a:rPr lang="es-BO" dirty="0"/>
              <a:t> Microsoft Networks, y File and </a:t>
            </a:r>
            <a:r>
              <a:rPr lang="es-BO" dirty="0"/>
              <a:t>Printer</a:t>
            </a:r>
            <a:r>
              <a:rPr lang="es-BO" dirty="0"/>
              <a:t> </a:t>
            </a:r>
            <a:r>
              <a:rPr lang="es-BO" dirty="0"/>
              <a:t>Sharing</a:t>
            </a:r>
            <a:r>
              <a:rPr lang="es-BO" dirty="0"/>
              <a:t> </a:t>
            </a:r>
            <a:r>
              <a:rPr lang="es-BO" dirty="0"/>
              <a:t>for</a:t>
            </a:r>
            <a:r>
              <a:rPr lang="es-BO" dirty="0"/>
              <a:t> Microsoft </a:t>
            </a:r>
            <a:r>
              <a:rPr lang="es-BO" dirty="0" smtClean="0"/>
              <a:t>Networks. Desinstalarlas </a:t>
            </a:r>
            <a:r>
              <a:rPr lang="es-BO" dirty="0"/>
              <a:t>de las propiedades de </a:t>
            </a:r>
            <a:r>
              <a:rPr lang="es-BO" dirty="0"/>
              <a:t>Conexion</a:t>
            </a:r>
            <a:r>
              <a:rPr lang="es-BO" dirty="0"/>
              <a:t> de </a:t>
            </a:r>
            <a:r>
              <a:rPr lang="es-BO" dirty="0" smtClean="0"/>
              <a:t>área </a:t>
            </a:r>
            <a:r>
              <a:rPr lang="es-BO" dirty="0"/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16388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Test de Intrusión de Enumeración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Se utiliza para identificar cuentas de usuario válidas o recursos de red </a:t>
            </a:r>
            <a:r>
              <a:rPr lang="es-BO" dirty="0" smtClean="0"/>
              <a:t>pobremente </a:t>
            </a:r>
            <a:r>
              <a:rPr lang="es-BO" dirty="0"/>
              <a:t>compartidos utilizando conexiones activas a los sistemas.</a:t>
            </a:r>
          </a:p>
        </p:txBody>
      </p:sp>
    </p:spTree>
    <p:extLst>
      <p:ext uri="{BB962C8B-B14F-4D97-AF65-F5344CB8AC3E}">
        <p14:creationId xmlns:p14="http://schemas.microsoft.com/office/powerpoint/2010/main" val="22168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06" y="1"/>
            <a:ext cx="4604334" cy="6741368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/>
              <a:t>¡</a:t>
            </a:r>
            <a:r>
              <a:rPr lang="es-BO" dirty="0" smtClean="0"/>
              <a:t>Muchas Gracias!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256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¿Qué es la enumeración?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La información que es enumerada por los intrusos:</a:t>
            </a:r>
          </a:p>
          <a:p>
            <a:r>
              <a:rPr lang="es-BO" dirty="0" smtClean="0"/>
              <a:t>Recursos </a:t>
            </a:r>
            <a:r>
              <a:rPr lang="es-BO" dirty="0"/>
              <a:t>de redes, recursos compartidos.</a:t>
            </a:r>
          </a:p>
          <a:p>
            <a:r>
              <a:rPr lang="es-BO" dirty="0" smtClean="0"/>
              <a:t>Usuarios </a:t>
            </a:r>
            <a:r>
              <a:rPr lang="es-BO" dirty="0"/>
              <a:t>y grupos.</a:t>
            </a:r>
          </a:p>
          <a:p>
            <a:r>
              <a:rPr lang="es-BO" dirty="0" smtClean="0"/>
              <a:t>Aplicaciones </a:t>
            </a:r>
            <a:r>
              <a:rPr lang="es-BO" dirty="0"/>
              <a:t>y banderas.</a:t>
            </a:r>
          </a:p>
          <a:p>
            <a:r>
              <a:rPr lang="es-BO" dirty="0" smtClean="0"/>
              <a:t>Configuraciones </a:t>
            </a:r>
            <a:r>
              <a:rPr lang="es-BO" dirty="0"/>
              <a:t>de auditoría.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69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para la enumeración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Extraer </a:t>
            </a:r>
            <a:r>
              <a:rPr lang="es-BO" dirty="0"/>
              <a:t>nombres de usuario utilizando enumeración Win2k</a:t>
            </a:r>
          </a:p>
          <a:p>
            <a:r>
              <a:rPr lang="es-BO" dirty="0" smtClean="0"/>
              <a:t>Extraer </a:t>
            </a:r>
            <a:r>
              <a:rPr lang="es-BO" dirty="0"/>
              <a:t>nombres de usuario utilizando SNMP</a:t>
            </a:r>
          </a:p>
          <a:p>
            <a:r>
              <a:rPr lang="es-BO" dirty="0" smtClean="0"/>
              <a:t>Extraer </a:t>
            </a:r>
            <a:r>
              <a:rPr lang="es-BO" dirty="0"/>
              <a:t>nombres de usuario utilizando </a:t>
            </a:r>
            <a:r>
              <a:rPr lang="es-BO" dirty="0"/>
              <a:t>IDs</a:t>
            </a:r>
            <a:r>
              <a:rPr lang="es-BO" dirty="0"/>
              <a:t> (números de identificación) de correo electrónico.</a:t>
            </a:r>
          </a:p>
          <a:p>
            <a:r>
              <a:rPr lang="es-BO" dirty="0" smtClean="0"/>
              <a:t>Extraer </a:t>
            </a:r>
            <a:r>
              <a:rPr lang="es-BO" dirty="0"/>
              <a:t>información utilizando contraseñas por defecto.</a:t>
            </a:r>
          </a:p>
          <a:p>
            <a:r>
              <a:rPr lang="es-BO" dirty="0" smtClean="0"/>
              <a:t>Fuerza </a:t>
            </a:r>
            <a:r>
              <a:rPr lang="es-BO" dirty="0"/>
              <a:t>bruta Active </a:t>
            </a:r>
            <a:r>
              <a:rPr lang="es-BO" dirty="0"/>
              <a:t>Directory</a:t>
            </a:r>
            <a:r>
              <a:rPr lang="es-BO" dirty="0"/>
              <a:t>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645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Sesiones nulas </a:t>
            </a:r>
            <a:r>
              <a:rPr lang="es-BO" dirty="0"/>
              <a:t>Netbios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La sesión nula es también conocida como la </a:t>
            </a:r>
            <a:r>
              <a:rPr lang="es-BO" dirty="0" smtClean="0"/>
              <a:t>Biblia </a:t>
            </a:r>
            <a:r>
              <a:rPr lang="es-BO" dirty="0"/>
              <a:t>de </a:t>
            </a:r>
            <a:r>
              <a:rPr lang="es-BO" dirty="0" smtClean="0"/>
              <a:t>Windows </a:t>
            </a:r>
            <a:r>
              <a:rPr lang="es-BO" dirty="0"/>
              <a:t>hacking. Las sesiones nulas toman ventaja en los Sistemas de Archivos Comunes de Internet o CIFS (</a:t>
            </a:r>
            <a:r>
              <a:rPr lang="es-BO" dirty="0"/>
              <a:t>Common</a:t>
            </a:r>
            <a:r>
              <a:rPr lang="es-BO" dirty="0"/>
              <a:t> Internet File </a:t>
            </a:r>
            <a:r>
              <a:rPr lang="es-BO" dirty="0"/>
              <a:t>System</a:t>
            </a:r>
            <a:r>
              <a:rPr lang="es-BO" dirty="0"/>
              <a:t>/Server </a:t>
            </a:r>
            <a:r>
              <a:rPr lang="es-BO" dirty="0"/>
              <a:t>Messaging</a:t>
            </a:r>
            <a:r>
              <a:rPr lang="es-BO" dirty="0"/>
              <a:t> Block) y en los bloques de mensaje de servidor SMB (Server </a:t>
            </a:r>
            <a:r>
              <a:rPr lang="es-BO" dirty="0"/>
              <a:t>Messaging</a:t>
            </a:r>
            <a:r>
              <a:rPr lang="es-BO" dirty="0"/>
              <a:t> Block).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876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Sesiones Nulas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net </a:t>
            </a:r>
            <a:r>
              <a:rPr lang="es-BO" dirty="0">
                <a:solidFill>
                  <a:srgbClr val="FF0000"/>
                </a:solidFill>
              </a:rPr>
              <a:t>view</a:t>
            </a:r>
            <a:r>
              <a:rPr lang="es-BO" dirty="0">
                <a:solidFill>
                  <a:srgbClr val="FF0000"/>
                </a:solidFill>
              </a:rPr>
              <a:t> (muestra </a:t>
            </a:r>
            <a:r>
              <a:rPr lang="es-BO" dirty="0">
                <a:solidFill>
                  <a:srgbClr val="FF0000"/>
                </a:solidFill>
              </a:rPr>
              <a:t>info</a:t>
            </a:r>
            <a:r>
              <a:rPr lang="es-BO" dirty="0">
                <a:solidFill>
                  <a:srgbClr val="FF0000"/>
                </a:solidFill>
              </a:rPr>
              <a:t> de la red)</a:t>
            </a:r>
          </a:p>
          <a:p>
            <a:endParaRPr lang="es-BO" dirty="0"/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net use \\victum\ipc$ "" /u:""</a:t>
            </a:r>
          </a:p>
          <a:p>
            <a:r>
              <a:rPr lang="es-BO" dirty="0"/>
              <a:t>Crea la sesión nula</a:t>
            </a:r>
          </a:p>
          <a:p>
            <a:endParaRPr lang="es-BO" dirty="0"/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net </a:t>
            </a:r>
            <a:r>
              <a:rPr lang="es-BO" dirty="0">
                <a:solidFill>
                  <a:srgbClr val="FF0000"/>
                </a:solidFill>
              </a:rPr>
              <a:t>view</a:t>
            </a:r>
            <a:r>
              <a:rPr lang="es-BO" dirty="0">
                <a:solidFill>
                  <a:srgbClr val="FF0000"/>
                </a:solidFill>
              </a:rPr>
              <a:t> \\victim</a:t>
            </a:r>
          </a:p>
          <a:p>
            <a:r>
              <a:rPr lang="es-BO" dirty="0"/>
              <a:t>Muestra el contenido</a:t>
            </a:r>
          </a:p>
        </p:txBody>
      </p:sp>
    </p:spTree>
    <p:extLst>
      <p:ext uri="{BB962C8B-B14F-4D97-AF65-F5344CB8AC3E}">
        <p14:creationId xmlns:p14="http://schemas.microsoft.com/office/powerpoint/2010/main" val="12139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Sesiones Nulas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Podemos utilizar herramientas para sesiones nulas como el </a:t>
            </a:r>
            <a:r>
              <a:rPr lang="es-BO" dirty="0"/>
              <a:t>getacct</a:t>
            </a:r>
            <a:r>
              <a:rPr lang="es-BO" dirty="0"/>
              <a:t>. En esta herramienta podemos enumerar las cuentas de usuario. Tener en cuenta que el USER 500 será del administrador y el 501 del </a:t>
            </a:r>
            <a:r>
              <a:rPr lang="es-BO" dirty="0"/>
              <a:t>Guest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4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Enumeración SNMP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200" dirty="0"/>
              <a:t>SNMP (Simple Network Management </a:t>
            </a:r>
            <a:r>
              <a:rPr lang="es-BO" sz="2200" dirty="0"/>
              <a:t>Protocol</a:t>
            </a:r>
            <a:r>
              <a:rPr lang="es-BO" sz="2200" dirty="0"/>
              <a:t>) </a:t>
            </a:r>
          </a:p>
          <a:p>
            <a:r>
              <a:rPr lang="es-BO" sz="2200" dirty="0"/>
              <a:t>Los administradores envían a los agentes y estos devuelven respuestas.</a:t>
            </a:r>
          </a:p>
          <a:p>
            <a:r>
              <a:rPr lang="es-BO" sz="2200" dirty="0"/>
              <a:t>Las solicitudes y respuestas se refieren a las variables de acceso al software agente.</a:t>
            </a:r>
          </a:p>
          <a:p>
            <a:r>
              <a:rPr lang="es-BO" sz="2200" dirty="0"/>
              <a:t>Los administradores también pueden </a:t>
            </a:r>
            <a:r>
              <a:rPr lang="es-BO" sz="2200" dirty="0" smtClean="0"/>
              <a:t>enviar </a:t>
            </a:r>
            <a:r>
              <a:rPr lang="es-BO" sz="2200" dirty="0"/>
              <a:t>solicitudes para establecer determinadas variables.</a:t>
            </a:r>
          </a:p>
          <a:p>
            <a:r>
              <a:rPr lang="es-BO" sz="2200" dirty="0"/>
              <a:t>Las trampas hacen que el administrador note que algo significativo que ha ocurrido:</a:t>
            </a:r>
          </a:p>
          <a:p>
            <a:pPr lvl="1"/>
            <a:r>
              <a:rPr lang="es-BO" sz="1800" dirty="0" smtClean="0"/>
              <a:t>Un </a:t>
            </a:r>
            <a:r>
              <a:rPr lang="es-BO" sz="1800" dirty="0"/>
              <a:t>reinicio</a:t>
            </a:r>
          </a:p>
          <a:p>
            <a:pPr lvl="1"/>
            <a:r>
              <a:rPr lang="es-BO" sz="1800" dirty="0" smtClean="0"/>
              <a:t>Una </a:t>
            </a:r>
            <a:r>
              <a:rPr lang="es-BO" sz="1800" dirty="0"/>
              <a:t>falla de la interfaz</a:t>
            </a:r>
          </a:p>
          <a:p>
            <a:pPr lvl="1"/>
            <a:r>
              <a:rPr lang="es-BO" sz="1800" dirty="0" smtClean="0"/>
              <a:t>O </a:t>
            </a:r>
            <a:r>
              <a:rPr lang="es-BO" sz="1800" dirty="0"/>
              <a:t>bien, otra cosa potencialmente mala se ha </a:t>
            </a:r>
            <a:r>
              <a:rPr lang="es-BO" sz="1800" dirty="0" smtClean="0"/>
              <a:t>producido</a:t>
            </a:r>
            <a:endParaRPr lang="es-BO" sz="1800" dirty="0"/>
          </a:p>
          <a:p>
            <a:r>
              <a:rPr lang="es-BO" sz="2200" dirty="0"/>
              <a:t>La enumeración a usuarios NT </a:t>
            </a:r>
            <a:r>
              <a:rPr lang="es-BO" sz="2200" dirty="0" smtClean="0"/>
              <a:t>vía </a:t>
            </a:r>
            <a:r>
              <a:rPr lang="es-BO" sz="2200" dirty="0"/>
              <a:t>protocolo SNMP es fácil utilizando </a:t>
            </a:r>
            <a:r>
              <a:rPr lang="es-BO" sz="2200" dirty="0"/>
              <a:t>snmputil</a:t>
            </a:r>
            <a:r>
              <a:rPr lang="es-BO" sz="2200" dirty="0" smtClean="0"/>
              <a:t>.</a:t>
            </a:r>
            <a:endParaRPr lang="es-BO" sz="2200" dirty="0"/>
          </a:p>
        </p:txBody>
      </p:sp>
    </p:spTree>
    <p:extLst>
      <p:ext uri="{BB962C8B-B14F-4D97-AF65-F5344CB8AC3E}">
        <p14:creationId xmlns:p14="http://schemas.microsoft.com/office/powerpoint/2010/main" val="8877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Management </a:t>
            </a:r>
            <a:r>
              <a:rPr lang="es-BO" dirty="0" smtClean="0"/>
              <a:t>Information</a:t>
            </a:r>
            <a:r>
              <a:rPr lang="es-BO" dirty="0" smtClean="0"/>
              <a:t> Base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La base de la información de gestión MIB (Management </a:t>
            </a:r>
            <a:r>
              <a:rPr lang="es-BO" dirty="0"/>
              <a:t>Information</a:t>
            </a:r>
            <a:r>
              <a:rPr lang="es-BO" dirty="0"/>
              <a:t> Base) provee una representación estándar de la información disponible del agente SNMP y donde está almacenado.</a:t>
            </a:r>
          </a:p>
          <a:p>
            <a:pPr marL="0" indent="0">
              <a:buNone/>
            </a:pPr>
            <a:r>
              <a:rPr lang="es-BO" dirty="0"/>
              <a:t>Es el elemento más básico de la administración de red.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964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Gre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Technology-PowerPoint-Template</Template>
  <TotalTime>10</TotalTime>
  <Words>1144</Words>
  <Application>Microsoft Office PowerPoint</Application>
  <PresentationFormat>Presentación en pantalla (4:3)</PresentationFormat>
  <Paragraphs>156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Microsoft New Tai Lue</vt:lpstr>
      <vt:lpstr>Blue-Grey-PowerPoint-Template</vt:lpstr>
      <vt:lpstr>4. Enumeración</vt:lpstr>
      <vt:lpstr>¿Qué es la enumeración?</vt:lpstr>
      <vt:lpstr>¿Qué es la enumeración?</vt:lpstr>
      <vt:lpstr>Técnicas para la enumeración</vt:lpstr>
      <vt:lpstr>Sesiones nulas Netbios</vt:lpstr>
      <vt:lpstr>Sesiones Nulas</vt:lpstr>
      <vt:lpstr>Sesiones Nulas</vt:lpstr>
      <vt:lpstr>Enumeración SNMP</vt:lpstr>
      <vt:lpstr>Management Information Base</vt:lpstr>
      <vt:lpstr>Presentación de PowerPoint</vt:lpstr>
      <vt:lpstr>Herramienta de enumeración SolarWinds</vt:lpstr>
      <vt:lpstr>Herramientas de enumeración SNMP</vt:lpstr>
      <vt:lpstr>Enumeración UNIX/Linux</vt:lpstr>
      <vt:lpstr>Enumeración UNIX/Linux</vt:lpstr>
      <vt:lpstr>Enumeración LDAP</vt:lpstr>
      <vt:lpstr>Enumeración NTP</vt:lpstr>
      <vt:lpstr>Enumeración SMTP</vt:lpstr>
      <vt:lpstr>Presentación de PowerPoint</vt:lpstr>
      <vt:lpstr>Enumeración DNS</vt:lpstr>
      <vt:lpstr>Enumerando Sistemas utilizando contraseñas por defecto</vt:lpstr>
      <vt:lpstr>Contramedidas</vt:lpstr>
      <vt:lpstr>Contramedidas</vt:lpstr>
      <vt:lpstr>Contramedidas</vt:lpstr>
      <vt:lpstr>Contramedidas</vt:lpstr>
      <vt:lpstr>Contramedidas</vt:lpstr>
      <vt:lpstr>Test de Intrusión de Enumeración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Julio</dc:creator>
  <cp:lastModifiedBy>Julio Iglesias</cp:lastModifiedBy>
  <cp:revision>15</cp:revision>
  <dcterms:created xsi:type="dcterms:W3CDTF">2013-11-09T01:50:01Z</dcterms:created>
  <dcterms:modified xsi:type="dcterms:W3CDTF">2014-07-07T15:14:47Z</dcterms:modified>
</cp:coreProperties>
</file>