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23" r:id="rId58"/>
    <p:sldId id="324" r:id="rId59"/>
    <p:sldId id="322" r:id="rId60"/>
    <p:sldId id="316" r:id="rId61"/>
    <p:sldId id="317" r:id="rId62"/>
    <p:sldId id="318" r:id="rId63"/>
    <p:sldId id="319" r:id="rId64"/>
    <p:sldId id="320" r:id="rId65"/>
    <p:sldId id="321" r:id="rId66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60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50405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406498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37818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19408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  <a:lvl2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2pPr>
            <a:lvl3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3pPr>
            <a:lvl4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4pPr>
            <a:lvl5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840" y="6498803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4BEA1FFC-0729-4B4E-874A-BB33F34F7B19}" type="datetimeFigureOut">
              <a:rPr lang="bs-Latn-BA" smtClean="0"/>
              <a:pPr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498803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endParaRPr lang="bs-Latn-B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60840" y="6498803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D71A774C-E981-4CCA-AA75-161A658A4D12}" type="slidenum">
              <a:rPr lang="bs-Latn-BA" smtClean="0"/>
              <a:pPr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34025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61048"/>
            <a:ext cx="7772400" cy="432048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72185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9629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07144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13394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75356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0030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bs-Latn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7.7.2014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899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bs-Latn-B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6792"/>
            <a:ext cx="8229600" cy="4569371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BEA1FFC-0729-4B4E-874A-BB33F34F7B19}" type="datetimeFigureOut">
              <a:rPr lang="bs-Latn-BA" smtClean="0"/>
              <a:pPr/>
              <a:t>7.7.2014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71A774C-E981-4CCA-AA75-161A658A4D12}" type="slidenum">
              <a:rPr lang="bs-Latn-BA" smtClean="0"/>
              <a:pPr/>
              <a:t>‹Nº›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1317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bg1"/>
          </a:solidFill>
          <a:latin typeface="Microsoft New Tai Lue" pitchFamily="34" charset="0"/>
          <a:ea typeface="+mj-ea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rkside.com/gifshuffle/index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/>
              <a:t>5</a:t>
            </a:r>
            <a:r>
              <a:rPr lang="es-BO" dirty="0" smtClean="0"/>
              <a:t>. </a:t>
            </a:r>
            <a:r>
              <a:rPr lang="es-BO" dirty="0" smtClean="0"/>
              <a:t>Hackeo</a:t>
            </a:r>
            <a:r>
              <a:rPr lang="es-BO" dirty="0" smtClean="0"/>
              <a:t> al Sistema</a:t>
            </a:r>
            <a:endParaRPr lang="es-BO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BO" dirty="0" smtClean="0"/>
              <a:t>Julio Javier Iglesias Pérez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28430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Distributed</a:t>
            </a:r>
            <a:r>
              <a:rPr lang="es-BO" dirty="0"/>
              <a:t> Network </a:t>
            </a:r>
            <a:r>
              <a:rPr lang="es-BO" dirty="0"/>
              <a:t>Attack</a:t>
            </a:r>
            <a:r>
              <a:rPr lang="es-BO" dirty="0"/>
              <a:t> (DNA)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sz="2400" dirty="0"/>
              <a:t> DNA Manager es instalado en una locación central donde las maquinas DNA clientes puedan acceder desde la red.</a:t>
            </a:r>
          </a:p>
          <a:p>
            <a:r>
              <a:rPr lang="es-BO" sz="2400" dirty="0"/>
              <a:t> DNA Manager coordina el ataque y </a:t>
            </a:r>
            <a:r>
              <a:rPr lang="es-BO" sz="2400" dirty="0" smtClean="0"/>
              <a:t>asigna </a:t>
            </a:r>
            <a:r>
              <a:rPr lang="es-BO" sz="2400" dirty="0"/>
              <a:t>pequeñas porciones de la llave a los equipos que </a:t>
            </a:r>
            <a:r>
              <a:rPr lang="es-BO" sz="2400" dirty="0" smtClean="0"/>
              <a:t>están </a:t>
            </a:r>
            <a:r>
              <a:rPr lang="es-BO" sz="2400" dirty="0"/>
              <a:t>distribuidos por la red.</a:t>
            </a:r>
          </a:p>
          <a:p>
            <a:r>
              <a:rPr lang="es-BO" sz="2400" dirty="0"/>
              <a:t> Los clientes DNA ejecutan en </a:t>
            </a:r>
            <a:r>
              <a:rPr lang="es-BO" sz="2400" dirty="0"/>
              <a:t>background</a:t>
            </a:r>
            <a:r>
              <a:rPr lang="es-BO" sz="2400" dirty="0"/>
              <a:t> y </a:t>
            </a:r>
            <a:r>
              <a:rPr lang="es-BO" sz="2400" dirty="0" smtClean="0"/>
              <a:t>consumen </a:t>
            </a:r>
            <a:r>
              <a:rPr lang="es-BO" sz="2400" dirty="0"/>
              <a:t>solo el tiempo del procesador que está sin uso.</a:t>
            </a:r>
          </a:p>
          <a:p>
            <a:r>
              <a:rPr lang="es-BO" sz="2400" dirty="0"/>
              <a:t> El programa </a:t>
            </a:r>
            <a:r>
              <a:rPr lang="es-BO" sz="2400" dirty="0" smtClean="0"/>
              <a:t>combina </a:t>
            </a:r>
            <a:r>
              <a:rPr lang="es-BO" sz="2400" dirty="0"/>
              <a:t>la capacidad de procesamiento de los clientes de la red y </a:t>
            </a:r>
            <a:r>
              <a:rPr lang="es-BO" sz="2400" dirty="0" smtClean="0"/>
              <a:t>utiliza </a:t>
            </a:r>
            <a:r>
              <a:rPr lang="es-BO" sz="2400" dirty="0"/>
              <a:t>el trabajo en conjunto para </a:t>
            </a:r>
            <a:r>
              <a:rPr lang="es-BO" sz="2400" dirty="0" smtClean="0"/>
              <a:t>descifrar.</a:t>
            </a:r>
            <a:endParaRPr lang="es-BO" sz="2400" dirty="0"/>
          </a:p>
          <a:p>
            <a:r>
              <a:rPr lang="es-BO" sz="2400" dirty="0"/>
              <a:t> Ejemplo: </a:t>
            </a:r>
            <a:r>
              <a:rPr lang="es-BO" sz="2400" dirty="0"/>
              <a:t>elcomsoft</a:t>
            </a:r>
            <a:r>
              <a:rPr lang="es-BO" sz="2400" dirty="0"/>
              <a:t> </a:t>
            </a:r>
            <a:r>
              <a:rPr lang="es-BO" sz="2400" dirty="0"/>
              <a:t>distributed</a:t>
            </a:r>
            <a:r>
              <a:rPr lang="es-BO" sz="2400" dirty="0"/>
              <a:t> </a:t>
            </a:r>
            <a:r>
              <a:rPr lang="es-BO" sz="2400" dirty="0"/>
              <a:t>password</a:t>
            </a:r>
            <a:r>
              <a:rPr lang="es-BO" sz="2400" dirty="0"/>
              <a:t> </a:t>
            </a:r>
            <a:r>
              <a:rPr lang="es-BO" sz="2400" dirty="0"/>
              <a:t>recovery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1724087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Contraseñas por defecto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 smtClean="0"/>
              <a:t>Recordar </a:t>
            </a:r>
            <a:r>
              <a:rPr lang="es-BO" dirty="0"/>
              <a:t>buscar </a:t>
            </a:r>
            <a:r>
              <a:rPr lang="es-BO" dirty="0" smtClean="0"/>
              <a:t>en </a:t>
            </a:r>
            <a:r>
              <a:rPr lang="es-BO" dirty="0"/>
              <a:t>internet los default </a:t>
            </a:r>
            <a:r>
              <a:rPr lang="es-BO" dirty="0"/>
              <a:t>passwords</a:t>
            </a:r>
            <a:r>
              <a:rPr lang="es-BO" dirty="0"/>
              <a:t> en sitios como:</a:t>
            </a:r>
          </a:p>
          <a:p>
            <a:r>
              <a:rPr lang="es-BO" dirty="0"/>
              <a:t>www.phenoelit-us.org</a:t>
            </a:r>
          </a:p>
          <a:p>
            <a:r>
              <a:rPr lang="es-BO" dirty="0"/>
              <a:t>www.defaultpassword.com</a:t>
            </a:r>
          </a:p>
          <a:p>
            <a:r>
              <a:rPr lang="es-BO" dirty="0" smtClean="0"/>
              <a:t>cirt.net</a:t>
            </a:r>
            <a:endParaRPr lang="es-BO" dirty="0"/>
          </a:p>
          <a:p>
            <a:r>
              <a:rPr lang="es-BO" dirty="0"/>
              <a:t>default-password.info</a:t>
            </a:r>
          </a:p>
          <a:p>
            <a:r>
              <a:rPr lang="es-BO" dirty="0"/>
              <a:t>defaultpassword.us</a:t>
            </a:r>
          </a:p>
          <a:p>
            <a:r>
              <a:rPr lang="es-BO" dirty="0"/>
              <a:t>passwordsdatabase.com</a:t>
            </a:r>
          </a:p>
        </p:txBody>
      </p:sp>
    </p:spTree>
    <p:extLst>
      <p:ext uri="{BB962C8B-B14F-4D97-AF65-F5344CB8AC3E}">
        <p14:creationId xmlns:p14="http://schemas.microsoft.com/office/powerpoint/2010/main" val="1196721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Robar </a:t>
            </a:r>
            <a:r>
              <a:rPr lang="es-BO" dirty="0"/>
              <a:t>passwords</a:t>
            </a:r>
            <a:r>
              <a:rPr lang="es-BO" dirty="0"/>
              <a:t> utilizando USB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sz="2400" dirty="0"/>
              <a:t>Robar </a:t>
            </a:r>
            <a:r>
              <a:rPr lang="es-BO" sz="2400" dirty="0"/>
              <a:t>passwords</a:t>
            </a:r>
            <a:r>
              <a:rPr lang="es-BO" sz="2400" dirty="0"/>
              <a:t> utilizando USB</a:t>
            </a:r>
          </a:p>
          <a:p>
            <a:pPr marL="0" indent="0">
              <a:buNone/>
            </a:pPr>
            <a:r>
              <a:rPr lang="es-BO" sz="2400" dirty="0"/>
              <a:t>1</a:t>
            </a:r>
            <a:r>
              <a:rPr lang="es-BO" sz="2400" dirty="0" smtClean="0"/>
              <a:t>. </a:t>
            </a:r>
            <a:r>
              <a:rPr lang="es-BO" sz="2400" dirty="0"/>
              <a:t>Necesitaremos una hacking </a:t>
            </a:r>
            <a:r>
              <a:rPr lang="es-BO" sz="2400" dirty="0"/>
              <a:t>tool</a:t>
            </a:r>
            <a:endParaRPr lang="es-BO" sz="2400" dirty="0"/>
          </a:p>
          <a:p>
            <a:pPr marL="0" indent="0">
              <a:buNone/>
            </a:pPr>
            <a:r>
              <a:rPr lang="es-BO" sz="2400" dirty="0"/>
              <a:t>2</a:t>
            </a:r>
            <a:r>
              <a:rPr lang="es-BO" sz="2400" dirty="0" smtClean="0"/>
              <a:t>. </a:t>
            </a:r>
            <a:r>
              <a:rPr lang="es-BO" sz="2400" dirty="0"/>
              <a:t>Copiar los archivos en la USB</a:t>
            </a:r>
          </a:p>
          <a:p>
            <a:pPr marL="0" indent="0">
              <a:buNone/>
            </a:pPr>
            <a:r>
              <a:rPr lang="es-BO" sz="2400" dirty="0"/>
              <a:t>3</a:t>
            </a:r>
            <a:r>
              <a:rPr lang="es-BO" sz="2400" dirty="0" smtClean="0"/>
              <a:t>. </a:t>
            </a:r>
            <a:r>
              <a:rPr lang="es-BO" sz="2400" dirty="0"/>
              <a:t>Crear un autorun.inf </a:t>
            </a:r>
          </a:p>
          <a:p>
            <a:pPr marL="0" indent="0">
              <a:buNone/>
            </a:pPr>
            <a:r>
              <a:rPr lang="es-BO" sz="2400" dirty="0" smtClean="0"/>
              <a:t>	[</a:t>
            </a:r>
            <a:r>
              <a:rPr lang="es-BO" sz="2400" dirty="0"/>
              <a:t>autorun</a:t>
            </a:r>
            <a:r>
              <a:rPr lang="es-BO" sz="2400" dirty="0"/>
              <a:t>]</a:t>
            </a:r>
          </a:p>
          <a:p>
            <a:pPr marL="0" indent="0">
              <a:buNone/>
            </a:pPr>
            <a:r>
              <a:rPr lang="es-BO" sz="2400" dirty="0" smtClean="0"/>
              <a:t>	en=launch.bat</a:t>
            </a:r>
            <a:endParaRPr lang="es-BO" sz="2400" dirty="0"/>
          </a:p>
          <a:p>
            <a:pPr marL="0" indent="0">
              <a:buNone/>
            </a:pPr>
            <a:r>
              <a:rPr lang="es-BO" sz="2400" dirty="0" smtClean="0"/>
              <a:t>4. </a:t>
            </a:r>
            <a:r>
              <a:rPr lang="es-BO" sz="2400" dirty="0"/>
              <a:t>El contenido de launch.bat</a:t>
            </a:r>
          </a:p>
          <a:p>
            <a:pPr marL="0" indent="0">
              <a:buNone/>
            </a:pPr>
            <a:r>
              <a:rPr lang="es-BO" sz="2400" dirty="0" smtClean="0"/>
              <a:t>	</a:t>
            </a:r>
            <a:r>
              <a:rPr lang="es-BO" sz="2400" dirty="0" smtClean="0"/>
              <a:t>start</a:t>
            </a:r>
            <a:r>
              <a:rPr lang="es-BO" sz="2400" dirty="0" smtClean="0"/>
              <a:t> </a:t>
            </a:r>
            <a:r>
              <a:rPr lang="es-BO" sz="2400" dirty="0"/>
              <a:t>pspv.exe /</a:t>
            </a:r>
            <a:r>
              <a:rPr lang="es-BO" sz="2400" dirty="0"/>
              <a:t>stext</a:t>
            </a:r>
            <a:r>
              <a:rPr lang="es-BO" sz="2400" dirty="0"/>
              <a:t> pspv.txt</a:t>
            </a:r>
          </a:p>
          <a:p>
            <a:pPr marL="0" indent="0">
              <a:buNone/>
            </a:pPr>
            <a:r>
              <a:rPr lang="es-BO" sz="2400" dirty="0"/>
              <a:t>5</a:t>
            </a:r>
            <a:r>
              <a:rPr lang="es-BO" sz="2400" dirty="0" smtClean="0"/>
              <a:t>. </a:t>
            </a:r>
            <a:r>
              <a:rPr lang="es-BO" sz="2400" dirty="0"/>
              <a:t>Insertar la USB y la </a:t>
            </a:r>
            <a:r>
              <a:rPr lang="es-BO" sz="2400" dirty="0"/>
              <a:t>autorun</a:t>
            </a:r>
            <a:r>
              <a:rPr lang="es-BO" sz="2400" dirty="0"/>
              <a:t> se ejecutara</a:t>
            </a:r>
          </a:p>
          <a:p>
            <a:pPr marL="0" indent="0">
              <a:buNone/>
            </a:pPr>
            <a:r>
              <a:rPr lang="es-BO" sz="2400" dirty="0"/>
              <a:t>6</a:t>
            </a:r>
            <a:r>
              <a:rPr lang="es-BO" sz="2400" dirty="0" smtClean="0"/>
              <a:t>. </a:t>
            </a:r>
            <a:r>
              <a:rPr lang="es-BO" sz="2400" dirty="0"/>
              <a:t>Password2 es ejecutado en segundo plano y los </a:t>
            </a:r>
            <a:r>
              <a:rPr lang="es-BO" sz="2400" dirty="0"/>
              <a:t>password</a:t>
            </a:r>
            <a:r>
              <a:rPr lang="es-BO" sz="2400" dirty="0"/>
              <a:t> serán almacenados en un archivo .</a:t>
            </a:r>
            <a:r>
              <a:rPr lang="es-BO" sz="2400" dirty="0"/>
              <a:t>txt</a:t>
            </a:r>
            <a:r>
              <a:rPr lang="es-BO" sz="2400" dirty="0"/>
              <a:t> en la USB</a:t>
            </a:r>
          </a:p>
        </p:txBody>
      </p:sp>
    </p:spTree>
    <p:extLst>
      <p:ext uri="{BB962C8B-B14F-4D97-AF65-F5344CB8AC3E}">
        <p14:creationId xmlns:p14="http://schemas.microsoft.com/office/powerpoint/2010/main" val="2342100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Autenticación Microsoft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dirty="0"/>
              <a:t>La autenticación NTLM (NT LAN Manager) es un protocolo de autenticación de </a:t>
            </a:r>
            <a:r>
              <a:rPr lang="es-BO" dirty="0" smtClean="0"/>
              <a:t>Windows </a:t>
            </a:r>
            <a:r>
              <a:rPr lang="es-BO" dirty="0"/>
              <a:t>NT 4.0/2000. Microsoft actualizó este protocolo de autenticación a </a:t>
            </a:r>
            <a:r>
              <a:rPr lang="es-BO" dirty="0"/>
              <a:t>Kerberos</a:t>
            </a:r>
            <a:r>
              <a:rPr lang="es-BO" dirty="0"/>
              <a:t>, el cual se considera más seguro que NTLM</a:t>
            </a:r>
            <a:r>
              <a:rPr lang="es-BO" dirty="0" smtClean="0"/>
              <a:t>.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r>
              <a:rPr lang="es-BO" dirty="0"/>
              <a:t>El hash LM ha sido deshabilitado en </a:t>
            </a:r>
            <a:r>
              <a:rPr lang="es-BO" dirty="0" smtClean="0"/>
              <a:t>Windows </a:t>
            </a:r>
            <a:r>
              <a:rPr lang="es-BO" dirty="0"/>
              <a:t>Vista para adelante.</a:t>
            </a:r>
          </a:p>
          <a:p>
            <a:pPr marL="0" indent="0">
              <a:buNone/>
            </a:pPr>
            <a:r>
              <a:rPr lang="es-BO" dirty="0"/>
              <a:t>El archivo SAM está ubicado en: C</a:t>
            </a:r>
            <a:r>
              <a:rPr lang="es-BO" dirty="0" smtClean="0"/>
              <a:t>:\Windows\system32\config\SAM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96166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LM Hash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dirty="0"/>
              <a:t>LM Hash es muy inseguro. Microsoft lo utiliza para almacenar </a:t>
            </a:r>
            <a:r>
              <a:rPr lang="es-BO" dirty="0"/>
              <a:t>password</a:t>
            </a:r>
            <a:r>
              <a:rPr lang="es-BO" dirty="0"/>
              <a:t> de menos de 15 </a:t>
            </a:r>
            <a:r>
              <a:rPr lang="es-BO" dirty="0" smtClean="0"/>
              <a:t>caracteres. </a:t>
            </a:r>
            <a:r>
              <a:rPr lang="es-BO" dirty="0"/>
              <a:t>Cuando el </a:t>
            </a:r>
            <a:r>
              <a:rPr lang="es-BO" dirty="0"/>
              <a:t>pass</a:t>
            </a:r>
            <a:r>
              <a:rPr lang="es-BO" dirty="0"/>
              <a:t> es encriptado por este algoritmo, primero todas las letras son convertidas a mayúsculas, </a:t>
            </a:r>
            <a:r>
              <a:rPr lang="es-BO" dirty="0"/>
              <a:t>ej</a:t>
            </a:r>
            <a:r>
              <a:rPr lang="es-BO" dirty="0"/>
              <a:t>: 123456QWERTY. Luego se agrega </a:t>
            </a:r>
            <a:r>
              <a:rPr lang="es-BO" dirty="0" smtClean="0"/>
              <a:t>caracteres </a:t>
            </a:r>
            <a:r>
              <a:rPr lang="es-BO" dirty="0"/>
              <a:t>nulos al final para hacerlo de 14 </a:t>
            </a:r>
            <a:r>
              <a:rPr lang="es-BO" dirty="0" smtClean="0"/>
              <a:t>caracteres. </a:t>
            </a:r>
            <a:r>
              <a:rPr lang="es-BO" dirty="0"/>
              <a:t>123456QWERTY__. Antes de </a:t>
            </a:r>
            <a:r>
              <a:rPr lang="es-BO" dirty="0" smtClean="0"/>
              <a:t>cifrarlo</a:t>
            </a:r>
            <a:r>
              <a:rPr lang="es-BO" dirty="0"/>
              <a:t>, el </a:t>
            </a:r>
            <a:r>
              <a:rPr lang="es-BO" dirty="0"/>
              <a:t>pass</a:t>
            </a:r>
            <a:r>
              <a:rPr lang="es-BO" dirty="0"/>
              <a:t> es dividido en dos 123456Q y WERTY__ y es individualmente encriptado.</a:t>
            </a:r>
          </a:p>
        </p:txBody>
      </p:sp>
    </p:spTree>
    <p:extLst>
      <p:ext uri="{BB962C8B-B14F-4D97-AF65-F5344CB8AC3E}">
        <p14:creationId xmlns:p14="http://schemas.microsoft.com/office/powerpoint/2010/main" val="7113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LM Hash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BO" sz="2800" dirty="0"/>
              <a:t>123456Q=6BF11E04AFAB197F</a:t>
            </a:r>
          </a:p>
          <a:p>
            <a:pPr marL="0" indent="0">
              <a:buNone/>
            </a:pPr>
            <a:r>
              <a:rPr lang="es-BO" sz="2800" dirty="0"/>
              <a:t>WERTY__=F1E9FFDCC75575B15</a:t>
            </a:r>
          </a:p>
          <a:p>
            <a:pPr marL="0" indent="0">
              <a:buNone/>
            </a:pPr>
            <a:r>
              <a:rPr lang="es-BO" sz="2800" dirty="0"/>
              <a:t>El hash de este </a:t>
            </a:r>
            <a:r>
              <a:rPr lang="es-BO" sz="2800" dirty="0"/>
              <a:t>pass</a:t>
            </a:r>
            <a:r>
              <a:rPr lang="es-BO" sz="2800" dirty="0"/>
              <a:t> seria: 6BF11E04AFAB197FF1E9FFDCC75575B15</a:t>
            </a:r>
          </a:p>
          <a:p>
            <a:pPr marL="0" indent="0">
              <a:buNone/>
            </a:pPr>
            <a:r>
              <a:rPr lang="es-BO" sz="2800" dirty="0"/>
              <a:t>Los primeros 8 bytes son derivados de los primeros 7 </a:t>
            </a:r>
            <a:r>
              <a:rPr lang="es-BO" sz="2800" dirty="0" smtClean="0"/>
              <a:t>caracteres </a:t>
            </a:r>
            <a:r>
              <a:rPr lang="es-BO" sz="2800" dirty="0"/>
              <a:t>de la contraseña y los 8 segundos son derivados desde el </a:t>
            </a:r>
            <a:r>
              <a:rPr lang="es-BO" sz="2800" dirty="0" smtClean="0"/>
              <a:t>carácter </a:t>
            </a:r>
            <a:r>
              <a:rPr lang="es-BO" sz="2800" dirty="0"/>
              <a:t>8 al 14.</a:t>
            </a:r>
          </a:p>
          <a:p>
            <a:pPr marL="0" indent="0">
              <a:buNone/>
            </a:pPr>
            <a:endParaRPr lang="es-BO" sz="2800" dirty="0"/>
          </a:p>
          <a:p>
            <a:pPr marL="0" indent="0">
              <a:buNone/>
            </a:pPr>
            <a:r>
              <a:rPr lang="es-BO" sz="2800" dirty="0"/>
              <a:t>Si la contraseña tiene menos de 7 </a:t>
            </a:r>
            <a:r>
              <a:rPr lang="es-BO" sz="2800" dirty="0" smtClean="0"/>
              <a:t>caracteres, </a:t>
            </a:r>
            <a:r>
              <a:rPr lang="es-BO" sz="2800" dirty="0"/>
              <a:t>la segunda mitad siempre será: 0XAAD3B435B51404EE</a:t>
            </a:r>
          </a:p>
        </p:txBody>
      </p:sp>
    </p:spTree>
    <p:extLst>
      <p:ext uri="{BB962C8B-B14F-4D97-AF65-F5344CB8AC3E}">
        <p14:creationId xmlns:p14="http://schemas.microsoft.com/office/powerpoint/2010/main" val="35891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NTLMv2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NTLMv2 es una protocolo de autenticación </a:t>
            </a:r>
            <a:r>
              <a:rPr lang="es-BO" dirty="0"/>
              <a:t>challenge</a:t>
            </a:r>
            <a:r>
              <a:rPr lang="es-BO" dirty="0"/>
              <a:t>/response que mejora la seguridad sobre LM.</a:t>
            </a:r>
          </a:p>
        </p:txBody>
      </p:sp>
    </p:spTree>
    <p:extLst>
      <p:ext uri="{BB962C8B-B14F-4D97-AF65-F5344CB8AC3E}">
        <p14:creationId xmlns:p14="http://schemas.microsoft.com/office/powerpoint/2010/main" val="20765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Autenticación </a:t>
            </a:r>
            <a:r>
              <a:rPr lang="es-BO" dirty="0" smtClean="0"/>
              <a:t>Kerberos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El usuario y la contraseña nunca salen del sistema. Trabaja con Tickets, si el TGT (Ticket </a:t>
            </a:r>
            <a:r>
              <a:rPr lang="es-BO" dirty="0"/>
              <a:t>Granting</a:t>
            </a:r>
            <a:r>
              <a:rPr lang="es-BO" dirty="0"/>
              <a:t> Ticket) es </a:t>
            </a:r>
            <a:r>
              <a:rPr lang="es-BO" dirty="0" smtClean="0"/>
              <a:t>descifrado </a:t>
            </a:r>
            <a:r>
              <a:rPr lang="es-BO" dirty="0"/>
              <a:t>de manera correcta</a:t>
            </a:r>
            <a:r>
              <a:rPr lang="es-BO" dirty="0" smtClean="0"/>
              <a:t>, probamos </a:t>
            </a:r>
            <a:r>
              <a:rPr lang="es-BO" dirty="0"/>
              <a:t>que tenemos el </a:t>
            </a:r>
            <a:r>
              <a:rPr lang="es-BO" dirty="0"/>
              <a:t>password</a:t>
            </a:r>
            <a:r>
              <a:rPr lang="es-BO" dirty="0"/>
              <a:t>. </a:t>
            </a:r>
            <a:endParaRPr lang="es-BO" dirty="0" smtClean="0"/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r>
              <a:rPr lang="es-BO" dirty="0" smtClean="0"/>
              <a:t>Trabaja </a:t>
            </a:r>
            <a:r>
              <a:rPr lang="es-BO" dirty="0"/>
              <a:t>de la siguiente manera:</a:t>
            </a:r>
          </a:p>
        </p:txBody>
      </p:sp>
    </p:spTree>
    <p:extLst>
      <p:ext uri="{BB962C8B-B14F-4D97-AF65-F5344CB8AC3E}">
        <p14:creationId xmlns:p14="http://schemas.microsoft.com/office/powerpoint/2010/main" val="400238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81063"/>
            <a:ext cx="914400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79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Crackeadores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92500"/>
          </a:bodyPr>
          <a:lstStyle/>
          <a:p>
            <a:r>
              <a:rPr lang="es-BO" sz="2400" dirty="0"/>
              <a:t>L0phtCrack es el primer </a:t>
            </a:r>
            <a:r>
              <a:rPr lang="es-BO" sz="2400" dirty="0"/>
              <a:t>crackeador</a:t>
            </a:r>
            <a:r>
              <a:rPr lang="es-BO" sz="2400" dirty="0"/>
              <a:t> de contraseñas de </a:t>
            </a:r>
            <a:r>
              <a:rPr lang="es-BO" sz="2400" dirty="0" smtClean="0"/>
              <a:t>Windows </a:t>
            </a:r>
            <a:r>
              <a:rPr lang="es-BO" sz="2400" dirty="0"/>
              <a:t>y el mas conocido</a:t>
            </a:r>
            <a:r>
              <a:rPr lang="es-BO" sz="2400" dirty="0" smtClean="0"/>
              <a:t>.</a:t>
            </a:r>
          </a:p>
          <a:p>
            <a:endParaRPr lang="es-BO" sz="2400" dirty="0"/>
          </a:p>
          <a:p>
            <a:r>
              <a:rPr lang="es-BO" sz="2400" dirty="0"/>
              <a:t>Ophcrack</a:t>
            </a:r>
            <a:r>
              <a:rPr lang="es-BO" sz="2400" dirty="0"/>
              <a:t> es un </a:t>
            </a:r>
            <a:r>
              <a:rPr lang="es-BO" sz="2400" dirty="0"/>
              <a:t>boot</a:t>
            </a:r>
            <a:r>
              <a:rPr lang="es-BO" sz="2400" dirty="0"/>
              <a:t> cd que también </a:t>
            </a:r>
            <a:r>
              <a:rPr lang="es-BO" sz="2400" dirty="0"/>
              <a:t>crackea</a:t>
            </a:r>
            <a:r>
              <a:rPr lang="es-BO" sz="2400" dirty="0"/>
              <a:t> </a:t>
            </a:r>
            <a:r>
              <a:rPr lang="es-BO" sz="2400" dirty="0" smtClean="0"/>
              <a:t>contraseñas</a:t>
            </a:r>
          </a:p>
          <a:p>
            <a:endParaRPr lang="es-BO" sz="2400" dirty="0"/>
          </a:p>
          <a:p>
            <a:r>
              <a:rPr lang="es-BO" sz="2400" dirty="0"/>
              <a:t>Cain&amp;Abel</a:t>
            </a:r>
            <a:r>
              <a:rPr lang="es-BO" sz="2400" dirty="0"/>
              <a:t> es una excelente herramienta entre las que cuenta cracking </a:t>
            </a:r>
            <a:r>
              <a:rPr lang="es-BO" sz="2400" dirty="0"/>
              <a:t>passwords</a:t>
            </a:r>
            <a:r>
              <a:rPr lang="es-BO" sz="2400" dirty="0"/>
              <a:t>.</a:t>
            </a:r>
          </a:p>
          <a:p>
            <a:endParaRPr lang="es-BO" sz="2400" dirty="0"/>
          </a:p>
          <a:p>
            <a:r>
              <a:rPr lang="es-BO" sz="2400" dirty="0"/>
              <a:t>RainbowCrack</a:t>
            </a:r>
            <a:r>
              <a:rPr lang="es-BO" sz="2400" dirty="0"/>
              <a:t> genera las </a:t>
            </a:r>
            <a:r>
              <a:rPr lang="es-BO" sz="2400" dirty="0"/>
              <a:t>rainbowtables</a:t>
            </a:r>
            <a:r>
              <a:rPr lang="es-BO" sz="2400" dirty="0"/>
              <a:t>.</a:t>
            </a:r>
          </a:p>
          <a:p>
            <a:endParaRPr lang="es-BO" sz="2400" dirty="0"/>
          </a:p>
          <a:p>
            <a:r>
              <a:rPr lang="es-BO" sz="2400" dirty="0"/>
              <a:t>KerbCrack</a:t>
            </a:r>
            <a:r>
              <a:rPr lang="es-BO" sz="2400" dirty="0"/>
              <a:t> intenta obtener los tickets de </a:t>
            </a:r>
            <a:r>
              <a:rPr lang="es-BO" sz="2400" dirty="0" err="1"/>
              <a:t>Kerberos</a:t>
            </a:r>
            <a:r>
              <a:rPr lang="es-BO" sz="2400" dirty="0"/>
              <a:t> </a:t>
            </a:r>
            <a:r>
              <a:rPr lang="es-BO" sz="2400" dirty="0" smtClean="0"/>
              <a:t>capturándolos</a:t>
            </a:r>
            <a:r>
              <a:rPr lang="es-BO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772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Metas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BO" sz="2600" dirty="0" smtClean="0"/>
              <a:t>Obtener </a:t>
            </a:r>
            <a:r>
              <a:rPr lang="es-BO" sz="2600" dirty="0"/>
              <a:t>Acceso. Para colectar información para obtención de acceso, utilizando </a:t>
            </a:r>
            <a:r>
              <a:rPr lang="es-BO" sz="2600" dirty="0" smtClean="0"/>
              <a:t>password</a:t>
            </a:r>
            <a:r>
              <a:rPr lang="es-BO" sz="2600" dirty="0" smtClean="0"/>
              <a:t> </a:t>
            </a:r>
            <a:r>
              <a:rPr lang="es-BO" sz="2600" dirty="0"/>
              <a:t>eavesdropping</a:t>
            </a:r>
            <a:r>
              <a:rPr lang="es-BO" sz="2600" dirty="0"/>
              <a:t> y fuerza bruta </a:t>
            </a:r>
          </a:p>
          <a:p>
            <a:r>
              <a:rPr lang="es-BO" sz="2600" dirty="0" smtClean="0"/>
              <a:t>Escalar </a:t>
            </a:r>
            <a:r>
              <a:rPr lang="es-BO" sz="2600" dirty="0"/>
              <a:t>privilegios. Para crear una cuenta de usuario administrativa, utilizando </a:t>
            </a:r>
            <a:r>
              <a:rPr lang="es-BO" sz="2600" dirty="0"/>
              <a:t>password</a:t>
            </a:r>
            <a:r>
              <a:rPr lang="es-BO" sz="2600" dirty="0"/>
              <a:t> cracking y </a:t>
            </a:r>
            <a:r>
              <a:rPr lang="es-BO" sz="2600" dirty="0"/>
              <a:t>exploits</a:t>
            </a:r>
            <a:r>
              <a:rPr lang="es-BO" sz="2600" dirty="0"/>
              <a:t>.</a:t>
            </a:r>
          </a:p>
          <a:p>
            <a:r>
              <a:rPr lang="es-BO" sz="2600" dirty="0" smtClean="0"/>
              <a:t>Ejecutar </a:t>
            </a:r>
            <a:r>
              <a:rPr lang="es-BO" sz="2600" dirty="0"/>
              <a:t>aplicaciones. Para crear y mantener acceso </a:t>
            </a:r>
            <a:r>
              <a:rPr lang="es-BO" sz="2600" dirty="0"/>
              <a:t>backdoor</a:t>
            </a:r>
            <a:r>
              <a:rPr lang="es-BO" sz="2600" dirty="0"/>
              <a:t>, utilizando troyanos.</a:t>
            </a:r>
          </a:p>
          <a:p>
            <a:r>
              <a:rPr lang="es-BO" sz="2600" dirty="0" smtClean="0"/>
              <a:t>Esconder </a:t>
            </a:r>
            <a:r>
              <a:rPr lang="es-BO" sz="2600" dirty="0"/>
              <a:t>archivos. Para esconder los archivos maliciosos, utilizando </a:t>
            </a:r>
            <a:r>
              <a:rPr lang="es-BO" sz="2600" dirty="0"/>
              <a:t>rootkits</a:t>
            </a:r>
            <a:r>
              <a:rPr lang="es-BO" sz="2600" dirty="0"/>
              <a:t>.</a:t>
            </a:r>
          </a:p>
          <a:p>
            <a:r>
              <a:rPr lang="es-BO" sz="2600" dirty="0" smtClean="0"/>
              <a:t>Escondiendo </a:t>
            </a:r>
            <a:r>
              <a:rPr lang="es-BO" sz="2600" dirty="0"/>
              <a:t>huellas. Para esconder la presencia, limpiando huellas.</a:t>
            </a:r>
          </a:p>
        </p:txBody>
      </p:sp>
    </p:spTree>
    <p:extLst>
      <p:ext uri="{BB962C8B-B14F-4D97-AF65-F5344CB8AC3E}">
        <p14:creationId xmlns:p14="http://schemas.microsoft.com/office/powerpoint/2010/main" val="412804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Directiva </a:t>
            </a:r>
            <a:r>
              <a:rPr lang="es-BO" dirty="0" smtClean="0"/>
              <a:t>NOLMHash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LM Hash puede ser deshabilitado utilizando la directiva </a:t>
            </a:r>
            <a:r>
              <a:rPr lang="es-BO" dirty="0"/>
              <a:t>NoLMHash</a:t>
            </a:r>
            <a:r>
              <a:rPr lang="es-BO" dirty="0"/>
              <a:t>, o por registro o utilizando contraseñas de mas de 15 </a:t>
            </a:r>
            <a:r>
              <a:rPr lang="es-BO" dirty="0" smtClean="0"/>
              <a:t>caracteres </a:t>
            </a:r>
            <a:r>
              <a:rPr lang="es-BO" dirty="0"/>
              <a:t>de longitud.</a:t>
            </a:r>
          </a:p>
        </p:txBody>
      </p:sp>
    </p:spTree>
    <p:extLst>
      <p:ext uri="{BB962C8B-B14F-4D97-AF65-F5344CB8AC3E}">
        <p14:creationId xmlns:p14="http://schemas.microsoft.com/office/powerpoint/2010/main" val="2165933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Sugerencia para contraseñas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Las contraseñas se sugieren que sean de 8 a 12 alfanuméricas combinando con símbolos. No utilizar las mismas contraseñas para varias cosas. Cambiar las contraseñas al menos cada 30 </a:t>
            </a:r>
            <a:r>
              <a:rPr lang="es-BO" dirty="0" smtClean="0"/>
              <a:t>días. </a:t>
            </a:r>
            <a:r>
              <a:rPr lang="es-BO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517537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Escalada de Privilegios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Si un atacante obtiene acceso a la red utilizando una cuenta no administrativa, el próximo paso será obtener privilegios administrativos. A esto se lo denomina escalar privilegios.</a:t>
            </a:r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249717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StickyKeys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sz="2800" dirty="0"/>
              <a:t>StickyKeys es una </a:t>
            </a:r>
            <a:r>
              <a:rPr lang="es-BO" sz="2800" dirty="0" smtClean="0"/>
              <a:t>característica </a:t>
            </a:r>
            <a:r>
              <a:rPr lang="es-BO" sz="2800" dirty="0"/>
              <a:t>de accesibilidad para </a:t>
            </a:r>
            <a:r>
              <a:rPr lang="es-BO" sz="2800" dirty="0" smtClean="0"/>
              <a:t>Windows. </a:t>
            </a:r>
            <a:r>
              <a:rPr lang="es-BO" sz="2800" dirty="0"/>
              <a:t>Si presionamos 5 veces la tecla SHIFT aparecerá esta </a:t>
            </a:r>
            <a:r>
              <a:rPr lang="es-BO" sz="2800" dirty="0" smtClean="0"/>
              <a:t>característica </a:t>
            </a:r>
            <a:r>
              <a:rPr lang="es-BO" sz="2800" dirty="0"/>
              <a:t>que se encuentra en c</a:t>
            </a:r>
            <a:r>
              <a:rPr lang="es-BO" sz="2800" dirty="0" smtClean="0"/>
              <a:t>:\Windows\system32\sethc.exe</a:t>
            </a:r>
            <a:endParaRPr lang="es-BO" sz="2800" dirty="0"/>
          </a:p>
          <a:p>
            <a:pPr marL="0" indent="0">
              <a:buNone/>
            </a:pPr>
            <a:r>
              <a:rPr lang="es-BO" sz="2800" dirty="0"/>
              <a:t>Si </a:t>
            </a:r>
            <a:r>
              <a:rPr lang="es-BO" sz="2800" dirty="0" smtClean="0"/>
              <a:t>remplazamos </a:t>
            </a:r>
            <a:r>
              <a:rPr lang="es-BO" sz="2800" dirty="0"/>
              <a:t>este archivo con </a:t>
            </a:r>
            <a:r>
              <a:rPr lang="es-BO" sz="2800" dirty="0"/>
              <a:t>cmd</a:t>
            </a:r>
            <a:r>
              <a:rPr lang="es-BO" sz="2800" dirty="0"/>
              <a:t> y lo renombramos nuevamente a sethc.exe y presionamos 5 veces la tecla </a:t>
            </a:r>
            <a:r>
              <a:rPr lang="es-BO" sz="2800" dirty="0"/>
              <a:t>shift</a:t>
            </a:r>
            <a:r>
              <a:rPr lang="es-BO" sz="2800" dirty="0"/>
              <a:t>, aparecerá una consola con privilegios </a:t>
            </a:r>
            <a:r>
              <a:rPr lang="es-BO" sz="2800" dirty="0" smtClean="0"/>
              <a:t>administrativos.</a:t>
            </a:r>
            <a:endParaRPr lang="es-BO" sz="2800" dirty="0"/>
          </a:p>
          <a:p>
            <a:pPr marL="0" indent="0">
              <a:buNone/>
            </a:pPr>
            <a:r>
              <a:rPr lang="es-BO" sz="2800" dirty="0"/>
              <a:t>Microsoft la corrigió </a:t>
            </a:r>
          </a:p>
        </p:txBody>
      </p:sp>
    </p:spTree>
    <p:extLst>
      <p:ext uri="{BB962C8B-B14F-4D97-AF65-F5344CB8AC3E}">
        <p14:creationId xmlns:p14="http://schemas.microsoft.com/office/powerpoint/2010/main" val="3250574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Admin</a:t>
            </a:r>
            <a:r>
              <a:rPr lang="es-BO" dirty="0" smtClean="0"/>
              <a:t> </a:t>
            </a:r>
            <a:r>
              <a:rPr lang="es-BO" dirty="0" smtClean="0"/>
              <a:t>User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dirty="0"/>
              <a:t>Si creamos un usuario: net </a:t>
            </a:r>
            <a:r>
              <a:rPr lang="es-BO" dirty="0"/>
              <a:t>user</a:t>
            </a:r>
            <a:r>
              <a:rPr lang="es-BO" dirty="0"/>
              <a:t> </a:t>
            </a:r>
            <a:r>
              <a:rPr lang="es-BO" dirty="0"/>
              <a:t>Juggyboy</a:t>
            </a:r>
            <a:r>
              <a:rPr lang="es-BO" dirty="0"/>
              <a:t> </a:t>
            </a:r>
            <a:r>
              <a:rPr lang="es-BO" dirty="0"/>
              <a:t>Password</a:t>
            </a:r>
            <a:r>
              <a:rPr lang="es-BO" dirty="0"/>
              <a:t> y luego vamos al registro hasta </a:t>
            </a:r>
            <a:r>
              <a:rPr lang="es-BO" dirty="0" smtClean="0"/>
              <a:t>HEY_LOCAL_MACHINE\SOFTWARE\Microsoft\</a:t>
            </a:r>
            <a:r>
              <a:rPr lang="es-BO" dirty="0" smtClean="0"/>
              <a:t>WindowsNT</a:t>
            </a:r>
            <a:r>
              <a:rPr lang="es-BO" dirty="0" smtClean="0"/>
              <a:t>\</a:t>
            </a:r>
            <a:r>
              <a:rPr lang="es-BO" dirty="0" smtClean="0"/>
              <a:t>CurrentVersion</a:t>
            </a:r>
            <a:r>
              <a:rPr lang="es-BO" dirty="0" smtClean="0"/>
              <a:t>\</a:t>
            </a:r>
            <a:r>
              <a:rPr lang="es-BO" dirty="0" smtClean="0"/>
              <a:t>Winlogon</a:t>
            </a:r>
            <a:r>
              <a:rPr lang="es-BO" dirty="0" smtClean="0"/>
              <a:t>\</a:t>
            </a:r>
            <a:r>
              <a:rPr lang="es-BO" dirty="0" smtClean="0"/>
              <a:t>SpecialAccounts</a:t>
            </a:r>
            <a:r>
              <a:rPr lang="es-BO" dirty="0" smtClean="0"/>
              <a:t>\</a:t>
            </a:r>
            <a:r>
              <a:rPr lang="es-BO" dirty="0" smtClean="0"/>
              <a:t>Userlist</a:t>
            </a:r>
            <a:r>
              <a:rPr lang="es-BO" dirty="0" smtClean="0"/>
              <a:t> </a:t>
            </a:r>
            <a:endParaRPr lang="es-BO" dirty="0"/>
          </a:p>
          <a:p>
            <a:pPr marL="0" indent="0">
              <a:buNone/>
            </a:pPr>
            <a:r>
              <a:rPr lang="es-BO" dirty="0"/>
              <a:t>Creamos un nuevo DWORD </a:t>
            </a:r>
            <a:r>
              <a:rPr lang="es-BO" dirty="0"/>
              <a:t>value</a:t>
            </a:r>
            <a:r>
              <a:rPr lang="es-BO" dirty="0"/>
              <a:t>, escribimos el nombre del valor "</a:t>
            </a:r>
            <a:r>
              <a:rPr lang="es-BO" dirty="0"/>
              <a:t>Juggyboy</a:t>
            </a:r>
            <a:r>
              <a:rPr lang="es-BO" dirty="0"/>
              <a:t>" y cerramos el editor.</a:t>
            </a:r>
          </a:p>
          <a:p>
            <a:pPr marL="0" indent="0">
              <a:buNone/>
            </a:pPr>
            <a:r>
              <a:rPr lang="es-BO" dirty="0"/>
              <a:t>Juggyboy</a:t>
            </a:r>
            <a:r>
              <a:rPr lang="es-BO" dirty="0"/>
              <a:t> será un usuario con privilegios administrativos.</a:t>
            </a:r>
          </a:p>
        </p:txBody>
      </p:sp>
    </p:spTree>
    <p:extLst>
      <p:ext uri="{BB962C8B-B14F-4D97-AF65-F5344CB8AC3E}">
        <p14:creationId xmlns:p14="http://schemas.microsoft.com/office/powerpoint/2010/main" val="4146211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Usuario del dominio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1. El atacante infecta el equipo local de la víctima con un </a:t>
            </a:r>
            <a:r>
              <a:rPr lang="es-BO" dirty="0"/>
              <a:t>keylogger</a:t>
            </a:r>
            <a:r>
              <a:rPr lang="es-BO" dirty="0"/>
              <a:t>.</a:t>
            </a:r>
          </a:p>
          <a:p>
            <a:pPr marL="0" indent="0">
              <a:buNone/>
            </a:pPr>
            <a:r>
              <a:rPr lang="es-BO" dirty="0"/>
              <a:t>2. La víctima inicia sesión con sus credenciales del dominio.</a:t>
            </a:r>
          </a:p>
          <a:p>
            <a:pPr marL="0" indent="0">
              <a:buNone/>
            </a:pPr>
            <a:r>
              <a:rPr lang="es-BO" dirty="0"/>
              <a:t>3. El </a:t>
            </a:r>
            <a:r>
              <a:rPr lang="es-BO" dirty="0"/>
              <a:t>keylogger</a:t>
            </a:r>
            <a:r>
              <a:rPr lang="es-BO" dirty="0"/>
              <a:t> envía las credenciales al atacante.</a:t>
            </a:r>
          </a:p>
          <a:p>
            <a:pPr marL="0" indent="0">
              <a:buNone/>
            </a:pPr>
            <a:r>
              <a:rPr lang="es-BO" dirty="0"/>
              <a:t>4. El atacante obtiene acceso al dominio.</a:t>
            </a:r>
          </a:p>
        </p:txBody>
      </p:sp>
    </p:spTree>
    <p:extLst>
      <p:ext uri="{BB962C8B-B14F-4D97-AF65-F5344CB8AC3E}">
        <p14:creationId xmlns:p14="http://schemas.microsoft.com/office/powerpoint/2010/main" val="2915025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 smtClean="0"/>
              <a:t>¿Cómo defenderse contra la escalada de privilegios?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Para protegernos de la </a:t>
            </a:r>
            <a:r>
              <a:rPr lang="es-BO" dirty="0" smtClean="0"/>
              <a:t>escalada </a:t>
            </a:r>
            <a:r>
              <a:rPr lang="es-BO" dirty="0"/>
              <a:t>de privilegios podemos utilizar </a:t>
            </a:r>
            <a:r>
              <a:rPr lang="es-BO" dirty="0" smtClean="0"/>
              <a:t>técnicas </a:t>
            </a:r>
            <a:r>
              <a:rPr lang="es-BO" dirty="0"/>
              <a:t>de encriptación, parchar los sistemas regularmente, correr </a:t>
            </a:r>
            <a:r>
              <a:rPr lang="es-BO" dirty="0" smtClean="0"/>
              <a:t>los </a:t>
            </a:r>
            <a:r>
              <a:rPr lang="es-BO" dirty="0"/>
              <a:t>servicios con cuentas sin privilegio, </a:t>
            </a:r>
            <a:r>
              <a:rPr lang="es-BO" dirty="0" smtClean="0"/>
              <a:t>implementar </a:t>
            </a:r>
            <a:r>
              <a:rPr lang="es-BO" dirty="0"/>
              <a:t>autenticación </a:t>
            </a:r>
            <a:r>
              <a:rPr lang="es-BO" dirty="0" smtClean="0"/>
              <a:t>y </a:t>
            </a:r>
            <a:r>
              <a:rPr lang="es-BO" dirty="0"/>
              <a:t>autorización </a:t>
            </a:r>
            <a:r>
              <a:rPr lang="es-BO" dirty="0"/>
              <a:t>milti</a:t>
            </a:r>
            <a:r>
              <a:rPr lang="es-BO" dirty="0"/>
              <a:t>-factor, ejecutar las aplicaciones con </a:t>
            </a:r>
            <a:r>
              <a:rPr lang="es-BO" dirty="0" smtClean="0"/>
              <a:t>privilegios </a:t>
            </a:r>
            <a:r>
              <a:rPr lang="es-BO" dirty="0"/>
              <a:t>mínimos, restringir los inicios de sesión </a:t>
            </a:r>
            <a:r>
              <a:rPr lang="es-BO" dirty="0" smtClean="0"/>
              <a:t>con privilegios</a:t>
            </a:r>
            <a:r>
              <a:rPr lang="es-B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6574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Ejecutando aplicaciones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/>
              <a:t>Los atacantes ejecutan aplicaciones maliciosas para "adueñarse" del sistema</a:t>
            </a:r>
            <a:r>
              <a:rPr lang="es-BO" dirty="0" smtClean="0"/>
              <a:t>.</a:t>
            </a:r>
          </a:p>
          <a:p>
            <a:pPr marL="0" indent="0">
              <a:buNone/>
            </a:pPr>
            <a:endParaRPr lang="es-BO" dirty="0" smtClean="0"/>
          </a:p>
          <a:p>
            <a:pPr marL="0" indent="0">
              <a:buNone/>
            </a:pPr>
            <a:r>
              <a:rPr lang="es-BO" dirty="0" smtClean="0"/>
              <a:t>Alchemy</a:t>
            </a:r>
            <a:r>
              <a:rPr lang="es-BO" dirty="0" smtClean="0"/>
              <a:t> </a:t>
            </a:r>
            <a:r>
              <a:rPr lang="es-BO" dirty="0"/>
              <a:t>Remote</a:t>
            </a:r>
            <a:r>
              <a:rPr lang="es-BO" dirty="0"/>
              <a:t> </a:t>
            </a:r>
            <a:r>
              <a:rPr lang="es-BO" dirty="0"/>
              <a:t>Excecutor</a:t>
            </a:r>
            <a:r>
              <a:rPr lang="es-BO" dirty="0"/>
              <a:t> es un sistema de administración que permite </a:t>
            </a:r>
            <a:r>
              <a:rPr lang="es-BO" dirty="0" smtClean="0"/>
              <a:t>ejecutar </a:t>
            </a:r>
            <a:r>
              <a:rPr lang="es-BO" dirty="0"/>
              <a:t>programas en equipos remotos, se ejecuta en </a:t>
            </a:r>
            <a:r>
              <a:rPr lang="es-BO" dirty="0" smtClean="0"/>
              <a:t>múltiples equipos simultáneamente.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r>
              <a:rPr lang="es-BO" dirty="0"/>
              <a:t>Otros: </a:t>
            </a:r>
            <a:r>
              <a:rPr lang="es-BO" dirty="0"/>
              <a:t>RemoteExec</a:t>
            </a:r>
            <a:r>
              <a:rPr lang="es-BO" dirty="0"/>
              <a:t>, </a:t>
            </a:r>
            <a:r>
              <a:rPr lang="es-BO" dirty="0"/>
              <a:t>Execute</a:t>
            </a:r>
            <a:r>
              <a:rPr lang="es-BO" dirty="0"/>
              <a:t> </a:t>
            </a:r>
            <a:r>
              <a:rPr lang="es-BO" dirty="0"/>
              <a:t>This</a:t>
            </a:r>
            <a:r>
              <a:rPr lang="es-BO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22394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Keylogger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Son programas o dispositivos de hardware que monitorean cada pulsación de tecla que el usuario realiza en el teclado; luego registra dicha actividad en archivos o los transmite a localidades remotas</a:t>
            </a:r>
            <a:r>
              <a:rPr lang="es-BO" dirty="0" smtClean="0"/>
              <a:t>.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r>
              <a:rPr lang="es-BO" dirty="0"/>
              <a:t>Wifi</a:t>
            </a:r>
            <a:r>
              <a:rPr lang="es-BO" dirty="0"/>
              <a:t> </a:t>
            </a:r>
            <a:r>
              <a:rPr lang="es-BO" dirty="0"/>
              <a:t>keyloggers</a:t>
            </a:r>
            <a:r>
              <a:rPr lang="es-BO" dirty="0"/>
              <a:t>, </a:t>
            </a:r>
            <a:r>
              <a:rPr lang="es-BO" dirty="0"/>
              <a:t>bluetooth</a:t>
            </a:r>
            <a:r>
              <a:rPr lang="es-BO" dirty="0"/>
              <a:t>, dentro del teclado, etc.</a:t>
            </a:r>
          </a:p>
        </p:txBody>
      </p:sp>
    </p:spTree>
    <p:extLst>
      <p:ext uri="{BB962C8B-B14F-4D97-AF65-F5344CB8AC3E}">
        <p14:creationId xmlns:p14="http://schemas.microsoft.com/office/powerpoint/2010/main" val="383578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Spywares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BO" sz="2400" dirty="0"/>
              <a:t>Reducen el rendimiento del sistema, conecta a sitios porno remotos, </a:t>
            </a:r>
            <a:r>
              <a:rPr lang="es-BO" sz="2400" dirty="0" smtClean="0"/>
              <a:t>accesos </a:t>
            </a:r>
            <a:r>
              <a:rPr lang="es-BO" sz="2400" dirty="0"/>
              <a:t>remotos maliciosos, roba información del usuario, monitorea </a:t>
            </a:r>
            <a:r>
              <a:rPr lang="es-BO" sz="2400" dirty="0" smtClean="0"/>
              <a:t>la </a:t>
            </a:r>
            <a:r>
              <a:rPr lang="es-BO" sz="2400" dirty="0"/>
              <a:t>actividad del usuario, redirige a webs, cambia el sitio por </a:t>
            </a:r>
            <a:r>
              <a:rPr lang="es-BO" sz="2400" dirty="0" smtClean="0"/>
              <a:t>defecto </a:t>
            </a:r>
            <a:r>
              <a:rPr lang="es-BO" sz="2400" dirty="0"/>
              <a:t>del usuario y evita que el usuario lo </a:t>
            </a:r>
            <a:r>
              <a:rPr lang="es-BO" sz="2400" dirty="0" smtClean="0"/>
              <a:t>restaure</a:t>
            </a:r>
            <a:r>
              <a:rPr lang="es-BO" sz="2400" dirty="0"/>
              <a:t>, agrega </a:t>
            </a:r>
            <a:r>
              <a:rPr lang="es-BO" sz="2400" dirty="0" smtClean="0"/>
              <a:t>múltiples </a:t>
            </a:r>
            <a:r>
              <a:rPr lang="es-BO" sz="2400" dirty="0"/>
              <a:t>marcadores a los navegadores, </a:t>
            </a:r>
            <a:r>
              <a:rPr lang="es-BO" sz="2400" dirty="0" smtClean="0"/>
              <a:t>hace un decremento en el </a:t>
            </a:r>
            <a:r>
              <a:rPr lang="es-BO" sz="2400" dirty="0"/>
              <a:t>rendimiento </a:t>
            </a:r>
          </a:p>
          <a:p>
            <a:pPr marL="0" indent="0">
              <a:buNone/>
            </a:pPr>
            <a:r>
              <a:rPr lang="es-BO" sz="2400" dirty="0"/>
              <a:t>general del sistema.</a:t>
            </a:r>
          </a:p>
          <a:p>
            <a:pPr marL="0" indent="0">
              <a:buNone/>
            </a:pPr>
            <a:r>
              <a:rPr lang="es-BO" sz="2400" dirty="0" smtClean="0"/>
              <a:t>Tipos </a:t>
            </a:r>
            <a:r>
              <a:rPr lang="es-BO" sz="2400" dirty="0"/>
              <a:t>de spyware: Celulares, </a:t>
            </a:r>
            <a:r>
              <a:rPr lang="es-BO" sz="2400" dirty="0"/>
              <a:t>gps</a:t>
            </a:r>
            <a:r>
              <a:rPr lang="es-BO" sz="2400" dirty="0"/>
              <a:t>, audio, </a:t>
            </a:r>
            <a:r>
              <a:rPr lang="es-BO" sz="2400" dirty="0"/>
              <a:t>usb</a:t>
            </a:r>
            <a:r>
              <a:rPr lang="es-BO" sz="2400" dirty="0"/>
              <a:t>, salvapantallas, </a:t>
            </a:r>
            <a:r>
              <a:rPr lang="es-BO" sz="2400" dirty="0" smtClean="0"/>
              <a:t>escritorio</a:t>
            </a:r>
            <a:r>
              <a:rPr lang="es-BO" sz="2400" dirty="0"/>
              <a:t>, mail, </a:t>
            </a:r>
            <a:r>
              <a:rPr lang="es-BO" sz="2400" dirty="0"/>
              <a:t>child</a:t>
            </a:r>
            <a:r>
              <a:rPr lang="es-BO" sz="2400" dirty="0"/>
              <a:t> </a:t>
            </a:r>
            <a:r>
              <a:rPr lang="es-BO" sz="2400" dirty="0"/>
              <a:t>monitoring</a:t>
            </a:r>
            <a:r>
              <a:rPr lang="es-BO" sz="2400" dirty="0"/>
              <a:t>, video, </a:t>
            </a:r>
            <a:r>
              <a:rPr lang="es-BO" sz="2400" dirty="0"/>
              <a:t>print</a:t>
            </a:r>
            <a:r>
              <a:rPr lang="es-BO" sz="2400" dirty="0"/>
              <a:t>.</a:t>
            </a:r>
          </a:p>
          <a:p>
            <a:pPr marL="0" indent="0">
              <a:buNone/>
            </a:pPr>
            <a:endParaRPr lang="es-BO" sz="2400" dirty="0"/>
          </a:p>
          <a:p>
            <a:pPr marL="0" indent="0">
              <a:buNone/>
            </a:pPr>
            <a:r>
              <a:rPr lang="es-BO" sz="2400" dirty="0"/>
              <a:t>Un ejemplo de Spyware de escritorio es el: </a:t>
            </a:r>
            <a:r>
              <a:rPr lang="es-BO" sz="2400" dirty="0"/>
              <a:t>Activity</a:t>
            </a:r>
            <a:r>
              <a:rPr lang="es-BO" sz="2400" dirty="0"/>
              <a:t> Monitor</a:t>
            </a:r>
          </a:p>
        </p:txBody>
      </p:sp>
    </p:spTree>
    <p:extLst>
      <p:ext uri="{BB962C8B-B14F-4D97-AF65-F5344CB8AC3E}">
        <p14:creationId xmlns:p14="http://schemas.microsoft.com/office/powerpoint/2010/main" val="74892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 smtClean="0"/>
              <a:t>Las contraseñas pueden contener: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sz="2900" dirty="0" smtClean="0"/>
              <a:t>Solo </a:t>
            </a:r>
            <a:r>
              <a:rPr lang="es-BO" sz="2900" dirty="0"/>
              <a:t>letras: HIJKLLKDF</a:t>
            </a:r>
          </a:p>
          <a:p>
            <a:r>
              <a:rPr lang="es-BO" sz="2900" dirty="0" smtClean="0"/>
              <a:t>Solo </a:t>
            </a:r>
            <a:r>
              <a:rPr lang="es-BO" sz="2900" dirty="0"/>
              <a:t>números: 9238647</a:t>
            </a:r>
          </a:p>
          <a:p>
            <a:r>
              <a:rPr lang="es-BO" sz="2900" dirty="0" smtClean="0"/>
              <a:t>Solo caracteres </a:t>
            </a:r>
            <a:r>
              <a:rPr lang="es-BO" sz="2900" dirty="0"/>
              <a:t>especiales: $/"()</a:t>
            </a:r>
          </a:p>
          <a:p>
            <a:r>
              <a:rPr lang="es-BO" sz="2900" dirty="0" smtClean="0"/>
              <a:t>Letras </a:t>
            </a:r>
            <a:r>
              <a:rPr lang="es-BO" sz="2900" dirty="0"/>
              <a:t>y números: lkjd2947</a:t>
            </a:r>
          </a:p>
          <a:p>
            <a:r>
              <a:rPr lang="es-BO" sz="2900" dirty="0" smtClean="0"/>
              <a:t>Letras </a:t>
            </a:r>
            <a:r>
              <a:rPr lang="es-BO" sz="2900" dirty="0"/>
              <a:t>y </a:t>
            </a:r>
            <a:r>
              <a:rPr lang="es-BO" sz="2900" dirty="0" smtClean="0"/>
              <a:t>caracteres </a:t>
            </a:r>
            <a:r>
              <a:rPr lang="es-BO" sz="2900" dirty="0"/>
              <a:t>especiales: </a:t>
            </a:r>
            <a:r>
              <a:rPr lang="es-BO" sz="2900" dirty="0"/>
              <a:t>P@sswo</a:t>
            </a:r>
            <a:r>
              <a:rPr lang="es-BO" sz="2900" dirty="0"/>
              <a:t>(#</a:t>
            </a:r>
          </a:p>
          <a:p>
            <a:r>
              <a:rPr lang="es-BO" sz="2900" dirty="0" smtClean="0"/>
              <a:t>caracteres </a:t>
            </a:r>
            <a:r>
              <a:rPr lang="es-BO" sz="2900" dirty="0"/>
              <a:t>especiales y números: /("3413$@</a:t>
            </a:r>
          </a:p>
          <a:p>
            <a:r>
              <a:rPr lang="es-BO" sz="2900" dirty="0" smtClean="0"/>
              <a:t>Letras</a:t>
            </a:r>
            <a:r>
              <a:rPr lang="es-BO" sz="2900" dirty="0"/>
              <a:t>, </a:t>
            </a:r>
            <a:r>
              <a:rPr lang="es-BO" sz="2900" dirty="0" smtClean="0"/>
              <a:t>caracteres </a:t>
            </a:r>
            <a:r>
              <a:rPr lang="es-BO" sz="2900" dirty="0"/>
              <a:t>especiales y números: C0ontr@se/&amp;"a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70679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"</a:t>
            </a:r>
            <a:r>
              <a:rPr lang="es-BO" dirty="0"/>
              <a:t>Child</a:t>
            </a:r>
            <a:r>
              <a:rPr lang="es-BO" dirty="0"/>
              <a:t> </a:t>
            </a:r>
            <a:r>
              <a:rPr lang="es-BO" dirty="0"/>
              <a:t>Monitoring"Spyware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Controla y supervisa como su hijo </a:t>
            </a:r>
            <a:r>
              <a:rPr lang="es-BO" dirty="0" smtClean="0"/>
              <a:t>utiliza</a:t>
            </a:r>
            <a:endParaRPr lang="es-BO" dirty="0"/>
          </a:p>
          <a:p>
            <a:pPr marL="0" indent="0">
              <a:buNone/>
            </a:pPr>
            <a:r>
              <a:rPr lang="es-BO" dirty="0"/>
              <a:t>la PC e Internet. Bloquea cualquier web inapropiada utilizando </a:t>
            </a:r>
            <a:r>
              <a:rPr lang="es-BO" dirty="0" smtClean="0"/>
              <a:t>keywords</a:t>
            </a:r>
            <a:r>
              <a:rPr lang="es-BO" dirty="0"/>
              <a:t>. Monitorea actividades. Graba actividades.</a:t>
            </a:r>
          </a:p>
        </p:txBody>
      </p:sp>
    </p:spTree>
    <p:extLst>
      <p:ext uri="{BB962C8B-B14F-4D97-AF65-F5344CB8AC3E}">
        <p14:creationId xmlns:p14="http://schemas.microsoft.com/office/powerpoint/2010/main" val="1498544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"</a:t>
            </a:r>
            <a:r>
              <a:rPr lang="es-BO" dirty="0"/>
              <a:t>Child</a:t>
            </a:r>
            <a:r>
              <a:rPr lang="es-BO" dirty="0"/>
              <a:t> </a:t>
            </a:r>
            <a:r>
              <a:rPr lang="es-BO" dirty="0"/>
              <a:t>Monitoring"Spyware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BO" sz="2500" dirty="0"/>
              <a:t>Los video spyware graba no solo la pantalla si no </a:t>
            </a:r>
            <a:r>
              <a:rPr lang="es-BO" sz="2500" dirty="0" smtClean="0"/>
              <a:t>también </a:t>
            </a:r>
            <a:r>
              <a:rPr lang="es-BO" sz="2500" dirty="0"/>
              <a:t>desde la </a:t>
            </a:r>
            <a:r>
              <a:rPr lang="es-BO" sz="2500" dirty="0" smtClean="0"/>
              <a:t>webcam</a:t>
            </a:r>
            <a:endParaRPr lang="es-BO" sz="2500" dirty="0"/>
          </a:p>
          <a:p>
            <a:endParaRPr lang="es-BO" sz="2500" dirty="0"/>
          </a:p>
          <a:p>
            <a:r>
              <a:rPr lang="es-BO" sz="2500" dirty="0"/>
              <a:t>Los </a:t>
            </a:r>
            <a:r>
              <a:rPr lang="es-BO" sz="2500" dirty="0"/>
              <a:t>print</a:t>
            </a:r>
            <a:r>
              <a:rPr lang="es-BO" sz="2500" dirty="0"/>
              <a:t> spyware monitorea archivos a ser impresos en impresoras </a:t>
            </a:r>
            <a:r>
              <a:rPr lang="es-BO" sz="2500" dirty="0" smtClean="0"/>
              <a:t>remotas</a:t>
            </a:r>
            <a:r>
              <a:rPr lang="es-BO" sz="2500" dirty="0"/>
              <a:t>.</a:t>
            </a:r>
          </a:p>
          <a:p>
            <a:endParaRPr lang="es-BO" sz="2500" dirty="0"/>
          </a:p>
          <a:p>
            <a:r>
              <a:rPr lang="es-BO" sz="2500" dirty="0"/>
              <a:t>Los </a:t>
            </a:r>
            <a:r>
              <a:rPr lang="es-BO" sz="2500" dirty="0"/>
              <a:t>Telephone</a:t>
            </a:r>
            <a:r>
              <a:rPr lang="es-BO" sz="2500" dirty="0"/>
              <a:t> y </a:t>
            </a:r>
            <a:r>
              <a:rPr lang="es-BO" sz="2500" dirty="0"/>
              <a:t>Cellphone</a:t>
            </a:r>
            <a:r>
              <a:rPr lang="es-BO" sz="2500" dirty="0"/>
              <a:t> Spyware. los atacantes lo instalan en los </a:t>
            </a:r>
            <a:r>
              <a:rPr lang="es-BO" sz="2500" dirty="0" smtClean="0"/>
              <a:t>dispositivos </a:t>
            </a:r>
            <a:r>
              <a:rPr lang="es-BO" sz="2500" dirty="0"/>
              <a:t>y estos </a:t>
            </a:r>
            <a:r>
              <a:rPr lang="es-BO" sz="2500" dirty="0" smtClean="0"/>
              <a:t>envían </a:t>
            </a:r>
            <a:r>
              <a:rPr lang="es-BO" sz="2500" dirty="0"/>
              <a:t>secretamente datos al atacante como </a:t>
            </a:r>
            <a:r>
              <a:rPr lang="es-BO" sz="2500" dirty="0"/>
              <a:t>sms</a:t>
            </a:r>
            <a:r>
              <a:rPr lang="es-BO" sz="2500" dirty="0"/>
              <a:t> </a:t>
            </a:r>
            <a:r>
              <a:rPr lang="es-BO" sz="2500" dirty="0" smtClean="0"/>
              <a:t>o </a:t>
            </a:r>
            <a:r>
              <a:rPr lang="es-BO" sz="2500" dirty="0"/>
              <a:t>mails.</a:t>
            </a:r>
          </a:p>
          <a:p>
            <a:endParaRPr lang="es-BO" sz="2500" dirty="0"/>
          </a:p>
          <a:p>
            <a:r>
              <a:rPr lang="es-BO" sz="2500" dirty="0"/>
              <a:t>GPS spyware determina la locación de una persona o vehículo.</a:t>
            </a:r>
          </a:p>
        </p:txBody>
      </p:sp>
    </p:spTree>
    <p:extLst>
      <p:ext uri="{BB962C8B-B14F-4D97-AF65-F5344CB8AC3E}">
        <p14:creationId xmlns:p14="http://schemas.microsoft.com/office/powerpoint/2010/main" val="3079444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Cómo protegerse de los </a:t>
            </a:r>
            <a:r>
              <a:rPr lang="es-BO" dirty="0"/>
              <a:t>spywares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Ajustar las </a:t>
            </a:r>
            <a:r>
              <a:rPr lang="es-BO" dirty="0" smtClean="0"/>
              <a:t>opciones de configuración del </a:t>
            </a:r>
            <a:r>
              <a:rPr lang="es-BO" dirty="0"/>
              <a:t>navegador a </a:t>
            </a:r>
            <a:r>
              <a:rPr lang="es-BO" dirty="0" smtClean="0"/>
              <a:t>medio. </a:t>
            </a:r>
          </a:p>
          <a:p>
            <a:r>
              <a:rPr lang="es-BO" dirty="0" smtClean="0"/>
              <a:t>Mejorar </a:t>
            </a:r>
            <a:r>
              <a:rPr lang="es-BO" dirty="0"/>
              <a:t>el nivel de </a:t>
            </a:r>
            <a:r>
              <a:rPr lang="es-BO" dirty="0" smtClean="0"/>
              <a:t>seguridad </a:t>
            </a:r>
            <a:r>
              <a:rPr lang="es-BO" dirty="0"/>
              <a:t>del equipo. Sospechar de correos y sitios</a:t>
            </a:r>
            <a:r>
              <a:rPr lang="es-BO" dirty="0" smtClean="0"/>
              <a:t>.</a:t>
            </a:r>
          </a:p>
          <a:p>
            <a:r>
              <a:rPr lang="es-BO" dirty="0" smtClean="0"/>
              <a:t> </a:t>
            </a:r>
            <a:r>
              <a:rPr lang="es-BO" dirty="0"/>
              <a:t>Instalar </a:t>
            </a:r>
            <a:r>
              <a:rPr lang="es-BO" dirty="0" smtClean="0"/>
              <a:t>antispywares</a:t>
            </a:r>
            <a:r>
              <a:rPr lang="es-BO" dirty="0"/>
              <a:t>. </a:t>
            </a:r>
            <a:endParaRPr lang="es-BO" dirty="0" smtClean="0"/>
          </a:p>
          <a:p>
            <a:r>
              <a:rPr lang="es-BO" dirty="0" smtClean="0"/>
              <a:t>Realizar </a:t>
            </a:r>
            <a:r>
              <a:rPr lang="es-BO" dirty="0"/>
              <a:t>navegación segura. </a:t>
            </a:r>
            <a:endParaRPr lang="es-BO" dirty="0" smtClean="0"/>
          </a:p>
          <a:p>
            <a:r>
              <a:rPr lang="es-BO" dirty="0" smtClean="0"/>
              <a:t>Actualizar </a:t>
            </a:r>
            <a:r>
              <a:rPr lang="es-BO" dirty="0"/>
              <a:t>software con </a:t>
            </a:r>
            <a:r>
              <a:rPr lang="es-BO" dirty="0" smtClean="0"/>
              <a:t>regularidad</a:t>
            </a:r>
            <a:r>
              <a:rPr lang="es-BO" dirty="0"/>
              <a:t>. </a:t>
            </a:r>
            <a:endParaRPr lang="es-BO" dirty="0" smtClean="0"/>
          </a:p>
          <a:p>
            <a:r>
              <a:rPr lang="es-BO" dirty="0"/>
              <a:t>A</a:t>
            </a:r>
            <a:r>
              <a:rPr lang="es-BO" dirty="0" smtClean="0"/>
              <a:t>ctualizar </a:t>
            </a:r>
            <a:r>
              <a:rPr lang="es-BO" dirty="0"/>
              <a:t>las definiciones de los antivirus.</a:t>
            </a:r>
          </a:p>
        </p:txBody>
      </p:sp>
    </p:spTree>
    <p:extLst>
      <p:ext uri="{BB962C8B-B14F-4D97-AF65-F5344CB8AC3E}">
        <p14:creationId xmlns:p14="http://schemas.microsoft.com/office/powerpoint/2010/main" val="1669444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Herramientas antispyware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Spyware </a:t>
            </a:r>
            <a:r>
              <a:rPr lang="es-BO" dirty="0" smtClean="0"/>
              <a:t>Doctor</a:t>
            </a:r>
          </a:p>
          <a:p>
            <a:r>
              <a:rPr lang="es-BO" dirty="0" smtClean="0"/>
              <a:t>CounterSpy</a:t>
            </a:r>
            <a:endParaRPr lang="es-BO" dirty="0" smtClean="0"/>
          </a:p>
          <a:p>
            <a:r>
              <a:rPr lang="es-BO" dirty="0" smtClean="0"/>
              <a:t>SpyHunter</a:t>
            </a:r>
            <a:endParaRPr lang="es-BO" dirty="0" smtClean="0"/>
          </a:p>
          <a:p>
            <a:r>
              <a:rPr lang="es-BO" dirty="0" smtClean="0"/>
              <a:t>Kaspersky</a:t>
            </a:r>
            <a:r>
              <a:rPr lang="es-BO" dirty="0" smtClean="0"/>
              <a:t> </a:t>
            </a:r>
            <a:r>
              <a:rPr lang="es-BO" dirty="0"/>
              <a:t>Internet </a:t>
            </a:r>
            <a:r>
              <a:rPr lang="es-BO" dirty="0" smtClean="0"/>
              <a:t>Security</a:t>
            </a:r>
          </a:p>
          <a:p>
            <a:r>
              <a:rPr lang="es-BO" dirty="0"/>
              <a:t>E</a:t>
            </a:r>
            <a:r>
              <a:rPr lang="es-BO" dirty="0" smtClean="0"/>
              <a:t>tc</a:t>
            </a:r>
            <a:r>
              <a:rPr lang="es-B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0996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Rootkits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Puede </a:t>
            </a:r>
            <a:r>
              <a:rPr lang="es-BO" dirty="0" smtClean="0"/>
              <a:t>remplazar </a:t>
            </a:r>
            <a:r>
              <a:rPr lang="es-BO" dirty="0"/>
              <a:t>archivos, intercepta las llamadas del S.O. por </a:t>
            </a:r>
            <a:r>
              <a:rPr lang="es-BO" dirty="0" smtClean="0"/>
              <a:t>ej. en </a:t>
            </a:r>
            <a:r>
              <a:rPr lang="es-BO" dirty="0"/>
              <a:t>Linux </a:t>
            </a:r>
            <a:r>
              <a:rPr lang="es-BO" dirty="0" smtClean="0"/>
              <a:t>podría </a:t>
            </a:r>
            <a:r>
              <a:rPr lang="es-BO" dirty="0"/>
              <a:t>dar acceso </a:t>
            </a:r>
            <a:r>
              <a:rPr lang="es-BO" dirty="0"/>
              <a:t>root</a:t>
            </a:r>
            <a:r>
              <a:rPr lang="es-BO" dirty="0"/>
              <a:t>.</a:t>
            </a:r>
          </a:p>
          <a:p>
            <a:pPr marL="0" indent="0">
              <a:buNone/>
            </a:pPr>
            <a:r>
              <a:rPr lang="es-BO" dirty="0"/>
              <a:t>En </a:t>
            </a:r>
            <a:r>
              <a:rPr lang="es-BO" dirty="0" smtClean="0"/>
              <a:t>Windows </a:t>
            </a:r>
            <a:r>
              <a:rPr lang="es-BO" dirty="0"/>
              <a:t>podría hacerse pasar por controladores.</a:t>
            </a:r>
          </a:p>
          <a:p>
            <a:pPr marL="0" indent="0">
              <a:buNone/>
            </a:pPr>
            <a:r>
              <a:rPr lang="es-BO" dirty="0"/>
              <a:t>Estos mantienen el acceso al sistema a los atacantes.</a:t>
            </a:r>
          </a:p>
        </p:txBody>
      </p:sp>
    </p:spTree>
    <p:extLst>
      <p:ext uri="{BB962C8B-B14F-4D97-AF65-F5344CB8AC3E}">
        <p14:creationId xmlns:p14="http://schemas.microsoft.com/office/powerpoint/2010/main" val="2891080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Tipos de </a:t>
            </a:r>
            <a:r>
              <a:rPr lang="es-BO" dirty="0" smtClean="0"/>
              <a:t>Rootkits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dirty="0"/>
              <a:t>Hypervisor</a:t>
            </a:r>
            <a:r>
              <a:rPr lang="es-BO" dirty="0"/>
              <a:t> </a:t>
            </a:r>
            <a:r>
              <a:rPr lang="es-BO" dirty="0"/>
              <a:t>Level</a:t>
            </a:r>
            <a:r>
              <a:rPr lang="es-BO" dirty="0"/>
              <a:t>: Modifica la secuencia </a:t>
            </a:r>
            <a:r>
              <a:rPr lang="es-BO" dirty="0"/>
              <a:t>boot</a:t>
            </a:r>
            <a:r>
              <a:rPr lang="es-BO" dirty="0"/>
              <a:t> para cargarse a si </a:t>
            </a:r>
            <a:r>
              <a:rPr lang="es-BO" dirty="0" smtClean="0"/>
              <a:t>mismos </a:t>
            </a:r>
            <a:r>
              <a:rPr lang="es-BO" dirty="0"/>
              <a:t>en cuenta de un equipo virtual</a:t>
            </a:r>
          </a:p>
          <a:p>
            <a:r>
              <a:rPr lang="es-BO" dirty="0"/>
              <a:t>Kernel</a:t>
            </a:r>
            <a:r>
              <a:rPr lang="es-BO" dirty="0"/>
              <a:t> </a:t>
            </a:r>
            <a:r>
              <a:rPr lang="es-BO" dirty="0"/>
              <a:t>Level</a:t>
            </a:r>
            <a:r>
              <a:rPr lang="es-BO" dirty="0"/>
              <a:t>: Agrega código malicioso al </a:t>
            </a:r>
            <a:r>
              <a:rPr lang="es-BO" dirty="0"/>
              <a:t>Kernel</a:t>
            </a:r>
            <a:r>
              <a:rPr lang="es-BO" dirty="0"/>
              <a:t>.</a:t>
            </a:r>
          </a:p>
          <a:p>
            <a:r>
              <a:rPr lang="es-BO" dirty="0"/>
              <a:t>Application</a:t>
            </a:r>
            <a:r>
              <a:rPr lang="es-BO" dirty="0"/>
              <a:t> </a:t>
            </a:r>
            <a:r>
              <a:rPr lang="es-BO" dirty="0"/>
              <a:t>Level</a:t>
            </a:r>
            <a:r>
              <a:rPr lang="es-BO" dirty="0"/>
              <a:t>: </a:t>
            </a:r>
            <a:r>
              <a:rPr lang="es-BO" dirty="0" smtClean="0"/>
              <a:t>Remplaza </a:t>
            </a:r>
            <a:r>
              <a:rPr lang="es-BO" dirty="0"/>
              <a:t>la aplicación con un troyano o modifica </a:t>
            </a:r>
            <a:r>
              <a:rPr lang="es-BO" dirty="0" smtClean="0"/>
              <a:t>el </a:t>
            </a:r>
            <a:r>
              <a:rPr lang="es-BO" dirty="0"/>
              <a:t>comportamiento de una aplicación existente</a:t>
            </a:r>
            <a:r>
              <a:rPr lang="es-BO" dirty="0" smtClean="0"/>
              <a:t>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4229599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Tipos de </a:t>
            </a:r>
            <a:r>
              <a:rPr lang="es-BO" dirty="0"/>
              <a:t>Rootkits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dirty="0"/>
              <a:t>Hardware/Firmware: Se esconde en dispositivos o firmwares donde no se inspecciona el código.</a:t>
            </a:r>
          </a:p>
          <a:p>
            <a:r>
              <a:rPr lang="es-BO" dirty="0"/>
              <a:t>Boot</a:t>
            </a:r>
            <a:r>
              <a:rPr lang="es-BO" dirty="0"/>
              <a:t> </a:t>
            </a:r>
            <a:r>
              <a:rPr lang="es-BO" dirty="0"/>
              <a:t>Loader</a:t>
            </a:r>
            <a:r>
              <a:rPr lang="es-BO" dirty="0"/>
              <a:t> </a:t>
            </a:r>
            <a:r>
              <a:rPr lang="es-BO" dirty="0"/>
              <a:t>Level</a:t>
            </a:r>
            <a:r>
              <a:rPr lang="es-BO" dirty="0"/>
              <a:t>: </a:t>
            </a:r>
            <a:r>
              <a:rPr lang="es-BO" dirty="0" smtClean="0"/>
              <a:t>Remplaza </a:t>
            </a:r>
            <a:r>
              <a:rPr lang="es-BO" dirty="0"/>
              <a:t>el </a:t>
            </a:r>
            <a:r>
              <a:rPr lang="es-BO" dirty="0"/>
              <a:t>boot</a:t>
            </a:r>
            <a:r>
              <a:rPr lang="es-BO" dirty="0"/>
              <a:t> original con uno controlador remotamente por un atacante.</a:t>
            </a:r>
          </a:p>
          <a:p>
            <a:r>
              <a:rPr lang="es-BO" dirty="0"/>
              <a:t>Library </a:t>
            </a:r>
            <a:r>
              <a:rPr lang="es-BO" dirty="0"/>
              <a:t>Level</a:t>
            </a:r>
            <a:r>
              <a:rPr lang="es-BO" dirty="0"/>
              <a:t>: </a:t>
            </a:r>
            <a:r>
              <a:rPr lang="es-BO" dirty="0" smtClean="0"/>
              <a:t>Remplaza </a:t>
            </a:r>
            <a:r>
              <a:rPr lang="es-BO" dirty="0"/>
              <a:t>las </a:t>
            </a:r>
            <a:r>
              <a:rPr lang="es-BO" dirty="0" smtClean="0"/>
              <a:t>llamadas </a:t>
            </a:r>
            <a:r>
              <a:rPr lang="es-BO" dirty="0"/>
              <a:t>originales del sistema con </a:t>
            </a:r>
            <a:r>
              <a:rPr lang="es-BO" dirty="0" smtClean="0"/>
              <a:t>falsas </a:t>
            </a:r>
            <a:r>
              <a:rPr lang="es-BO" dirty="0"/>
              <a:t>para esconder información acerca del atacante.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814372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¿Cómo defenderse contra </a:t>
            </a:r>
            <a:r>
              <a:rPr lang="es-BO" dirty="0"/>
              <a:t>Rootkits</a:t>
            </a:r>
            <a:r>
              <a:rPr lang="es-BO" dirty="0"/>
              <a:t>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Reinstalar </a:t>
            </a:r>
            <a:r>
              <a:rPr lang="es-BO" dirty="0"/>
              <a:t>la aplicación o S.O. desde una fuente segura.</a:t>
            </a:r>
          </a:p>
          <a:p>
            <a:r>
              <a:rPr lang="es-BO" dirty="0"/>
              <a:t>Tener procedimientos documentados de instalación automatizada.</a:t>
            </a:r>
          </a:p>
          <a:p>
            <a:r>
              <a:rPr lang="es-BO" dirty="0"/>
              <a:t>Instalar firewalls.</a:t>
            </a:r>
          </a:p>
          <a:p>
            <a:r>
              <a:rPr lang="es-BO" dirty="0"/>
              <a:t>Utilizar autenticación fuerte.</a:t>
            </a:r>
          </a:p>
          <a:p>
            <a:r>
              <a:rPr lang="es-BO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4246791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Anti </a:t>
            </a:r>
            <a:r>
              <a:rPr lang="es-BO" dirty="0" smtClean="0"/>
              <a:t>Rootkits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RootkitRevealer</a:t>
            </a:r>
            <a:endParaRPr lang="es-BO" dirty="0"/>
          </a:p>
          <a:p>
            <a:r>
              <a:rPr lang="es-BO" dirty="0"/>
              <a:t>McAfee </a:t>
            </a:r>
            <a:r>
              <a:rPr lang="es-BO" dirty="0"/>
              <a:t>Rootkit</a:t>
            </a:r>
            <a:r>
              <a:rPr lang="es-BO" dirty="0"/>
              <a:t> Detective</a:t>
            </a:r>
          </a:p>
          <a:p>
            <a:r>
              <a:rPr lang="es-BO" dirty="0"/>
              <a:t>Sophos</a:t>
            </a:r>
            <a:r>
              <a:rPr lang="es-BO" dirty="0"/>
              <a:t> Anti-</a:t>
            </a:r>
            <a:r>
              <a:rPr lang="es-BO" dirty="0"/>
              <a:t>Rootkit</a:t>
            </a:r>
            <a:endParaRPr lang="es-BO" dirty="0"/>
          </a:p>
          <a:p>
            <a:r>
              <a:rPr lang="es-BO" dirty="0"/>
              <a:t>F-</a:t>
            </a:r>
            <a:r>
              <a:rPr lang="es-BO" dirty="0"/>
              <a:t>Secure</a:t>
            </a:r>
            <a:r>
              <a:rPr lang="es-BO" dirty="0"/>
              <a:t> </a:t>
            </a:r>
            <a:r>
              <a:rPr lang="es-BO" dirty="0"/>
              <a:t>BackLight</a:t>
            </a:r>
            <a:endParaRPr lang="es-BO" dirty="0"/>
          </a:p>
          <a:p>
            <a:r>
              <a:rPr lang="es-BO" dirty="0" smtClean="0"/>
              <a:t>Etc. 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0282561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 smtClean="0"/>
              <a:t>Flujo de datos NTFS </a:t>
            </a:r>
            <a:r>
              <a:rPr lang="es-BO" dirty="0"/>
              <a:t> alternativos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BO" sz="2800" dirty="0"/>
              <a:t>Son flujos escondidos que contienen metadatos</a:t>
            </a:r>
            <a:r>
              <a:rPr lang="es-BO" sz="2800" dirty="0" smtClean="0"/>
              <a:t>.</a:t>
            </a:r>
          </a:p>
          <a:p>
            <a:pPr marL="0" indent="0">
              <a:buNone/>
            </a:pPr>
            <a:r>
              <a:rPr lang="es-BO" sz="2800" dirty="0"/>
              <a:t>Estos archivos son detectados por los antivirus pero no por el ojo </a:t>
            </a:r>
            <a:r>
              <a:rPr lang="es-BO" sz="2800" dirty="0" smtClean="0"/>
              <a:t>humano</a:t>
            </a:r>
            <a:r>
              <a:rPr lang="es-BO" sz="2800" dirty="0"/>
              <a:t>.</a:t>
            </a:r>
            <a:endParaRPr lang="es-BO" sz="2800" dirty="0" smtClean="0"/>
          </a:p>
          <a:p>
            <a:pPr marL="0" indent="0">
              <a:buNone/>
            </a:pPr>
            <a:endParaRPr lang="es-BO" sz="2800" dirty="0"/>
          </a:p>
          <a:p>
            <a:pPr marL="0" indent="0">
              <a:buNone/>
            </a:pPr>
            <a:r>
              <a:rPr lang="es-BO" sz="2800" dirty="0"/>
              <a:t>Para crear NTFS </a:t>
            </a:r>
            <a:r>
              <a:rPr lang="es-BO" sz="2800" dirty="0"/>
              <a:t>Streams</a:t>
            </a:r>
            <a:r>
              <a:rPr lang="es-BO" sz="2800" dirty="0"/>
              <a:t> </a:t>
            </a:r>
            <a:r>
              <a:rPr lang="es-BO" sz="2800" dirty="0"/>
              <a:t>notepad</a:t>
            </a:r>
            <a:r>
              <a:rPr lang="es-BO" sz="2800" dirty="0"/>
              <a:t> </a:t>
            </a:r>
            <a:r>
              <a:rPr lang="es-BO" sz="2800" dirty="0"/>
              <a:t>archivo.txt:tigre.txt</a:t>
            </a:r>
            <a:endParaRPr lang="es-BO" sz="2800" dirty="0"/>
          </a:p>
          <a:p>
            <a:pPr marL="0" indent="0">
              <a:buNone/>
            </a:pPr>
            <a:r>
              <a:rPr lang="es-BO" sz="2800" dirty="0"/>
              <a:t>Luego ejecutar </a:t>
            </a:r>
            <a:r>
              <a:rPr lang="es-BO" sz="2800" dirty="0"/>
              <a:t>notepad</a:t>
            </a:r>
            <a:r>
              <a:rPr lang="es-BO" sz="2800" dirty="0"/>
              <a:t> </a:t>
            </a:r>
            <a:r>
              <a:rPr lang="es-BO" sz="2800" dirty="0"/>
              <a:t>archivo.txt:tigre.txt</a:t>
            </a:r>
            <a:r>
              <a:rPr lang="es-BO" sz="2800" dirty="0"/>
              <a:t> modificar el archivo y </a:t>
            </a:r>
            <a:r>
              <a:rPr lang="es-BO" sz="2800" dirty="0" smtClean="0"/>
              <a:t>luego </a:t>
            </a:r>
            <a:r>
              <a:rPr lang="es-BO" sz="2800" dirty="0"/>
              <a:t>de guardarlo apreciará </a:t>
            </a:r>
            <a:r>
              <a:rPr lang="es-BO" sz="2800" dirty="0" smtClean="0"/>
              <a:t>que </a:t>
            </a:r>
            <a:r>
              <a:rPr lang="es-BO" sz="2800" dirty="0"/>
              <a:t>el archivo archivo.txt está en </a:t>
            </a:r>
          </a:p>
          <a:p>
            <a:pPr marL="0" indent="0">
              <a:buNone/>
            </a:pPr>
            <a:r>
              <a:rPr lang="es-BO" sz="2800" dirty="0"/>
              <a:t>blanco, para poder verlo habría que abrir el archivo con toda la </a:t>
            </a:r>
            <a:r>
              <a:rPr lang="es-BO" sz="2800" dirty="0" smtClean="0"/>
              <a:t>cadena</a:t>
            </a:r>
            <a:r>
              <a:rPr lang="es-BO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513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 smtClean="0"/>
              <a:t>Técnicas de </a:t>
            </a:r>
            <a:r>
              <a:rPr lang="es-BO" dirty="0" smtClean="0"/>
              <a:t>crackeo</a:t>
            </a:r>
            <a:r>
              <a:rPr lang="es-BO" dirty="0" smtClean="0"/>
              <a:t> de contraseñas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sz="2300" dirty="0"/>
              <a:t>Ataques de diccionario: Un archivo diccionario es cargado dentro de la aplicación cracking, se ejecuta contra las cuentas de usuario.</a:t>
            </a:r>
          </a:p>
          <a:p>
            <a:r>
              <a:rPr lang="es-BO" sz="2300" dirty="0"/>
              <a:t>Ataques fuerza bruta: El programa intenta cada combinación posible de </a:t>
            </a:r>
            <a:r>
              <a:rPr lang="es-BO" sz="2300" dirty="0" smtClean="0"/>
              <a:t>caracteres </a:t>
            </a:r>
            <a:r>
              <a:rPr lang="es-BO" sz="2300" dirty="0"/>
              <a:t>hasta que la contraseña es descubierta.</a:t>
            </a:r>
          </a:p>
          <a:p>
            <a:r>
              <a:rPr lang="es-BO" sz="2300" dirty="0"/>
              <a:t>Ataque híbrido: Funciona similar al ataque de diccionario, pero agrega algunos números y símbolos a las palabras e intenta descubrir la contraseña.</a:t>
            </a:r>
          </a:p>
          <a:p>
            <a:r>
              <a:rPr lang="es-BO" sz="2300" dirty="0"/>
              <a:t>Ataque de sílaba: Es una combinación de fuerza bruta con diccionario.</a:t>
            </a:r>
          </a:p>
          <a:p>
            <a:r>
              <a:rPr lang="es-BO" sz="2300" dirty="0"/>
              <a:t>Ataque basado en reglas: Es utilizado cuando el atacante obtiene algo de información acerca de la contraseña.</a:t>
            </a:r>
          </a:p>
        </p:txBody>
      </p:sp>
    </p:spTree>
    <p:extLst>
      <p:ext uri="{BB962C8B-B14F-4D97-AF65-F5344CB8AC3E}">
        <p14:creationId xmlns:p14="http://schemas.microsoft.com/office/powerpoint/2010/main" val="414989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 smtClean="0"/>
              <a:t>Manipulación de flujo de datos NTFS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sz="2800" dirty="0"/>
              <a:t>Se pueden manipular los contenidos, por </a:t>
            </a:r>
            <a:r>
              <a:rPr lang="es-BO" sz="2800" dirty="0"/>
              <a:t>ej</a:t>
            </a:r>
            <a:r>
              <a:rPr lang="es-BO" sz="2800" dirty="0"/>
              <a:t>: </a:t>
            </a:r>
          </a:p>
          <a:p>
            <a:pPr marL="0" indent="0">
              <a:buNone/>
            </a:pPr>
            <a:r>
              <a:rPr lang="es-BO" sz="2800" dirty="0"/>
              <a:t>type</a:t>
            </a:r>
            <a:r>
              <a:rPr lang="es-BO" sz="2800" dirty="0"/>
              <a:t> c:\trojan.exe &gt; c:\Readme.txt:Trojan.exe</a:t>
            </a:r>
          </a:p>
          <a:p>
            <a:pPr marL="0" indent="0">
              <a:buNone/>
            </a:pPr>
            <a:endParaRPr lang="es-BO" sz="2800" dirty="0"/>
          </a:p>
          <a:p>
            <a:pPr marL="0" indent="0">
              <a:buNone/>
            </a:pPr>
            <a:r>
              <a:rPr lang="es-BO" sz="2800" dirty="0"/>
              <a:t>Para ejecutarlo: c:\start c:\Readme.txt:Trojan.exe</a:t>
            </a:r>
          </a:p>
          <a:p>
            <a:pPr marL="0" indent="0">
              <a:buNone/>
            </a:pPr>
            <a:endParaRPr lang="es-BO" sz="2800" dirty="0"/>
          </a:p>
          <a:p>
            <a:pPr marL="0" indent="0">
              <a:buNone/>
            </a:pPr>
            <a:r>
              <a:rPr lang="es-BO" sz="2800" dirty="0"/>
              <a:t>Para extraerlo: </a:t>
            </a:r>
            <a:r>
              <a:rPr lang="es-BO" sz="2800" dirty="0"/>
              <a:t>cat</a:t>
            </a:r>
            <a:r>
              <a:rPr lang="es-BO" sz="2800" dirty="0"/>
              <a:t> c:\Readme.txt:Trojan.exe &gt; trojan.exe</a:t>
            </a:r>
          </a:p>
          <a:p>
            <a:pPr marL="0" indent="0">
              <a:buNone/>
            </a:pPr>
            <a:endParaRPr lang="es-BO" sz="2800" dirty="0" smtClean="0"/>
          </a:p>
          <a:p>
            <a:pPr marL="0" indent="0">
              <a:buNone/>
            </a:pPr>
            <a:r>
              <a:rPr lang="es-BO" sz="2400" dirty="0" smtClean="0"/>
              <a:t>Nota: </a:t>
            </a:r>
            <a:r>
              <a:rPr lang="es-BO" sz="2400" dirty="0" smtClean="0"/>
              <a:t>cat</a:t>
            </a:r>
            <a:r>
              <a:rPr lang="es-BO" sz="2400" dirty="0" smtClean="0"/>
              <a:t> </a:t>
            </a:r>
            <a:r>
              <a:rPr lang="es-BO" sz="2400" dirty="0"/>
              <a:t>es </a:t>
            </a:r>
            <a:r>
              <a:rPr lang="es-BO" sz="2400" dirty="0" smtClean="0"/>
              <a:t>un recurso de Windows Server </a:t>
            </a:r>
            <a:r>
              <a:rPr lang="es-BO" sz="2400" dirty="0"/>
              <a:t>2003</a:t>
            </a:r>
          </a:p>
        </p:txBody>
      </p:sp>
    </p:spTree>
    <p:extLst>
      <p:ext uri="{BB962C8B-B14F-4D97-AF65-F5344CB8AC3E}">
        <p14:creationId xmlns:p14="http://schemas.microsoft.com/office/powerpoint/2010/main" val="36310178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 smtClean="0"/>
              <a:t>¿Cómo defenderse contra los NTFS Data </a:t>
            </a:r>
            <a:r>
              <a:rPr lang="es-BO" dirty="0" smtClean="0"/>
              <a:t>Stream</a:t>
            </a:r>
            <a:r>
              <a:rPr lang="es-BO" dirty="0" smtClean="0"/>
              <a:t>?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Al mover a particiones FAT los </a:t>
            </a:r>
            <a:r>
              <a:rPr lang="es-BO" dirty="0"/>
              <a:t>streams</a:t>
            </a:r>
            <a:r>
              <a:rPr lang="es-BO" dirty="0"/>
              <a:t> se borran. </a:t>
            </a:r>
            <a:endParaRPr lang="es-BO" dirty="0" smtClean="0"/>
          </a:p>
          <a:p>
            <a:endParaRPr lang="es-BO" dirty="0"/>
          </a:p>
          <a:p>
            <a:r>
              <a:rPr lang="es-BO" dirty="0" smtClean="0"/>
              <a:t>También </a:t>
            </a:r>
            <a:r>
              <a:rPr lang="es-BO" dirty="0"/>
              <a:t>utilizar </a:t>
            </a:r>
            <a:r>
              <a:rPr lang="es-BO" dirty="0" smtClean="0"/>
              <a:t>LSN.exe </a:t>
            </a:r>
            <a:r>
              <a:rPr lang="es-BO" dirty="0"/>
              <a:t>para detectarlos.</a:t>
            </a:r>
          </a:p>
        </p:txBody>
      </p:sp>
    </p:spTree>
    <p:extLst>
      <p:ext uri="{BB962C8B-B14F-4D97-AF65-F5344CB8AC3E}">
        <p14:creationId xmlns:p14="http://schemas.microsoft.com/office/powerpoint/2010/main" val="2217002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Esteganografía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BO" sz="2800" dirty="0"/>
              <a:t>Consiste en esconder un archivo dentro de otro, generalmente uno muy </a:t>
            </a:r>
            <a:r>
              <a:rPr lang="es-BO" sz="2800" dirty="0" smtClean="0"/>
              <a:t>pequeño </a:t>
            </a:r>
            <a:r>
              <a:rPr lang="es-BO" sz="2800" dirty="0"/>
              <a:t>dentro de uno grande, y luego extraerlo. </a:t>
            </a:r>
          </a:p>
          <a:p>
            <a:pPr marL="0" indent="0">
              <a:buNone/>
            </a:pPr>
            <a:r>
              <a:rPr lang="es-BO" sz="2800" dirty="0"/>
              <a:t>Tipos: </a:t>
            </a:r>
            <a:r>
              <a:rPr lang="es-BO" sz="2800" dirty="0" smtClean="0"/>
              <a:t>imágenes, </a:t>
            </a:r>
            <a:r>
              <a:rPr lang="es-BO" sz="2800" dirty="0"/>
              <a:t>documentos, carpetas, video, audio, web, mail, </a:t>
            </a:r>
            <a:r>
              <a:rPr lang="es-BO" sz="2800" dirty="0"/>
              <a:t>dvd</a:t>
            </a:r>
            <a:r>
              <a:rPr lang="es-BO" sz="2800" dirty="0"/>
              <a:t>, </a:t>
            </a:r>
            <a:r>
              <a:rPr lang="es-BO" sz="2800" dirty="0" smtClean="0"/>
              <a:t>txt</a:t>
            </a:r>
            <a:r>
              <a:rPr lang="es-BO" sz="2800" dirty="0"/>
              <a:t>, etc.</a:t>
            </a:r>
          </a:p>
          <a:p>
            <a:endParaRPr lang="es-BO" sz="2800" dirty="0"/>
          </a:p>
          <a:p>
            <a:pPr marL="0" indent="0">
              <a:buNone/>
            </a:pPr>
            <a:r>
              <a:rPr lang="es-BO" sz="2800" dirty="0"/>
              <a:t>Un ejemplo de </a:t>
            </a:r>
            <a:r>
              <a:rPr lang="es-BO" sz="2800" dirty="0"/>
              <a:t>Stegano</a:t>
            </a:r>
            <a:r>
              <a:rPr lang="es-BO" sz="2800" dirty="0"/>
              <a:t> es la herramienta Invisible </a:t>
            </a:r>
            <a:r>
              <a:rPr lang="es-BO" sz="2800" dirty="0"/>
              <a:t>Secrets</a:t>
            </a:r>
            <a:r>
              <a:rPr lang="es-BO" sz="2800" dirty="0"/>
              <a:t> 4 para </a:t>
            </a:r>
            <a:r>
              <a:rPr lang="es-BO" sz="2800" dirty="0" smtClean="0"/>
              <a:t>esconder </a:t>
            </a:r>
            <a:r>
              <a:rPr lang="es-BO" sz="2800" dirty="0"/>
              <a:t>archivos dentro de </a:t>
            </a:r>
            <a:r>
              <a:rPr lang="es-BO" sz="2800" dirty="0" smtClean="0"/>
              <a:t>imágenes.</a:t>
            </a:r>
            <a:endParaRPr lang="es-BO" sz="2800" dirty="0"/>
          </a:p>
          <a:p>
            <a:pPr marL="0" indent="0">
              <a:buNone/>
            </a:pPr>
            <a:endParaRPr lang="es-BO" sz="2800" dirty="0" smtClean="0"/>
          </a:p>
          <a:p>
            <a:pPr marL="0" indent="0">
              <a:buNone/>
            </a:pPr>
            <a:r>
              <a:rPr lang="es-BO" sz="2800" dirty="0" smtClean="0"/>
              <a:t>Para </a:t>
            </a:r>
            <a:r>
              <a:rPr lang="es-BO" sz="2800" dirty="0"/>
              <a:t>detectar se puede utilizar el </a:t>
            </a:r>
            <a:r>
              <a:rPr lang="es-BO" sz="2800" dirty="0"/>
              <a:t>Stegdetect</a:t>
            </a:r>
            <a:r>
              <a:rPr lang="es-BO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81357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Esteganografía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Aunque no es un algoritmo de cifrado en </a:t>
            </a:r>
            <a:r>
              <a:rPr lang="es-ES" dirty="0" smtClean="0"/>
              <a:t>sí, </a:t>
            </a:r>
            <a:r>
              <a:rPr lang="es-ES" dirty="0"/>
              <a:t>la </a:t>
            </a:r>
            <a:r>
              <a:rPr lang="es-ES" dirty="0" smtClean="0"/>
              <a:t>esteganografía</a:t>
            </a:r>
            <a:r>
              <a:rPr lang="es-ES" dirty="0" smtClean="0"/>
              <a:t> </a:t>
            </a:r>
            <a:r>
              <a:rPr lang="es-ES" dirty="0"/>
              <a:t>es una gran manera de </a:t>
            </a:r>
            <a:r>
              <a:rPr lang="es-ES" dirty="0" smtClean="0"/>
              <a:t>enviar </a:t>
            </a:r>
            <a:r>
              <a:rPr lang="es-ES" dirty="0"/>
              <a:t>mensajes de ida y vuelta a otros </a:t>
            </a:r>
            <a:r>
              <a:rPr lang="es-ES" dirty="0" smtClean="0"/>
              <a:t>sin </a:t>
            </a:r>
            <a:r>
              <a:rPr lang="es-ES" dirty="0"/>
              <a:t>siquiera darse cuenta. Es la práctica de esconder un mensaje dentro de otro medio (como otro archivo o una imagen) de tal manera que sólo el remitente y el destinatario siquiera saben de su existencia.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74541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Ejemplo de uso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dirty="0"/>
              <a:t>gifshuffle</a:t>
            </a:r>
            <a:r>
              <a:rPr lang="es-BO" dirty="0"/>
              <a:t> [ -CQS1 ] [ -p </a:t>
            </a:r>
            <a:r>
              <a:rPr lang="es-BO" dirty="0"/>
              <a:t>passwd</a:t>
            </a:r>
            <a:r>
              <a:rPr lang="es-BO" dirty="0"/>
              <a:t> ] [ -f archivo | -m mensaje ] [ infile.gif [ outfile.gif ]]</a:t>
            </a:r>
          </a:p>
          <a:p>
            <a:endParaRPr lang="es-BO" dirty="0"/>
          </a:p>
          <a:p>
            <a:pPr marL="0" indent="0">
              <a:buNone/>
            </a:pPr>
            <a:r>
              <a:rPr lang="es-BO" dirty="0"/>
              <a:t>gifshuffle</a:t>
            </a:r>
            <a:r>
              <a:rPr lang="es-BO" dirty="0"/>
              <a:t> -C -m "Soy </a:t>
            </a:r>
            <a:r>
              <a:rPr lang="es-BO" dirty="0"/>
              <a:t>Ethical</a:t>
            </a:r>
            <a:r>
              <a:rPr lang="es-BO" dirty="0"/>
              <a:t> Hacker" -p </a:t>
            </a:r>
            <a:r>
              <a:rPr lang="es-BO" dirty="0" smtClean="0"/>
              <a:t>Pa</a:t>
            </a:r>
            <a:r>
              <a:rPr lang="es-BO" dirty="0"/>
              <a:t>$$w0rd CEH.gif hacker.gif</a:t>
            </a:r>
          </a:p>
          <a:p>
            <a:endParaRPr lang="es-BO" dirty="0"/>
          </a:p>
          <a:p>
            <a:r>
              <a:rPr lang="es-BO" dirty="0"/>
              <a:t>Para extraer</a:t>
            </a:r>
          </a:p>
          <a:p>
            <a:pPr marL="0" indent="0">
              <a:buNone/>
            </a:pPr>
            <a:r>
              <a:rPr lang="es-BO" dirty="0"/>
              <a:t>gifshuffe</a:t>
            </a:r>
            <a:r>
              <a:rPr lang="es-BO" dirty="0"/>
              <a:t> -C -p </a:t>
            </a:r>
            <a:r>
              <a:rPr lang="es-BO" dirty="0"/>
              <a:t>Pa</a:t>
            </a:r>
            <a:r>
              <a:rPr lang="es-BO" dirty="0"/>
              <a:t>$$w0rd </a:t>
            </a:r>
            <a:r>
              <a:rPr lang="es-BO" dirty="0" smtClean="0"/>
              <a:t>hacker.gif</a:t>
            </a:r>
            <a:br>
              <a:rPr lang="es-BO" dirty="0" smtClean="0"/>
            </a:br>
            <a:r>
              <a:rPr lang="es-BO" sz="1400" dirty="0" smtClean="0"/>
              <a:t> </a:t>
            </a:r>
            <a:endParaRPr lang="es-BO" dirty="0" smtClean="0"/>
          </a:p>
          <a:p>
            <a:pPr marL="0" indent="0">
              <a:buNone/>
            </a:pPr>
            <a:r>
              <a:rPr lang="es-BO" sz="2400" dirty="0">
                <a:hlinkClick r:id="rId2"/>
              </a:rPr>
              <a:t>http://</a:t>
            </a:r>
            <a:r>
              <a:rPr lang="es-BO" sz="2400" dirty="0" smtClean="0">
                <a:hlinkClick r:id="rId2"/>
              </a:rPr>
              <a:t>www.darkside.com/gifshuffle/index.html</a:t>
            </a:r>
            <a:r>
              <a:rPr lang="es-BO" sz="2400" dirty="0" smtClean="0"/>
              <a:t> 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17959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 smtClean="0"/>
              <a:t>Herramientas estenográficas de imagen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SNOW</a:t>
            </a:r>
          </a:p>
          <a:p>
            <a:r>
              <a:rPr lang="es-BO" dirty="0"/>
              <a:t>Hermetic</a:t>
            </a:r>
            <a:r>
              <a:rPr lang="es-BO" dirty="0"/>
              <a:t> </a:t>
            </a:r>
            <a:r>
              <a:rPr lang="es-BO" dirty="0"/>
              <a:t>Stego</a:t>
            </a:r>
            <a:endParaRPr lang="es-BO" dirty="0"/>
          </a:p>
          <a:p>
            <a:r>
              <a:rPr lang="es-BO" dirty="0"/>
              <a:t>ImageHide</a:t>
            </a:r>
            <a:endParaRPr lang="es-BO" dirty="0"/>
          </a:p>
          <a:p>
            <a:r>
              <a:rPr lang="es-BO" dirty="0"/>
              <a:t>QuickStego</a:t>
            </a:r>
            <a:endParaRPr lang="es-BO" dirty="0"/>
          </a:p>
          <a:p>
            <a:r>
              <a:rPr lang="es-BO" dirty="0"/>
              <a:t>gifshuffle</a:t>
            </a:r>
            <a:endParaRPr lang="es-BO" dirty="0"/>
          </a:p>
          <a:p>
            <a:r>
              <a:rPr lang="es-BO" dirty="0"/>
              <a:t>OutGuess</a:t>
            </a:r>
            <a:endParaRPr lang="es-BO" dirty="0"/>
          </a:p>
          <a:p>
            <a:r>
              <a:rPr lang="es-BO" dirty="0" smtClean="0"/>
              <a:t>Etc. 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9315885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Herramientas estenográficas </a:t>
            </a:r>
            <a:r>
              <a:rPr lang="es-BO" dirty="0" smtClean="0"/>
              <a:t>de video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Masker</a:t>
            </a:r>
            <a:endParaRPr lang="es-BO" dirty="0"/>
          </a:p>
          <a:p>
            <a:r>
              <a:rPr lang="es-BO" dirty="0"/>
              <a:t>Max File </a:t>
            </a:r>
            <a:r>
              <a:rPr lang="es-BO" dirty="0"/>
              <a:t>Encryption</a:t>
            </a:r>
            <a:endParaRPr lang="es-BO" dirty="0"/>
          </a:p>
          <a:p>
            <a:r>
              <a:rPr lang="es-BO" dirty="0"/>
              <a:t>Xiao</a:t>
            </a:r>
            <a:r>
              <a:rPr lang="es-BO" dirty="0"/>
              <a:t> </a:t>
            </a:r>
            <a:r>
              <a:rPr lang="es-BO" dirty="0"/>
              <a:t>Steganography</a:t>
            </a:r>
            <a:endParaRPr lang="es-BO" dirty="0"/>
          </a:p>
          <a:p>
            <a:r>
              <a:rPr lang="es-BO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8977292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BO" sz="4400" dirty="0"/>
              <a:t>Herramientas estenográficas </a:t>
            </a:r>
            <a:r>
              <a:rPr lang="es-BO" sz="4400" dirty="0" smtClean="0"/>
              <a:t>de documentos</a:t>
            </a:r>
            <a:endParaRPr lang="es-BO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wbStego</a:t>
            </a:r>
            <a:endParaRPr lang="en-US" dirty="0"/>
          </a:p>
          <a:p>
            <a:r>
              <a:rPr lang="en-US" dirty="0"/>
              <a:t>Merge Streams</a:t>
            </a:r>
          </a:p>
          <a:p>
            <a:r>
              <a:rPr lang="en-US" dirty="0"/>
              <a:t>Office XML</a:t>
            </a:r>
          </a:p>
          <a:p>
            <a:r>
              <a:rPr lang="en-US" dirty="0"/>
              <a:t>Etc.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6022017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Herramientas estenográficas </a:t>
            </a:r>
            <a:r>
              <a:rPr lang="es-BO" dirty="0" smtClean="0"/>
              <a:t>de audio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Mp3stegz</a:t>
            </a:r>
          </a:p>
          <a:p>
            <a:r>
              <a:rPr lang="en-US" dirty="0"/>
              <a:t>MAXA Security Tools</a:t>
            </a:r>
          </a:p>
          <a:p>
            <a:r>
              <a:rPr lang="en-US" dirty="0"/>
              <a:t>Stealth Files</a:t>
            </a:r>
          </a:p>
          <a:p>
            <a:r>
              <a:rPr lang="en-US" dirty="0"/>
              <a:t>A</a:t>
            </a:r>
            <a:r>
              <a:rPr lang="en-US" dirty="0" smtClean="0"/>
              <a:t>udiostegano</a:t>
            </a:r>
            <a:endParaRPr lang="en-US" dirty="0"/>
          </a:p>
          <a:p>
            <a:r>
              <a:rPr lang="en-US" dirty="0"/>
              <a:t>Etc.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34467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Herramientas estenográficas </a:t>
            </a:r>
            <a:r>
              <a:rPr lang="es-BO" dirty="0" smtClean="0"/>
              <a:t>de directorios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Invisible Secrets 4</a:t>
            </a:r>
          </a:p>
          <a:p>
            <a:r>
              <a:rPr lang="en-US" dirty="0"/>
              <a:t>StegoStick</a:t>
            </a:r>
            <a:endParaRPr lang="en-US" dirty="0"/>
          </a:p>
          <a:p>
            <a:r>
              <a:rPr lang="en-US" dirty="0"/>
              <a:t>QuickyCrypto</a:t>
            </a:r>
            <a:endParaRPr lang="en-US" dirty="0"/>
          </a:p>
          <a:p>
            <a:r>
              <a:rPr lang="en-US" dirty="0"/>
              <a:t>Max Folder Secure</a:t>
            </a:r>
          </a:p>
          <a:p>
            <a:r>
              <a:rPr lang="en-US" dirty="0"/>
              <a:t>Etc.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6448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 smtClean="0"/>
              <a:t>Tipos de ataque a las contraseñas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Passive</a:t>
            </a:r>
            <a:r>
              <a:rPr lang="es-BO" dirty="0"/>
              <a:t> Online </a:t>
            </a:r>
            <a:r>
              <a:rPr lang="es-BO" dirty="0"/>
              <a:t>Attacks</a:t>
            </a:r>
            <a:r>
              <a:rPr lang="es-BO" dirty="0"/>
              <a:t>: </a:t>
            </a:r>
            <a:r>
              <a:rPr lang="es-BO" dirty="0"/>
              <a:t>Wire</a:t>
            </a:r>
            <a:r>
              <a:rPr lang="es-BO" dirty="0"/>
              <a:t> </a:t>
            </a:r>
            <a:r>
              <a:rPr lang="es-BO" dirty="0" smtClean="0"/>
              <a:t>Sniffing</a:t>
            </a:r>
            <a:r>
              <a:rPr lang="es-BO" dirty="0" smtClean="0"/>
              <a:t>.    Los </a:t>
            </a:r>
            <a:r>
              <a:rPr lang="es-BO" dirty="0"/>
              <a:t>atacantes ejecutan herramientas </a:t>
            </a:r>
            <a:r>
              <a:rPr lang="es-BO" dirty="0"/>
              <a:t>sniffer</a:t>
            </a:r>
            <a:r>
              <a:rPr lang="es-BO" dirty="0"/>
              <a:t> en la LAN</a:t>
            </a:r>
            <a:r>
              <a:rPr lang="es-BO" dirty="0" smtClean="0"/>
              <a:t>.</a:t>
            </a:r>
          </a:p>
          <a:p>
            <a:r>
              <a:rPr lang="es-BO" dirty="0"/>
              <a:t>Man</a:t>
            </a:r>
            <a:r>
              <a:rPr lang="es-BO" dirty="0"/>
              <a:t>-In-</a:t>
            </a:r>
            <a:r>
              <a:rPr lang="es-BO" dirty="0"/>
              <a:t>the</a:t>
            </a:r>
            <a:r>
              <a:rPr lang="es-BO" dirty="0"/>
              <a:t>-</a:t>
            </a:r>
            <a:r>
              <a:rPr lang="es-BO" dirty="0"/>
              <a:t>Middle</a:t>
            </a:r>
            <a:r>
              <a:rPr lang="es-BO" dirty="0"/>
              <a:t> and Replay </a:t>
            </a:r>
            <a:r>
              <a:rPr lang="es-BO" dirty="0" smtClean="0"/>
              <a:t>Attacks</a:t>
            </a:r>
            <a:r>
              <a:rPr lang="es-BO" dirty="0" smtClean="0"/>
              <a:t>. El </a:t>
            </a:r>
            <a:r>
              <a:rPr lang="es-BO" dirty="0"/>
              <a:t>atacante accede en medio del cana de comunicación entre la victima y el servidor para extraer </a:t>
            </a:r>
            <a:r>
              <a:rPr lang="es-BO" dirty="0" smtClean="0"/>
              <a:t>información.                          Es difícil </a:t>
            </a:r>
            <a:r>
              <a:rPr lang="es-BO" dirty="0"/>
              <a:t>de realizar.</a:t>
            </a:r>
          </a:p>
        </p:txBody>
      </p:sp>
    </p:spTree>
    <p:extLst>
      <p:ext uri="{BB962C8B-B14F-4D97-AF65-F5344CB8AC3E}">
        <p14:creationId xmlns:p14="http://schemas.microsoft.com/office/powerpoint/2010/main" val="404164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Detección de </a:t>
            </a:r>
            <a:r>
              <a:rPr lang="es-BO" dirty="0" smtClean="0"/>
              <a:t>Esteganografía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Stegdetect</a:t>
            </a:r>
            <a:endParaRPr lang="es-BO" dirty="0"/>
          </a:p>
          <a:p>
            <a:r>
              <a:rPr lang="es-BO" dirty="0"/>
              <a:t>Xstegsecret</a:t>
            </a:r>
            <a:endParaRPr lang="es-BO" dirty="0"/>
          </a:p>
          <a:p>
            <a:r>
              <a:rPr lang="es-BO" dirty="0"/>
              <a:t>Stego</a:t>
            </a:r>
            <a:r>
              <a:rPr lang="es-BO" dirty="0"/>
              <a:t> </a:t>
            </a:r>
            <a:r>
              <a:rPr lang="es-BO" dirty="0"/>
              <a:t>Watch</a:t>
            </a:r>
            <a:endParaRPr lang="es-BO" dirty="0"/>
          </a:p>
          <a:p>
            <a:r>
              <a:rPr lang="es-BO" dirty="0"/>
              <a:t>StegAlyzerAS</a:t>
            </a:r>
            <a:endParaRPr lang="es-BO" dirty="0"/>
          </a:p>
          <a:p>
            <a:r>
              <a:rPr lang="es-BO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46730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Escondiendo Huellas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/>
              <a:t>La idea es volver al sistema. Hay que manipular los </a:t>
            </a:r>
            <a:r>
              <a:rPr lang="es-BO" dirty="0" smtClean="0"/>
              <a:t>archivos de registro (</a:t>
            </a:r>
            <a:r>
              <a:rPr lang="es-BO" dirty="0" smtClean="0"/>
              <a:t>logs</a:t>
            </a:r>
            <a:r>
              <a:rPr lang="es-BO" dirty="0" smtClean="0"/>
              <a:t>)</a:t>
            </a:r>
            <a:endParaRPr lang="es-BO" dirty="0"/>
          </a:p>
          <a:p>
            <a:pPr marL="0" indent="0">
              <a:buNone/>
            </a:pPr>
            <a:r>
              <a:rPr lang="es-BO" dirty="0"/>
              <a:t>1. SECEVENT.EVT (</a:t>
            </a:r>
            <a:r>
              <a:rPr lang="es-BO" dirty="0"/>
              <a:t>security</a:t>
            </a:r>
            <a:r>
              <a:rPr lang="es-BO" dirty="0"/>
              <a:t>). </a:t>
            </a:r>
            <a:r>
              <a:rPr lang="es-BO" dirty="0"/>
              <a:t>Logins</a:t>
            </a:r>
            <a:r>
              <a:rPr lang="es-BO" dirty="0"/>
              <a:t> fallidos, acceso a archivos </a:t>
            </a:r>
            <a:r>
              <a:rPr lang="es-BO" dirty="0" smtClean="0"/>
              <a:t>sin privilegios</a:t>
            </a:r>
            <a:endParaRPr lang="es-BO" dirty="0"/>
          </a:p>
          <a:p>
            <a:pPr marL="0" indent="0">
              <a:buNone/>
            </a:pPr>
            <a:r>
              <a:rPr lang="es-BO" dirty="0"/>
              <a:t>2. SYSEVENT.EVT (</a:t>
            </a:r>
            <a:r>
              <a:rPr lang="es-BO" dirty="0"/>
              <a:t>system</a:t>
            </a:r>
            <a:r>
              <a:rPr lang="es-BO" dirty="0"/>
              <a:t>). Falla de drivers, cosas que no </a:t>
            </a:r>
            <a:r>
              <a:rPr lang="es-BO" dirty="0" smtClean="0"/>
              <a:t>operan correctamente</a:t>
            </a:r>
            <a:endParaRPr lang="es-BO" dirty="0"/>
          </a:p>
          <a:p>
            <a:pPr marL="0" indent="0">
              <a:buNone/>
            </a:pPr>
            <a:r>
              <a:rPr lang="es-BO" dirty="0"/>
              <a:t>3. APPEVENT.EVT (</a:t>
            </a:r>
            <a:r>
              <a:rPr lang="es-BO" dirty="0"/>
              <a:t>applications</a:t>
            </a:r>
            <a:r>
              <a:rPr lang="es-BO" dirty="0"/>
              <a:t>). </a:t>
            </a:r>
            <a:r>
              <a:rPr lang="es-BO" dirty="0" smtClean="0"/>
              <a:t> El </a:t>
            </a:r>
            <a:r>
              <a:rPr lang="es-BO" dirty="0"/>
              <a:t>atacante no querrá borrar todo el log, solo </a:t>
            </a:r>
            <a:r>
              <a:rPr lang="es-BO" dirty="0" smtClean="0"/>
              <a:t>manipularlo.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1144009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Borrando las pistas online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Borrar la MRU (</a:t>
            </a:r>
            <a:r>
              <a:rPr lang="es-BO" dirty="0"/>
              <a:t>Most</a:t>
            </a:r>
            <a:r>
              <a:rPr lang="es-BO" dirty="0"/>
              <a:t> </a:t>
            </a:r>
            <a:r>
              <a:rPr lang="es-BO" dirty="0"/>
              <a:t>Recently</a:t>
            </a:r>
            <a:r>
              <a:rPr lang="es-BO" dirty="0"/>
              <a:t> </a:t>
            </a:r>
            <a:r>
              <a:rPr lang="es-BO" dirty="0"/>
              <a:t>Used</a:t>
            </a:r>
            <a:r>
              <a:rPr lang="es-BO" dirty="0"/>
              <a:t>). Borrar cookies, cache, </a:t>
            </a:r>
            <a:r>
              <a:rPr lang="es-BO" dirty="0" smtClean="0"/>
              <a:t>deshabilitar </a:t>
            </a:r>
            <a:r>
              <a:rPr lang="es-BO" dirty="0"/>
              <a:t>autocompletar, borrar las </a:t>
            </a:r>
            <a:r>
              <a:rPr lang="es-BO" dirty="0" smtClean="0"/>
              <a:t>barras de herramientas </a:t>
            </a:r>
            <a:r>
              <a:rPr lang="es-BO" dirty="0"/>
              <a:t>de los navegadores.</a:t>
            </a:r>
          </a:p>
        </p:txBody>
      </p:sp>
    </p:spTree>
    <p:extLst>
      <p:ext uri="{BB962C8B-B14F-4D97-AF65-F5344CB8AC3E}">
        <p14:creationId xmlns:p14="http://schemas.microsoft.com/office/powerpoint/2010/main" val="15747487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Deshabilitando la auditoría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Los intrusos deshabilitaran la auditoria </a:t>
            </a:r>
            <a:r>
              <a:rPr lang="es-BO" dirty="0" smtClean="0"/>
              <a:t>inmedíatamente</a:t>
            </a:r>
            <a:r>
              <a:rPr lang="es-BO" dirty="0" smtClean="0"/>
              <a:t> después </a:t>
            </a:r>
            <a:r>
              <a:rPr lang="es-BO" dirty="0"/>
              <a:t>de </a:t>
            </a:r>
            <a:r>
              <a:rPr lang="es-BO" dirty="0" smtClean="0"/>
              <a:t>obtener </a:t>
            </a:r>
            <a:r>
              <a:rPr lang="es-BO" dirty="0"/>
              <a:t>acceso administrativo. Luego de su </a:t>
            </a:r>
            <a:r>
              <a:rPr lang="es-BO" dirty="0" smtClean="0"/>
              <a:t>estadía, la volverán </a:t>
            </a:r>
            <a:r>
              <a:rPr lang="es-BO" dirty="0"/>
              <a:t>a </a:t>
            </a:r>
            <a:r>
              <a:rPr lang="es-BO" dirty="0" smtClean="0"/>
              <a:t>encender</a:t>
            </a:r>
            <a:r>
              <a:rPr lang="es-BO" dirty="0"/>
              <a:t>.</a:t>
            </a:r>
          </a:p>
          <a:p>
            <a:pPr marL="0" indent="0">
              <a:buNone/>
            </a:pPr>
            <a:endParaRPr lang="es-BO" dirty="0" smtClean="0"/>
          </a:p>
          <a:p>
            <a:pPr marL="0" indent="0">
              <a:buNone/>
            </a:pPr>
            <a:r>
              <a:rPr lang="es-BO" dirty="0"/>
              <a:t>	</a:t>
            </a:r>
            <a:r>
              <a:rPr lang="es-BO" dirty="0" smtClean="0"/>
              <a:t>auditpol.exe </a:t>
            </a:r>
            <a:r>
              <a:rPr lang="es-BO" dirty="0"/>
              <a:t>/</a:t>
            </a:r>
            <a:r>
              <a:rPr lang="es-BO" dirty="0"/>
              <a:t>enable</a:t>
            </a:r>
            <a:r>
              <a:rPr lang="es-BO" dirty="0"/>
              <a:t> | /</a:t>
            </a:r>
            <a:r>
              <a:rPr lang="es-BO" dirty="0"/>
              <a:t>disable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65692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 smtClean="0"/>
              <a:t>Herramientas para esconder huellas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 Washer</a:t>
            </a:r>
          </a:p>
          <a:p>
            <a:r>
              <a:rPr lang="en-US" dirty="0"/>
              <a:t>Tracks Eraser Pro</a:t>
            </a:r>
          </a:p>
          <a:p>
            <a:r>
              <a:rPr lang="en-US" dirty="0"/>
              <a:t>Evidence Eliminator</a:t>
            </a:r>
          </a:p>
          <a:p>
            <a:r>
              <a:rPr lang="en-US" dirty="0"/>
              <a:t>Armor Tools</a:t>
            </a:r>
          </a:p>
          <a:p>
            <a:r>
              <a:rPr lang="en-US" dirty="0"/>
              <a:t>Clear My History</a:t>
            </a:r>
          </a:p>
          <a:p>
            <a:r>
              <a:rPr lang="en-US" dirty="0"/>
              <a:t>Etc.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54642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BO" dirty="0" smtClean="0"/>
              <a:t>Test de Intrusión </a:t>
            </a:r>
            <a:r>
              <a:rPr lang="es-BO" dirty="0" smtClean="0"/>
              <a:t>Password</a:t>
            </a:r>
            <a:r>
              <a:rPr lang="es-BO" dirty="0" smtClean="0"/>
              <a:t> Cracking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73547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chemeClr val="bg1">
                    <a:lumMod val="75000"/>
                  </a:schemeClr>
                </a:solidFill>
              </a:rPr>
              <a:t>C|EH  Julio Iglesias Pérez</a:t>
            </a:r>
            <a:endParaRPr lang="es-BO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918" y="114328"/>
            <a:ext cx="4288164" cy="662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7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8529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BO" dirty="0"/>
              <a:t>Test de Intrusión para </a:t>
            </a:r>
            <a:r>
              <a:rPr lang="es-BO" dirty="0" smtClean="0"/>
              <a:t>Escalada de Privilegios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8906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24" y="1052736"/>
            <a:ext cx="2364880" cy="4558245"/>
          </a:xfrm>
          <a:prstGeom prst="rect">
            <a:avLst/>
          </a:prstGeom>
        </p:spPr>
      </p:pic>
      <p:sp>
        <p:nvSpPr>
          <p:cNvPr id="6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chemeClr val="bg1">
                    <a:lumMod val="75000"/>
                  </a:schemeClr>
                </a:solidFill>
              </a:rPr>
              <a:t>C|EH  Julio Iglesias Pérez</a:t>
            </a:r>
            <a:endParaRPr lang="es-BO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97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8529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BO" dirty="0"/>
              <a:t>Test de Intrusión para ejecución de aplicaciones</a:t>
            </a:r>
          </a:p>
        </p:txBody>
      </p:sp>
    </p:spTree>
    <p:extLst>
      <p:ext uri="{BB962C8B-B14F-4D97-AF65-F5344CB8AC3E}">
        <p14:creationId xmlns:p14="http://schemas.microsoft.com/office/powerpoint/2010/main" val="4571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Tipos de ataque a las contraseñas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BO" dirty="0"/>
              <a:t>Password</a:t>
            </a:r>
            <a:r>
              <a:rPr lang="es-BO" dirty="0"/>
              <a:t> </a:t>
            </a:r>
            <a:r>
              <a:rPr lang="es-BO" dirty="0"/>
              <a:t>Sniffing</a:t>
            </a:r>
            <a:r>
              <a:rPr lang="es-BO" dirty="0"/>
              <a:t>. </a:t>
            </a:r>
            <a:r>
              <a:rPr lang="es-BO" dirty="0" smtClean="0"/>
              <a:t>difícil porque el atacante conoce el nombre de usuario pero tendría que “adivinar” la contraseña.</a:t>
            </a:r>
          </a:p>
          <a:p>
            <a:r>
              <a:rPr lang="es-BO" dirty="0"/>
              <a:t>Active Online </a:t>
            </a:r>
            <a:r>
              <a:rPr lang="es-BO" dirty="0"/>
              <a:t>Attack</a:t>
            </a:r>
            <a:r>
              <a:rPr lang="es-BO" dirty="0"/>
              <a:t>: </a:t>
            </a:r>
            <a:r>
              <a:rPr lang="es-BO" dirty="0"/>
              <a:t>Password</a:t>
            </a:r>
            <a:r>
              <a:rPr lang="es-BO" dirty="0"/>
              <a:t> </a:t>
            </a:r>
            <a:r>
              <a:rPr lang="es-BO" dirty="0" smtClean="0"/>
              <a:t>guessing</a:t>
            </a:r>
            <a:r>
              <a:rPr lang="es-BO" dirty="0" smtClean="0"/>
              <a:t> Intentar </a:t>
            </a:r>
            <a:r>
              <a:rPr lang="es-BO" dirty="0"/>
              <a:t>adivinar el </a:t>
            </a:r>
            <a:r>
              <a:rPr lang="es-BO" dirty="0"/>
              <a:t>pass</a:t>
            </a:r>
            <a:r>
              <a:rPr lang="es-BO" dirty="0"/>
              <a:t> utilizando un diccionario de palabras y letras e intentar todas las combinaciones posibles. </a:t>
            </a:r>
            <a:r>
              <a:rPr lang="es-BO" dirty="0" smtClean="0"/>
              <a:t>     Toma </a:t>
            </a:r>
            <a:r>
              <a:rPr lang="es-BO" dirty="0"/>
              <a:t>mucho tiempo. Necesita mucho ancho de banda y es fácilmente detectable.</a:t>
            </a:r>
          </a:p>
        </p:txBody>
      </p:sp>
    </p:spTree>
    <p:extLst>
      <p:ext uri="{BB962C8B-B14F-4D97-AF65-F5344CB8AC3E}">
        <p14:creationId xmlns:p14="http://schemas.microsoft.com/office/powerpoint/2010/main" val="15491372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476672"/>
            <a:ext cx="2025948" cy="5301324"/>
          </a:xfrm>
          <a:prstGeom prst="rect">
            <a:avLst/>
          </a:prstGeom>
        </p:spPr>
      </p:pic>
      <p:sp>
        <p:nvSpPr>
          <p:cNvPr id="6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chemeClr val="bg1">
                    <a:lumMod val="75000"/>
                  </a:schemeClr>
                </a:solidFill>
              </a:rPr>
              <a:t>C|EH  Julio Iglesias Pérez</a:t>
            </a:r>
            <a:endParaRPr lang="es-BO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92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8529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BO" dirty="0" smtClean="0"/>
              <a:t>Test de Intrusión para esconder archivos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66529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404664"/>
            <a:ext cx="3937154" cy="5621643"/>
          </a:xfrm>
          <a:prstGeom prst="rect">
            <a:avLst/>
          </a:prstGeom>
        </p:spPr>
      </p:pic>
      <p:sp>
        <p:nvSpPr>
          <p:cNvPr id="6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chemeClr val="bg1">
                    <a:lumMod val="75000"/>
                  </a:schemeClr>
                </a:solidFill>
              </a:rPr>
              <a:t>C|EH  Julio Iglesias Pérez</a:t>
            </a:r>
            <a:endParaRPr lang="es-BO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4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BO" dirty="0" smtClean="0"/>
              <a:t>Test de Intrusión para esconder huellas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81624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764704"/>
            <a:ext cx="1470991" cy="5226812"/>
          </a:xfrm>
          <a:prstGeom prst="rect">
            <a:avLst/>
          </a:prstGeom>
        </p:spPr>
      </p:pic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chemeClr val="bg1">
                    <a:lumMod val="75000"/>
                  </a:schemeClr>
                </a:solidFill>
              </a:rPr>
              <a:t>C|EH  Julio Iglesias Pérez</a:t>
            </a:r>
            <a:endParaRPr lang="es-BO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72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79055"/>
            <a:ext cx="7772400" cy="1470025"/>
          </a:xfrm>
        </p:spPr>
        <p:txBody>
          <a:bodyPr/>
          <a:lstStyle/>
          <a:p>
            <a:r>
              <a:rPr lang="es-BO" dirty="0"/>
              <a:t>¡</a:t>
            </a:r>
            <a:r>
              <a:rPr lang="es-BO" dirty="0" smtClean="0"/>
              <a:t>Muchas Gracias!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29421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Tipos de ataque a las contraseñas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BO" dirty="0"/>
              <a:t>Otros son Troyanos, </a:t>
            </a:r>
            <a:r>
              <a:rPr lang="es-BO" dirty="0"/>
              <a:t>Spywares</a:t>
            </a:r>
            <a:r>
              <a:rPr lang="es-BO" dirty="0"/>
              <a:t> y </a:t>
            </a:r>
            <a:r>
              <a:rPr lang="es-BO" dirty="0"/>
              <a:t>Keyloggers</a:t>
            </a:r>
            <a:r>
              <a:rPr lang="es-BO" dirty="0" smtClean="0"/>
              <a:t>.</a:t>
            </a:r>
          </a:p>
          <a:p>
            <a:r>
              <a:rPr lang="es-BO" dirty="0"/>
              <a:t>Hash </a:t>
            </a:r>
            <a:r>
              <a:rPr lang="es-BO" dirty="0"/>
              <a:t>Injection</a:t>
            </a:r>
            <a:r>
              <a:rPr lang="es-BO" dirty="0"/>
              <a:t> </a:t>
            </a:r>
            <a:r>
              <a:rPr lang="es-BO" dirty="0"/>
              <a:t>Attack</a:t>
            </a:r>
            <a:r>
              <a:rPr lang="es-BO" dirty="0"/>
              <a:t>: Permite al atacante inyectar un hash comprometido en una sesión local y </a:t>
            </a:r>
            <a:r>
              <a:rPr lang="es-BO" dirty="0" smtClean="0"/>
              <a:t>utilizar </a:t>
            </a:r>
            <a:r>
              <a:rPr lang="es-BO" dirty="0"/>
              <a:t>el hash para validar recursos de la </a:t>
            </a:r>
            <a:r>
              <a:rPr lang="es-BO" dirty="0" smtClean="0"/>
              <a:t>red. El </a:t>
            </a:r>
            <a:r>
              <a:rPr lang="es-BO" dirty="0"/>
              <a:t>atacante encuentra y extrae un hash de un administrador del dominio que esté </a:t>
            </a:r>
            <a:r>
              <a:rPr lang="es-BO" dirty="0" smtClean="0"/>
              <a:t>con la sesión iniciada. El </a:t>
            </a:r>
            <a:r>
              <a:rPr lang="es-BO" dirty="0"/>
              <a:t>atacante utiliza el hash extraído para </a:t>
            </a:r>
            <a:r>
              <a:rPr lang="es-BO" dirty="0" smtClean="0"/>
              <a:t>iniciar sesión en el </a:t>
            </a:r>
            <a:r>
              <a:rPr lang="es-BO" dirty="0"/>
              <a:t>controlador del dominio.</a:t>
            </a:r>
          </a:p>
        </p:txBody>
      </p:sp>
    </p:spTree>
    <p:extLst>
      <p:ext uri="{BB962C8B-B14F-4D97-AF65-F5344CB8AC3E}">
        <p14:creationId xmlns:p14="http://schemas.microsoft.com/office/powerpoint/2010/main" val="123081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Tipos de ataque a las contraseñas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Cuando un administrador establece una conexión remota en S.O. Microsoft, se crea un </a:t>
            </a:r>
            <a:r>
              <a:rPr lang="es-BO" dirty="0"/>
              <a:t>token</a:t>
            </a:r>
            <a:r>
              <a:rPr lang="es-BO" dirty="0"/>
              <a:t> en la memoria, hay una aplicación llamada Pass </a:t>
            </a:r>
            <a:r>
              <a:rPr lang="es-BO" dirty="0"/>
              <a:t>the</a:t>
            </a:r>
            <a:r>
              <a:rPr lang="es-BO" dirty="0"/>
              <a:t> Hash e involucra dos programas, </a:t>
            </a:r>
            <a:r>
              <a:rPr lang="es-BO" dirty="0"/>
              <a:t>who</a:t>
            </a:r>
            <a:r>
              <a:rPr lang="es-BO" dirty="0"/>
              <a:t> </a:t>
            </a:r>
            <a:r>
              <a:rPr lang="es-BO" dirty="0"/>
              <a:t>is</a:t>
            </a:r>
            <a:r>
              <a:rPr lang="es-BO" dirty="0"/>
              <a:t> </a:t>
            </a:r>
            <a:r>
              <a:rPr lang="es-BO" dirty="0"/>
              <a:t>there</a:t>
            </a:r>
            <a:r>
              <a:rPr lang="es-BO" dirty="0"/>
              <a:t> y I am; </a:t>
            </a:r>
            <a:r>
              <a:rPr lang="es-BO" dirty="0"/>
              <a:t>who</a:t>
            </a:r>
            <a:r>
              <a:rPr lang="es-BO" dirty="0"/>
              <a:t> </a:t>
            </a:r>
            <a:r>
              <a:rPr lang="es-BO" dirty="0"/>
              <a:t>is</a:t>
            </a:r>
            <a:r>
              <a:rPr lang="es-BO" dirty="0"/>
              <a:t> </a:t>
            </a:r>
            <a:r>
              <a:rPr lang="es-BO" dirty="0"/>
              <a:t>there</a:t>
            </a:r>
            <a:r>
              <a:rPr lang="es-BO" dirty="0"/>
              <a:t> realiza consultas de todos los </a:t>
            </a:r>
            <a:r>
              <a:rPr lang="es-BO" dirty="0"/>
              <a:t>tokens</a:t>
            </a:r>
            <a:r>
              <a:rPr lang="es-BO" dirty="0"/>
              <a:t> del equipo y I am permite declarar que las credenciales que estamos utilizando son las nuestras. Es bastante poderoso.</a:t>
            </a:r>
          </a:p>
        </p:txBody>
      </p:sp>
    </p:spTree>
    <p:extLst>
      <p:ext uri="{BB962C8B-B14F-4D97-AF65-F5344CB8AC3E}">
        <p14:creationId xmlns:p14="http://schemas.microsoft.com/office/powerpoint/2010/main" val="2175417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BO" dirty="0" smtClean="0">
                <a:solidFill>
                  <a:srgbClr val="00B0F0"/>
                </a:solidFill>
              </a:rPr>
              <a:t>C|EH  Julio Iglesias Pérez</a:t>
            </a:r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Rainbow</a:t>
            </a:r>
            <a:r>
              <a:rPr lang="es-BO" dirty="0"/>
              <a:t> </a:t>
            </a:r>
            <a:r>
              <a:rPr lang="es-BO" dirty="0"/>
              <a:t>attacks</a:t>
            </a:r>
            <a:r>
              <a:rPr lang="es-BO" dirty="0"/>
              <a:t>: Pre-</a:t>
            </a:r>
            <a:r>
              <a:rPr lang="es-BO" dirty="0"/>
              <a:t>Computed</a:t>
            </a:r>
            <a:r>
              <a:rPr lang="es-BO" dirty="0"/>
              <a:t> </a:t>
            </a:r>
            <a:r>
              <a:rPr lang="es-BO" dirty="0" smtClean="0"/>
              <a:t>Hash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Convierte enormes cantidades de </a:t>
            </a:r>
            <a:r>
              <a:rPr lang="es-ES" dirty="0"/>
              <a:t>palabras como archivos de diccionario y fuerza bruta en las listas de </a:t>
            </a:r>
            <a:r>
              <a:rPr lang="es-ES" dirty="0" smtClean="0"/>
              <a:t>hashes </a:t>
            </a:r>
            <a:r>
              <a:rPr lang="es-ES" dirty="0"/>
              <a:t>de contraseñas que utilizan técnicas tales </a:t>
            </a:r>
            <a:r>
              <a:rPr lang="es-ES" dirty="0" smtClean="0"/>
              <a:t>como las </a:t>
            </a:r>
            <a:r>
              <a:rPr lang="es-ES" dirty="0" smtClean="0"/>
              <a:t>Rainbow</a:t>
            </a:r>
            <a:r>
              <a:rPr lang="es-ES" dirty="0" smtClean="0"/>
              <a:t> </a:t>
            </a:r>
            <a:r>
              <a:rPr lang="es-ES" dirty="0" smtClean="0"/>
              <a:t>Tables</a:t>
            </a:r>
            <a:endParaRPr lang="es-BO" dirty="0" smtClean="0"/>
          </a:p>
          <a:p>
            <a:r>
              <a:rPr lang="es-BO" dirty="0" smtClean="0"/>
              <a:t>Ejemplo:</a:t>
            </a:r>
            <a:br>
              <a:rPr lang="es-BO" dirty="0" smtClean="0"/>
            </a:br>
            <a:endParaRPr lang="es-BO" dirty="0"/>
          </a:p>
          <a:p>
            <a:r>
              <a:rPr lang="es-BO" dirty="0" smtClean="0"/>
              <a:t>	</a:t>
            </a:r>
            <a:endParaRPr lang="es-BO" dirty="0"/>
          </a:p>
          <a:p>
            <a:r>
              <a:rPr lang="es-BO" dirty="0"/>
              <a:t>Del hash sale la contraseña, las </a:t>
            </a:r>
            <a:r>
              <a:rPr lang="es-BO" dirty="0"/>
              <a:t>raibow</a:t>
            </a:r>
            <a:r>
              <a:rPr lang="es-BO" dirty="0"/>
              <a:t> contiene los hashes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768313"/>
              </p:ext>
            </p:extLst>
          </p:nvPr>
        </p:nvGraphicFramePr>
        <p:xfrm>
          <a:off x="911600" y="4293096"/>
          <a:ext cx="73448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4296816"/>
              </a:tblGrid>
              <a:tr h="370840">
                <a:tc>
                  <a:txBody>
                    <a:bodyPr/>
                    <a:lstStyle/>
                    <a:p>
                      <a:r>
                        <a:rPr lang="es-BO" dirty="0" smtClean="0"/>
                        <a:t>Contraseña 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dirty="0" smtClean="0"/>
                        <a:t>Hash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</a:rPr>
                        <a:t>1qazwed </a:t>
                      </a:r>
                      <a:endParaRPr lang="es-BO" dirty="0">
                        <a:solidFill>
                          <a:schemeClr val="accent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</a:rPr>
                        <a:t>425cc3499c530b28zf225d668590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140682"/>
      </p:ext>
    </p:extLst>
  </p:cSld>
  <p:clrMapOvr>
    <a:masterClrMapping/>
  </p:clrMapOvr>
</p:sld>
</file>

<file path=ppt/theme/theme1.xml><?xml version="1.0" encoding="utf-8"?>
<a:theme xmlns:a="http://schemas.openxmlformats.org/drawingml/2006/main" name="Blue-Grey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Technology-PowerPoint-Template</Template>
  <TotalTime>77</TotalTime>
  <Words>2632</Words>
  <Application>Microsoft Office PowerPoint</Application>
  <PresentationFormat>Presentación en pantalla (4:3)</PresentationFormat>
  <Paragraphs>340</Paragraphs>
  <Slides>65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65</vt:i4>
      </vt:variant>
    </vt:vector>
  </HeadingPairs>
  <TitlesOfParts>
    <vt:vector size="69" baseType="lpstr">
      <vt:lpstr>Arial</vt:lpstr>
      <vt:lpstr>Calibri</vt:lpstr>
      <vt:lpstr>Microsoft New Tai Lue</vt:lpstr>
      <vt:lpstr>Blue-Grey-PowerPoint-Template</vt:lpstr>
      <vt:lpstr>5. Hackeo al Sistema</vt:lpstr>
      <vt:lpstr>Metas</vt:lpstr>
      <vt:lpstr>Las contraseñas pueden contener:</vt:lpstr>
      <vt:lpstr>Técnicas de crackeo de contraseñas</vt:lpstr>
      <vt:lpstr>Tipos de ataque a las contraseñas</vt:lpstr>
      <vt:lpstr>Tipos de ataque a las contraseñas</vt:lpstr>
      <vt:lpstr>Tipos de ataque a las contraseñas</vt:lpstr>
      <vt:lpstr>Tipos de ataque a las contraseñas</vt:lpstr>
      <vt:lpstr>Rainbow attacks: Pre-Computed Hash</vt:lpstr>
      <vt:lpstr>Distributed Network Attack (DNA)</vt:lpstr>
      <vt:lpstr>Contraseñas por defecto</vt:lpstr>
      <vt:lpstr>Robar passwords utilizando USB</vt:lpstr>
      <vt:lpstr>Autenticación Microsoft</vt:lpstr>
      <vt:lpstr>LM Hash</vt:lpstr>
      <vt:lpstr>LM Hash</vt:lpstr>
      <vt:lpstr>NTLMv2</vt:lpstr>
      <vt:lpstr>Autenticación Kerberos</vt:lpstr>
      <vt:lpstr>Presentación de PowerPoint</vt:lpstr>
      <vt:lpstr>Crackeadores</vt:lpstr>
      <vt:lpstr>Directiva NOLMHash</vt:lpstr>
      <vt:lpstr>Sugerencia para contraseñas</vt:lpstr>
      <vt:lpstr>Escalada de Privilegios</vt:lpstr>
      <vt:lpstr>StickyKeys</vt:lpstr>
      <vt:lpstr>Admin User</vt:lpstr>
      <vt:lpstr>Usuario del dominio</vt:lpstr>
      <vt:lpstr>¿Cómo defenderse contra la escalada de privilegios?</vt:lpstr>
      <vt:lpstr>Ejecutando aplicaciones</vt:lpstr>
      <vt:lpstr>Keylogger</vt:lpstr>
      <vt:lpstr>Spywares</vt:lpstr>
      <vt:lpstr>"Child Monitoring"Spyware</vt:lpstr>
      <vt:lpstr>"Child Monitoring"Spyware</vt:lpstr>
      <vt:lpstr>Cómo protegerse de los spywares</vt:lpstr>
      <vt:lpstr>Herramientas antispyware</vt:lpstr>
      <vt:lpstr>Rootkits</vt:lpstr>
      <vt:lpstr>Tipos de Rootkits</vt:lpstr>
      <vt:lpstr>Tipos de Rootkits</vt:lpstr>
      <vt:lpstr>¿Cómo defenderse contra Rootkits?</vt:lpstr>
      <vt:lpstr>Anti Rootkits</vt:lpstr>
      <vt:lpstr>Flujo de datos NTFS  alternativos </vt:lpstr>
      <vt:lpstr>Manipulación de flujo de datos NTFS</vt:lpstr>
      <vt:lpstr>¿Cómo defenderse contra los NTFS Data Stream?</vt:lpstr>
      <vt:lpstr>Esteganografía</vt:lpstr>
      <vt:lpstr>Esteganografía</vt:lpstr>
      <vt:lpstr>Ejemplo de uso</vt:lpstr>
      <vt:lpstr>Herramientas estenográficas de imagen</vt:lpstr>
      <vt:lpstr>Herramientas estenográficas de video</vt:lpstr>
      <vt:lpstr>Herramientas estenográficas de documentos</vt:lpstr>
      <vt:lpstr>Herramientas estenográficas de audio</vt:lpstr>
      <vt:lpstr>Herramientas estenográficas de directorios</vt:lpstr>
      <vt:lpstr>Detección de Esteganografía</vt:lpstr>
      <vt:lpstr>Escondiendo Huellas</vt:lpstr>
      <vt:lpstr>Borrando las pistas online</vt:lpstr>
      <vt:lpstr>Deshabilitando la auditoría</vt:lpstr>
      <vt:lpstr>Herramientas para esconder huellas</vt:lpstr>
      <vt:lpstr>Test de Intrusión Password Cracking</vt:lpstr>
      <vt:lpstr>Presentación de PowerPoint</vt:lpstr>
      <vt:lpstr>Test de Intrusión para Escalada de Privilegios</vt:lpstr>
      <vt:lpstr>Presentación de PowerPoint</vt:lpstr>
      <vt:lpstr>Test de Intrusión para ejecución de aplicaciones</vt:lpstr>
      <vt:lpstr>Presentación de PowerPoint</vt:lpstr>
      <vt:lpstr>Test de Intrusión para esconder archivos</vt:lpstr>
      <vt:lpstr>Presentación de PowerPoint</vt:lpstr>
      <vt:lpstr>Test de Intrusión para esconder huellas</vt:lpstr>
      <vt:lpstr>Presentación de PowerPoint</vt:lpstr>
      <vt:lpstr>¡Muchas Gracias!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Julio</dc:creator>
  <cp:lastModifiedBy>Julio Iglesias</cp:lastModifiedBy>
  <cp:revision>22</cp:revision>
  <dcterms:created xsi:type="dcterms:W3CDTF">2013-11-09T01:50:01Z</dcterms:created>
  <dcterms:modified xsi:type="dcterms:W3CDTF">2014-07-07T15:17:57Z</dcterms:modified>
</cp:coreProperties>
</file>