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2" r:id="rId47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6937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8</a:t>
            </a:r>
            <a:r>
              <a:rPr lang="es-BO" dirty="0" smtClean="0"/>
              <a:t>. </a:t>
            </a:r>
            <a:r>
              <a:rPr lang="es-BO" dirty="0" smtClean="0"/>
              <a:t>Sniffers</a:t>
            </a:r>
            <a:endParaRPr lang="es-BO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 smtClean="0"/>
              <a:t>Julio Javier Iglesias Pérez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99889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Analizadores</a:t>
            </a:r>
            <a:r>
              <a:rPr lang="pt-BR" dirty="0"/>
              <a:t> de protocolo de hardware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500" dirty="0"/>
              <a:t>Es una pieza de equipo que captura las señales sin alterar el tráfico en un segmento de un cable.</a:t>
            </a:r>
          </a:p>
          <a:p>
            <a:pPr marL="0" indent="0">
              <a:buNone/>
            </a:pPr>
            <a:r>
              <a:rPr lang="es-BO" sz="2500" dirty="0"/>
              <a:t>Puede ser utilizado para monitorear el uso de una red e </a:t>
            </a:r>
            <a:r>
              <a:rPr lang="es-BO" sz="2500" dirty="0" smtClean="0"/>
              <a:t>identificar </a:t>
            </a:r>
            <a:r>
              <a:rPr lang="es-BO" sz="2500" dirty="0"/>
              <a:t>tráfico de red malicioso generado por software un software de hacking instalado en la red.</a:t>
            </a:r>
          </a:p>
          <a:p>
            <a:pPr marL="0" indent="0">
              <a:buNone/>
            </a:pPr>
            <a:r>
              <a:rPr lang="es-BO" sz="2500" dirty="0"/>
              <a:t>Captura paquetes de datos y decodifica y analiza su contenido de acuerdo a ciertas reglas predeterminadas.</a:t>
            </a:r>
          </a:p>
          <a:p>
            <a:pPr marL="0" indent="0">
              <a:buNone/>
            </a:pPr>
            <a:endParaRPr lang="es-BO" sz="2500" dirty="0"/>
          </a:p>
          <a:p>
            <a:pPr marL="0" indent="0">
              <a:buNone/>
            </a:pPr>
            <a:r>
              <a:rPr lang="es-BO" sz="2500" dirty="0"/>
              <a:t>Algunos </a:t>
            </a:r>
            <a:r>
              <a:rPr lang="es-BO" sz="2500" dirty="0" smtClean="0"/>
              <a:t>ejemplos </a:t>
            </a:r>
            <a:r>
              <a:rPr lang="es-BO" sz="2500" dirty="0"/>
              <a:t>de estos </a:t>
            </a:r>
            <a:r>
              <a:rPr lang="es-BO" sz="2500" dirty="0"/>
              <a:t>hardwares</a:t>
            </a:r>
            <a:r>
              <a:rPr lang="es-BO" sz="2500" dirty="0"/>
              <a:t> son: </a:t>
            </a:r>
            <a:r>
              <a:rPr lang="es-BO" sz="2500" dirty="0"/>
              <a:t>Agilent</a:t>
            </a:r>
            <a:r>
              <a:rPr lang="es-BO" sz="2500" dirty="0"/>
              <a:t> N2X N5540AS, </a:t>
            </a:r>
            <a:r>
              <a:rPr lang="es-BO" sz="2500" dirty="0"/>
              <a:t>Agilent</a:t>
            </a:r>
            <a:r>
              <a:rPr lang="es-BO" sz="2500" dirty="0"/>
              <a:t> E2960B, RADCOM </a:t>
            </a:r>
            <a:r>
              <a:rPr lang="es-BO" sz="2500" dirty="0"/>
              <a:t>PrismLite</a:t>
            </a:r>
            <a:r>
              <a:rPr lang="es-BO" sz="2500" dirty="0"/>
              <a:t> </a:t>
            </a:r>
            <a:r>
              <a:rPr lang="es-BO" sz="2500" dirty="0"/>
              <a:t>Protocol</a:t>
            </a:r>
            <a:r>
              <a:rPr lang="es-BO" sz="2500" dirty="0"/>
              <a:t> </a:t>
            </a:r>
            <a:r>
              <a:rPr lang="es-BO" sz="2500" dirty="0"/>
              <a:t>Analyzer</a:t>
            </a:r>
            <a:r>
              <a:rPr lang="es-BO" sz="2500" dirty="0"/>
              <a:t>, </a:t>
            </a:r>
            <a:r>
              <a:rPr lang="es-BO" sz="2500" dirty="0"/>
              <a:t>Flune</a:t>
            </a:r>
            <a:r>
              <a:rPr lang="es-BO" sz="2500" dirty="0"/>
              <a:t> Networks </a:t>
            </a:r>
            <a:r>
              <a:rPr lang="es-BO" sz="2500" dirty="0"/>
              <a:t>Optiview</a:t>
            </a:r>
            <a:r>
              <a:rPr lang="es-BO" sz="2500" dirty="0"/>
              <a:t> Network </a:t>
            </a:r>
            <a:r>
              <a:rPr lang="es-BO" sz="2500" dirty="0"/>
              <a:t>Analyzaer</a:t>
            </a:r>
            <a:r>
              <a:rPr lang="es-BO" sz="25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91410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Ataques MAC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600" dirty="0"/>
              <a:t>MAC </a:t>
            </a:r>
            <a:r>
              <a:rPr lang="es-BO" sz="2600" dirty="0"/>
              <a:t>Flooding</a:t>
            </a:r>
            <a:endParaRPr lang="es-BO" sz="2600" dirty="0"/>
          </a:p>
          <a:p>
            <a:pPr marL="0" indent="0">
              <a:buNone/>
            </a:pPr>
            <a:r>
              <a:rPr lang="es-BO" sz="2600" dirty="0"/>
              <a:t>1. Implica </a:t>
            </a:r>
            <a:r>
              <a:rPr lang="es-BO" sz="2600" dirty="0"/>
              <a:t>floodear</a:t>
            </a:r>
            <a:r>
              <a:rPr lang="es-BO" sz="2600" dirty="0"/>
              <a:t> el </a:t>
            </a:r>
            <a:r>
              <a:rPr lang="es-BO" sz="2600" dirty="0"/>
              <a:t>switch</a:t>
            </a:r>
            <a:r>
              <a:rPr lang="es-BO" sz="2600" dirty="0"/>
              <a:t> con numerosas solicitudes.</a:t>
            </a:r>
          </a:p>
          <a:p>
            <a:pPr marL="0" indent="0">
              <a:buNone/>
            </a:pPr>
            <a:r>
              <a:rPr lang="es-BO" sz="2600" dirty="0"/>
              <a:t>2. Los </a:t>
            </a:r>
            <a:r>
              <a:rPr lang="es-BO" sz="2600" dirty="0"/>
              <a:t>Swtiches</a:t>
            </a:r>
            <a:r>
              <a:rPr lang="es-BO" sz="2600" dirty="0"/>
              <a:t> tienen memoria limitada para mapear varias direcciones MAC a los </a:t>
            </a:r>
            <a:r>
              <a:rPr lang="es-BO" sz="2600" dirty="0" smtClean="0"/>
              <a:t>puertos </a:t>
            </a:r>
            <a:r>
              <a:rPr lang="es-BO" sz="2600" dirty="0"/>
              <a:t>físicos en el </a:t>
            </a:r>
            <a:r>
              <a:rPr lang="es-BO" sz="2600" dirty="0"/>
              <a:t>switch</a:t>
            </a:r>
            <a:r>
              <a:rPr lang="es-BO" sz="2600" dirty="0"/>
              <a:t>.</a:t>
            </a:r>
          </a:p>
          <a:p>
            <a:pPr marL="0" indent="0">
              <a:buNone/>
            </a:pPr>
            <a:r>
              <a:rPr lang="es-BO" sz="2600" dirty="0"/>
              <a:t>3. MAC </a:t>
            </a:r>
            <a:r>
              <a:rPr lang="es-BO" sz="2600" dirty="0"/>
              <a:t>Flooding</a:t>
            </a:r>
            <a:r>
              <a:rPr lang="es-BO" sz="2600" dirty="0"/>
              <a:t> hace uso de esta limitación bombardeando el </a:t>
            </a:r>
            <a:r>
              <a:rPr lang="es-BO" sz="2600" dirty="0"/>
              <a:t>switch</a:t>
            </a:r>
            <a:r>
              <a:rPr lang="es-BO" sz="2600" dirty="0"/>
              <a:t> con direcciones MAC falsas </a:t>
            </a:r>
            <a:r>
              <a:rPr lang="es-BO" sz="2600" dirty="0" smtClean="0"/>
              <a:t>hasta </a:t>
            </a:r>
            <a:r>
              <a:rPr lang="es-BO" sz="2600" dirty="0"/>
              <a:t>que el </a:t>
            </a:r>
            <a:r>
              <a:rPr lang="es-BO" sz="2600" dirty="0"/>
              <a:t>switch</a:t>
            </a:r>
            <a:r>
              <a:rPr lang="es-BO" sz="2600" dirty="0"/>
              <a:t> ya no pueda mantenerse.</a:t>
            </a:r>
          </a:p>
          <a:p>
            <a:pPr marL="0" indent="0">
              <a:buNone/>
            </a:pPr>
            <a:r>
              <a:rPr lang="es-BO" sz="2600" dirty="0"/>
              <a:t>4. Entonces el </a:t>
            </a:r>
            <a:r>
              <a:rPr lang="es-BO" sz="2600" dirty="0"/>
              <a:t>switch</a:t>
            </a:r>
            <a:r>
              <a:rPr lang="es-BO" sz="2600" dirty="0"/>
              <a:t> actúa como un </a:t>
            </a:r>
            <a:r>
              <a:rPr lang="es-BO" sz="2600" dirty="0"/>
              <a:t>hub</a:t>
            </a:r>
            <a:r>
              <a:rPr lang="es-BO" sz="2600" dirty="0"/>
              <a:t> difundiendo paquetes a todos los equipos en la red y los atacantes olfatean el tráfico fácilmente.</a:t>
            </a:r>
          </a:p>
        </p:txBody>
      </p:sp>
    </p:spTree>
    <p:extLst>
      <p:ext uri="{BB962C8B-B14F-4D97-AF65-F5344CB8AC3E}">
        <p14:creationId xmlns:p14="http://schemas.microsoft.com/office/powerpoint/2010/main" val="116206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Ataques MAC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Direcciones MAC/Tabla CAM</a:t>
            </a:r>
          </a:p>
          <a:p>
            <a:pPr marL="0" indent="0">
              <a:buNone/>
            </a:pPr>
            <a:r>
              <a:rPr lang="es-BO" dirty="0"/>
              <a:t>Las tablas CAM (Content </a:t>
            </a:r>
            <a:r>
              <a:rPr lang="es-BO" dirty="0"/>
              <a:t>Addresable</a:t>
            </a:r>
            <a:r>
              <a:rPr lang="es-BO" dirty="0"/>
              <a:t> </a:t>
            </a:r>
            <a:r>
              <a:rPr lang="es-BO" dirty="0"/>
              <a:t>Memory</a:t>
            </a:r>
            <a:r>
              <a:rPr lang="es-BO" dirty="0"/>
              <a:t>) tienen </a:t>
            </a:r>
            <a:r>
              <a:rPr lang="es-BO" dirty="0" smtClean="0"/>
              <a:t>tablas </a:t>
            </a:r>
            <a:r>
              <a:rPr lang="es-BO" dirty="0"/>
              <a:t>fijas. Almacenan información como direcciones MAC disponibles en puertos físicos con sus parámetros VLAN </a:t>
            </a:r>
            <a:r>
              <a:rPr lang="es-BO" dirty="0" smtClean="0"/>
              <a:t>asociados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39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¿Qué pasa cuando la tabla CAM está llena?</a:t>
            </a:r>
          </a:p>
          <a:p>
            <a:pPr marL="0" indent="0">
              <a:buNone/>
            </a:pPr>
            <a:r>
              <a:rPr lang="es-BO" dirty="0"/>
              <a:t>Tráfico de solicitudes ARP </a:t>
            </a:r>
            <a:r>
              <a:rPr lang="es-BO" dirty="0" smtClean="0"/>
              <a:t>inundarán </a:t>
            </a:r>
            <a:r>
              <a:rPr lang="es-BO" dirty="0"/>
              <a:t>cada puerto en el </a:t>
            </a:r>
            <a:r>
              <a:rPr lang="es-BO" dirty="0"/>
              <a:t>switch</a:t>
            </a:r>
            <a:r>
              <a:rPr lang="es-BO" dirty="0"/>
              <a:t>. Básicamente esto cambia el </a:t>
            </a:r>
            <a:r>
              <a:rPr lang="es-BO" dirty="0"/>
              <a:t>switch</a:t>
            </a:r>
            <a:r>
              <a:rPr lang="es-BO" dirty="0"/>
              <a:t> a un </a:t>
            </a:r>
            <a:r>
              <a:rPr lang="es-BO" dirty="0"/>
              <a:t>hub</a:t>
            </a:r>
            <a:r>
              <a:rPr lang="es-BO" dirty="0"/>
              <a:t>. Este ataque también llenará las tablas CAM de </a:t>
            </a:r>
            <a:r>
              <a:rPr lang="es-BO" dirty="0"/>
              <a:t>switches</a:t>
            </a:r>
            <a:r>
              <a:rPr lang="es-BO" dirty="0"/>
              <a:t> </a:t>
            </a:r>
          </a:p>
          <a:p>
            <a:pPr marL="0" indent="0">
              <a:buNone/>
            </a:pPr>
            <a:r>
              <a:rPr lang="es-BO" dirty="0" smtClean="0"/>
              <a:t>adyacentes</a:t>
            </a:r>
            <a:r>
              <a:rPr lang="es-BO" dirty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Ataques MAC</a:t>
            </a:r>
            <a:endParaRPr lang="es-BO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7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Ataques MAC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Herramienta </a:t>
            </a:r>
            <a:r>
              <a:rPr lang="es-BO" dirty="0"/>
              <a:t>macof</a:t>
            </a:r>
            <a:r>
              <a:rPr lang="es-BO" dirty="0"/>
              <a:t>: Es una herramienta Linux que es parte </a:t>
            </a:r>
            <a:r>
              <a:rPr lang="es-BO" dirty="0" smtClean="0"/>
              <a:t>de la </a:t>
            </a:r>
            <a:r>
              <a:rPr lang="es-BO" dirty="0"/>
              <a:t>colección de </a:t>
            </a:r>
            <a:r>
              <a:rPr lang="es-BO" dirty="0"/>
              <a:t>dnsiff</a:t>
            </a:r>
            <a:r>
              <a:rPr lang="es-BO" dirty="0"/>
              <a:t>. Envía fuentes MAC al aleatorias y una dirección IP. Esta herramienta </a:t>
            </a:r>
            <a:r>
              <a:rPr lang="es-BO" dirty="0"/>
              <a:t>floodea</a:t>
            </a:r>
            <a:r>
              <a:rPr lang="es-BO" dirty="0"/>
              <a:t> el las </a:t>
            </a:r>
          </a:p>
          <a:p>
            <a:pPr marL="0" indent="0">
              <a:buNone/>
            </a:pPr>
            <a:r>
              <a:rPr lang="es-BO" dirty="0" smtClean="0"/>
              <a:t>tablas </a:t>
            </a:r>
            <a:r>
              <a:rPr lang="es-BO" dirty="0"/>
              <a:t>CAM del </a:t>
            </a:r>
            <a:r>
              <a:rPr lang="es-BO" dirty="0"/>
              <a:t>switch</a:t>
            </a:r>
            <a:r>
              <a:rPr lang="es-BO" dirty="0"/>
              <a:t> (131,000) por minuto </a:t>
            </a:r>
            <a:r>
              <a:rPr lang="es-BO" dirty="0" smtClean="0"/>
              <a:t>enviado </a:t>
            </a:r>
            <a:r>
              <a:rPr lang="es-BO" dirty="0"/>
              <a:t>entradas MAC falsas.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Otras herramientas: </a:t>
            </a:r>
            <a:r>
              <a:rPr lang="es-BO" dirty="0"/>
              <a:t>Yersinia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7584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defenderse de ataques MAC</a:t>
            </a:r>
            <a:r>
              <a:rPr lang="es-BO" dirty="0" smtClean="0"/>
              <a:t>?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2800" dirty="0" smtClean="0"/>
              <a:t>Configurando </a:t>
            </a:r>
            <a:r>
              <a:rPr lang="es-BO" sz="2800" dirty="0"/>
              <a:t>la seguridad de los puertos de los </a:t>
            </a:r>
            <a:r>
              <a:rPr lang="es-BO" sz="2800" dirty="0"/>
              <a:t>switch</a:t>
            </a:r>
            <a:r>
              <a:rPr lang="es-BO" sz="2800" dirty="0"/>
              <a:t> Cisco:</a:t>
            </a:r>
          </a:p>
          <a:p>
            <a:pPr marL="0" indent="0">
              <a:buNone/>
            </a:pPr>
            <a:r>
              <a:rPr lang="es-BO" sz="2800" dirty="0"/>
              <a:t>1. </a:t>
            </a:r>
            <a:r>
              <a:rPr lang="es-BO" sz="2800" dirty="0"/>
              <a:t>switchport</a:t>
            </a:r>
            <a:r>
              <a:rPr lang="es-BO" sz="2800" dirty="0"/>
              <a:t> </a:t>
            </a:r>
            <a:r>
              <a:rPr lang="es-BO" sz="2800" dirty="0"/>
              <a:t>port-security</a:t>
            </a:r>
            <a:endParaRPr lang="es-BO" sz="2800" dirty="0"/>
          </a:p>
          <a:p>
            <a:pPr marL="0" indent="0">
              <a:buNone/>
            </a:pPr>
            <a:r>
              <a:rPr lang="es-BO" sz="2800" dirty="0"/>
              <a:t>2. </a:t>
            </a:r>
            <a:r>
              <a:rPr lang="es-BO" sz="2800" dirty="0"/>
              <a:t>switchport</a:t>
            </a:r>
            <a:r>
              <a:rPr lang="es-BO" sz="2800" dirty="0"/>
              <a:t> </a:t>
            </a:r>
            <a:r>
              <a:rPr lang="es-BO" sz="2800" dirty="0"/>
              <a:t>port-security</a:t>
            </a:r>
            <a:r>
              <a:rPr lang="es-BO" sz="2800" dirty="0"/>
              <a:t> </a:t>
            </a:r>
            <a:r>
              <a:rPr lang="es-BO" sz="2800" dirty="0"/>
              <a:t>maximum</a:t>
            </a:r>
            <a:r>
              <a:rPr lang="es-BO" sz="2800" dirty="0"/>
              <a:t> 1 </a:t>
            </a:r>
            <a:r>
              <a:rPr lang="es-BO" sz="2800" dirty="0"/>
              <a:t>vlan</a:t>
            </a:r>
            <a:r>
              <a:rPr lang="es-BO" sz="2800" dirty="0"/>
              <a:t> </a:t>
            </a:r>
            <a:r>
              <a:rPr lang="es-BO" sz="2800" dirty="0"/>
              <a:t>access</a:t>
            </a:r>
            <a:endParaRPr lang="es-BO" sz="2800" dirty="0"/>
          </a:p>
          <a:p>
            <a:pPr marL="0" indent="0">
              <a:buNone/>
            </a:pPr>
            <a:r>
              <a:rPr lang="es-BO" sz="2800" dirty="0"/>
              <a:t>3. </a:t>
            </a:r>
            <a:r>
              <a:rPr lang="es-BO" sz="2800" dirty="0"/>
              <a:t>switchport</a:t>
            </a:r>
            <a:r>
              <a:rPr lang="es-BO" sz="2800" dirty="0"/>
              <a:t> </a:t>
            </a:r>
            <a:r>
              <a:rPr lang="es-BO" sz="2800" dirty="0"/>
              <a:t>port-security</a:t>
            </a:r>
            <a:r>
              <a:rPr lang="es-BO" sz="2800" dirty="0"/>
              <a:t> </a:t>
            </a:r>
            <a:r>
              <a:rPr lang="es-BO" sz="2800" dirty="0"/>
              <a:t>violation</a:t>
            </a:r>
            <a:r>
              <a:rPr lang="es-BO" sz="2800" dirty="0"/>
              <a:t> </a:t>
            </a:r>
            <a:r>
              <a:rPr lang="es-BO" sz="2800" dirty="0"/>
              <a:t>restrict</a:t>
            </a:r>
            <a:endParaRPr lang="es-BO" sz="2800" dirty="0"/>
          </a:p>
          <a:p>
            <a:pPr marL="0" indent="0">
              <a:buNone/>
            </a:pPr>
            <a:r>
              <a:rPr lang="es-BO" sz="2800" dirty="0"/>
              <a:t>4. </a:t>
            </a:r>
            <a:r>
              <a:rPr lang="es-BO" sz="2800" dirty="0"/>
              <a:t>switchport</a:t>
            </a:r>
            <a:r>
              <a:rPr lang="es-BO" sz="2800" dirty="0"/>
              <a:t> </a:t>
            </a:r>
            <a:r>
              <a:rPr lang="es-BO" sz="2800" dirty="0"/>
              <a:t>port-security</a:t>
            </a:r>
            <a:r>
              <a:rPr lang="es-BO" sz="2800" dirty="0"/>
              <a:t> </a:t>
            </a:r>
            <a:r>
              <a:rPr lang="es-BO" sz="2800" dirty="0"/>
              <a:t>aging</a:t>
            </a:r>
            <a:r>
              <a:rPr lang="es-BO" sz="2800" dirty="0"/>
              <a:t> time 2</a:t>
            </a:r>
          </a:p>
          <a:p>
            <a:pPr marL="0" indent="0">
              <a:buNone/>
            </a:pPr>
            <a:r>
              <a:rPr lang="es-BO" sz="2800" dirty="0"/>
              <a:t>5. </a:t>
            </a:r>
            <a:r>
              <a:rPr lang="es-BO" sz="2800" dirty="0"/>
              <a:t>switchport</a:t>
            </a:r>
            <a:r>
              <a:rPr lang="es-BO" sz="2800" dirty="0"/>
              <a:t> </a:t>
            </a:r>
            <a:r>
              <a:rPr lang="es-BO" sz="2800" dirty="0"/>
              <a:t>port-security</a:t>
            </a:r>
            <a:r>
              <a:rPr lang="es-BO" sz="2800" dirty="0"/>
              <a:t> </a:t>
            </a:r>
            <a:r>
              <a:rPr lang="es-BO" sz="2800" dirty="0"/>
              <a:t>aging</a:t>
            </a:r>
            <a:r>
              <a:rPr lang="es-BO" sz="2800" dirty="0"/>
              <a:t> </a:t>
            </a:r>
            <a:r>
              <a:rPr lang="es-BO" sz="2800" dirty="0"/>
              <a:t>type</a:t>
            </a:r>
            <a:r>
              <a:rPr lang="es-BO" sz="2800" dirty="0"/>
              <a:t> </a:t>
            </a:r>
            <a:r>
              <a:rPr lang="es-BO" sz="2800" dirty="0"/>
              <a:t>inactivity</a:t>
            </a:r>
            <a:endParaRPr lang="es-BO" sz="2800" dirty="0"/>
          </a:p>
          <a:p>
            <a:pPr marL="0" indent="0">
              <a:buNone/>
            </a:pPr>
            <a:r>
              <a:rPr lang="es-BO" sz="2800" dirty="0"/>
              <a:t>6. </a:t>
            </a:r>
            <a:r>
              <a:rPr lang="es-BO" sz="2800" dirty="0"/>
              <a:t>snmp</a:t>
            </a:r>
            <a:r>
              <a:rPr lang="es-BO" sz="2800" dirty="0"/>
              <a:t>-server </a:t>
            </a:r>
            <a:r>
              <a:rPr lang="es-BO" sz="2800" dirty="0"/>
              <a:t>enable</a:t>
            </a:r>
            <a:r>
              <a:rPr lang="es-BO" sz="2800" dirty="0"/>
              <a:t> </a:t>
            </a:r>
            <a:r>
              <a:rPr lang="es-BO" sz="2800" dirty="0"/>
              <a:t>traps</a:t>
            </a:r>
            <a:r>
              <a:rPr lang="es-BO" sz="2800" dirty="0"/>
              <a:t> </a:t>
            </a:r>
            <a:r>
              <a:rPr lang="es-BO" sz="2800" dirty="0"/>
              <a:t>port-security</a:t>
            </a:r>
            <a:r>
              <a:rPr lang="es-BO" sz="2800" dirty="0"/>
              <a:t> </a:t>
            </a:r>
            <a:r>
              <a:rPr lang="es-BO" sz="2800" dirty="0"/>
              <a:t>trap-rate</a:t>
            </a:r>
            <a:r>
              <a:rPr lang="es-BO" sz="2800" dirty="0"/>
              <a:t> </a:t>
            </a:r>
            <a:r>
              <a:rPr lang="es-BO" sz="2800" dirty="0" smtClean="0"/>
              <a:t>5</a:t>
            </a:r>
          </a:p>
          <a:p>
            <a:pPr marL="0" indent="0">
              <a:buNone/>
            </a:pPr>
            <a:endParaRPr lang="es-BO" sz="2400" dirty="0" smtClean="0"/>
          </a:p>
          <a:p>
            <a:pPr marL="0" indent="0">
              <a:buNone/>
            </a:pPr>
            <a:r>
              <a:rPr lang="es-BO" sz="2400" dirty="0" smtClean="0"/>
              <a:t>Nota</a:t>
            </a:r>
            <a:r>
              <a:rPr lang="es-BO" sz="2400" dirty="0"/>
              <a:t>: La seguridad del puerto limita los ataques </a:t>
            </a:r>
            <a:r>
              <a:rPr lang="es-BO" sz="2400" dirty="0"/>
              <a:t>flooding</a:t>
            </a:r>
            <a:r>
              <a:rPr lang="es-BO" sz="2400" dirty="0"/>
              <a:t> MAC y cierra el puerto y envía una trampa SNMP.</a:t>
            </a:r>
          </a:p>
        </p:txBody>
      </p:sp>
    </p:spTree>
    <p:extLst>
      <p:ext uri="{BB962C8B-B14F-4D97-AF65-F5344CB8AC3E}">
        <p14:creationId xmlns:p14="http://schemas.microsoft.com/office/powerpoint/2010/main" val="6409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Ataque DHCP </a:t>
            </a:r>
            <a:r>
              <a:rPr lang="es-BO" dirty="0"/>
              <a:t>Starvation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El atacante manda difusión de </a:t>
            </a:r>
            <a:r>
              <a:rPr lang="es-BO" dirty="0"/>
              <a:t>discovery</a:t>
            </a:r>
            <a:r>
              <a:rPr lang="es-BO" dirty="0"/>
              <a:t> </a:t>
            </a:r>
            <a:r>
              <a:rPr lang="es-BO" dirty="0"/>
              <a:t>request</a:t>
            </a:r>
            <a:r>
              <a:rPr lang="es-BO" dirty="0"/>
              <a:t> para todo el ámbito DHCP e intenta concesionar todas las direcciones DHCP disponibles en el </a:t>
            </a:r>
            <a:r>
              <a:rPr lang="es-BO" dirty="0" smtClean="0"/>
              <a:t>ámbito. </a:t>
            </a:r>
            <a:r>
              <a:rPr lang="es-BO" dirty="0"/>
              <a:t>Este es un ataque </a:t>
            </a:r>
          </a:p>
          <a:p>
            <a:pPr marL="0" indent="0">
              <a:buNone/>
            </a:pPr>
            <a:r>
              <a:rPr lang="es-BO" dirty="0" smtClean="0"/>
              <a:t>DoS</a:t>
            </a:r>
            <a:r>
              <a:rPr lang="es-BO" dirty="0" smtClean="0"/>
              <a:t> </a:t>
            </a:r>
            <a:r>
              <a:rPr lang="es-BO" dirty="0"/>
              <a:t>utilizando concesiones DHCP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Herramienta de ataque DHCP </a:t>
            </a:r>
            <a:r>
              <a:rPr lang="es-BO" dirty="0"/>
              <a:t>Starvation</a:t>
            </a:r>
            <a:r>
              <a:rPr lang="es-BO" dirty="0"/>
              <a:t>: </a:t>
            </a:r>
            <a:r>
              <a:rPr lang="es-BO" dirty="0"/>
              <a:t>Globbler</a:t>
            </a:r>
            <a:endParaRPr lang="es-B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Ataques DHCP</a:t>
            </a:r>
          </a:p>
        </p:txBody>
      </p:sp>
    </p:spTree>
    <p:extLst>
      <p:ext uri="{BB962C8B-B14F-4D97-AF65-F5344CB8AC3E}">
        <p14:creationId xmlns:p14="http://schemas.microsoft.com/office/powerpoint/2010/main" val="24507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Ataques DHCP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Ataque </a:t>
            </a:r>
            <a:r>
              <a:rPr lang="es-BO" dirty="0"/>
              <a:t>Rogue</a:t>
            </a:r>
            <a:r>
              <a:rPr lang="es-BO" dirty="0"/>
              <a:t> DHCP</a:t>
            </a:r>
          </a:p>
          <a:p>
            <a:pPr marL="0" indent="0">
              <a:buNone/>
            </a:pPr>
            <a:r>
              <a:rPr lang="es-BO" dirty="0"/>
              <a:t>El atacante un servidor DHCP </a:t>
            </a:r>
            <a:r>
              <a:rPr lang="es-BO" dirty="0"/>
              <a:t>rogue</a:t>
            </a:r>
            <a:r>
              <a:rPr lang="es-BO" dirty="0"/>
              <a:t> (pillo) en la red para proveer direcciones a los usuarios.</a:t>
            </a:r>
          </a:p>
        </p:txBody>
      </p:sp>
    </p:spTree>
    <p:extLst>
      <p:ext uri="{BB962C8B-B14F-4D97-AF65-F5344CB8AC3E}">
        <p14:creationId xmlns:p14="http://schemas.microsoft.com/office/powerpoint/2010/main" val="11218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600" dirty="0"/>
              <a:t>¿</a:t>
            </a:r>
            <a:r>
              <a:rPr lang="en-US" sz="3600" dirty="0"/>
              <a:t>Cómo</a:t>
            </a:r>
            <a:r>
              <a:rPr lang="en-US" sz="3600" dirty="0"/>
              <a:t> </a:t>
            </a:r>
            <a:r>
              <a:rPr lang="en-US" sz="3600" dirty="0"/>
              <a:t>defenderse</a:t>
            </a:r>
            <a:r>
              <a:rPr lang="en-US" sz="3600" dirty="0"/>
              <a:t> contra los </a:t>
            </a:r>
            <a:r>
              <a:rPr lang="en-US" sz="3600" dirty="0"/>
              <a:t>ataques</a:t>
            </a:r>
            <a:r>
              <a:rPr lang="en-US" sz="3600" dirty="0"/>
              <a:t> de DHCP Starvation y Rogue</a:t>
            </a:r>
            <a:r>
              <a:rPr lang="en-US" sz="3600" dirty="0" smtClean="0"/>
              <a:t>?</a:t>
            </a:r>
            <a:endParaRPr lang="es-BO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Habilitar</a:t>
            </a:r>
            <a:r>
              <a:rPr lang="en-US" dirty="0" smtClean="0"/>
              <a:t> </a:t>
            </a:r>
            <a:r>
              <a:rPr lang="en-US" dirty="0"/>
              <a:t>seguridad</a:t>
            </a:r>
            <a:r>
              <a:rPr lang="en-US" dirty="0"/>
              <a:t> del </a:t>
            </a:r>
            <a:r>
              <a:rPr lang="en-US" dirty="0"/>
              <a:t>puerto</a:t>
            </a:r>
            <a:r>
              <a:rPr lang="en-US" dirty="0"/>
              <a:t> para </a:t>
            </a:r>
            <a:r>
              <a:rPr lang="en-US" dirty="0"/>
              <a:t>defenderse</a:t>
            </a:r>
            <a:r>
              <a:rPr lang="en-US" dirty="0"/>
              <a:t> contra el </a:t>
            </a:r>
            <a:r>
              <a:rPr lang="en-US" dirty="0" smtClean="0"/>
              <a:t>ataque</a:t>
            </a:r>
            <a:r>
              <a:rPr lang="en-US" dirty="0" smtClean="0"/>
              <a:t> </a:t>
            </a:r>
            <a:r>
              <a:rPr lang="en-US" dirty="0"/>
              <a:t>starvation.</a:t>
            </a:r>
          </a:p>
          <a:p>
            <a:pPr marL="0" indent="0">
              <a:buNone/>
            </a:pPr>
            <a:r>
              <a:rPr lang="en-US" dirty="0"/>
              <a:t>Comandos</a:t>
            </a:r>
            <a:r>
              <a:rPr lang="en-US" dirty="0"/>
              <a:t> del IOS switch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switchport</a:t>
            </a:r>
            <a:r>
              <a:rPr lang="en-US" i="1" dirty="0" smtClean="0"/>
              <a:t> </a:t>
            </a:r>
            <a:r>
              <a:rPr lang="en-US" i="1" dirty="0"/>
              <a:t>port-security </a:t>
            </a:r>
          </a:p>
          <a:p>
            <a:pPr marL="0" indent="0">
              <a:buNone/>
            </a:pPr>
            <a:r>
              <a:rPr lang="en-US" i="1" dirty="0"/>
              <a:t>switchport</a:t>
            </a:r>
            <a:r>
              <a:rPr lang="en-US" i="1" dirty="0"/>
              <a:t> port-security maximum 1</a:t>
            </a:r>
          </a:p>
          <a:p>
            <a:pPr marL="0" indent="0">
              <a:buNone/>
            </a:pPr>
            <a:r>
              <a:rPr lang="en-US" i="1" dirty="0"/>
              <a:t>switchport</a:t>
            </a:r>
            <a:r>
              <a:rPr lang="en-US" i="1" dirty="0"/>
              <a:t> port-security violation restrict</a:t>
            </a:r>
          </a:p>
          <a:p>
            <a:pPr marL="0" indent="0">
              <a:buNone/>
            </a:pPr>
            <a:r>
              <a:rPr lang="en-US" i="1" dirty="0"/>
              <a:t>switchport</a:t>
            </a:r>
            <a:r>
              <a:rPr lang="en-US" i="1" dirty="0"/>
              <a:t> port-security aging time 2</a:t>
            </a:r>
          </a:p>
          <a:p>
            <a:pPr marL="0" indent="0">
              <a:buNone/>
            </a:pPr>
            <a:r>
              <a:rPr lang="en-US" i="1" dirty="0"/>
              <a:t>switchport</a:t>
            </a:r>
            <a:r>
              <a:rPr lang="en-US" i="1" dirty="0"/>
              <a:t> port-security aging type inactivity</a:t>
            </a:r>
            <a:endParaRPr lang="es-BO" i="1" dirty="0"/>
          </a:p>
        </p:txBody>
      </p:sp>
    </p:spTree>
    <p:extLst>
      <p:ext uri="{BB962C8B-B14F-4D97-AF65-F5344CB8AC3E}">
        <p14:creationId xmlns:p14="http://schemas.microsoft.com/office/powerpoint/2010/main" val="3859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BO" sz="3200" dirty="0"/>
              <a:t>Habilitar DHCP </a:t>
            </a:r>
            <a:r>
              <a:rPr lang="es-BO" sz="3200" dirty="0"/>
              <a:t>snooping</a:t>
            </a:r>
            <a:r>
              <a:rPr lang="es-BO" sz="3200" dirty="0"/>
              <a:t> (espionaje) para defenderse contra los ataques </a:t>
            </a:r>
            <a:r>
              <a:rPr lang="es-BO" sz="3200" dirty="0"/>
              <a:t>rogue</a:t>
            </a:r>
            <a:r>
              <a:rPr lang="es-BO" sz="3200" dirty="0" smtClean="0"/>
              <a:t>.</a:t>
            </a:r>
            <a:endParaRPr lang="es-BO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Comandos </a:t>
            </a:r>
            <a:r>
              <a:rPr lang="es-BO" dirty="0"/>
              <a:t>IOS </a:t>
            </a:r>
            <a:r>
              <a:rPr lang="es-BO" dirty="0"/>
              <a:t>switch</a:t>
            </a:r>
            <a:endParaRPr lang="es-BO" dirty="0"/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dirty="0" smtClean="0">
                <a:solidFill>
                  <a:srgbClr val="FF0000"/>
                </a:solidFill>
              </a:rPr>
              <a:t>ip</a:t>
            </a:r>
            <a:r>
              <a:rPr lang="es-BO" dirty="0" smtClean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dhcp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snooping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vlan</a:t>
            </a:r>
            <a:r>
              <a:rPr lang="es-BO" dirty="0">
                <a:solidFill>
                  <a:srgbClr val="FF0000"/>
                </a:solidFill>
              </a:rPr>
              <a:t> 4,104</a:t>
            </a: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no </a:t>
            </a:r>
            <a:r>
              <a:rPr lang="es-BO" dirty="0">
                <a:solidFill>
                  <a:srgbClr val="FF0000"/>
                </a:solidFill>
              </a:rPr>
              <a:t>ip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dhpc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snooping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information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option</a:t>
            </a:r>
            <a:endParaRPr lang="es-B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ip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dhcp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snooping</a:t>
            </a:r>
            <a:endParaRPr lang="es-BO" dirty="0">
              <a:solidFill>
                <a:srgbClr val="FF0000"/>
              </a:solidFill>
            </a:endParaRP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459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Amenazas </a:t>
            </a:r>
            <a:r>
              <a:rPr lang="es-BO" dirty="0"/>
              <a:t>sniffing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 smtClean="0"/>
              <a:t>Colocando </a:t>
            </a:r>
            <a:r>
              <a:rPr lang="es-BO" dirty="0"/>
              <a:t>una tarjeta en la red en modo promiscuo un atacante puede capturar y analizar todo el tráfico de la red. </a:t>
            </a:r>
          </a:p>
          <a:p>
            <a:r>
              <a:rPr lang="es-BO" dirty="0" smtClean="0"/>
              <a:t>Muchos </a:t>
            </a:r>
            <a:r>
              <a:rPr lang="es-BO" dirty="0"/>
              <a:t>puertos de las empresas están abiertos.</a:t>
            </a:r>
          </a:p>
          <a:p>
            <a:r>
              <a:rPr lang="es-BO" dirty="0" smtClean="0"/>
              <a:t>Un </a:t>
            </a:r>
            <a:r>
              <a:rPr lang="es-BO" dirty="0"/>
              <a:t>packet</a:t>
            </a:r>
            <a:r>
              <a:rPr lang="es-BO" dirty="0"/>
              <a:t> </a:t>
            </a:r>
            <a:r>
              <a:rPr lang="es-BO" dirty="0"/>
              <a:t>sniffer</a:t>
            </a:r>
            <a:r>
              <a:rPr lang="es-BO" dirty="0"/>
              <a:t> solo puede capturar información de paquetes de una subred.</a:t>
            </a:r>
          </a:p>
          <a:p>
            <a:r>
              <a:rPr lang="es-BO" dirty="0" smtClean="0"/>
              <a:t>Usualmente </a:t>
            </a:r>
            <a:r>
              <a:rPr lang="es-BO" dirty="0"/>
              <a:t>cualquier </a:t>
            </a:r>
            <a:r>
              <a:rPr lang="es-BO" dirty="0" smtClean="0"/>
              <a:t>laptop </a:t>
            </a:r>
            <a:r>
              <a:rPr lang="es-BO" dirty="0"/>
              <a:t>puede conectarse a una red y obtener acceso a esta.</a:t>
            </a:r>
          </a:p>
        </p:txBody>
      </p:sp>
    </p:spTree>
    <p:extLst>
      <p:ext uri="{BB962C8B-B14F-4D97-AF65-F5344CB8AC3E}">
        <p14:creationId xmlns:p14="http://schemas.microsoft.com/office/powerpoint/2010/main" val="342893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Ataques ARP </a:t>
            </a:r>
            <a:r>
              <a:rPr lang="es-BO" dirty="0"/>
              <a:t>Poisoning</a:t>
            </a:r>
            <a:r>
              <a:rPr lang="es-BO" dirty="0"/>
              <a:t>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sz="2600" dirty="0"/>
              <a:t>¿Qué es ARP (</a:t>
            </a:r>
            <a:r>
              <a:rPr lang="es-BO" sz="2600" dirty="0"/>
              <a:t>Address</a:t>
            </a:r>
            <a:r>
              <a:rPr lang="es-BO" sz="2600" dirty="0"/>
              <a:t> </a:t>
            </a:r>
            <a:r>
              <a:rPr lang="es-BO" sz="2600" dirty="0"/>
              <a:t>Resolution</a:t>
            </a:r>
            <a:r>
              <a:rPr lang="es-BO" sz="2600" dirty="0"/>
              <a:t> </a:t>
            </a:r>
            <a:r>
              <a:rPr lang="es-BO" sz="2600" dirty="0"/>
              <a:t>Protocol</a:t>
            </a:r>
            <a:r>
              <a:rPr lang="es-BO" sz="2600" dirty="0"/>
              <a:t>)?</a:t>
            </a:r>
          </a:p>
          <a:p>
            <a:pPr marL="0" indent="0">
              <a:buNone/>
            </a:pPr>
            <a:r>
              <a:rPr lang="es-BO" sz="2600" dirty="0"/>
              <a:t>Es un protocolo para mapear una dirección IP a una dirección física. El protocolo ARP difunde los equipos de red para encontrar sus direcciones MAC. Cuando un equipo </a:t>
            </a:r>
            <a:r>
              <a:rPr lang="es-BO" sz="2600" dirty="0" smtClean="0"/>
              <a:t>necesita </a:t>
            </a:r>
            <a:r>
              <a:rPr lang="es-BO" sz="2600" dirty="0"/>
              <a:t>comunicarse con otro, busca la tabla ARP. Si la dirección MAC no se encuentra en la tabla, la ARP es difundida por la red. Todos los equipos compararán en la </a:t>
            </a:r>
            <a:r>
              <a:rPr lang="es-BO" sz="2600" dirty="0" smtClean="0"/>
              <a:t>red </a:t>
            </a:r>
            <a:r>
              <a:rPr lang="es-BO" sz="2600" dirty="0"/>
              <a:t>su dirección IP y su dirección MAC. Si alguno identifica con su dirección, el equipo responderá y este se almacenará en la tabla ARP y la comunicación se dará.</a:t>
            </a:r>
          </a:p>
        </p:txBody>
      </p:sp>
    </p:spTree>
    <p:extLst>
      <p:ext uri="{BB962C8B-B14F-4D97-AF65-F5344CB8AC3E}">
        <p14:creationId xmlns:p14="http://schemas.microsoft.com/office/powerpoint/2010/main" val="30462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Ataque ARP </a:t>
            </a:r>
            <a:r>
              <a:rPr lang="es-BO" dirty="0"/>
              <a:t>Spoofing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800" dirty="0"/>
              <a:t>Los paquetes ARP pueden ser falsificados para </a:t>
            </a:r>
            <a:r>
              <a:rPr lang="es-BO" sz="2800" dirty="0" smtClean="0"/>
              <a:t>enviar </a:t>
            </a:r>
            <a:r>
              <a:rPr lang="es-BO" sz="2800" dirty="0"/>
              <a:t>datos al equipo del atacante. ARP </a:t>
            </a:r>
            <a:r>
              <a:rPr lang="es-BO" sz="2800" dirty="0"/>
              <a:t>Spoofing</a:t>
            </a:r>
            <a:r>
              <a:rPr lang="es-BO" sz="2800" dirty="0"/>
              <a:t> implica construir un número largo de solicitudes ARP falsificados y </a:t>
            </a:r>
            <a:r>
              <a:rPr lang="es-BO" sz="2800" dirty="0" smtClean="0"/>
              <a:t>responde </a:t>
            </a:r>
            <a:r>
              <a:rPr lang="es-BO" sz="2800" dirty="0"/>
              <a:t>paquetes para sobrecargar un </a:t>
            </a:r>
            <a:r>
              <a:rPr lang="es-BO" sz="2800" dirty="0"/>
              <a:t>switch</a:t>
            </a:r>
            <a:r>
              <a:rPr lang="es-BO" sz="2800" dirty="0"/>
              <a:t>. Los atacantes </a:t>
            </a:r>
            <a:r>
              <a:rPr lang="es-BO" sz="2800" dirty="0"/>
              <a:t>floodean</a:t>
            </a:r>
            <a:r>
              <a:rPr lang="es-BO" sz="2800" dirty="0"/>
              <a:t> la caché ARP de un equipo con entradas falsas también conocidas como </a:t>
            </a:r>
            <a:r>
              <a:rPr lang="es-BO" sz="2800" dirty="0"/>
              <a:t>poisoning</a:t>
            </a:r>
            <a:r>
              <a:rPr lang="es-BO" sz="2800" dirty="0"/>
              <a:t>. El </a:t>
            </a:r>
            <a:r>
              <a:rPr lang="es-BO" sz="2800" dirty="0"/>
              <a:t>switch</a:t>
            </a:r>
            <a:r>
              <a:rPr lang="es-BO" sz="2800" dirty="0"/>
              <a:t> se </a:t>
            </a:r>
            <a:r>
              <a:rPr lang="es-BO" sz="2800" dirty="0" smtClean="0"/>
              <a:t>establece </a:t>
            </a:r>
            <a:r>
              <a:rPr lang="es-BO" sz="2800" dirty="0"/>
              <a:t>a "</a:t>
            </a:r>
            <a:r>
              <a:rPr lang="es-BO" sz="2800" dirty="0"/>
              <a:t>forwarding</a:t>
            </a:r>
            <a:r>
              <a:rPr lang="es-BO" sz="2800" dirty="0"/>
              <a:t> </a:t>
            </a:r>
            <a:r>
              <a:rPr lang="es-BO" sz="2800" dirty="0"/>
              <a:t>mode</a:t>
            </a:r>
            <a:r>
              <a:rPr lang="es-BO" sz="2800" dirty="0"/>
              <a:t>" luego de que la tabla ARP es </a:t>
            </a:r>
            <a:r>
              <a:rPr lang="es-BO" sz="2800" dirty="0"/>
              <a:t>floodeada</a:t>
            </a:r>
            <a:r>
              <a:rPr lang="es-BO" sz="2800" dirty="0"/>
              <a:t> con respuestas ARP falsas y los atacantes pueden olfatear todos los paquetes de la red.</a:t>
            </a:r>
          </a:p>
        </p:txBody>
      </p:sp>
    </p:spTree>
    <p:extLst>
      <p:ext uri="{BB962C8B-B14F-4D97-AF65-F5344CB8AC3E}">
        <p14:creationId xmlns:p14="http://schemas.microsoft.com/office/powerpoint/2010/main" val="3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trabaja el ARP </a:t>
            </a:r>
            <a:r>
              <a:rPr lang="es-BO" dirty="0"/>
              <a:t>Spoofing</a:t>
            </a:r>
            <a:r>
              <a:rPr lang="es-BO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2700" dirty="0"/>
              <a:t>Cuando un </a:t>
            </a:r>
            <a:r>
              <a:rPr lang="es-BO" sz="2700" dirty="0" smtClean="0"/>
              <a:t>usuario A </a:t>
            </a:r>
            <a:r>
              <a:rPr lang="es-BO" sz="2700" dirty="0"/>
              <a:t>inicia una </a:t>
            </a:r>
            <a:r>
              <a:rPr lang="es-BO" sz="2700" dirty="0" smtClean="0"/>
              <a:t>sesión </a:t>
            </a:r>
            <a:r>
              <a:rPr lang="es-BO" sz="2700" dirty="0"/>
              <a:t>con un </a:t>
            </a:r>
            <a:r>
              <a:rPr lang="es-BO" sz="2700" dirty="0" smtClean="0"/>
              <a:t>usuario B </a:t>
            </a:r>
            <a:r>
              <a:rPr lang="es-BO" sz="2700" dirty="0"/>
              <a:t>en el mismo dominio de difusión en capa2, una solicitud ARP es difundida utilizando el IP del usuario B y el </a:t>
            </a:r>
            <a:r>
              <a:rPr lang="es-BO" sz="2700" dirty="0" smtClean="0"/>
              <a:t>usuario </a:t>
            </a:r>
            <a:r>
              <a:rPr lang="es-BO" sz="2700" dirty="0"/>
              <a:t>A espera a que el usuario B </a:t>
            </a:r>
            <a:r>
              <a:rPr lang="es-BO" sz="2700" dirty="0" smtClean="0"/>
              <a:t>responda </a:t>
            </a:r>
            <a:r>
              <a:rPr lang="es-BO" sz="2700" dirty="0"/>
              <a:t>con la máscara de subred.</a:t>
            </a:r>
          </a:p>
          <a:p>
            <a:pPr marL="0" indent="0">
              <a:buNone/>
            </a:pPr>
            <a:r>
              <a:rPr lang="es-BO" sz="2700" dirty="0"/>
              <a:t>1. Hola 10.1.1.1 estas </a:t>
            </a:r>
            <a:r>
              <a:rPr lang="es-BO" sz="2700" dirty="0" smtClean="0"/>
              <a:t>ahí??</a:t>
            </a:r>
            <a:endParaRPr lang="es-BO" sz="2700" dirty="0"/>
          </a:p>
          <a:p>
            <a:pPr marL="0" indent="0">
              <a:buNone/>
            </a:pPr>
            <a:r>
              <a:rPr lang="es-BO" sz="2700" dirty="0"/>
              <a:t>2. Si, </a:t>
            </a:r>
            <a:r>
              <a:rPr lang="es-BO" sz="2700" dirty="0" smtClean="0"/>
              <a:t>aquí </a:t>
            </a:r>
            <a:r>
              <a:rPr lang="es-BO" sz="2700" dirty="0"/>
              <a:t>estoy y mi máscara es 1:2:3:4:5:6</a:t>
            </a:r>
          </a:p>
          <a:p>
            <a:pPr marL="0" indent="0">
              <a:buNone/>
            </a:pPr>
            <a:r>
              <a:rPr lang="es-BO" sz="2700" dirty="0"/>
              <a:t>Un usuario malicioso escucha a escondidas en la no protegida capa2 y puede responder al usuario A </a:t>
            </a:r>
            <a:r>
              <a:rPr lang="es-BO" sz="2700" dirty="0"/>
              <a:t>spoofeando</a:t>
            </a:r>
            <a:r>
              <a:rPr lang="es-BO" sz="2700" dirty="0"/>
              <a:t> la MAC del usuario B.</a:t>
            </a:r>
          </a:p>
          <a:p>
            <a:pPr marL="0" indent="0">
              <a:buNone/>
            </a:pPr>
            <a:r>
              <a:rPr lang="es-BO" sz="2700" dirty="0"/>
              <a:t>3. NO, aquí estoy 10.1.1.1 y mi máscara es 9:8:7:6:5:4</a:t>
            </a:r>
          </a:p>
        </p:txBody>
      </p:sp>
    </p:spTree>
    <p:extLst>
      <p:ext uri="{BB962C8B-B14F-4D97-AF65-F5344CB8AC3E}">
        <p14:creationId xmlns:p14="http://schemas.microsoft.com/office/powerpoint/2010/main" val="4390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- Ataque </a:t>
            </a:r>
            <a:r>
              <a:rPr lang="es-BO" dirty="0"/>
              <a:t>DoS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- Intercepción de datos.</a:t>
            </a:r>
          </a:p>
          <a:p>
            <a:pPr marL="0" indent="0">
              <a:buNone/>
            </a:pPr>
            <a:r>
              <a:rPr lang="es-BO" dirty="0"/>
              <a:t>- </a:t>
            </a:r>
            <a:r>
              <a:rPr lang="es-BO" dirty="0"/>
              <a:t>VoIP</a:t>
            </a:r>
            <a:r>
              <a:rPr lang="es-BO" dirty="0"/>
              <a:t> </a:t>
            </a:r>
            <a:r>
              <a:rPr lang="es-BO" dirty="0"/>
              <a:t>Call</a:t>
            </a:r>
            <a:r>
              <a:rPr lang="es-BO" dirty="0"/>
              <a:t> </a:t>
            </a:r>
            <a:r>
              <a:rPr lang="es-BO" dirty="0"/>
              <a:t>tapping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- Robo de contraseñas.</a:t>
            </a:r>
          </a:p>
          <a:p>
            <a:pPr>
              <a:buFontTx/>
              <a:buChar char="-"/>
            </a:pPr>
            <a:r>
              <a:rPr lang="es-BO" dirty="0" smtClean="0"/>
              <a:t>Manipulación </a:t>
            </a:r>
            <a:r>
              <a:rPr lang="es-BO" dirty="0"/>
              <a:t>de datos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r>
              <a:rPr lang="es-BO" dirty="0" smtClean="0"/>
              <a:t>Todo </a:t>
            </a:r>
            <a:r>
              <a:rPr lang="es-BO" dirty="0"/>
              <a:t>lo que pase en texto claro será interceptado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r>
              <a:rPr lang="es-BO" dirty="0"/>
              <a:t>Herramientas para ARP </a:t>
            </a:r>
            <a:r>
              <a:rPr lang="es-BO" dirty="0"/>
              <a:t>Poisoning</a:t>
            </a:r>
            <a:r>
              <a:rPr lang="es-BO" dirty="0"/>
              <a:t>: </a:t>
            </a:r>
            <a:r>
              <a:rPr lang="es-BO" dirty="0"/>
              <a:t>Cain&amp;Abel</a:t>
            </a:r>
            <a:r>
              <a:rPr lang="es-BO" dirty="0"/>
              <a:t>, </a:t>
            </a:r>
            <a:r>
              <a:rPr lang="es-BO" dirty="0"/>
              <a:t>WinArpAttacker</a:t>
            </a:r>
            <a:r>
              <a:rPr lang="es-BO" dirty="0"/>
              <a:t>, </a:t>
            </a:r>
            <a:r>
              <a:rPr lang="es-BO" dirty="0"/>
              <a:t>Ufasoft</a:t>
            </a:r>
            <a:r>
              <a:rPr lang="es-BO" dirty="0"/>
              <a:t> </a:t>
            </a:r>
            <a:r>
              <a:rPr lang="es-BO" dirty="0"/>
              <a:t>Snif</a:t>
            </a:r>
            <a:r>
              <a:rPr lang="es-BO" dirty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Amenazas del ARP </a:t>
            </a:r>
            <a:r>
              <a:rPr lang="es-BO" dirty="0"/>
              <a:t>Poisoning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57333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Utilizar la DHCP </a:t>
            </a:r>
            <a:r>
              <a:rPr lang="es-BO" dirty="0"/>
              <a:t>Snooping</a:t>
            </a:r>
            <a:r>
              <a:rPr lang="es-BO" dirty="0"/>
              <a:t> </a:t>
            </a:r>
            <a:r>
              <a:rPr lang="es-BO" dirty="0"/>
              <a:t>Binding</a:t>
            </a:r>
            <a:r>
              <a:rPr lang="es-BO" dirty="0"/>
              <a:t> </a:t>
            </a:r>
            <a:r>
              <a:rPr lang="es-BO" dirty="0"/>
              <a:t>Table</a:t>
            </a:r>
            <a:r>
              <a:rPr lang="es-BO" dirty="0"/>
              <a:t> y la inspección dinámica ARP.</a:t>
            </a:r>
          </a:p>
          <a:p>
            <a:r>
              <a:rPr lang="es-BO" dirty="0"/>
              <a:t>Revisar la MAC y la IP para ver que el ARP de la interfaz está en la unión.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defenderse contra ARP </a:t>
            </a:r>
            <a:r>
              <a:rPr lang="es-BO" dirty="0"/>
              <a:t>Poisoning</a:t>
            </a:r>
            <a:r>
              <a:rPr lang="es-B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321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BO" sz="2800" dirty="0"/>
              <a:t>Configurando DHCP </a:t>
            </a:r>
            <a:r>
              <a:rPr lang="es-BO" sz="2800" dirty="0"/>
              <a:t>Snooping</a:t>
            </a:r>
            <a:r>
              <a:rPr lang="es-BO" sz="2800" dirty="0"/>
              <a:t> y Inspección ARP dinámica en </a:t>
            </a:r>
            <a:r>
              <a:rPr lang="es-BO" sz="2800" dirty="0"/>
              <a:t>switches</a:t>
            </a:r>
            <a:r>
              <a:rPr lang="es-BO" sz="2800" dirty="0"/>
              <a:t> Cisco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BO" sz="2800" i="1" dirty="0" smtClean="0"/>
          </a:p>
          <a:p>
            <a:pPr marL="0" indent="0">
              <a:buNone/>
            </a:pPr>
            <a:r>
              <a:rPr lang="es-BO" sz="2800" dirty="0" smtClean="0">
                <a:solidFill>
                  <a:srgbClr val="FF0000"/>
                </a:solidFill>
              </a:rPr>
              <a:t>ip</a:t>
            </a:r>
            <a:r>
              <a:rPr lang="es-BO" sz="2800" dirty="0" smtClean="0">
                <a:solidFill>
                  <a:srgbClr val="FF0000"/>
                </a:solidFill>
              </a:rPr>
              <a:t> </a:t>
            </a:r>
            <a:r>
              <a:rPr lang="es-BO" sz="2800" dirty="0">
                <a:solidFill>
                  <a:srgbClr val="FF0000"/>
                </a:solidFill>
              </a:rPr>
              <a:t>dhcp</a:t>
            </a:r>
            <a:r>
              <a:rPr lang="es-BO" sz="2800" dirty="0">
                <a:solidFill>
                  <a:srgbClr val="FF0000"/>
                </a:solidFill>
              </a:rPr>
              <a:t> </a:t>
            </a:r>
            <a:r>
              <a:rPr lang="es-BO" sz="2800" dirty="0">
                <a:solidFill>
                  <a:srgbClr val="FF0000"/>
                </a:solidFill>
              </a:rPr>
              <a:t>snooping</a:t>
            </a:r>
            <a:endParaRPr lang="es-BO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sz="2800" dirty="0">
                <a:solidFill>
                  <a:srgbClr val="FF0000"/>
                </a:solidFill>
              </a:rPr>
              <a:t>ip</a:t>
            </a:r>
            <a:r>
              <a:rPr lang="es-BO" sz="2800" dirty="0">
                <a:solidFill>
                  <a:srgbClr val="FF0000"/>
                </a:solidFill>
              </a:rPr>
              <a:t> </a:t>
            </a:r>
            <a:r>
              <a:rPr lang="es-BO" sz="2800" dirty="0">
                <a:solidFill>
                  <a:srgbClr val="FF0000"/>
                </a:solidFill>
              </a:rPr>
              <a:t>dhcp</a:t>
            </a:r>
            <a:r>
              <a:rPr lang="es-BO" sz="2800" dirty="0">
                <a:solidFill>
                  <a:srgbClr val="FF0000"/>
                </a:solidFill>
              </a:rPr>
              <a:t> </a:t>
            </a:r>
            <a:r>
              <a:rPr lang="es-BO" sz="2800" dirty="0">
                <a:solidFill>
                  <a:srgbClr val="FF0000"/>
                </a:solidFill>
              </a:rPr>
              <a:t>snooping</a:t>
            </a:r>
            <a:r>
              <a:rPr lang="es-BO" sz="2800" dirty="0">
                <a:solidFill>
                  <a:srgbClr val="FF0000"/>
                </a:solidFill>
              </a:rPr>
              <a:t> </a:t>
            </a:r>
            <a:r>
              <a:rPr lang="es-BO" sz="2800" dirty="0">
                <a:solidFill>
                  <a:srgbClr val="FF0000"/>
                </a:solidFill>
              </a:rPr>
              <a:t>vlan</a:t>
            </a:r>
            <a:r>
              <a:rPr lang="es-BO" sz="2800" dirty="0">
                <a:solidFill>
                  <a:srgbClr val="FF0000"/>
                </a:solidFill>
              </a:rPr>
              <a:t> 10</a:t>
            </a:r>
          </a:p>
          <a:p>
            <a:pPr marL="0" indent="0">
              <a:buNone/>
            </a:pPr>
            <a:r>
              <a:rPr lang="es-BO" sz="2800" dirty="0">
                <a:solidFill>
                  <a:srgbClr val="FF0000"/>
                </a:solidFill>
              </a:rPr>
              <a:t>show </a:t>
            </a:r>
            <a:r>
              <a:rPr lang="es-BO" sz="2800" dirty="0">
                <a:solidFill>
                  <a:srgbClr val="FF0000"/>
                </a:solidFill>
              </a:rPr>
              <a:t>ip</a:t>
            </a:r>
            <a:r>
              <a:rPr lang="es-BO" sz="2800" dirty="0">
                <a:solidFill>
                  <a:srgbClr val="FF0000"/>
                </a:solidFill>
              </a:rPr>
              <a:t> </a:t>
            </a:r>
            <a:r>
              <a:rPr lang="es-BO" sz="2800" dirty="0">
                <a:solidFill>
                  <a:srgbClr val="FF0000"/>
                </a:solidFill>
              </a:rPr>
              <a:t>dhcp</a:t>
            </a:r>
            <a:r>
              <a:rPr lang="es-BO" sz="2800" dirty="0">
                <a:solidFill>
                  <a:srgbClr val="FF0000"/>
                </a:solidFill>
              </a:rPr>
              <a:t> </a:t>
            </a:r>
            <a:r>
              <a:rPr lang="es-BO" sz="2800" dirty="0">
                <a:solidFill>
                  <a:srgbClr val="FF0000"/>
                </a:solidFill>
              </a:rPr>
              <a:t>snooping</a:t>
            </a:r>
            <a:endParaRPr lang="es-BO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BO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sz="2800" dirty="0">
                <a:solidFill>
                  <a:srgbClr val="FF0000"/>
                </a:solidFill>
              </a:rPr>
              <a:t>show </a:t>
            </a:r>
            <a:r>
              <a:rPr lang="es-BO" sz="2800" dirty="0">
                <a:solidFill>
                  <a:srgbClr val="FF0000"/>
                </a:solidFill>
              </a:rPr>
              <a:t>ip</a:t>
            </a:r>
            <a:r>
              <a:rPr lang="es-BO" sz="2800" dirty="0">
                <a:solidFill>
                  <a:srgbClr val="FF0000"/>
                </a:solidFill>
              </a:rPr>
              <a:t> </a:t>
            </a:r>
            <a:r>
              <a:rPr lang="es-BO" sz="2800" dirty="0">
                <a:solidFill>
                  <a:srgbClr val="FF0000"/>
                </a:solidFill>
              </a:rPr>
              <a:t>dhcp</a:t>
            </a:r>
            <a:r>
              <a:rPr lang="es-BO" sz="2800" dirty="0">
                <a:solidFill>
                  <a:srgbClr val="FF0000"/>
                </a:solidFill>
              </a:rPr>
              <a:t> </a:t>
            </a:r>
            <a:r>
              <a:rPr lang="es-BO" sz="2800" dirty="0">
                <a:solidFill>
                  <a:srgbClr val="FF0000"/>
                </a:solidFill>
              </a:rPr>
              <a:t>snooping</a:t>
            </a:r>
            <a:r>
              <a:rPr lang="es-BO" sz="2800" dirty="0">
                <a:solidFill>
                  <a:srgbClr val="FF0000"/>
                </a:solidFill>
              </a:rPr>
              <a:t> </a:t>
            </a:r>
            <a:r>
              <a:rPr lang="es-BO" sz="2800" dirty="0">
                <a:solidFill>
                  <a:srgbClr val="FF0000"/>
                </a:solidFill>
              </a:rPr>
              <a:t>binding</a:t>
            </a:r>
            <a:endParaRPr lang="es-BO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BO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sz="2800" dirty="0">
                <a:solidFill>
                  <a:srgbClr val="FF0000"/>
                </a:solidFill>
              </a:rPr>
              <a:t>ip</a:t>
            </a:r>
            <a:r>
              <a:rPr lang="es-BO" sz="2800" dirty="0">
                <a:solidFill>
                  <a:srgbClr val="FF0000"/>
                </a:solidFill>
              </a:rPr>
              <a:t> </a:t>
            </a:r>
            <a:r>
              <a:rPr lang="es-BO" sz="2800" dirty="0">
                <a:solidFill>
                  <a:srgbClr val="FF0000"/>
                </a:solidFill>
              </a:rPr>
              <a:t>arp</a:t>
            </a:r>
            <a:r>
              <a:rPr lang="es-BO" sz="2800" dirty="0">
                <a:solidFill>
                  <a:srgbClr val="FF0000"/>
                </a:solidFill>
              </a:rPr>
              <a:t> </a:t>
            </a:r>
            <a:r>
              <a:rPr lang="es-BO" sz="2800" dirty="0">
                <a:solidFill>
                  <a:srgbClr val="FF0000"/>
                </a:solidFill>
              </a:rPr>
              <a:t>inspection</a:t>
            </a:r>
            <a:r>
              <a:rPr lang="es-BO" sz="2800" dirty="0">
                <a:solidFill>
                  <a:srgbClr val="FF0000"/>
                </a:solidFill>
              </a:rPr>
              <a:t> </a:t>
            </a:r>
            <a:r>
              <a:rPr lang="es-BO" sz="2800" dirty="0">
                <a:solidFill>
                  <a:srgbClr val="FF0000"/>
                </a:solidFill>
              </a:rPr>
              <a:t>vlan</a:t>
            </a:r>
            <a:r>
              <a:rPr lang="es-BO" sz="2800" dirty="0">
                <a:solidFill>
                  <a:srgbClr val="FF0000"/>
                </a:solidFill>
              </a:rPr>
              <a:t> 10</a:t>
            </a:r>
          </a:p>
          <a:p>
            <a:pPr marL="0" indent="0">
              <a:buNone/>
            </a:pPr>
            <a:r>
              <a:rPr lang="es-BO" sz="2800" dirty="0">
                <a:solidFill>
                  <a:srgbClr val="FF0000"/>
                </a:solidFill>
              </a:rPr>
              <a:t>^Z</a:t>
            </a:r>
          </a:p>
          <a:p>
            <a:pPr marL="0" indent="0">
              <a:buNone/>
            </a:pPr>
            <a:r>
              <a:rPr lang="es-BO" sz="2800" dirty="0">
                <a:solidFill>
                  <a:srgbClr val="FF0000"/>
                </a:solidFill>
              </a:rPr>
              <a:t>show </a:t>
            </a:r>
            <a:r>
              <a:rPr lang="es-BO" sz="2800" dirty="0">
                <a:solidFill>
                  <a:srgbClr val="FF0000"/>
                </a:solidFill>
              </a:rPr>
              <a:t>ip</a:t>
            </a:r>
            <a:r>
              <a:rPr lang="es-BO" sz="2800" dirty="0">
                <a:solidFill>
                  <a:srgbClr val="FF0000"/>
                </a:solidFill>
              </a:rPr>
              <a:t> </a:t>
            </a:r>
            <a:r>
              <a:rPr lang="es-BO" sz="2800" dirty="0">
                <a:solidFill>
                  <a:srgbClr val="FF0000"/>
                </a:solidFill>
              </a:rPr>
              <a:t>arp</a:t>
            </a:r>
            <a:r>
              <a:rPr lang="es-BO" sz="2800" dirty="0">
                <a:solidFill>
                  <a:srgbClr val="FF0000"/>
                </a:solidFill>
              </a:rPr>
              <a:t> </a:t>
            </a:r>
            <a:r>
              <a:rPr lang="es-BO" sz="2800" dirty="0">
                <a:solidFill>
                  <a:srgbClr val="FF0000"/>
                </a:solidFill>
              </a:rPr>
              <a:t>inspection</a:t>
            </a:r>
            <a:endParaRPr lang="es-BO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8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MAC </a:t>
            </a:r>
            <a:r>
              <a:rPr lang="es-BO" dirty="0"/>
              <a:t>Spoofing</a:t>
            </a:r>
            <a:r>
              <a:rPr lang="es-BO" dirty="0"/>
              <a:t>/Duplicando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sz="2800" dirty="0"/>
              <a:t>Este ataque es </a:t>
            </a:r>
            <a:r>
              <a:rPr lang="es-BO" sz="2800" dirty="0" smtClean="0"/>
              <a:t>realizado </a:t>
            </a:r>
            <a:r>
              <a:rPr lang="es-BO" sz="2800" dirty="0"/>
              <a:t>cuando se </a:t>
            </a:r>
            <a:r>
              <a:rPr lang="es-BO" sz="2800" dirty="0" smtClean="0"/>
              <a:t>olfatea </a:t>
            </a:r>
            <a:r>
              <a:rPr lang="es-BO" sz="2800" dirty="0"/>
              <a:t>una </a:t>
            </a:r>
            <a:r>
              <a:rPr lang="es-BO" sz="2800" dirty="0"/>
              <a:t>rec</a:t>
            </a:r>
            <a:r>
              <a:rPr lang="es-BO" sz="2800" dirty="0"/>
              <a:t> por direcciones MAC de los clientes que activamente están asociados a un puerto del </a:t>
            </a:r>
            <a:r>
              <a:rPr lang="es-BO" sz="2800" dirty="0"/>
              <a:t>switch</a:t>
            </a:r>
            <a:r>
              <a:rPr lang="es-BO" sz="2800" dirty="0"/>
              <a:t> y re utilizan otras una </a:t>
            </a:r>
            <a:r>
              <a:rPr lang="es-BO" sz="2800" dirty="0" smtClean="0"/>
              <a:t>de esas </a:t>
            </a:r>
            <a:r>
              <a:rPr lang="es-BO" sz="2800" dirty="0"/>
              <a:t>direcciones.</a:t>
            </a:r>
          </a:p>
          <a:p>
            <a:pPr marL="0" indent="0">
              <a:buNone/>
            </a:pPr>
            <a:r>
              <a:rPr lang="es-BO" sz="2800" dirty="0"/>
              <a:t>Escuchando el tráfico de la red, un usuario malicioso puede interceptar una MAC </a:t>
            </a:r>
            <a:r>
              <a:rPr lang="es-BO" sz="2800" dirty="0"/>
              <a:t>address</a:t>
            </a:r>
            <a:r>
              <a:rPr lang="es-BO" sz="2800" dirty="0"/>
              <a:t> legítima de otro usuario para recibir todo el tráfico destinado para ese </a:t>
            </a:r>
            <a:r>
              <a:rPr lang="es-BO" sz="2800" dirty="0" smtClean="0"/>
              <a:t>usuario</a:t>
            </a:r>
            <a:r>
              <a:rPr lang="es-BO" sz="2800" dirty="0"/>
              <a:t>.</a:t>
            </a:r>
          </a:p>
          <a:p>
            <a:pPr marL="0" indent="0">
              <a:buNone/>
            </a:pPr>
            <a:r>
              <a:rPr lang="es-BO" sz="2800" dirty="0"/>
              <a:t>Esta técnica funciona en </a:t>
            </a:r>
            <a:r>
              <a:rPr lang="es-BO" sz="2800" dirty="0"/>
              <a:t>Wireless</a:t>
            </a:r>
            <a:r>
              <a:rPr lang="es-BO" sz="2800" dirty="0"/>
              <a:t> AP con el MAC </a:t>
            </a:r>
            <a:r>
              <a:rPr lang="es-BO" sz="2800" dirty="0"/>
              <a:t>filtering</a:t>
            </a:r>
            <a:r>
              <a:rPr lang="es-BO" sz="2800" dirty="0"/>
              <a:t> habilitado.</a:t>
            </a:r>
          </a:p>
        </p:txBody>
      </p:sp>
    </p:spTree>
    <p:extLst>
      <p:ext uri="{BB962C8B-B14F-4D97-AF65-F5344CB8AC3E}">
        <p14:creationId xmlns:p14="http://schemas.microsoft.com/office/powerpoint/2010/main" val="2742104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MAC </a:t>
            </a:r>
            <a:r>
              <a:rPr lang="es-BO" dirty="0"/>
              <a:t>Spoofing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- Si la MAC es utilizada para acceder a la red un atacante puede obtener acceso a la red.</a:t>
            </a:r>
          </a:p>
          <a:p>
            <a:pPr marL="0" indent="0">
              <a:buNone/>
            </a:pPr>
            <a:r>
              <a:rPr lang="es-BO" dirty="0"/>
              <a:t>- Un atacante puede asumir la identidad de alguien en la red.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Amenazas de ataques </a:t>
            </a:r>
            <a:r>
              <a:rPr lang="es-BO" dirty="0" smtClean="0"/>
              <a:t>Spoofing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223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Amenazas de ataques </a:t>
            </a:r>
            <a:r>
              <a:rPr lang="es-BO" dirty="0" smtClean="0"/>
              <a:t>Spoofing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IP </a:t>
            </a:r>
            <a:r>
              <a:rPr lang="es-BO" dirty="0"/>
              <a:t>Spoofing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- Ping de la muerte.</a:t>
            </a:r>
          </a:p>
          <a:p>
            <a:pPr marL="0" indent="0">
              <a:buNone/>
            </a:pPr>
            <a:r>
              <a:rPr lang="es-BO" dirty="0"/>
              <a:t>- ICMP </a:t>
            </a:r>
            <a:r>
              <a:rPr lang="es-BO" dirty="0"/>
              <a:t>unreachable</a:t>
            </a:r>
            <a:r>
              <a:rPr lang="es-BO" dirty="0"/>
              <a:t> </a:t>
            </a:r>
            <a:r>
              <a:rPr lang="es-BO" dirty="0"/>
              <a:t>storm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- SYN </a:t>
            </a:r>
            <a:r>
              <a:rPr lang="es-BO" dirty="0"/>
              <a:t>flood</a:t>
            </a:r>
            <a:r>
              <a:rPr lang="es-BO" dirty="0"/>
              <a:t>.</a:t>
            </a:r>
          </a:p>
          <a:p>
            <a:pPr>
              <a:buFontTx/>
              <a:buChar char="-"/>
            </a:pPr>
            <a:r>
              <a:rPr lang="es-BO" dirty="0" smtClean="0"/>
              <a:t>IPs</a:t>
            </a:r>
            <a:r>
              <a:rPr lang="es-BO" dirty="0" smtClean="0"/>
              <a:t> </a:t>
            </a:r>
            <a:r>
              <a:rPr lang="es-BO" dirty="0"/>
              <a:t>de confianza pueden ser </a:t>
            </a:r>
            <a:r>
              <a:rPr lang="es-BO" dirty="0"/>
              <a:t>spoofeados</a:t>
            </a:r>
            <a:r>
              <a:rPr lang="es-BO" dirty="0" smtClean="0"/>
              <a:t>.</a:t>
            </a:r>
          </a:p>
          <a:p>
            <a:pPr>
              <a:buFontTx/>
              <a:buChar char="-"/>
            </a:pPr>
            <a:endParaRPr lang="es-BO" dirty="0"/>
          </a:p>
          <a:p>
            <a:pPr marL="0" indent="0">
              <a:buNone/>
            </a:pPr>
            <a:r>
              <a:rPr lang="es-BO" dirty="0"/>
              <a:t>Herramentas</a:t>
            </a:r>
            <a:r>
              <a:rPr lang="es-BO" dirty="0"/>
              <a:t> MAC </a:t>
            </a:r>
            <a:r>
              <a:rPr lang="es-BO" dirty="0"/>
              <a:t>Spoofing</a:t>
            </a:r>
            <a:r>
              <a:rPr lang="es-BO" dirty="0"/>
              <a:t>: SMAC</a:t>
            </a:r>
          </a:p>
        </p:txBody>
      </p:sp>
    </p:spTree>
    <p:extLst>
      <p:ext uri="{BB962C8B-B14F-4D97-AF65-F5344CB8AC3E}">
        <p14:creationId xmlns:p14="http://schemas.microsoft.com/office/powerpoint/2010/main" val="28219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defenderse contra MAC </a:t>
            </a:r>
            <a:r>
              <a:rPr lang="es-BO" dirty="0"/>
              <a:t>Spoofing</a:t>
            </a:r>
            <a:r>
              <a:rPr lang="es-BO" dirty="0" smtClean="0"/>
              <a:t>?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Utilizar </a:t>
            </a:r>
            <a:r>
              <a:rPr lang="es-BO" dirty="0"/>
              <a:t>la DHCP </a:t>
            </a:r>
            <a:r>
              <a:rPr lang="es-BO" dirty="0"/>
              <a:t>Snooping</a:t>
            </a:r>
            <a:r>
              <a:rPr lang="es-BO" dirty="0"/>
              <a:t> </a:t>
            </a:r>
            <a:r>
              <a:rPr lang="es-BO" dirty="0"/>
              <a:t>Binding</a:t>
            </a:r>
            <a:r>
              <a:rPr lang="es-BO" dirty="0"/>
              <a:t> </a:t>
            </a:r>
            <a:r>
              <a:rPr lang="es-BO" dirty="0"/>
              <a:t>Table</a:t>
            </a:r>
            <a:r>
              <a:rPr lang="es-BO" dirty="0"/>
              <a:t>, Inspección ARP dinámica e IP </a:t>
            </a:r>
            <a:r>
              <a:rPr lang="es-BO" dirty="0"/>
              <a:t>Source</a:t>
            </a:r>
            <a:r>
              <a:rPr lang="es-BO" dirty="0"/>
              <a:t> </a:t>
            </a:r>
            <a:r>
              <a:rPr lang="es-BO" dirty="0"/>
              <a:t>Guard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sh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ip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dhcp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snooping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binding</a:t>
            </a:r>
            <a:endParaRPr lang="es-B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Wiretapping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Es </a:t>
            </a:r>
            <a:r>
              <a:rPr lang="es-BO" dirty="0"/>
              <a:t>el proceso de monitorear conversaciones telefónicas y de internet. Los atacantes </a:t>
            </a:r>
            <a:r>
              <a:rPr lang="es-BO" dirty="0" smtClean="0"/>
              <a:t>conectan </a:t>
            </a:r>
            <a:r>
              <a:rPr lang="es-BO" dirty="0"/>
              <a:t>un dispositivo de escucha (hardware, software o una combinación de ambos) al circuito de información entre dos teléfonos o host en internet.</a:t>
            </a:r>
          </a:p>
        </p:txBody>
      </p:sp>
    </p:spTree>
    <p:extLst>
      <p:ext uri="{BB962C8B-B14F-4D97-AF65-F5344CB8AC3E}">
        <p14:creationId xmlns:p14="http://schemas.microsoft.com/office/powerpoint/2010/main" val="1179267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DNS </a:t>
            </a:r>
            <a:r>
              <a:rPr lang="es-BO" dirty="0"/>
              <a:t>Poisoning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Técnicas DNS </a:t>
            </a:r>
            <a:r>
              <a:rPr lang="es-BO" dirty="0"/>
              <a:t>Poisoning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1. DNS </a:t>
            </a:r>
            <a:r>
              <a:rPr lang="es-BO" dirty="0"/>
              <a:t>Poisoning</a:t>
            </a:r>
            <a:r>
              <a:rPr lang="es-BO" dirty="0"/>
              <a:t> es una técnica que engaña un servidor DNS dentro de uno </a:t>
            </a:r>
            <a:r>
              <a:rPr lang="es-BO" dirty="0" smtClean="0"/>
              <a:t>creíble </a:t>
            </a:r>
            <a:r>
              <a:rPr lang="es-BO" dirty="0"/>
              <a:t>que fue recibido de la información de autenticación cuando realmente no lo hizo.</a:t>
            </a:r>
          </a:p>
          <a:p>
            <a:pPr marL="0" indent="0">
              <a:buNone/>
            </a:pPr>
            <a:r>
              <a:rPr lang="es-BO" dirty="0"/>
              <a:t>2. Lo que hace es sustituir una dirección de un </a:t>
            </a:r>
            <a:r>
              <a:rPr lang="es-BO" dirty="0" smtClean="0"/>
              <a:t>proveedor </a:t>
            </a:r>
            <a:r>
              <a:rPr lang="es-BO" dirty="0"/>
              <a:t>de internet falso en nivel DNS.</a:t>
            </a:r>
          </a:p>
          <a:p>
            <a:pPr marL="0" indent="0">
              <a:buNone/>
            </a:pPr>
            <a:r>
              <a:rPr lang="es-BO" dirty="0"/>
              <a:t>El objetivo es resolver nombres de host en otras direcciones IP, generalmente para </a:t>
            </a:r>
            <a:r>
              <a:rPr lang="es-BO" dirty="0" smtClean="0"/>
              <a:t>enviar </a:t>
            </a:r>
            <a:r>
              <a:rPr lang="es-BO" dirty="0"/>
              <a:t>por ejemplo a sitios web falsos.</a:t>
            </a:r>
          </a:p>
        </p:txBody>
      </p:sp>
    </p:spTree>
    <p:extLst>
      <p:ext uri="{BB962C8B-B14F-4D97-AF65-F5344CB8AC3E}">
        <p14:creationId xmlns:p14="http://schemas.microsoft.com/office/powerpoint/2010/main" val="18534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Servidor Proxy DNS </a:t>
            </a:r>
            <a:r>
              <a:rPr lang="es-BO" dirty="0"/>
              <a:t>Poisoning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El atacante envía un troyano a un equipo y cambia sus opciones de Proxy Server en el navegador para que apunte a otro IP.</a:t>
            </a:r>
          </a:p>
        </p:txBody>
      </p:sp>
    </p:spTree>
    <p:extLst>
      <p:ext uri="{BB962C8B-B14F-4D97-AF65-F5344CB8AC3E}">
        <p14:creationId xmlns:p14="http://schemas.microsoft.com/office/powerpoint/2010/main" val="34405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DNS Cache </a:t>
            </a:r>
            <a:r>
              <a:rPr lang="es-BO" dirty="0"/>
              <a:t>Poisoning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Cambia los registros DNS por falsos.</a:t>
            </a:r>
          </a:p>
        </p:txBody>
      </p:sp>
    </p:spTree>
    <p:extLst>
      <p:ext uri="{BB962C8B-B14F-4D97-AF65-F5344CB8AC3E}">
        <p14:creationId xmlns:p14="http://schemas.microsoft.com/office/powerpoint/2010/main" val="1281182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s-BO" dirty="0"/>
              <a:t>¿Cómo Defenderse contra DNS </a:t>
            </a:r>
            <a:r>
              <a:rPr lang="es-BO" dirty="0"/>
              <a:t>Spoofing</a:t>
            </a:r>
            <a:r>
              <a:rPr lang="es-BO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2600" dirty="0"/>
              <a:t>1. Resolver todas las consultas DNS al servidor DNS.</a:t>
            </a:r>
          </a:p>
          <a:p>
            <a:pPr marL="0" indent="0">
              <a:buNone/>
            </a:pPr>
            <a:r>
              <a:rPr lang="es-BO" sz="2600" dirty="0"/>
              <a:t>2. Bloquear consultas DNS que vayan a servidores externos</a:t>
            </a:r>
          </a:p>
          <a:p>
            <a:pPr marL="0" indent="0">
              <a:buNone/>
            </a:pPr>
            <a:r>
              <a:rPr lang="es-BO" sz="2600" dirty="0"/>
              <a:t>3. Implementar DNSSEC</a:t>
            </a:r>
          </a:p>
          <a:p>
            <a:pPr marL="0" indent="0">
              <a:buNone/>
            </a:pPr>
            <a:r>
              <a:rPr lang="es-BO" sz="2600" dirty="0"/>
              <a:t>4. Configurar resolución DNS para que use un nuevo puerto de origen disponible para cada consulta de salida.</a:t>
            </a:r>
          </a:p>
          <a:p>
            <a:pPr marL="0" indent="0">
              <a:buNone/>
            </a:pPr>
            <a:r>
              <a:rPr lang="es-BO" sz="2600" dirty="0"/>
              <a:t>5. Configurar el firewall para restringir DNS </a:t>
            </a:r>
            <a:r>
              <a:rPr lang="es-BO" sz="2600" dirty="0"/>
              <a:t>lookup</a:t>
            </a:r>
            <a:r>
              <a:rPr lang="es-BO" sz="2600" dirty="0"/>
              <a:t> externo.</a:t>
            </a:r>
          </a:p>
          <a:p>
            <a:pPr marL="0" indent="0">
              <a:buNone/>
            </a:pPr>
            <a:r>
              <a:rPr lang="es-BO" sz="2600" dirty="0"/>
              <a:t>6. Restringir servicio DNS recursivo, parcial o total a los usuarios autorizados.</a:t>
            </a:r>
          </a:p>
          <a:p>
            <a:pPr marL="0" indent="0">
              <a:buNone/>
            </a:pPr>
            <a:r>
              <a:rPr lang="es-BO" sz="2600" dirty="0"/>
              <a:t>7. Utilizar limitación de velocidad</a:t>
            </a:r>
          </a:p>
        </p:txBody>
      </p:sp>
    </p:spTree>
    <p:extLst>
      <p:ext uri="{BB962C8B-B14F-4D97-AF65-F5344CB8AC3E}">
        <p14:creationId xmlns:p14="http://schemas.microsoft.com/office/powerpoint/2010/main" val="693876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Mostrando filtros en </a:t>
            </a:r>
            <a:r>
              <a:rPr lang="es-BO" dirty="0"/>
              <a:t>Wireshark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Estos filtros son utilizados </a:t>
            </a:r>
            <a:r>
              <a:rPr lang="es-BO" dirty="0" smtClean="0"/>
              <a:t>para </a:t>
            </a:r>
            <a:r>
              <a:rPr lang="es-BO" dirty="0"/>
              <a:t>cambiar la vista de los paquetes capturados</a:t>
            </a:r>
          </a:p>
          <a:p>
            <a:pPr marL="0" indent="0">
              <a:buNone/>
            </a:pPr>
            <a:r>
              <a:rPr lang="es-BO" dirty="0"/>
              <a:t>Ejemplo: Se </a:t>
            </a:r>
            <a:r>
              <a:rPr lang="es-BO" dirty="0" smtClean="0"/>
              <a:t>teclea </a:t>
            </a:r>
            <a:r>
              <a:rPr lang="es-BO" dirty="0"/>
              <a:t>el protocolo en el </a:t>
            </a:r>
            <a:r>
              <a:rPr lang="es-BO" dirty="0"/>
              <a:t>filter</a:t>
            </a:r>
            <a:r>
              <a:rPr lang="es-BO" dirty="0"/>
              <a:t> box: </a:t>
            </a:r>
            <a:r>
              <a:rPr lang="es-BO" dirty="0"/>
              <a:t>arp</a:t>
            </a:r>
            <a:r>
              <a:rPr lang="es-BO" dirty="0"/>
              <a:t>, http, </a:t>
            </a:r>
            <a:r>
              <a:rPr lang="es-BO" dirty="0"/>
              <a:t>tcp</a:t>
            </a:r>
            <a:r>
              <a:rPr lang="es-BO" dirty="0"/>
              <a:t>, </a:t>
            </a:r>
            <a:r>
              <a:rPr lang="es-BO" dirty="0"/>
              <a:t>udp</a:t>
            </a:r>
            <a:r>
              <a:rPr lang="es-BO" dirty="0"/>
              <a:t>, </a:t>
            </a:r>
            <a:r>
              <a:rPr lang="es-BO" dirty="0"/>
              <a:t>dns</a:t>
            </a:r>
            <a:r>
              <a:rPr lang="es-BO" dirty="0"/>
              <a:t>, etc.</a:t>
            </a: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tcp.port</a:t>
            </a:r>
            <a:r>
              <a:rPr lang="es-BO" dirty="0">
                <a:solidFill>
                  <a:srgbClr val="FF0000"/>
                </a:solidFill>
              </a:rPr>
              <a:t>==23 </a:t>
            </a: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ip.addr</a:t>
            </a:r>
            <a:r>
              <a:rPr lang="es-BO" dirty="0">
                <a:solidFill>
                  <a:srgbClr val="FF0000"/>
                </a:solidFill>
              </a:rPr>
              <a:t>==192.168.1.100 machine</a:t>
            </a: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ip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addr</a:t>
            </a:r>
            <a:r>
              <a:rPr lang="es-BO" dirty="0">
                <a:solidFill>
                  <a:srgbClr val="FF0000"/>
                </a:solidFill>
              </a:rPr>
              <a:t>==192.168.1.100 &amp;&amp; </a:t>
            </a:r>
            <a:r>
              <a:rPr lang="es-BO" dirty="0">
                <a:solidFill>
                  <a:srgbClr val="FF0000"/>
                </a:solidFill>
              </a:rPr>
              <a:t>tcp.port</a:t>
            </a:r>
            <a:r>
              <a:rPr lang="es-BO" dirty="0">
                <a:solidFill>
                  <a:srgbClr val="FF0000"/>
                </a:solidFill>
              </a:rPr>
              <a:t>==23</a:t>
            </a:r>
          </a:p>
          <a:p>
            <a:pPr marL="0" indent="0">
              <a:buNone/>
            </a:pPr>
            <a:endParaRPr lang="es-B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ip.addr</a:t>
            </a:r>
            <a:r>
              <a:rPr lang="es-BO" dirty="0">
                <a:solidFill>
                  <a:srgbClr val="FF0000"/>
                </a:solidFill>
              </a:rPr>
              <a:t>==10.0.0.1 </a:t>
            </a:r>
            <a:r>
              <a:rPr lang="es-BO" dirty="0">
                <a:solidFill>
                  <a:srgbClr val="FF0000"/>
                </a:solidFill>
              </a:rPr>
              <a:t>or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ip.addr</a:t>
            </a:r>
            <a:r>
              <a:rPr lang="es-BO" dirty="0">
                <a:solidFill>
                  <a:srgbClr val="FF0000"/>
                </a:solidFill>
              </a:rPr>
              <a:t>==10.0.0.4</a:t>
            </a:r>
          </a:p>
        </p:txBody>
      </p:sp>
    </p:spTree>
    <p:extLst>
      <p:ext uri="{BB962C8B-B14F-4D97-AF65-F5344CB8AC3E}">
        <p14:creationId xmlns:p14="http://schemas.microsoft.com/office/powerpoint/2010/main" val="2121263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 </a:t>
            </a:r>
            <a:r>
              <a:rPr lang="es-BO" dirty="0"/>
              <a:t>Sniffing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3000" dirty="0"/>
              <a:t>Herramienta </a:t>
            </a:r>
            <a:r>
              <a:rPr lang="es-BO" sz="3000" dirty="0"/>
              <a:t>Wireshark</a:t>
            </a:r>
            <a:endParaRPr lang="es-BO" sz="3000" dirty="0"/>
          </a:p>
          <a:p>
            <a:pPr marL="0" indent="0">
              <a:buNone/>
            </a:pPr>
            <a:r>
              <a:rPr lang="es-BO" sz="3000" dirty="0"/>
              <a:t>1. Es un paquete gratuito. Utiliza </a:t>
            </a:r>
            <a:r>
              <a:rPr lang="es-BO" sz="3000" dirty="0"/>
              <a:t>Winpcap</a:t>
            </a:r>
            <a:r>
              <a:rPr lang="es-BO" sz="3000" dirty="0"/>
              <a:t> para </a:t>
            </a:r>
            <a:r>
              <a:rPr lang="es-BO" sz="3000" dirty="0" smtClean="0"/>
              <a:t>capturar </a:t>
            </a:r>
            <a:r>
              <a:rPr lang="es-BO" sz="3000" dirty="0"/>
              <a:t>paquetes, </a:t>
            </a:r>
            <a:r>
              <a:rPr lang="es-BO" sz="3000" dirty="0" smtClean="0"/>
              <a:t>así </a:t>
            </a:r>
            <a:r>
              <a:rPr lang="es-BO" sz="3000" dirty="0"/>
              <a:t>que solo puede capturar paquetes en redes soportadas por </a:t>
            </a:r>
            <a:r>
              <a:rPr lang="es-BO" sz="3000" dirty="0"/>
              <a:t>Winpcap</a:t>
            </a:r>
            <a:r>
              <a:rPr lang="es-BO" sz="3000" dirty="0"/>
              <a:t>.</a:t>
            </a:r>
          </a:p>
          <a:p>
            <a:pPr marL="0" indent="0">
              <a:buNone/>
            </a:pPr>
            <a:r>
              <a:rPr lang="es-BO" sz="3000" dirty="0"/>
              <a:t>2. </a:t>
            </a:r>
            <a:r>
              <a:rPr lang="es-BO" sz="3000" dirty="0" smtClean="0"/>
              <a:t>Captura </a:t>
            </a:r>
            <a:r>
              <a:rPr lang="es-BO" sz="3000" dirty="0"/>
              <a:t>tráfico de redes vivas desde Ethernet, IEEE 802.11, PPP/HDLC, ATM, Bluetooth, USB, </a:t>
            </a:r>
            <a:r>
              <a:rPr lang="es-BO" sz="3000" dirty="0"/>
              <a:t>Token</a:t>
            </a:r>
            <a:r>
              <a:rPr lang="es-BO" sz="3000" dirty="0"/>
              <a:t> Ring, </a:t>
            </a:r>
            <a:r>
              <a:rPr lang="es-BO" sz="3000" dirty="0"/>
              <a:t>Frame</a:t>
            </a:r>
            <a:r>
              <a:rPr lang="es-BO" sz="3000" dirty="0"/>
              <a:t> </a:t>
            </a:r>
            <a:r>
              <a:rPr lang="es-BO" sz="3000" dirty="0"/>
              <a:t>Relay</a:t>
            </a:r>
            <a:r>
              <a:rPr lang="es-BO" sz="3000" dirty="0"/>
              <a:t>, redes FDDI.</a:t>
            </a:r>
          </a:p>
          <a:p>
            <a:pPr marL="0" indent="0">
              <a:buNone/>
            </a:pPr>
            <a:r>
              <a:rPr lang="es-BO" sz="3000" dirty="0"/>
              <a:t>3. Los archivos pueden ser editados </a:t>
            </a:r>
            <a:r>
              <a:rPr lang="es-BO" sz="3000" dirty="0" smtClean="0"/>
              <a:t>vía </a:t>
            </a:r>
            <a:r>
              <a:rPr lang="es-BO" sz="3000" dirty="0" smtClean="0"/>
              <a:t>línea </a:t>
            </a:r>
            <a:r>
              <a:rPr lang="es-BO" sz="3000" dirty="0"/>
              <a:t>de comandos.</a:t>
            </a:r>
          </a:p>
        </p:txBody>
      </p:sp>
    </p:spTree>
    <p:extLst>
      <p:ext uri="{BB962C8B-B14F-4D97-AF65-F5344CB8AC3E}">
        <p14:creationId xmlns:p14="http://schemas.microsoft.com/office/powerpoint/2010/main" val="2405702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Filtros de </a:t>
            </a:r>
            <a:r>
              <a:rPr lang="es-BO" dirty="0"/>
              <a:t>Wireshark</a:t>
            </a:r>
            <a:r>
              <a:rPr lang="es-BO" dirty="0"/>
              <a:t> adicionales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3000" dirty="0"/>
              <a:t>1. Mostrar todos los TCP </a:t>
            </a:r>
            <a:r>
              <a:rPr lang="es-BO" sz="3000" dirty="0"/>
              <a:t>resets</a:t>
            </a:r>
            <a:r>
              <a:rPr lang="es-BO" sz="3000" dirty="0"/>
              <a:t>: </a:t>
            </a:r>
            <a:r>
              <a:rPr lang="es-BO" sz="3000" dirty="0"/>
              <a:t>tcp.flags.reset</a:t>
            </a:r>
            <a:r>
              <a:rPr lang="es-BO" sz="3000" dirty="0"/>
              <a:t>==1</a:t>
            </a:r>
          </a:p>
          <a:p>
            <a:pPr marL="0" indent="0">
              <a:buNone/>
            </a:pPr>
            <a:r>
              <a:rPr lang="es-BO" sz="3000" dirty="0"/>
              <a:t>2. Mostrar todos las solicitudes HTTP </a:t>
            </a:r>
            <a:r>
              <a:rPr lang="es-BO" sz="3000" dirty="0"/>
              <a:t>gets</a:t>
            </a:r>
            <a:r>
              <a:rPr lang="es-BO" sz="3000" dirty="0"/>
              <a:t>: </a:t>
            </a:r>
            <a:r>
              <a:rPr lang="es-BO" sz="3000" dirty="0"/>
              <a:t>http.request</a:t>
            </a:r>
            <a:endParaRPr lang="es-BO" sz="3000" dirty="0"/>
          </a:p>
          <a:p>
            <a:pPr marL="0" indent="0">
              <a:buNone/>
            </a:pPr>
            <a:r>
              <a:rPr lang="es-BO" sz="3000" dirty="0"/>
              <a:t>3. Mostrar todos los paquetes TCP que contengan la palabra "</a:t>
            </a:r>
            <a:r>
              <a:rPr lang="es-BO" sz="3000" dirty="0"/>
              <a:t>traffic</a:t>
            </a:r>
            <a:r>
              <a:rPr lang="es-BO" sz="3000" dirty="0"/>
              <a:t>" </a:t>
            </a:r>
            <a:r>
              <a:rPr lang="es-BO" sz="3000" dirty="0"/>
              <a:t>tcp</a:t>
            </a:r>
            <a:r>
              <a:rPr lang="es-BO" sz="3000" dirty="0"/>
              <a:t> </a:t>
            </a:r>
            <a:r>
              <a:rPr lang="es-BO" sz="3000" dirty="0"/>
              <a:t>contains</a:t>
            </a:r>
            <a:r>
              <a:rPr lang="es-BO" sz="3000" dirty="0"/>
              <a:t> </a:t>
            </a:r>
            <a:r>
              <a:rPr lang="es-BO" sz="3000" dirty="0"/>
              <a:t>traffic</a:t>
            </a:r>
            <a:endParaRPr lang="es-BO" sz="3000" dirty="0"/>
          </a:p>
          <a:p>
            <a:pPr marL="0" indent="0">
              <a:buNone/>
            </a:pPr>
            <a:r>
              <a:rPr lang="es-BO" sz="3000" dirty="0"/>
              <a:t>4. Filtro para valores HEX 0x33 0x27 a cualquier offset: </a:t>
            </a:r>
            <a:r>
              <a:rPr lang="es-BO" sz="3000" dirty="0"/>
              <a:t>udp</a:t>
            </a:r>
            <a:r>
              <a:rPr lang="es-BO" sz="3000" dirty="0"/>
              <a:t> </a:t>
            </a:r>
            <a:r>
              <a:rPr lang="es-BO" sz="3000" dirty="0"/>
              <a:t>contains</a:t>
            </a:r>
            <a:r>
              <a:rPr lang="es-BO" sz="3000" dirty="0"/>
              <a:t> 33:27:58</a:t>
            </a:r>
          </a:p>
          <a:p>
            <a:pPr marL="0" indent="0">
              <a:buNone/>
            </a:pPr>
            <a:r>
              <a:rPr lang="es-BO" sz="3000" dirty="0"/>
              <a:t>5. Muestra todas las retransmisiones en el trazo: </a:t>
            </a:r>
            <a:r>
              <a:rPr lang="es-BO" sz="3000" dirty="0"/>
              <a:t>tcp.analysis.retransmission</a:t>
            </a:r>
            <a:endParaRPr lang="es-BO" sz="3000" dirty="0"/>
          </a:p>
        </p:txBody>
      </p:sp>
    </p:spTree>
    <p:extLst>
      <p:ext uri="{BB962C8B-B14F-4D97-AF65-F5344CB8AC3E}">
        <p14:creationId xmlns:p14="http://schemas.microsoft.com/office/powerpoint/2010/main" val="844560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Herramientas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sz="3000" dirty="0"/>
              <a:t>Herramientas </a:t>
            </a:r>
            <a:r>
              <a:rPr lang="es-BO" sz="3000" dirty="0"/>
              <a:t>Sniffing</a:t>
            </a:r>
            <a:r>
              <a:rPr lang="es-BO" sz="3000" dirty="0"/>
              <a:t>: CACE </a:t>
            </a:r>
            <a:r>
              <a:rPr lang="es-BO" sz="3000" dirty="0"/>
              <a:t>Pilot</a:t>
            </a:r>
            <a:r>
              <a:rPr lang="es-BO" sz="3000" dirty="0"/>
              <a:t>,  </a:t>
            </a:r>
            <a:r>
              <a:rPr lang="es-BO" sz="3000" dirty="0"/>
              <a:t>Tcpdump</a:t>
            </a:r>
            <a:r>
              <a:rPr lang="es-BO" sz="3000" dirty="0"/>
              <a:t>/</a:t>
            </a:r>
            <a:r>
              <a:rPr lang="es-BO" sz="3000" dirty="0"/>
              <a:t>Windump</a:t>
            </a:r>
            <a:endParaRPr lang="es-BO" sz="3000" dirty="0"/>
          </a:p>
          <a:p>
            <a:endParaRPr lang="es-BO" sz="3000" dirty="0"/>
          </a:p>
          <a:p>
            <a:r>
              <a:rPr lang="es-BO" sz="3000" dirty="0"/>
              <a:t>Herramientas </a:t>
            </a:r>
            <a:r>
              <a:rPr lang="es-BO" sz="3000" dirty="0"/>
              <a:t>discovery</a:t>
            </a:r>
            <a:r>
              <a:rPr lang="es-BO" sz="3000" dirty="0"/>
              <a:t>: </a:t>
            </a:r>
            <a:r>
              <a:rPr lang="es-BO" sz="3000" dirty="0"/>
              <a:t>NetworkView</a:t>
            </a:r>
            <a:r>
              <a:rPr lang="es-BO" sz="3000" dirty="0"/>
              <a:t>, </a:t>
            </a:r>
            <a:r>
              <a:rPr lang="es-BO" sz="3000" dirty="0"/>
              <a:t>the</a:t>
            </a:r>
            <a:r>
              <a:rPr lang="es-BO" sz="3000" dirty="0"/>
              <a:t> Dude </a:t>
            </a:r>
            <a:r>
              <a:rPr lang="es-BO" sz="3000" dirty="0"/>
              <a:t>Sniffer</a:t>
            </a:r>
            <a:endParaRPr lang="es-BO" sz="3000" dirty="0"/>
          </a:p>
          <a:p>
            <a:endParaRPr lang="es-BO" sz="3000" dirty="0"/>
          </a:p>
          <a:p>
            <a:r>
              <a:rPr lang="es-BO" sz="3000" dirty="0"/>
              <a:t>Herramienta </a:t>
            </a:r>
            <a:r>
              <a:rPr lang="es-BO" sz="3000" dirty="0"/>
              <a:t>Password</a:t>
            </a:r>
            <a:r>
              <a:rPr lang="es-BO" sz="3000" dirty="0"/>
              <a:t> </a:t>
            </a:r>
            <a:r>
              <a:rPr lang="es-BO" sz="3000" dirty="0"/>
              <a:t>Sniffing</a:t>
            </a:r>
            <a:r>
              <a:rPr lang="es-BO" sz="3000" dirty="0"/>
              <a:t>: </a:t>
            </a:r>
            <a:r>
              <a:rPr lang="es-BO" sz="3000" dirty="0"/>
              <a:t>Ace</a:t>
            </a:r>
            <a:endParaRPr lang="es-BO" sz="3000" dirty="0"/>
          </a:p>
          <a:p>
            <a:endParaRPr lang="es-BO" sz="3000" dirty="0"/>
          </a:p>
          <a:p>
            <a:r>
              <a:rPr lang="es-BO" sz="3000" dirty="0"/>
              <a:t>Herramientas </a:t>
            </a:r>
            <a:r>
              <a:rPr lang="es-BO" sz="3000" dirty="0"/>
              <a:t>Packet</a:t>
            </a:r>
            <a:r>
              <a:rPr lang="es-BO" sz="3000" dirty="0"/>
              <a:t> </a:t>
            </a:r>
            <a:r>
              <a:rPr lang="es-BO" sz="3000" dirty="0"/>
              <a:t>Sniffing</a:t>
            </a:r>
            <a:r>
              <a:rPr lang="es-BO" sz="3000" dirty="0"/>
              <a:t>: </a:t>
            </a:r>
            <a:r>
              <a:rPr lang="es-BO" sz="3000" dirty="0"/>
              <a:t>Capsa</a:t>
            </a:r>
            <a:r>
              <a:rPr lang="es-BO" sz="3000" dirty="0"/>
              <a:t> Network </a:t>
            </a:r>
            <a:r>
              <a:rPr lang="es-BO" sz="3000" dirty="0"/>
              <a:t>Analyzer</a:t>
            </a:r>
            <a:r>
              <a:rPr lang="es-BO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319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sz="2700" dirty="0"/>
              <a:t>OmniPeek</a:t>
            </a:r>
            <a:r>
              <a:rPr lang="es-BO" sz="2700" dirty="0"/>
              <a:t> Network </a:t>
            </a:r>
            <a:r>
              <a:rPr lang="es-BO" sz="2700" dirty="0"/>
              <a:t>Analyzer</a:t>
            </a:r>
            <a:r>
              <a:rPr lang="es-BO" sz="2700" dirty="0"/>
              <a:t>: Utiliza Google </a:t>
            </a:r>
            <a:r>
              <a:rPr lang="es-BO" sz="2700" dirty="0"/>
              <a:t>Map</a:t>
            </a:r>
            <a:r>
              <a:rPr lang="es-BO" sz="2700" dirty="0"/>
              <a:t> para </a:t>
            </a:r>
            <a:r>
              <a:rPr lang="es-BO" sz="2700" dirty="0" smtClean="0"/>
              <a:t>capturar </a:t>
            </a:r>
            <a:r>
              <a:rPr lang="es-BO" sz="2700" dirty="0"/>
              <a:t>la locación de una IP pública de los paquetes capturados</a:t>
            </a:r>
          </a:p>
          <a:p>
            <a:endParaRPr lang="es-BO" sz="2700" dirty="0"/>
          </a:p>
          <a:p>
            <a:r>
              <a:rPr lang="es-BO" sz="2700" dirty="0"/>
              <a:t>Network </a:t>
            </a:r>
            <a:r>
              <a:rPr lang="es-BO" sz="2700" dirty="0"/>
              <a:t>Packet</a:t>
            </a:r>
            <a:r>
              <a:rPr lang="es-BO" sz="2700" dirty="0"/>
              <a:t> </a:t>
            </a:r>
            <a:r>
              <a:rPr lang="es-BO" sz="2700" dirty="0"/>
              <a:t>Analyzer</a:t>
            </a:r>
            <a:r>
              <a:rPr lang="es-BO" sz="2700" dirty="0"/>
              <a:t>: </a:t>
            </a:r>
            <a:r>
              <a:rPr lang="es-BO" sz="2700" dirty="0"/>
              <a:t>Observer</a:t>
            </a:r>
            <a:endParaRPr lang="es-BO" sz="2700" dirty="0"/>
          </a:p>
          <a:p>
            <a:endParaRPr lang="es-BO" sz="2700" dirty="0"/>
          </a:p>
          <a:p>
            <a:r>
              <a:rPr lang="es-BO" sz="2700" dirty="0"/>
              <a:t>Session</a:t>
            </a:r>
            <a:r>
              <a:rPr lang="es-BO" sz="2700" dirty="0"/>
              <a:t> Capture </a:t>
            </a:r>
            <a:r>
              <a:rPr lang="es-BO" sz="2700" dirty="0"/>
              <a:t>Sniffer</a:t>
            </a:r>
            <a:r>
              <a:rPr lang="es-BO" sz="2700" dirty="0"/>
              <a:t>: </a:t>
            </a:r>
            <a:r>
              <a:rPr lang="es-BO" sz="2700" dirty="0"/>
              <a:t>NetWitness</a:t>
            </a:r>
            <a:endParaRPr lang="es-BO" sz="2700" dirty="0"/>
          </a:p>
          <a:p>
            <a:endParaRPr lang="es-BO" sz="2700" dirty="0"/>
          </a:p>
          <a:p>
            <a:r>
              <a:rPr lang="es-BO" sz="2700" dirty="0"/>
              <a:t>Email </a:t>
            </a:r>
            <a:r>
              <a:rPr lang="es-BO" sz="2700" dirty="0"/>
              <a:t>Message</a:t>
            </a:r>
            <a:r>
              <a:rPr lang="es-BO" sz="2700" dirty="0"/>
              <a:t> </a:t>
            </a:r>
            <a:r>
              <a:rPr lang="es-BO" sz="2700" dirty="0"/>
              <a:t>Sniffer</a:t>
            </a:r>
            <a:r>
              <a:rPr lang="es-BO" sz="2700" dirty="0"/>
              <a:t>: Big-</a:t>
            </a:r>
            <a:r>
              <a:rPr lang="es-BO" sz="2700" dirty="0"/>
              <a:t>Mother</a:t>
            </a:r>
            <a:endParaRPr lang="es-BO" sz="2700" dirty="0"/>
          </a:p>
          <a:p>
            <a:endParaRPr lang="es-BO" sz="2700" dirty="0"/>
          </a:p>
          <a:p>
            <a:r>
              <a:rPr lang="es-BO" sz="2700" dirty="0"/>
              <a:t>TCP/IP </a:t>
            </a:r>
            <a:r>
              <a:rPr lang="es-BO" sz="2700" dirty="0"/>
              <a:t>Packet</a:t>
            </a:r>
            <a:r>
              <a:rPr lang="es-BO" sz="2700" dirty="0"/>
              <a:t> </a:t>
            </a:r>
            <a:r>
              <a:rPr lang="es-BO" sz="2700" dirty="0"/>
              <a:t>Crafter</a:t>
            </a:r>
            <a:r>
              <a:rPr lang="es-BO" sz="2700" dirty="0"/>
              <a:t>: </a:t>
            </a:r>
            <a:r>
              <a:rPr lang="es-BO" sz="2700" dirty="0"/>
              <a:t>Packet</a:t>
            </a:r>
            <a:r>
              <a:rPr lang="es-BO" sz="2700" dirty="0"/>
              <a:t> </a:t>
            </a:r>
            <a:r>
              <a:rPr lang="es-BO" sz="2700" dirty="0"/>
              <a:t>Builder</a:t>
            </a:r>
            <a:endParaRPr lang="es-BO" sz="2700" dirty="0"/>
          </a:p>
        </p:txBody>
      </p:sp>
    </p:spTree>
    <p:extLst>
      <p:ext uri="{BB962C8B-B14F-4D97-AF65-F5344CB8AC3E}">
        <p14:creationId xmlns:p14="http://schemas.microsoft.com/office/powerpoint/2010/main" val="2487570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2600" dirty="0"/>
              <a:t>1. Un atacante conecta su laptop a un puerto del </a:t>
            </a:r>
            <a:r>
              <a:rPr lang="es-BO" sz="2600" dirty="0"/>
              <a:t>swtich</a:t>
            </a:r>
            <a:r>
              <a:rPr lang="es-BO" sz="2600" dirty="0"/>
              <a:t>.</a:t>
            </a:r>
          </a:p>
          <a:p>
            <a:pPr marL="0" indent="0">
              <a:buNone/>
            </a:pPr>
            <a:r>
              <a:rPr lang="es-BO" sz="2600" dirty="0"/>
              <a:t>2. Ejecuta </a:t>
            </a:r>
            <a:r>
              <a:rPr lang="es-BO" sz="2600" dirty="0"/>
              <a:t>discovery</a:t>
            </a:r>
            <a:r>
              <a:rPr lang="es-BO" sz="2600" dirty="0"/>
              <a:t> </a:t>
            </a:r>
            <a:r>
              <a:rPr lang="es-BO" sz="2600" dirty="0"/>
              <a:t>tools</a:t>
            </a:r>
            <a:r>
              <a:rPr lang="es-BO" sz="2600" dirty="0"/>
              <a:t> para aprender acerca de la topología de la red.</a:t>
            </a:r>
          </a:p>
          <a:p>
            <a:pPr marL="0" indent="0">
              <a:buNone/>
            </a:pPr>
            <a:r>
              <a:rPr lang="es-BO" sz="2600" dirty="0"/>
              <a:t>3. Identifica el equipo de la víctima para realizar tu ataque.</a:t>
            </a:r>
          </a:p>
          <a:p>
            <a:pPr marL="0" indent="0">
              <a:buNone/>
            </a:pPr>
            <a:r>
              <a:rPr lang="es-BO" sz="2600" dirty="0"/>
              <a:t>4. Envenena (</a:t>
            </a:r>
            <a:r>
              <a:rPr lang="es-BO" sz="2600" dirty="0"/>
              <a:t>poison</a:t>
            </a:r>
            <a:r>
              <a:rPr lang="es-BO" sz="2600" dirty="0"/>
              <a:t>) el equipo de la víctima utilizando técnicas ARP </a:t>
            </a:r>
            <a:r>
              <a:rPr lang="es-BO" sz="2600" dirty="0"/>
              <a:t>spoofing</a:t>
            </a:r>
            <a:r>
              <a:rPr lang="es-BO" sz="2600" dirty="0"/>
              <a:t>.</a:t>
            </a:r>
          </a:p>
          <a:p>
            <a:pPr marL="0" indent="0">
              <a:buNone/>
            </a:pPr>
            <a:r>
              <a:rPr lang="es-BO" sz="2600" dirty="0"/>
              <a:t>5. El tráfico destinado para la víctima es </a:t>
            </a:r>
            <a:r>
              <a:rPr lang="es-BO" sz="2600" dirty="0" smtClean="0"/>
              <a:t>re direccionado </a:t>
            </a:r>
            <a:r>
              <a:rPr lang="es-BO" sz="2600" dirty="0"/>
              <a:t>al usuario.</a:t>
            </a:r>
          </a:p>
          <a:p>
            <a:pPr marL="0" indent="0">
              <a:buNone/>
            </a:pPr>
            <a:r>
              <a:rPr lang="es-BO" sz="2600" dirty="0"/>
              <a:t>6. El hacker </a:t>
            </a:r>
            <a:r>
              <a:rPr lang="es-BO" sz="2600" dirty="0" smtClean="0"/>
              <a:t>extrae </a:t>
            </a:r>
            <a:r>
              <a:rPr lang="es-BO" sz="2600" dirty="0"/>
              <a:t>passwords</a:t>
            </a:r>
            <a:r>
              <a:rPr lang="es-BO" sz="2600" dirty="0"/>
              <a:t> y datos sensibles del tráfico redirigido.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un atacante </a:t>
            </a:r>
            <a:r>
              <a:rPr lang="es-BO" dirty="0"/>
              <a:t>hackea</a:t>
            </a:r>
            <a:r>
              <a:rPr lang="es-BO" dirty="0"/>
              <a:t> una red utilizando </a:t>
            </a:r>
            <a:r>
              <a:rPr lang="es-BO" dirty="0"/>
              <a:t>Sniffers</a:t>
            </a:r>
            <a:r>
              <a:rPr lang="es-BO" dirty="0"/>
              <a:t>?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1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Wiretapping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Un atacante puede robar información sensible </a:t>
            </a:r>
            <a:r>
              <a:rPr lang="es-BO" dirty="0" smtClean="0"/>
              <a:t>“olfateando” </a:t>
            </a:r>
            <a:r>
              <a:rPr lang="es-BO" dirty="0"/>
              <a:t>una red. </a:t>
            </a:r>
            <a:r>
              <a:rPr lang="es-BO" dirty="0"/>
              <a:t>Passwords</a:t>
            </a:r>
            <a:r>
              <a:rPr lang="es-BO" dirty="0"/>
              <a:t> telnet, tráfico email, tráfico web, sesiones de chat, </a:t>
            </a:r>
            <a:r>
              <a:rPr lang="es-BO" dirty="0"/>
              <a:t>passwords</a:t>
            </a:r>
            <a:r>
              <a:rPr lang="es-BO" dirty="0"/>
              <a:t> ftp, configuración de </a:t>
            </a:r>
            <a:r>
              <a:rPr lang="es-BO" dirty="0"/>
              <a:t>routers</a:t>
            </a:r>
            <a:r>
              <a:rPr lang="es-BO" dirty="0"/>
              <a:t>, tráfico DNS, tráfico </a:t>
            </a:r>
            <a:r>
              <a:rPr lang="es-BO" dirty="0"/>
              <a:t>syslog</a:t>
            </a:r>
            <a:r>
              <a:rPr lang="es-BO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562537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¿Cómo defenderse contra </a:t>
            </a:r>
            <a:r>
              <a:rPr lang="es-BO" dirty="0"/>
              <a:t>Sniffing</a:t>
            </a:r>
            <a:r>
              <a:rPr lang="es-BO" dirty="0"/>
              <a:t>?</a:t>
            </a:r>
          </a:p>
          <a:p>
            <a:pPr marL="0" indent="0">
              <a:buNone/>
            </a:pPr>
            <a:r>
              <a:rPr lang="es-BO" dirty="0"/>
              <a:t>- Restringir el acceso físico a la red, asegurando que no se puede instalar </a:t>
            </a:r>
            <a:r>
              <a:rPr lang="es-BO" dirty="0"/>
              <a:t>packet</a:t>
            </a:r>
            <a:r>
              <a:rPr lang="es-BO" dirty="0"/>
              <a:t> </a:t>
            </a:r>
            <a:r>
              <a:rPr lang="es-BO" dirty="0"/>
              <a:t>sniffers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- Utilizar encriptación para proteger información confidencial.</a:t>
            </a:r>
          </a:p>
          <a:p>
            <a:pPr marL="0" indent="0">
              <a:buNone/>
            </a:pPr>
            <a:r>
              <a:rPr lang="es-BO" dirty="0"/>
              <a:t>- Permanentemente agregar la dirección MAC de la puerta de enlace a la caché ARP.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</p:spTree>
    <p:extLst>
      <p:ext uri="{BB962C8B-B14F-4D97-AF65-F5344CB8AC3E}">
        <p14:creationId xmlns:p14="http://schemas.microsoft.com/office/powerpoint/2010/main" val="2916031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Contramedidas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2700" dirty="0"/>
              <a:t>- Utilizar direcciones estáticas y tablas ARP estáticas para prevenir a los atacantes agregar entradas ARP </a:t>
            </a:r>
            <a:r>
              <a:rPr lang="es-BO" sz="2700" dirty="0"/>
              <a:t>spoofeadas</a:t>
            </a:r>
            <a:r>
              <a:rPr lang="es-BO" sz="2700" dirty="0"/>
              <a:t>.</a:t>
            </a:r>
          </a:p>
          <a:p>
            <a:pPr marL="0" indent="0">
              <a:buNone/>
            </a:pPr>
            <a:r>
              <a:rPr lang="es-BO" sz="2700" dirty="0"/>
              <a:t>- Apagar el </a:t>
            </a:r>
            <a:r>
              <a:rPr lang="es-BO" sz="2700" dirty="0"/>
              <a:t>network</a:t>
            </a:r>
            <a:r>
              <a:rPr lang="es-BO" sz="2700" dirty="0"/>
              <a:t> </a:t>
            </a:r>
            <a:r>
              <a:rPr lang="es-BO" sz="2700" dirty="0"/>
              <a:t>identification</a:t>
            </a:r>
            <a:r>
              <a:rPr lang="es-BO" sz="2700" dirty="0"/>
              <a:t> </a:t>
            </a:r>
            <a:r>
              <a:rPr lang="es-BO" sz="2700" dirty="0"/>
              <a:t>broadcasts</a:t>
            </a:r>
            <a:r>
              <a:rPr lang="es-BO" sz="2700" dirty="0"/>
              <a:t> y si es posible restringir la red a usuarios autorizados para proteger la red de ser descubierta por herramientas </a:t>
            </a:r>
            <a:r>
              <a:rPr lang="es-BO" sz="2700" dirty="0" smtClean="0"/>
              <a:t>sniffing</a:t>
            </a:r>
            <a:r>
              <a:rPr lang="es-BO" sz="2700" dirty="0"/>
              <a:t>.</a:t>
            </a:r>
          </a:p>
          <a:p>
            <a:pPr marL="0" indent="0">
              <a:buNone/>
            </a:pPr>
            <a:r>
              <a:rPr lang="es-BO" sz="2700" dirty="0"/>
              <a:t>- Utilizar IPv6 en vez de IPv4.</a:t>
            </a:r>
          </a:p>
          <a:p>
            <a:pPr marL="0" indent="0">
              <a:buNone/>
            </a:pPr>
            <a:r>
              <a:rPr lang="es-BO" sz="2700" dirty="0"/>
              <a:t>- Utilizar sesiones </a:t>
            </a:r>
            <a:r>
              <a:rPr lang="es-BO" sz="2700" dirty="0" smtClean="0"/>
              <a:t>cifradas </a:t>
            </a:r>
            <a:r>
              <a:rPr lang="es-BO" sz="2700" dirty="0"/>
              <a:t>como SSH en vez de Telnet, </a:t>
            </a:r>
            <a:r>
              <a:rPr lang="es-BO" sz="2700" dirty="0"/>
              <a:t>Secure</a:t>
            </a:r>
            <a:r>
              <a:rPr lang="es-BO" sz="2700" dirty="0"/>
              <a:t> </a:t>
            </a:r>
            <a:r>
              <a:rPr lang="es-BO" sz="2700" dirty="0"/>
              <a:t>Copy</a:t>
            </a:r>
            <a:r>
              <a:rPr lang="es-BO" sz="2700" dirty="0"/>
              <a:t> (SCP) en vez de FTP, SSL para mails, etc. para proteger la red inalámbrica contra ataques </a:t>
            </a:r>
            <a:r>
              <a:rPr lang="es-BO" sz="2700" dirty="0" smtClean="0"/>
              <a:t>sniffing</a:t>
            </a:r>
            <a:r>
              <a:rPr lang="es-BO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115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Técnicas de prevención </a:t>
            </a:r>
            <a:r>
              <a:rPr lang="es-BO" dirty="0"/>
              <a:t>Sniffing</a:t>
            </a:r>
            <a:r>
              <a:rPr lang="es-BO" dirty="0"/>
              <a:t>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- Utilizar PGP y S/MIME.</a:t>
            </a:r>
          </a:p>
          <a:p>
            <a:pPr marL="0" indent="0">
              <a:buNone/>
            </a:pPr>
            <a:r>
              <a:rPr lang="es-BO" dirty="0"/>
              <a:t>- Utilizar </a:t>
            </a:r>
            <a:r>
              <a:rPr lang="es-BO" dirty="0"/>
              <a:t>VPNs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- Utilizar SSH.</a:t>
            </a:r>
          </a:p>
          <a:p>
            <a:pPr marL="0" indent="0">
              <a:buNone/>
            </a:pPr>
            <a:r>
              <a:rPr lang="es-BO" dirty="0"/>
              <a:t>- Utilizar </a:t>
            </a:r>
            <a:r>
              <a:rPr lang="es-BO" dirty="0"/>
              <a:t>IPSec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- Utilizar </a:t>
            </a:r>
            <a:r>
              <a:rPr lang="es-BO" dirty="0"/>
              <a:t>One</a:t>
            </a:r>
            <a:r>
              <a:rPr lang="es-BO" dirty="0"/>
              <a:t>-time </a:t>
            </a:r>
            <a:r>
              <a:rPr lang="es-BO" dirty="0"/>
              <a:t>Passwords</a:t>
            </a:r>
            <a:r>
              <a:rPr lang="es-BO" dirty="0"/>
              <a:t> (OTP).</a:t>
            </a:r>
          </a:p>
          <a:p>
            <a:pPr marL="0" indent="0">
              <a:buNone/>
            </a:pPr>
            <a:r>
              <a:rPr lang="es-BO" dirty="0"/>
              <a:t>- Utilizar protocolo SSL/TLS.</a:t>
            </a:r>
          </a:p>
        </p:txBody>
      </p:sp>
    </p:spTree>
    <p:extLst>
      <p:ext uri="{BB962C8B-B14F-4D97-AF65-F5344CB8AC3E}">
        <p14:creationId xmlns:p14="http://schemas.microsoft.com/office/powerpoint/2010/main" val="2048008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¿Cómo detectar </a:t>
            </a:r>
            <a:r>
              <a:rPr lang="es-BO" dirty="0"/>
              <a:t>sniffing</a:t>
            </a:r>
            <a:r>
              <a:rPr lang="es-BO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2800" dirty="0"/>
              <a:t>- Debe </a:t>
            </a:r>
            <a:r>
              <a:rPr lang="es-BO" sz="2800" dirty="0" smtClean="0"/>
              <a:t>revisar </a:t>
            </a:r>
            <a:r>
              <a:rPr lang="es-BO" sz="2800" dirty="0"/>
              <a:t>qué equipos están corriendo en modo promiscuo.</a:t>
            </a:r>
          </a:p>
          <a:p>
            <a:pPr marL="0" indent="0">
              <a:buNone/>
            </a:pPr>
            <a:r>
              <a:rPr lang="es-BO" sz="2800" dirty="0"/>
              <a:t>- Ejecutar IDS y notificar si las direcciones MAC de algunos equipos ha sido cambiada (como por ej. la MAC del </a:t>
            </a:r>
            <a:r>
              <a:rPr lang="es-BO" sz="2800" dirty="0"/>
              <a:t>router</a:t>
            </a:r>
            <a:r>
              <a:rPr lang="es-BO" sz="2800" dirty="0"/>
              <a:t>).</a:t>
            </a:r>
          </a:p>
          <a:p>
            <a:pPr marL="0" indent="0">
              <a:buNone/>
            </a:pPr>
            <a:r>
              <a:rPr lang="es-BO" sz="2800" dirty="0"/>
              <a:t>- Ejecutar herramientas de red como HP Performance </a:t>
            </a:r>
            <a:r>
              <a:rPr lang="es-BO" sz="2800" dirty="0"/>
              <a:t>Insight</a:t>
            </a:r>
            <a:r>
              <a:rPr lang="es-BO" sz="2800" dirty="0"/>
              <a:t> para monitorear la red buscando paquetes extraños.</a:t>
            </a:r>
          </a:p>
          <a:p>
            <a:pPr marL="0" indent="0">
              <a:buNone/>
            </a:pPr>
            <a:endParaRPr lang="es-BO" sz="2800" dirty="0"/>
          </a:p>
          <a:p>
            <a:pPr marL="0" indent="0">
              <a:buNone/>
            </a:pPr>
            <a:r>
              <a:rPr lang="es-BO" sz="2800" dirty="0"/>
              <a:t>Herramientas de detección de modo promiscuo: </a:t>
            </a:r>
            <a:r>
              <a:rPr lang="es-BO" sz="2800" dirty="0"/>
              <a:t>PromqryUI</a:t>
            </a:r>
            <a:r>
              <a:rPr lang="es-BO" sz="2800" dirty="0"/>
              <a:t>, </a:t>
            </a:r>
            <a:r>
              <a:rPr lang="es-BO" sz="2800" dirty="0"/>
              <a:t>PromiScan</a:t>
            </a:r>
            <a:r>
              <a:rPr lang="es-BO" sz="28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907216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 smtClean="0"/>
              <a:t>Test de Intrusión con </a:t>
            </a:r>
            <a:r>
              <a:rPr lang="es-BO" dirty="0" smtClean="0"/>
              <a:t>Sniffers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297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70" y="332656"/>
            <a:ext cx="7545793" cy="6264696"/>
          </a:xfrm>
          <a:prstGeom prst="rect">
            <a:avLst/>
          </a:prstGeom>
        </p:spPr>
      </p:pic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chemeClr val="bg1">
                    <a:lumMod val="75000"/>
                  </a:schemeClr>
                </a:solidFill>
              </a:rPr>
              <a:t>C|EH  Julio Iglesias Pérez</a:t>
            </a:r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81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/>
              <a:t>¡</a:t>
            </a:r>
            <a:r>
              <a:rPr lang="es-BO" dirty="0" smtClean="0"/>
              <a:t>Muchas Gracias!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7597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Coloca </a:t>
            </a:r>
            <a:r>
              <a:rPr lang="es-BO" dirty="0"/>
              <a:t>a la tarjeta NIC en modo promiscuo </a:t>
            </a:r>
            <a:r>
              <a:rPr lang="es-BO" dirty="0" smtClean="0"/>
              <a:t>así </a:t>
            </a:r>
            <a:r>
              <a:rPr lang="es-BO" dirty="0"/>
              <a:t>puede escuchar todo el tráfico transmitido en su segmento.</a:t>
            </a:r>
          </a:p>
          <a:p>
            <a:r>
              <a:rPr lang="es-BO" dirty="0"/>
              <a:t>Puede leer constantemente toda la información que </a:t>
            </a:r>
            <a:r>
              <a:rPr lang="es-BO" dirty="0" smtClean="0"/>
              <a:t>viaja </a:t>
            </a:r>
            <a:r>
              <a:rPr lang="es-BO" dirty="0"/>
              <a:t>por la red decodificando la información encapsulada en los paquetes de datos.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¿Cómo trabaja un </a:t>
            </a:r>
            <a:r>
              <a:rPr lang="es-BO" dirty="0"/>
              <a:t>sniffer</a:t>
            </a:r>
            <a:r>
              <a:rPr lang="es-BO" dirty="0" smtClean="0"/>
              <a:t>?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2004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</a:t>
            </a:r>
            <a:r>
              <a:rPr lang="es-BO" dirty="0"/>
              <a:t>sniffing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/>
              <a:t>Sniffing</a:t>
            </a:r>
            <a:r>
              <a:rPr lang="es-BO" dirty="0"/>
              <a:t> </a:t>
            </a:r>
            <a:r>
              <a:rPr lang="es-BO" dirty="0" smtClean="0"/>
              <a:t>pasivo: </a:t>
            </a:r>
            <a:r>
              <a:rPr lang="es-BO" dirty="0"/>
              <a:t>Significa olfatear a través de un </a:t>
            </a:r>
            <a:r>
              <a:rPr lang="es-BO" dirty="0"/>
              <a:t>hub</a:t>
            </a:r>
            <a:r>
              <a:rPr lang="es-BO" dirty="0"/>
              <a:t>. En un </a:t>
            </a:r>
            <a:r>
              <a:rPr lang="es-BO" dirty="0"/>
              <a:t>hub</a:t>
            </a:r>
            <a:r>
              <a:rPr lang="es-BO" dirty="0"/>
              <a:t> el tráfico es </a:t>
            </a:r>
            <a:r>
              <a:rPr lang="es-BO" dirty="0" smtClean="0"/>
              <a:t>enviado </a:t>
            </a:r>
            <a:r>
              <a:rPr lang="es-BO" dirty="0"/>
              <a:t>a todos los puertos. </a:t>
            </a:r>
          </a:p>
          <a:p>
            <a:r>
              <a:rPr lang="es-BO" dirty="0"/>
              <a:t>Passive</a:t>
            </a:r>
            <a:r>
              <a:rPr lang="es-BO" dirty="0"/>
              <a:t> </a:t>
            </a:r>
            <a:r>
              <a:rPr lang="es-BO" dirty="0"/>
              <a:t>sniffing</a:t>
            </a:r>
            <a:r>
              <a:rPr lang="es-BO" dirty="0"/>
              <a:t> no implica </a:t>
            </a:r>
            <a:r>
              <a:rPr lang="es-BO" dirty="0" smtClean="0"/>
              <a:t>enviar </a:t>
            </a:r>
            <a:r>
              <a:rPr lang="es-BO" dirty="0"/>
              <a:t>paquetes, y monitorear el tráfico </a:t>
            </a:r>
            <a:r>
              <a:rPr lang="es-BO" dirty="0" smtClean="0"/>
              <a:t>enviado </a:t>
            </a:r>
            <a:r>
              <a:rPr lang="es-BO" dirty="0"/>
              <a:t>por otros.</a:t>
            </a:r>
          </a:p>
          <a:p>
            <a:r>
              <a:rPr lang="es-BO" dirty="0"/>
              <a:t>Active </a:t>
            </a:r>
            <a:r>
              <a:rPr lang="es-BO" dirty="0"/>
              <a:t>sniffing</a:t>
            </a:r>
            <a:r>
              <a:rPr lang="es-BO" dirty="0"/>
              <a:t> implica </a:t>
            </a:r>
            <a:r>
              <a:rPr lang="es-BO" dirty="0" smtClean="0"/>
              <a:t>enviar </a:t>
            </a:r>
            <a:r>
              <a:rPr lang="es-BO" dirty="0"/>
              <a:t>múltiples sondas de red para identificar </a:t>
            </a:r>
            <a:r>
              <a:rPr lang="es-BO" dirty="0"/>
              <a:t>APs</a:t>
            </a:r>
            <a:r>
              <a:rPr lang="es-BO" dirty="0"/>
              <a:t>. </a:t>
            </a:r>
          </a:p>
          <a:p>
            <a:r>
              <a:rPr lang="es-BO" dirty="0"/>
              <a:t>El uso de </a:t>
            </a:r>
            <a:r>
              <a:rPr lang="es-BO" dirty="0"/>
              <a:t>hubs</a:t>
            </a:r>
            <a:r>
              <a:rPr lang="es-BO" dirty="0"/>
              <a:t> está obsoleto hoy en </a:t>
            </a:r>
            <a:r>
              <a:rPr lang="es-BO" dirty="0" smtClean="0"/>
              <a:t>día. </a:t>
            </a:r>
            <a:r>
              <a:rPr lang="es-BO" dirty="0"/>
              <a:t>Se usan </a:t>
            </a:r>
            <a:r>
              <a:rPr lang="es-BO" dirty="0"/>
              <a:t>switchs</a:t>
            </a:r>
            <a:r>
              <a:rPr lang="es-BO" dirty="0"/>
              <a:t>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3960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</a:t>
            </a:r>
            <a:r>
              <a:rPr lang="es-BO" dirty="0"/>
              <a:t>sniffing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Active </a:t>
            </a:r>
            <a:r>
              <a:rPr lang="es-BO" dirty="0"/>
              <a:t>sniffing</a:t>
            </a:r>
            <a:r>
              <a:rPr lang="es-BO" dirty="0"/>
              <a:t>: Cuando se realiza </a:t>
            </a:r>
            <a:r>
              <a:rPr lang="es-BO" dirty="0"/>
              <a:t>sniffing</a:t>
            </a:r>
            <a:r>
              <a:rPr lang="es-BO" dirty="0"/>
              <a:t> en una red </a:t>
            </a:r>
            <a:r>
              <a:rPr lang="es-BO" dirty="0"/>
              <a:t>switcheada</a:t>
            </a:r>
            <a:r>
              <a:rPr lang="es-BO" dirty="0"/>
              <a:t> se lo llama active </a:t>
            </a:r>
            <a:r>
              <a:rPr lang="es-BO" dirty="0"/>
              <a:t>sniffing</a:t>
            </a:r>
            <a:r>
              <a:rPr lang="es-BO" dirty="0"/>
              <a:t>.</a:t>
            </a:r>
          </a:p>
          <a:p>
            <a:r>
              <a:rPr lang="es-BO" dirty="0"/>
              <a:t>El olfateo activo se basa en inyectar paquetes (ARP) en una red.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14262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Telnet y </a:t>
            </a:r>
            <a:r>
              <a:rPr lang="es-BO" dirty="0"/>
              <a:t>Rlogin</a:t>
            </a:r>
            <a:r>
              <a:rPr lang="es-BO" dirty="0"/>
              <a:t>, HTTP, SMTP, NNTP, POP, FTP, IMAP. </a:t>
            </a:r>
            <a:endParaRPr lang="es-BO" dirty="0" smtClean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 smtClean="0"/>
              <a:t>Es decir, datos enviados </a:t>
            </a:r>
            <a:r>
              <a:rPr lang="es-BO" dirty="0"/>
              <a:t>en texto claro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Protocolos </a:t>
            </a:r>
            <a:r>
              <a:rPr lang="es-BO" dirty="0" smtClean="0"/>
              <a:t>vulnerables </a:t>
            </a:r>
            <a:r>
              <a:rPr lang="es-BO" dirty="0"/>
              <a:t>al </a:t>
            </a:r>
            <a:r>
              <a:rPr lang="es-BO" dirty="0"/>
              <a:t>sniffing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9690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Protocolos vulnerables al </a:t>
            </a:r>
            <a:r>
              <a:rPr lang="es-BO" dirty="0"/>
              <a:t>sniffing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La capa donde trabaja el </a:t>
            </a:r>
            <a:r>
              <a:rPr lang="es-BO" dirty="0"/>
              <a:t>sniffer</a:t>
            </a:r>
            <a:r>
              <a:rPr lang="es-BO" dirty="0"/>
              <a:t> es en la de Data Link (enlace) del modelo OSI, por lo que no se adhieren a las mismas reglas como las aplicaciones y los servicios </a:t>
            </a:r>
            <a:r>
              <a:rPr lang="es-BO" dirty="0" smtClean="0"/>
              <a:t>que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residen en capas superiores.</a:t>
            </a:r>
          </a:p>
          <a:p>
            <a:pPr marL="0" indent="0">
              <a:buNone/>
            </a:pPr>
            <a:r>
              <a:rPr lang="es-BO" dirty="0"/>
              <a:t>Si alguna de las capas es </a:t>
            </a:r>
            <a:r>
              <a:rPr lang="es-BO" dirty="0"/>
              <a:t>hackeada</a:t>
            </a:r>
            <a:r>
              <a:rPr lang="es-BO" dirty="0"/>
              <a:t>, las comunicaciones están comprometidas sin que otras capas lo sepan.</a:t>
            </a:r>
          </a:p>
        </p:txBody>
      </p:sp>
    </p:spTree>
    <p:extLst>
      <p:ext uri="{BB962C8B-B14F-4D97-AF65-F5344CB8AC3E}">
        <p14:creationId xmlns:p14="http://schemas.microsoft.com/office/powerpoint/2010/main" val="3950307238"/>
      </p:ext>
    </p:extLst>
  </p:cSld>
  <p:clrMapOvr>
    <a:masterClrMapping/>
  </p:clrMapOvr>
</p:sld>
</file>

<file path=ppt/theme/theme1.xml><?xml version="1.0" encoding="utf-8"?>
<a:theme xmlns:a="http://schemas.openxmlformats.org/drawingml/2006/main" name="Blue-Grey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Technology-PowerPoint-Template</Template>
  <TotalTime>41</TotalTime>
  <Words>2528</Words>
  <Application>Microsoft Office PowerPoint</Application>
  <PresentationFormat>Presentación en pantalla (4:3)</PresentationFormat>
  <Paragraphs>274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0" baseType="lpstr">
      <vt:lpstr>Arial</vt:lpstr>
      <vt:lpstr>Calibri</vt:lpstr>
      <vt:lpstr>Microsoft New Tai Lue</vt:lpstr>
      <vt:lpstr>Blue-Grey-PowerPoint-Template</vt:lpstr>
      <vt:lpstr>8. Sniffers</vt:lpstr>
      <vt:lpstr>Amenazas sniffing</vt:lpstr>
      <vt:lpstr>Wiretapping</vt:lpstr>
      <vt:lpstr>Wiretapping</vt:lpstr>
      <vt:lpstr>¿Cómo trabaja un sniffer?</vt:lpstr>
      <vt:lpstr>Tipos de sniffing</vt:lpstr>
      <vt:lpstr>Tipos de sniffing</vt:lpstr>
      <vt:lpstr>Protocolos vulnerables al sniffing</vt:lpstr>
      <vt:lpstr>Protocolos vulnerables al sniffing</vt:lpstr>
      <vt:lpstr>Analizadores de protocolo de hardware</vt:lpstr>
      <vt:lpstr>Ataques MAC</vt:lpstr>
      <vt:lpstr>Ataques MAC</vt:lpstr>
      <vt:lpstr>Ataques MAC</vt:lpstr>
      <vt:lpstr>Ataques MAC</vt:lpstr>
      <vt:lpstr>¿Cómo defenderse de ataques MAC?</vt:lpstr>
      <vt:lpstr>Ataques DHCP</vt:lpstr>
      <vt:lpstr>Ataques DHCP</vt:lpstr>
      <vt:lpstr>¿Cómo defenderse contra los ataques de DHCP Starvation y Rogue?</vt:lpstr>
      <vt:lpstr>Habilitar DHCP snooping (espionaje) para defenderse contra los ataques rogue.</vt:lpstr>
      <vt:lpstr>Ataques ARP Poisoning.</vt:lpstr>
      <vt:lpstr>Ataque ARP Spoofing</vt:lpstr>
      <vt:lpstr>¿Cómo trabaja el ARP Spoofing?</vt:lpstr>
      <vt:lpstr>Amenazas del ARP Poisoning</vt:lpstr>
      <vt:lpstr>¿Cómo defenderse contra ARP Poisoning?</vt:lpstr>
      <vt:lpstr>Configurando DHCP Snooping y Inspección ARP dinámica en switches Cisco</vt:lpstr>
      <vt:lpstr>MAC Spoofing/Duplicando</vt:lpstr>
      <vt:lpstr>Amenazas de ataques Spoofing</vt:lpstr>
      <vt:lpstr>Amenazas de ataques Spoofing</vt:lpstr>
      <vt:lpstr>¿Cómo defenderse contra MAC Spoofing?</vt:lpstr>
      <vt:lpstr>DNS Poisoning</vt:lpstr>
      <vt:lpstr>Servidor Proxy DNS Poisoning</vt:lpstr>
      <vt:lpstr>DNS Cache Poisoning</vt:lpstr>
      <vt:lpstr>¿Cómo Defenderse contra DNS Spoofing?</vt:lpstr>
      <vt:lpstr>Mostrando filtros en Wireshark</vt:lpstr>
      <vt:lpstr>Herramientas Sniffing</vt:lpstr>
      <vt:lpstr>Filtros de Wireshark adicionales</vt:lpstr>
      <vt:lpstr>Herramientas</vt:lpstr>
      <vt:lpstr>Herramientas</vt:lpstr>
      <vt:lpstr>¿Cómo un atacante hackea una red utilizando Sniffers?</vt:lpstr>
      <vt:lpstr>Contramedidas</vt:lpstr>
      <vt:lpstr>Contramedidas</vt:lpstr>
      <vt:lpstr>Técnicas de prevención Sniffing.</vt:lpstr>
      <vt:lpstr>¿Cómo detectar sniffing?</vt:lpstr>
      <vt:lpstr>Test de Intrusión con Sniffers</vt:lpstr>
      <vt:lpstr>Presentación de PowerPoint</vt:lpstr>
      <vt:lpstr>¡Muchas 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Julio</dc:creator>
  <cp:lastModifiedBy>Julio Iglesias</cp:lastModifiedBy>
  <cp:revision>11</cp:revision>
  <dcterms:created xsi:type="dcterms:W3CDTF">2013-11-09T01:50:01Z</dcterms:created>
  <dcterms:modified xsi:type="dcterms:W3CDTF">2014-07-08T01:15:55Z</dcterms:modified>
</cp:coreProperties>
</file>