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8" r:id="rId37"/>
    <p:sldId id="297" r:id="rId38"/>
    <p:sldId id="299" r:id="rId39"/>
    <p:sldId id="300" r:id="rId40"/>
    <p:sldId id="296" r:id="rId4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9</a:t>
            </a:r>
            <a:r>
              <a:rPr lang="es-BO" dirty="0" smtClean="0"/>
              <a:t>. Ingeniería Social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0177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Blancos comunes de Ingeniería </a:t>
            </a:r>
            <a:r>
              <a:rPr lang="es-BO" dirty="0" smtClean="0"/>
              <a:t>Social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Relaciones </a:t>
            </a:r>
            <a:r>
              <a:rPr lang="es-BO" dirty="0"/>
              <a:t>y </a:t>
            </a:r>
            <a:r>
              <a:rPr lang="es-BO" dirty="0"/>
              <a:t>Help</a:t>
            </a:r>
            <a:r>
              <a:rPr lang="es-BO" dirty="0"/>
              <a:t> </a:t>
            </a:r>
            <a:r>
              <a:rPr lang="es-BO" dirty="0"/>
              <a:t>Desk</a:t>
            </a:r>
            <a:r>
              <a:rPr lang="es-BO" dirty="0"/>
              <a:t>.</a:t>
            </a:r>
          </a:p>
          <a:p>
            <a:r>
              <a:rPr lang="es-BO" dirty="0" smtClean="0"/>
              <a:t>Usuarios </a:t>
            </a:r>
            <a:r>
              <a:rPr lang="es-BO" dirty="0"/>
              <a:t>y clientes.</a:t>
            </a:r>
          </a:p>
          <a:p>
            <a:r>
              <a:rPr lang="es-BO" dirty="0" smtClean="0"/>
              <a:t>Vendedores </a:t>
            </a:r>
            <a:r>
              <a:rPr lang="es-BO" dirty="0"/>
              <a:t>de la organización.</a:t>
            </a:r>
          </a:p>
          <a:p>
            <a:r>
              <a:rPr lang="es-BO" dirty="0" smtClean="0"/>
              <a:t>Administradores </a:t>
            </a:r>
            <a:r>
              <a:rPr lang="es-BO" dirty="0"/>
              <a:t>de sistemas.</a:t>
            </a:r>
          </a:p>
          <a:p>
            <a:r>
              <a:rPr lang="es-BO" dirty="0" smtClean="0"/>
              <a:t>Soporte </a:t>
            </a:r>
            <a:r>
              <a:rPr lang="es-BO" dirty="0"/>
              <a:t>técnico.</a:t>
            </a:r>
          </a:p>
          <a:p>
            <a:r>
              <a:rPr lang="es-BO" dirty="0" smtClean="0"/>
              <a:t>Hacerse pasar por </a:t>
            </a:r>
            <a:r>
              <a:rPr lang="es-BO" dirty="0"/>
              <a:t>trabajadores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80136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Ingeniería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600" dirty="0" smtClean="0"/>
              <a:t>Human-</a:t>
            </a:r>
            <a:r>
              <a:rPr lang="es-BO" sz="2600" dirty="0" smtClean="0"/>
              <a:t>based</a:t>
            </a:r>
            <a:r>
              <a:rPr lang="es-BO" sz="2600" dirty="0"/>
              <a:t>. Obtienen información sensible por interacción, miedo, confianza y la naturaleza humana de ayudar.</a:t>
            </a:r>
          </a:p>
          <a:p>
            <a:r>
              <a:rPr lang="es-BO" sz="2600" dirty="0"/>
              <a:t>Fingiendo ser un usuario legítimo, dar la identidad y preguntar por información sensible. "Hola soy Juan de departamento de Ventas...."</a:t>
            </a:r>
          </a:p>
          <a:p>
            <a:r>
              <a:rPr lang="es-BO" sz="2600" dirty="0"/>
              <a:t>Fingiendo ser un usuario importante, </a:t>
            </a:r>
            <a:r>
              <a:rPr lang="es-BO" sz="2600" dirty="0" smtClean="0"/>
              <a:t>haciéndose </a:t>
            </a:r>
            <a:r>
              <a:rPr lang="es-BO" sz="2600" dirty="0"/>
              <a:t>pasar por ejemplo con un cliente importante.</a:t>
            </a:r>
          </a:p>
          <a:p>
            <a:r>
              <a:rPr lang="es-BO" sz="2600" dirty="0"/>
              <a:t>Fingiendo ser de soporte técnico. "Don Juan, </a:t>
            </a:r>
            <a:r>
              <a:rPr lang="es-BO" sz="2600" dirty="0" smtClean="0"/>
              <a:t>aquí </a:t>
            </a:r>
            <a:r>
              <a:rPr lang="es-BO" sz="2600" dirty="0"/>
              <a:t>habla xx de soporte, ayer tuvimos un problema con el sistema, y estamos revisando si está todo OK, me puede dar su nombre de usuario?"</a:t>
            </a:r>
          </a:p>
        </p:txBody>
      </p:sp>
    </p:spTree>
    <p:extLst>
      <p:ext uri="{BB962C8B-B14F-4D97-AF65-F5344CB8AC3E}">
        <p14:creationId xmlns:p14="http://schemas.microsoft.com/office/powerpoint/2010/main" val="35024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Ingeniería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BO" dirty="0"/>
              <a:t>Eavesdropping</a:t>
            </a:r>
            <a:r>
              <a:rPr lang="es-BO" dirty="0"/>
              <a:t>: Escucha de conversaciones no autorizada, o lectura de mensajes, intercepción de audio, video, etc</a:t>
            </a:r>
            <a:r>
              <a:rPr lang="es-BO" dirty="0" smtClean="0"/>
              <a:t>.</a:t>
            </a:r>
          </a:p>
          <a:p>
            <a:r>
              <a:rPr lang="es-BO" dirty="0"/>
              <a:t>Shoulder</a:t>
            </a:r>
            <a:r>
              <a:rPr lang="es-BO" dirty="0"/>
              <a:t> </a:t>
            </a:r>
            <a:r>
              <a:rPr lang="es-BO" dirty="0"/>
              <a:t>Surfing</a:t>
            </a:r>
            <a:r>
              <a:rPr lang="es-BO" dirty="0"/>
              <a:t>: Procedimiento de robar </a:t>
            </a:r>
            <a:r>
              <a:rPr lang="es-BO" dirty="0"/>
              <a:t>passwords</a:t>
            </a:r>
            <a:r>
              <a:rPr lang="es-BO" dirty="0"/>
              <a:t>, identificación personal, números de cuentas, etc. Viendo sobre su hombro (</a:t>
            </a:r>
            <a:r>
              <a:rPr lang="es-BO" dirty="0"/>
              <a:t>shoulder</a:t>
            </a:r>
            <a:r>
              <a:rPr lang="es-BO" dirty="0"/>
              <a:t>) a la distancia tratando de obtener dicha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86540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Ingeniería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Dumpster</a:t>
            </a:r>
            <a:r>
              <a:rPr lang="es-BO" dirty="0"/>
              <a:t> </a:t>
            </a:r>
            <a:r>
              <a:rPr lang="es-BO" dirty="0"/>
              <a:t>Diving</a:t>
            </a:r>
            <a:r>
              <a:rPr lang="es-BO" dirty="0"/>
              <a:t>: Buscar un "tesoro" en la basura de alguien. Información de contacto, pagos de teléfono, información de operaciones, información financiera, etc</a:t>
            </a:r>
            <a:r>
              <a:rPr lang="es-BO" dirty="0" smtClean="0"/>
              <a:t>.</a:t>
            </a:r>
          </a:p>
          <a:p>
            <a:r>
              <a:rPr lang="es-BO" dirty="0"/>
              <a:t>Tailgating</a:t>
            </a:r>
            <a:r>
              <a:rPr lang="es-BO" dirty="0"/>
              <a:t>: Una persona no autorizada con una maleta entra a un área segura siguiendo a una persona autorizada cerca de una puerta con acceso con llaves o sensores, etc.</a:t>
            </a:r>
          </a:p>
        </p:txBody>
      </p:sp>
    </p:spTree>
    <p:extLst>
      <p:ext uri="{BB962C8B-B14F-4D97-AF65-F5344CB8AC3E}">
        <p14:creationId xmlns:p14="http://schemas.microsoft.com/office/powerpoint/2010/main" val="394962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Ingeniería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In </a:t>
            </a:r>
            <a:r>
              <a:rPr lang="es-BO" dirty="0"/>
              <a:t>person</a:t>
            </a:r>
            <a:r>
              <a:rPr lang="es-BO" dirty="0"/>
              <a:t>: Recolectar información sobre tecnologías que utilizan, información de contactos, etc.</a:t>
            </a:r>
          </a:p>
          <a:p>
            <a:endParaRPr lang="es-BO" dirty="0"/>
          </a:p>
          <a:p>
            <a:r>
              <a:rPr lang="es-BO" dirty="0"/>
              <a:t>Third-Party</a:t>
            </a:r>
            <a:r>
              <a:rPr lang="es-BO" dirty="0"/>
              <a:t> </a:t>
            </a:r>
            <a:r>
              <a:rPr lang="es-BO" dirty="0"/>
              <a:t>Autorization</a:t>
            </a:r>
            <a:r>
              <a:rPr lang="es-BO" dirty="0"/>
              <a:t>: Referirse a una persona importante de la organización y tratar de recolectar datos. "Don Pepe, nuestro jefe administrativo me pidió que lleve los reportes de auditoría"</a:t>
            </a:r>
          </a:p>
        </p:txBody>
      </p:sp>
    </p:spTree>
    <p:extLst>
      <p:ext uri="{BB962C8B-B14F-4D97-AF65-F5344CB8AC3E}">
        <p14:creationId xmlns:p14="http://schemas.microsoft.com/office/powerpoint/2010/main" val="23101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35" y="0"/>
            <a:ext cx="4553771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09" y="0"/>
            <a:ext cx="4482704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41"/>
            <a:ext cx="6626894" cy="662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2.bp.blogspot.com/-nTC6ZbPPTL8/TnogOsgvoyI/AAAAAAAAAak/kQ-Myi9chnU/s1600/white-col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748883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Ingeniería Social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400" dirty="0" smtClean="0"/>
              <a:t>Computer-based</a:t>
            </a:r>
            <a:r>
              <a:rPr lang="es-BO" sz="2400" dirty="0"/>
              <a:t>. Utilizando la ayuda de computadoras.</a:t>
            </a:r>
          </a:p>
          <a:p>
            <a:r>
              <a:rPr lang="es-BO" sz="2400" dirty="0"/>
              <a:t>Pop-ups preguntando por información personal, GANASTE 1 millón de dólares.</a:t>
            </a:r>
          </a:p>
          <a:p>
            <a:r>
              <a:rPr lang="es-BO" sz="2400" dirty="0"/>
              <a:t>Mails o cartas engañosas (</a:t>
            </a:r>
            <a:r>
              <a:rPr lang="es-BO" sz="2400" dirty="0"/>
              <a:t>Hoax</a:t>
            </a:r>
            <a:r>
              <a:rPr lang="es-BO" sz="2400" dirty="0"/>
              <a:t>) indicando que están infectado con virus, troyanos, </a:t>
            </a:r>
            <a:r>
              <a:rPr lang="es-BO" sz="2400" dirty="0"/>
              <a:t>worms</a:t>
            </a:r>
            <a:r>
              <a:rPr lang="es-BO" sz="2400" dirty="0"/>
              <a:t>, etc.</a:t>
            </a:r>
          </a:p>
          <a:p>
            <a:r>
              <a:rPr lang="es-BO" sz="2400" dirty="0"/>
              <a:t>Cadenas de correos ofreciendo regalos gratis, etc.</a:t>
            </a:r>
          </a:p>
          <a:p>
            <a:r>
              <a:rPr lang="es-BO" sz="2400" dirty="0"/>
              <a:t>Por mensajería obteniendo información personal.</a:t>
            </a:r>
          </a:p>
          <a:p>
            <a:r>
              <a:rPr lang="es-BO" sz="2400" dirty="0"/>
              <a:t>Correo </a:t>
            </a:r>
            <a:r>
              <a:rPr lang="es-BO" sz="2400" dirty="0"/>
              <a:t>spam</a:t>
            </a:r>
            <a:r>
              <a:rPr lang="es-BO" sz="2400" dirty="0"/>
              <a:t> irrelevante, no deseado, no solicitado para recolectar información financiera, números de identificación, información de la red, etc.</a:t>
            </a:r>
          </a:p>
          <a:p>
            <a:r>
              <a:rPr lang="es-BO" sz="2400" dirty="0"/>
              <a:t>Phishing</a:t>
            </a:r>
            <a:r>
              <a:rPr lang="es-BO" sz="2400" dirty="0"/>
              <a:t> páginas web falsas, bancos, </a:t>
            </a:r>
            <a:r>
              <a:rPr lang="es-BO" sz="2400" dirty="0"/>
              <a:t>ebay</a:t>
            </a:r>
            <a:r>
              <a:rPr lang="es-BO" sz="2400" dirty="0"/>
              <a:t>, etc.</a:t>
            </a:r>
          </a:p>
          <a:p>
            <a:r>
              <a:rPr lang="es-BO" sz="2400" dirty="0"/>
              <a:t>Utilizando SMS, pidiendo tarjetas de </a:t>
            </a:r>
            <a:r>
              <a:rPr lang="es-BO" sz="2400" dirty="0" smtClean="0"/>
              <a:t>crédito, información </a:t>
            </a:r>
            <a:r>
              <a:rPr lang="es-BO" sz="2400" dirty="0"/>
              <a:t>sensible.</a:t>
            </a:r>
          </a:p>
        </p:txBody>
      </p:sp>
    </p:spTree>
    <p:extLst>
      <p:ext uri="{BB962C8B-B14F-4D97-AF65-F5344CB8AC3E}">
        <p14:creationId xmlns:p14="http://schemas.microsoft.com/office/powerpoint/2010/main" val="39014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Es el arte de convencer a la gente de revelar información confidencial.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¿Qué es la Ingeniería Social?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3236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Ingeniería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Insider</a:t>
            </a:r>
            <a:r>
              <a:rPr lang="es-BO" dirty="0"/>
              <a:t> </a:t>
            </a:r>
            <a:r>
              <a:rPr lang="es-BO" dirty="0"/>
              <a:t>attack</a:t>
            </a:r>
            <a:endParaRPr lang="es-BO" dirty="0"/>
          </a:p>
          <a:p>
            <a:r>
              <a:rPr lang="es-BO" dirty="0"/>
              <a:t>Espiando: Especialmente los competidores.</a:t>
            </a:r>
          </a:p>
          <a:p>
            <a:r>
              <a:rPr lang="es-BO" dirty="0"/>
              <a:t>Venganza: Personas enojadas, empleados enojados o frustrados.</a:t>
            </a:r>
          </a:p>
          <a:p>
            <a:r>
              <a:rPr lang="es-BO" dirty="0"/>
              <a:t>60% de los ataques ocurren detrás del firewall. Un ataque interno es fácil de realizar. La prevención es difícil.</a:t>
            </a:r>
          </a:p>
        </p:txBody>
      </p:sp>
    </p:spTree>
    <p:extLst>
      <p:ext uri="{BB962C8B-B14F-4D97-AF65-F5344CB8AC3E}">
        <p14:creationId xmlns:p14="http://schemas.microsoft.com/office/powerpoint/2010/main" val="289229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Prevención de amenazas </a:t>
            </a:r>
            <a:r>
              <a:rPr lang="es-BO" dirty="0" smtClean="0"/>
              <a:t>internas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No existe una prevención fácil para las amenazas internas.</a:t>
            </a:r>
          </a:p>
          <a:p>
            <a:r>
              <a:rPr lang="es-BO" dirty="0" smtClean="0"/>
              <a:t>Políticas </a:t>
            </a:r>
            <a:r>
              <a:rPr lang="es-BO" dirty="0"/>
              <a:t>legales.</a:t>
            </a:r>
          </a:p>
          <a:p>
            <a:r>
              <a:rPr lang="es-BO" dirty="0" smtClean="0"/>
              <a:t>Auditorías </a:t>
            </a:r>
            <a:r>
              <a:rPr lang="es-BO" dirty="0"/>
              <a:t>y </a:t>
            </a:r>
            <a:r>
              <a:rPr lang="es-BO" dirty="0"/>
              <a:t>logging</a:t>
            </a:r>
            <a:r>
              <a:rPr lang="es-BO" dirty="0"/>
              <a:t>.</a:t>
            </a:r>
          </a:p>
          <a:p>
            <a:r>
              <a:rPr lang="es-BO" dirty="0" smtClean="0"/>
              <a:t>Acceso </a:t>
            </a:r>
            <a:r>
              <a:rPr lang="es-BO" dirty="0"/>
              <a:t>controlado.</a:t>
            </a:r>
          </a:p>
          <a:p>
            <a:r>
              <a:rPr lang="es-BO" dirty="0" smtClean="0"/>
              <a:t>Privilegios </a:t>
            </a:r>
            <a:r>
              <a:rPr lang="es-BO" dirty="0"/>
              <a:t>mínimos.</a:t>
            </a:r>
          </a:p>
          <a:p>
            <a:r>
              <a:rPr lang="es-BO" dirty="0" smtClean="0"/>
              <a:t>Reparación </a:t>
            </a:r>
            <a:r>
              <a:rPr lang="es-BO" dirty="0"/>
              <a:t>y rotación de deberes.</a:t>
            </a:r>
          </a:p>
          <a:p>
            <a:r>
              <a:rPr lang="es-BO" dirty="0" smtClean="0"/>
              <a:t>Archivar </a:t>
            </a:r>
            <a:r>
              <a:rPr lang="es-BO" dirty="0"/>
              <a:t>datos críticos.</a:t>
            </a:r>
          </a:p>
        </p:txBody>
      </p:sp>
    </p:spTree>
    <p:extLst>
      <p:ext uri="{BB962C8B-B14F-4D97-AF65-F5344CB8AC3E}">
        <p14:creationId xmlns:p14="http://schemas.microsoft.com/office/powerpoint/2010/main" val="266209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Prevención de amenazas internas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Ingeniería Social en las </a:t>
            </a:r>
            <a:r>
              <a:rPr lang="es-BO" dirty="0" smtClean="0"/>
              <a:t>redes </a:t>
            </a:r>
            <a:r>
              <a:rPr lang="es-BO" dirty="0"/>
              <a:t>sociales para obtener información personal y/o sensible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34205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Robo </a:t>
            </a:r>
            <a:r>
              <a:rPr lang="es-BO" dirty="0"/>
              <a:t>de datos, r</a:t>
            </a:r>
            <a:r>
              <a:rPr lang="es-BO" dirty="0" smtClean="0"/>
              <a:t>iesgo </a:t>
            </a:r>
            <a:r>
              <a:rPr lang="es-BO" dirty="0"/>
              <a:t>de explotación de información.</a:t>
            </a:r>
          </a:p>
          <a:p>
            <a:r>
              <a:rPr lang="es-BO" dirty="0" smtClean="0"/>
              <a:t>Fuga </a:t>
            </a:r>
            <a:r>
              <a:rPr lang="es-BO" dirty="0"/>
              <a:t>involuntaria de información, sin saberlo muestra, postea o publica información sensible de la organización.</a:t>
            </a:r>
          </a:p>
          <a:p>
            <a:r>
              <a:rPr lang="es-BO" dirty="0" smtClean="0"/>
              <a:t>Ataques </a:t>
            </a:r>
            <a:r>
              <a:rPr lang="es-BO" dirty="0"/>
              <a:t>dirigidos, reconocimiento preliminar.</a:t>
            </a:r>
          </a:p>
          <a:p>
            <a:r>
              <a:rPr lang="es-BO" dirty="0" smtClean="0"/>
              <a:t>Vulnerabilidad </a:t>
            </a:r>
            <a:r>
              <a:rPr lang="es-BO" dirty="0"/>
              <a:t>de la red, fallas o bugs en la red.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Riesgos de la ingeniería social en la red de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114143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400" dirty="0"/>
              <a:t>Riesgos de la ingeniería social en la red de las organizaciones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3000" dirty="0"/>
              <a:t>Robo de identidad</a:t>
            </a:r>
          </a:p>
          <a:p>
            <a:r>
              <a:rPr lang="es-BO" sz="3000" dirty="0" smtClean="0"/>
              <a:t>Robo </a:t>
            </a:r>
            <a:r>
              <a:rPr lang="es-BO" sz="3000" dirty="0"/>
              <a:t>de información personal, ocurre cuando una persona roba su nombre y/u </a:t>
            </a:r>
            <a:r>
              <a:rPr lang="es-BO" sz="3000" dirty="0" smtClean="0"/>
              <a:t>otra </a:t>
            </a:r>
            <a:r>
              <a:rPr lang="es-BO" sz="3000" dirty="0"/>
              <a:t>información </a:t>
            </a:r>
            <a:r>
              <a:rPr lang="es-BO" sz="3000" dirty="0" smtClean="0"/>
              <a:t>personal </a:t>
            </a:r>
            <a:r>
              <a:rPr lang="es-BO" sz="3000" dirty="0"/>
              <a:t>para propósitos fraudulentos.</a:t>
            </a:r>
          </a:p>
          <a:p>
            <a:r>
              <a:rPr lang="es-BO" sz="3000" dirty="0" smtClean="0"/>
              <a:t>Pérdida </a:t>
            </a:r>
            <a:r>
              <a:rPr lang="es-BO" sz="3000" dirty="0"/>
              <a:t>de números de seguridad social, el impostor obtiene información personal, como números de licencias, de identificación, etc.</a:t>
            </a:r>
          </a:p>
        </p:txBody>
      </p:sp>
    </p:spTree>
    <p:extLst>
      <p:ext uri="{BB962C8B-B14F-4D97-AF65-F5344CB8AC3E}">
        <p14:creationId xmlns:p14="http://schemas.microsoft.com/office/powerpoint/2010/main" val="283427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800" dirty="0"/>
              <a:t>Paso 1. Obtener información de pagos de agua, electricidad, </a:t>
            </a:r>
            <a:r>
              <a:rPr lang="es-BO" sz="2800" dirty="0"/>
              <a:t>dumpster</a:t>
            </a:r>
            <a:r>
              <a:rPr lang="es-BO" sz="2800" dirty="0"/>
              <a:t> </a:t>
            </a:r>
            <a:r>
              <a:rPr lang="es-BO" sz="2800" dirty="0"/>
              <a:t>diving</a:t>
            </a:r>
            <a:r>
              <a:rPr lang="es-BO" sz="2800" dirty="0"/>
              <a:t>, </a:t>
            </a:r>
            <a:r>
              <a:rPr lang="es-BO" sz="2800" dirty="0"/>
              <a:t>stolen</a:t>
            </a:r>
            <a:r>
              <a:rPr lang="es-BO" sz="2800" dirty="0"/>
              <a:t> mail u </a:t>
            </a:r>
            <a:r>
              <a:rPr lang="es-BO" sz="2800" dirty="0"/>
              <a:t>onsite</a:t>
            </a:r>
            <a:r>
              <a:rPr lang="es-BO" sz="2800" dirty="0"/>
              <a:t> </a:t>
            </a:r>
            <a:r>
              <a:rPr lang="es-BO" sz="2800" dirty="0"/>
              <a:t>stealing</a:t>
            </a:r>
            <a:r>
              <a:rPr lang="es-BO" sz="2800" dirty="0"/>
              <a:t>.</a:t>
            </a:r>
          </a:p>
          <a:p>
            <a:r>
              <a:rPr lang="es-BO" sz="2800" dirty="0"/>
              <a:t>Paso 2. Ir al </a:t>
            </a:r>
            <a:r>
              <a:rPr lang="es-BO" sz="2800" dirty="0" smtClean="0"/>
              <a:t>departamento </a:t>
            </a:r>
            <a:r>
              <a:rPr lang="es-BO" sz="2800" dirty="0"/>
              <a:t>de vehículos y decirles que perdiste tu licencia de conducir. Ellos van a intentar probar tu identidad como por ejemplo pedirte pagos de luz, agua, etc. Se les muestra los </a:t>
            </a:r>
            <a:r>
              <a:rPr lang="es-BO" sz="2800" dirty="0"/>
              <a:t>bills</a:t>
            </a:r>
            <a:r>
              <a:rPr lang="es-BO" sz="2800" dirty="0"/>
              <a:t> robados, que te has movido de la dirección original. Se llenan dos formularios, se necesitará una foto para la licencia, se </a:t>
            </a:r>
            <a:r>
              <a:rPr lang="es-BO" sz="2800" dirty="0" smtClean="0"/>
              <a:t>remplaza </a:t>
            </a:r>
            <a:r>
              <a:rPr lang="es-BO" sz="2800" dirty="0"/>
              <a:t>la foto de la licencia y listo </a:t>
            </a:r>
            <a:r>
              <a:rPr lang="es-BO" sz="2800" dirty="0" smtClean="0"/>
              <a:t>:)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88289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Paso 3. Ir al banco con la cuenta original del que se robó y decirles que </a:t>
            </a:r>
            <a:r>
              <a:rPr lang="es-BO" dirty="0" smtClean="0"/>
              <a:t>necesitan </a:t>
            </a:r>
            <a:r>
              <a:rPr lang="es-BO" dirty="0"/>
              <a:t>una nueva tarjeta de crédito. Decirles que no recuerdas el número de cuenta. Luego les muestras la licencia trucha. Listo para hacer compras.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3394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Políticas</a:t>
            </a:r>
          </a:p>
          <a:p>
            <a:pPr marL="0" indent="0">
              <a:buNone/>
            </a:pPr>
            <a:r>
              <a:rPr lang="es-BO" dirty="0"/>
              <a:t>1. </a:t>
            </a:r>
            <a:r>
              <a:rPr lang="es-BO" dirty="0"/>
              <a:t>Password</a:t>
            </a:r>
            <a:r>
              <a:rPr lang="es-BO" dirty="0"/>
              <a:t> </a:t>
            </a:r>
            <a:r>
              <a:rPr lang="es-BO" dirty="0"/>
              <a:t>Policies</a:t>
            </a:r>
            <a:r>
              <a:rPr lang="es-BO" dirty="0"/>
              <a:t>: </a:t>
            </a:r>
            <a:r>
              <a:rPr lang="es-BO" dirty="0" smtClean="0"/>
              <a:t>Periódicamente </a:t>
            </a:r>
            <a:r>
              <a:rPr lang="es-BO" dirty="0"/>
              <a:t>cambiar las contraseñas. Impedir el uso de contraseñas fáciles de adivinar. Bloquear cuenta luego de intentos fallidos. Longitud y complejidad de contraseñas. Mantener en secreto las contraseñas, no escribirlas </a:t>
            </a:r>
            <a:r>
              <a:rPr lang="es-BO" dirty="0" smtClean="0"/>
              <a:t>RECORDARLAS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965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Contramedidas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2. </a:t>
            </a:r>
            <a:r>
              <a:rPr lang="es-BO" dirty="0"/>
              <a:t>Physical</a:t>
            </a:r>
            <a:r>
              <a:rPr lang="es-BO" dirty="0"/>
              <a:t> Security </a:t>
            </a:r>
            <a:r>
              <a:rPr lang="es-BO" dirty="0"/>
              <a:t>Policies</a:t>
            </a:r>
            <a:r>
              <a:rPr lang="es-BO" dirty="0"/>
              <a:t>: Identificación de empleados utilizando tarjetas de identificación, uniformes, etc. Escoltar a los visitantes. </a:t>
            </a:r>
            <a:r>
              <a:rPr lang="es-BO" dirty="0" smtClean="0"/>
              <a:t>Áreas </a:t>
            </a:r>
            <a:r>
              <a:rPr lang="es-BO" dirty="0"/>
              <a:t>restringidas. Triturar información apropiadamente de documentos que ya no sirven. Emplear personal de seguridad.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9169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Un </a:t>
            </a:r>
            <a:r>
              <a:rPr lang="es-BO" dirty="0"/>
              <a:t>programa de entrenamiento eficiente que debe consistir en todas las políticas y métodos de seguridad para incrementar la conciencia de la Ingeniería Social.</a:t>
            </a:r>
          </a:p>
          <a:p>
            <a:r>
              <a:rPr lang="es-BO" dirty="0" smtClean="0"/>
              <a:t>Guías </a:t>
            </a:r>
            <a:r>
              <a:rPr lang="es-BO" dirty="0"/>
              <a:t>Operativas para asegurar la seguridad de la información sensible del uso no autorizado de los recursos.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Otras contramedidas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Naturaleza </a:t>
            </a:r>
            <a:r>
              <a:rPr lang="es-BO" dirty="0"/>
              <a:t>humada a la confianza.</a:t>
            </a:r>
          </a:p>
          <a:p>
            <a:r>
              <a:rPr lang="es-BO" dirty="0" smtClean="0"/>
              <a:t>Ignorancia </a:t>
            </a:r>
            <a:r>
              <a:rPr lang="es-BO" dirty="0"/>
              <a:t>sobre la </a:t>
            </a:r>
            <a:r>
              <a:rPr lang="es-BO" dirty="0" smtClean="0"/>
              <a:t>ingeniería </a:t>
            </a:r>
            <a:r>
              <a:rPr lang="es-BO" dirty="0"/>
              <a:t>social.</a:t>
            </a:r>
          </a:p>
          <a:p>
            <a:r>
              <a:rPr lang="es-BO" dirty="0" smtClean="0"/>
              <a:t>Obligación </a:t>
            </a:r>
            <a:r>
              <a:rPr lang="es-BO" dirty="0"/>
              <a:t>moral.</a:t>
            </a:r>
          </a:p>
          <a:p>
            <a:r>
              <a:rPr lang="es-BO" dirty="0" smtClean="0"/>
              <a:t>Etc.</a:t>
            </a:r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Comportamientos vulnerables a los </a:t>
            </a:r>
            <a:r>
              <a:rPr lang="es-BO" dirty="0" smtClean="0"/>
              <a:t>ataques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2509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También</a:t>
            </a:r>
            <a:br>
              <a:rPr lang="es-BO" dirty="0"/>
            </a:b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 smtClean="0"/>
              <a:t>Clasificación </a:t>
            </a:r>
            <a:r>
              <a:rPr lang="es-BO" sz="2800" dirty="0"/>
              <a:t>de la información: Categorizar la información como top </a:t>
            </a:r>
            <a:r>
              <a:rPr lang="es-BO" sz="2800" dirty="0"/>
              <a:t>secret</a:t>
            </a:r>
            <a:r>
              <a:rPr lang="es-BO" sz="2800" dirty="0"/>
              <a:t>, propietario, para uso interno solamente, para uso público, etc.</a:t>
            </a:r>
          </a:p>
          <a:p>
            <a:r>
              <a:rPr lang="es-BO" sz="2800" dirty="0" smtClean="0"/>
              <a:t>Privilegios </a:t>
            </a:r>
            <a:r>
              <a:rPr lang="es-BO" sz="2800" dirty="0"/>
              <a:t>de acceso: Debe haber un administrador, usuario, cuentas de invitados con autorización apropiada.</a:t>
            </a:r>
          </a:p>
          <a:p>
            <a:r>
              <a:rPr lang="es-BO" sz="2800" dirty="0" smtClean="0"/>
              <a:t>Revisión </a:t>
            </a:r>
            <a:r>
              <a:rPr lang="es-BO" sz="2800" dirty="0"/>
              <a:t>de empleados y terminación de procesos apropiada.</a:t>
            </a:r>
          </a:p>
          <a:p>
            <a:r>
              <a:rPr lang="es-BO" sz="2800" dirty="0" smtClean="0"/>
              <a:t>Tiempo </a:t>
            </a:r>
            <a:r>
              <a:rPr lang="es-BO" sz="2800" dirty="0"/>
              <a:t>de respuesta a incidentes apropiado: Debe haber una guía para la </a:t>
            </a:r>
            <a:r>
              <a:rPr lang="es-BO" sz="2800" dirty="0" smtClean="0"/>
              <a:t>reacción </a:t>
            </a:r>
            <a:r>
              <a:rPr lang="es-BO" sz="2800" dirty="0"/>
              <a:t>en </a:t>
            </a:r>
            <a:r>
              <a:rPr lang="es-BO" sz="2800" dirty="0" smtClean="0"/>
              <a:t>caso </a:t>
            </a:r>
            <a:r>
              <a:rPr lang="es-BO" sz="2800" dirty="0"/>
              <a:t>de un intento de ingeniería social.</a:t>
            </a:r>
          </a:p>
        </p:txBody>
      </p:sp>
    </p:spTree>
    <p:extLst>
      <p:ext uri="{BB962C8B-B14F-4D97-AF65-F5344CB8AC3E}">
        <p14:creationId xmlns:p14="http://schemas.microsoft.com/office/powerpoint/2010/main" val="419247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También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Two</a:t>
            </a:r>
            <a:r>
              <a:rPr lang="es-BO" dirty="0" smtClean="0"/>
              <a:t> factor </a:t>
            </a:r>
            <a:r>
              <a:rPr lang="es-BO" dirty="0" smtClean="0"/>
              <a:t>authentication</a:t>
            </a:r>
            <a:r>
              <a:rPr lang="es-BO" dirty="0" smtClean="0"/>
              <a:t>: </a:t>
            </a:r>
            <a:r>
              <a:rPr lang="es-BO" dirty="0"/>
              <a:t>El uso de dos factores incrementará notablemente la seguridad. Hay tres tipos de autenticación: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1</a:t>
            </a:r>
            <a:r>
              <a:rPr lang="es-BO" dirty="0"/>
              <a:t>. Algo que sé, como una contraseña.</a:t>
            </a:r>
          </a:p>
          <a:p>
            <a:pPr marL="0" indent="0">
              <a:buNone/>
            </a:pPr>
            <a:r>
              <a:rPr lang="es-BO" dirty="0"/>
              <a:t>2. Algo que tengo, como una tarjeta inteligente.</a:t>
            </a:r>
          </a:p>
          <a:p>
            <a:pPr marL="0" indent="0">
              <a:buNone/>
            </a:pPr>
            <a:r>
              <a:rPr lang="es-BO" dirty="0"/>
              <a:t>3. Algo que soy, biométrico.</a:t>
            </a:r>
          </a:p>
        </p:txBody>
      </p:sp>
    </p:spTree>
    <p:extLst>
      <p:ext uri="{BB962C8B-B14F-4D97-AF65-F5344CB8AC3E}">
        <p14:creationId xmlns:p14="http://schemas.microsoft.com/office/powerpoint/2010/main" val="4165318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Ver bien la dirección, ver que se use SSL, los bancos no piden información de ese tipo por correo.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/>
              <a:t>Anti-</a:t>
            </a:r>
            <a:r>
              <a:rPr lang="es-BO" dirty="0"/>
              <a:t>Phishing</a:t>
            </a:r>
            <a:r>
              <a:rPr lang="es-BO" dirty="0"/>
              <a:t> </a:t>
            </a:r>
            <a:r>
              <a:rPr lang="es-BO" dirty="0"/>
              <a:t>Toolbar</a:t>
            </a:r>
            <a:r>
              <a:rPr lang="es-BO" dirty="0"/>
              <a:t>: </a:t>
            </a:r>
            <a:r>
              <a:rPr lang="es-BO" dirty="0"/>
              <a:t>Netcraft</a:t>
            </a:r>
            <a:r>
              <a:rPr lang="es-BO" dirty="0"/>
              <a:t>, </a:t>
            </a:r>
            <a:r>
              <a:rPr lang="es-BO" dirty="0"/>
              <a:t>PhishTank</a:t>
            </a:r>
            <a:r>
              <a:rPr lang="es-BO" dirty="0"/>
              <a:t>. Ayudan a detectar sitios </a:t>
            </a:r>
            <a:r>
              <a:rPr lang="es-BO" dirty="0"/>
              <a:t>Phishing</a:t>
            </a:r>
            <a:r>
              <a:rPr lang="es-BO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detectar correos </a:t>
            </a:r>
            <a:r>
              <a:rPr lang="es-BO" dirty="0"/>
              <a:t>Phishing</a:t>
            </a:r>
            <a:r>
              <a:rPr lang="es-B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1316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smtClean="0"/>
              <a:t>Asegurar </a:t>
            </a:r>
            <a:r>
              <a:rPr lang="es-BO" dirty="0"/>
              <a:t>o triturar los documentos conteniendo información privada.</a:t>
            </a:r>
          </a:p>
          <a:p>
            <a:r>
              <a:rPr lang="es-BO" dirty="0" smtClean="0"/>
              <a:t>Para </a:t>
            </a:r>
            <a:r>
              <a:rPr lang="es-BO" dirty="0"/>
              <a:t>mantener tu correo seguro, vaciar el </a:t>
            </a:r>
            <a:r>
              <a:rPr lang="es-BO" dirty="0"/>
              <a:t>mailbox</a:t>
            </a:r>
            <a:r>
              <a:rPr lang="es-BO" dirty="0"/>
              <a:t> rápidamente.</a:t>
            </a:r>
          </a:p>
          <a:p>
            <a:r>
              <a:rPr lang="es-BO" dirty="0" smtClean="0"/>
              <a:t>Asegurarte </a:t>
            </a:r>
            <a:r>
              <a:rPr lang="es-BO" dirty="0"/>
              <a:t>que tu nombre no esté presente en la lista </a:t>
            </a:r>
            <a:r>
              <a:rPr lang="es-BO" dirty="0"/>
              <a:t>marketers</a:t>
            </a:r>
            <a:r>
              <a:rPr lang="es-BO" dirty="0"/>
              <a:t>' hit.</a:t>
            </a:r>
          </a:p>
          <a:p>
            <a:r>
              <a:rPr lang="es-BO" dirty="0" smtClean="0"/>
              <a:t>Sospechar </a:t>
            </a:r>
            <a:r>
              <a:rPr lang="es-BO" dirty="0"/>
              <a:t>y verificar todas las solicitudes de datos personales.</a:t>
            </a:r>
          </a:p>
          <a:p>
            <a:r>
              <a:rPr lang="es-BO" dirty="0" smtClean="0"/>
              <a:t>Revisar </a:t>
            </a:r>
            <a:r>
              <a:rPr lang="es-BO" dirty="0"/>
              <a:t>los reportes de tarjeta de crédito regularmente.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Contramedidas para el robo de identidad</a:t>
            </a:r>
          </a:p>
        </p:txBody>
      </p:sp>
    </p:spTree>
    <p:extLst>
      <p:ext uri="{BB962C8B-B14F-4D97-AF65-F5344CB8AC3E}">
        <p14:creationId xmlns:p14="http://schemas.microsoft.com/office/powerpoint/2010/main" val="269383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 para el robo de identidad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Nunca </a:t>
            </a:r>
            <a:r>
              <a:rPr lang="es-BO" dirty="0"/>
              <a:t>dejar tu tarjeta fuera de tu vista.</a:t>
            </a:r>
          </a:p>
          <a:p>
            <a:r>
              <a:rPr lang="es-BO" dirty="0" smtClean="0"/>
              <a:t>Proteger </a:t>
            </a:r>
            <a:r>
              <a:rPr lang="es-BO" dirty="0"/>
              <a:t>tu información personal que sea publicada.</a:t>
            </a:r>
          </a:p>
          <a:p>
            <a:r>
              <a:rPr lang="es-BO" dirty="0" smtClean="0"/>
              <a:t>Nunca </a:t>
            </a:r>
            <a:r>
              <a:rPr lang="es-BO" dirty="0"/>
              <a:t>dar información personal por teléfono.</a:t>
            </a:r>
          </a:p>
          <a:p>
            <a:r>
              <a:rPr lang="es-BO" dirty="0" smtClean="0"/>
              <a:t>No </a:t>
            </a:r>
            <a:r>
              <a:rPr lang="es-BO" dirty="0"/>
              <a:t>mostrar números de cuenta o contactos a menos que sea obligatoria.</a:t>
            </a:r>
          </a:p>
        </p:txBody>
      </p:sp>
    </p:spTree>
    <p:extLst>
      <p:ext uri="{BB962C8B-B14F-4D97-AF65-F5344CB8AC3E}">
        <p14:creationId xmlns:p14="http://schemas.microsoft.com/office/powerpoint/2010/main" val="239502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Pentesting</a:t>
            </a:r>
            <a:r>
              <a:rPr lang="es-BO" dirty="0"/>
              <a:t> de Ingeniería Social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El </a:t>
            </a:r>
            <a:r>
              <a:rPr lang="es-BO" dirty="0"/>
              <a:t>objetivo es hacer un pen test a los factores de fortaleza humanos. 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Ser </a:t>
            </a:r>
            <a:r>
              <a:rPr lang="es-BO" dirty="0"/>
              <a:t>extremadamente cuidadosos y profesionales.</a:t>
            </a:r>
          </a:p>
        </p:txBody>
      </p:sp>
    </p:spTree>
    <p:extLst>
      <p:ext uri="{BB962C8B-B14F-4D97-AF65-F5344CB8AC3E}">
        <p14:creationId xmlns:p14="http://schemas.microsoft.com/office/powerpoint/2010/main" val="1503068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sz="4800" dirty="0" smtClean="0"/>
              <a:t>Pentesting</a:t>
            </a:r>
            <a:r>
              <a:rPr lang="es-BO" sz="4800" dirty="0" smtClean="0"/>
              <a:t> de Ingeniería Social: Utilizando E-Mail </a:t>
            </a:r>
            <a:endParaRPr lang="es-BO" sz="4800" dirty="0"/>
          </a:p>
        </p:txBody>
      </p:sp>
    </p:spTree>
    <p:extLst>
      <p:ext uri="{BB962C8B-B14F-4D97-AF65-F5344CB8AC3E}">
        <p14:creationId xmlns:p14="http://schemas.microsoft.com/office/powerpoint/2010/main" val="5564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71" y="132515"/>
            <a:ext cx="3200258" cy="6592969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sz="4400" dirty="0" smtClean="0"/>
              <a:t>Pentesting</a:t>
            </a:r>
            <a:r>
              <a:rPr lang="es-BO" sz="4400" dirty="0" smtClean="0"/>
              <a:t> de Ingeniería Social: Utilizando Teléfono </a:t>
            </a:r>
            <a:endParaRPr lang="es-BO" sz="4400" dirty="0"/>
          </a:p>
        </p:txBody>
      </p:sp>
    </p:spTree>
    <p:extLst>
      <p:ext uri="{BB962C8B-B14F-4D97-AF65-F5344CB8AC3E}">
        <p14:creationId xmlns:p14="http://schemas.microsoft.com/office/powerpoint/2010/main" val="13447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2656"/>
            <a:ext cx="5435193" cy="6192688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Factores que hacen a las compañías </a:t>
            </a:r>
            <a:r>
              <a:rPr lang="es-BO" dirty="0" smtClean="0"/>
              <a:t>vulnerables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Entrenamiento </a:t>
            </a:r>
            <a:r>
              <a:rPr lang="es-BO" dirty="0"/>
              <a:t>sobre seguridad insuficiente.</a:t>
            </a:r>
          </a:p>
          <a:p>
            <a:r>
              <a:rPr lang="es-BO" dirty="0" smtClean="0"/>
              <a:t>Fugas </a:t>
            </a:r>
            <a:r>
              <a:rPr lang="es-BO" dirty="0"/>
              <a:t>de políticas de seguridad.</a:t>
            </a:r>
          </a:p>
          <a:p>
            <a:r>
              <a:rPr lang="es-BO" dirty="0" smtClean="0"/>
              <a:t>Fácil </a:t>
            </a:r>
            <a:r>
              <a:rPr lang="es-BO" dirty="0"/>
              <a:t>acceso a la información.</a:t>
            </a:r>
          </a:p>
          <a:p>
            <a:r>
              <a:rPr lang="es-BO" dirty="0" smtClean="0"/>
              <a:t>Muchas </a:t>
            </a:r>
            <a:r>
              <a:rPr lang="es-BO" dirty="0"/>
              <a:t>Unidades organizativas</a:t>
            </a:r>
          </a:p>
        </p:txBody>
      </p:sp>
    </p:spTree>
    <p:extLst>
      <p:ext uri="{BB962C8B-B14F-4D97-AF65-F5344CB8AC3E}">
        <p14:creationId xmlns:p14="http://schemas.microsoft.com/office/powerpoint/2010/main" val="129206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212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La </a:t>
            </a:r>
            <a:r>
              <a:rPr lang="es-BO" dirty="0" smtClean="0"/>
              <a:t>Ingeniería </a:t>
            </a:r>
            <a:r>
              <a:rPr lang="es-BO" dirty="0"/>
              <a:t>social es efectiva porque los </a:t>
            </a:r>
            <a:r>
              <a:rPr lang="es-BO" dirty="0" smtClean="0"/>
              <a:t>errores </a:t>
            </a:r>
            <a:r>
              <a:rPr lang="es-BO" dirty="0"/>
              <a:t>humanos son más </a:t>
            </a:r>
            <a:r>
              <a:rPr lang="es-BO" dirty="0" smtClean="0"/>
              <a:t>susceptibles. </a:t>
            </a:r>
            <a:endParaRPr lang="es-BO" dirty="0"/>
          </a:p>
          <a:p>
            <a:r>
              <a:rPr lang="es-BO" dirty="0"/>
              <a:t>Es </a:t>
            </a:r>
            <a:r>
              <a:rPr lang="es-BO" dirty="0" smtClean="0"/>
              <a:t>difícil </a:t>
            </a:r>
            <a:r>
              <a:rPr lang="es-BO" dirty="0"/>
              <a:t>detectar intentos de ingeniería social. </a:t>
            </a:r>
          </a:p>
          <a:p>
            <a:r>
              <a:rPr lang="es-BO" dirty="0"/>
              <a:t>No hay métodos para asegurarse completamente contra ataques de ingeniería social.</a:t>
            </a:r>
          </a:p>
          <a:p>
            <a:r>
              <a:rPr lang="es-BO" dirty="0"/>
              <a:t>No hay ningún software o hardware que defienda contra la ingeniería social.</a:t>
            </a:r>
          </a:p>
        </p:txBody>
      </p:sp>
    </p:spTree>
    <p:extLst>
      <p:ext uri="{BB962C8B-B14F-4D97-AF65-F5344CB8AC3E}">
        <p14:creationId xmlns:p14="http://schemas.microsoft.com/office/powerpoint/2010/main" val="266022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Mostrar </a:t>
            </a:r>
            <a:r>
              <a:rPr lang="es-BO" dirty="0"/>
              <a:t>rápida a inadvertidamente el nombre.</a:t>
            </a:r>
          </a:p>
          <a:p>
            <a:r>
              <a:rPr lang="es-BO" dirty="0" smtClean="0"/>
              <a:t>Utilizan </a:t>
            </a:r>
            <a:r>
              <a:rPr lang="es-BO" dirty="0"/>
              <a:t>elogios.</a:t>
            </a:r>
          </a:p>
          <a:p>
            <a:r>
              <a:rPr lang="es-BO" dirty="0" smtClean="0"/>
              <a:t>Muestra </a:t>
            </a:r>
            <a:r>
              <a:rPr lang="es-BO" dirty="0"/>
              <a:t>disconformidad cuando es cuestionado.</a:t>
            </a:r>
          </a:p>
          <a:p>
            <a:r>
              <a:rPr lang="es-BO" dirty="0" smtClean="0"/>
              <a:t>Pretende</a:t>
            </a:r>
            <a:r>
              <a:rPr lang="es-BO" dirty="0"/>
              <a:t>, reclama autoridad si la información no es provista.</a:t>
            </a:r>
          </a:p>
          <a:p>
            <a:r>
              <a:rPr lang="es-BO" dirty="0" smtClean="0"/>
              <a:t>Hacen </a:t>
            </a:r>
            <a:r>
              <a:rPr lang="es-BO" dirty="0"/>
              <a:t>solicitudes informales.</a:t>
            </a:r>
          </a:p>
          <a:p>
            <a:r>
              <a:rPr lang="es-BO" dirty="0"/>
              <a:t>E</a:t>
            </a:r>
            <a:r>
              <a:rPr lang="es-BO" dirty="0" smtClean="0"/>
              <a:t>tc</a:t>
            </a:r>
            <a:r>
              <a:rPr lang="es-BO" dirty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Típicas señales de Ingeniería </a:t>
            </a:r>
            <a:r>
              <a:rPr lang="es-BO" dirty="0" smtClean="0"/>
              <a:t>social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4508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Research</a:t>
            </a:r>
            <a:r>
              <a:rPr lang="es-BO" dirty="0"/>
              <a:t>: </a:t>
            </a:r>
            <a:r>
              <a:rPr lang="es-BO" dirty="0"/>
              <a:t>Dumpster</a:t>
            </a:r>
            <a:r>
              <a:rPr lang="es-BO" dirty="0"/>
              <a:t> </a:t>
            </a:r>
            <a:r>
              <a:rPr lang="es-BO" dirty="0"/>
              <a:t>diving</a:t>
            </a:r>
            <a:r>
              <a:rPr lang="es-BO" dirty="0"/>
              <a:t> (buceo de basurero), sitios web, empleados, etc. Crean relaciones con empleados selectos.</a:t>
            </a:r>
          </a:p>
          <a:p>
            <a:r>
              <a:rPr lang="es-BO" dirty="0" smtClean="0"/>
              <a:t>Develop</a:t>
            </a:r>
            <a:r>
              <a:rPr lang="es-BO" dirty="0"/>
              <a:t>: Eligen al empleado víctima.</a:t>
            </a:r>
          </a:p>
          <a:p>
            <a:r>
              <a:rPr lang="es-BO" dirty="0" smtClean="0"/>
              <a:t>Exploit</a:t>
            </a:r>
            <a:r>
              <a:rPr lang="es-BO" dirty="0"/>
              <a:t>: Seleccionan a la víctima, identifican empleados frustrados, etc. Explotan la relación, recolectan información sensible, </a:t>
            </a:r>
            <a:r>
              <a:rPr lang="es-BO" dirty="0" smtClean="0"/>
              <a:t>información </a:t>
            </a:r>
            <a:r>
              <a:rPr lang="es-BO" dirty="0"/>
              <a:t>financiera, tecnologías que utilizan en su compañía, etc.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Fases de un ataque de ingeniería </a:t>
            </a:r>
            <a:r>
              <a:rPr lang="es-BO" dirty="0" smtClean="0"/>
              <a:t>social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7536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Impactos en la </a:t>
            </a:r>
            <a:r>
              <a:rPr lang="es-BO" dirty="0" smtClean="0"/>
              <a:t>organización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Pierde </a:t>
            </a:r>
            <a:r>
              <a:rPr lang="es-BO" dirty="0"/>
              <a:t>privacidad.</a:t>
            </a:r>
          </a:p>
          <a:p>
            <a:r>
              <a:rPr lang="es-BO" dirty="0" smtClean="0"/>
              <a:t>Peligros </a:t>
            </a:r>
            <a:r>
              <a:rPr lang="es-BO" dirty="0"/>
              <a:t>de terrorismo.</a:t>
            </a:r>
          </a:p>
          <a:p>
            <a:r>
              <a:rPr lang="es-BO" dirty="0" smtClean="0"/>
              <a:t>Pérdidas </a:t>
            </a:r>
            <a:r>
              <a:rPr lang="es-BO" dirty="0"/>
              <a:t>económicas.</a:t>
            </a:r>
          </a:p>
          <a:p>
            <a:r>
              <a:rPr lang="es-BO" dirty="0" smtClean="0"/>
              <a:t>Daño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3496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Ataques de inyección de </a:t>
            </a:r>
            <a:r>
              <a:rPr lang="es-BO" dirty="0" smtClean="0"/>
              <a:t>comandos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Online</a:t>
            </a:r>
            <a:r>
              <a:rPr lang="es-BO" dirty="0"/>
              <a:t>: Internet, acercarse a los empleados, persuadir.</a:t>
            </a:r>
          </a:p>
          <a:p>
            <a:r>
              <a:rPr lang="es-BO" dirty="0" smtClean="0"/>
              <a:t>Teléfono</a:t>
            </a:r>
            <a:r>
              <a:rPr lang="es-BO" dirty="0"/>
              <a:t>: Imitación de un usuario legítimo.</a:t>
            </a:r>
          </a:p>
          <a:p>
            <a:r>
              <a:rPr lang="es-BO" dirty="0" smtClean="0"/>
              <a:t>Acercamiento </a:t>
            </a:r>
            <a:r>
              <a:rPr lang="es-BO" dirty="0"/>
              <a:t>personal. Obtener información preguntando directamente.</a:t>
            </a:r>
          </a:p>
        </p:txBody>
      </p:sp>
    </p:spTree>
    <p:extLst>
      <p:ext uri="{BB962C8B-B14F-4D97-AF65-F5344CB8AC3E}">
        <p14:creationId xmlns:p14="http://schemas.microsoft.com/office/powerpoint/2010/main" val="40446125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87</TotalTime>
  <Words>1659</Words>
  <Application>Microsoft Office PowerPoint</Application>
  <PresentationFormat>Presentación en pantalla (4:3)</PresentationFormat>
  <Paragraphs>178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Microsoft New Tai Lue</vt:lpstr>
      <vt:lpstr>Blue-Grey-PowerPoint-Template</vt:lpstr>
      <vt:lpstr>9. Ingeniería Social</vt:lpstr>
      <vt:lpstr>¿Qué es la Ingeniería Social?</vt:lpstr>
      <vt:lpstr>Comportamientos vulnerables a los ataques</vt:lpstr>
      <vt:lpstr>Factores que hacen a las compañías vulnerables</vt:lpstr>
      <vt:lpstr>Presentación de PowerPoint</vt:lpstr>
      <vt:lpstr>Típicas señales de Ingeniería social</vt:lpstr>
      <vt:lpstr>Fases de un ataque de ingeniería social</vt:lpstr>
      <vt:lpstr>Impactos en la organización</vt:lpstr>
      <vt:lpstr>Ataques de inyección de comandos</vt:lpstr>
      <vt:lpstr>Blancos comunes de Ingeniería Social</vt:lpstr>
      <vt:lpstr>Tipos de Ingeniería Social</vt:lpstr>
      <vt:lpstr>Tipos de Ingeniería Social</vt:lpstr>
      <vt:lpstr>Tipos de Ingeniería Social</vt:lpstr>
      <vt:lpstr>Tipos de Ingeniería Social</vt:lpstr>
      <vt:lpstr>Presentación de PowerPoint</vt:lpstr>
      <vt:lpstr>Presentación de PowerPoint</vt:lpstr>
      <vt:lpstr>Presentación de PowerPoint</vt:lpstr>
      <vt:lpstr>Presentación de PowerPoint</vt:lpstr>
      <vt:lpstr>Tipos de Ingeniería Social</vt:lpstr>
      <vt:lpstr>Tipos de Ingeniería Social</vt:lpstr>
      <vt:lpstr>Prevención de amenazas internas</vt:lpstr>
      <vt:lpstr>Prevención de amenazas internas</vt:lpstr>
      <vt:lpstr>Riesgos de la ingeniería social en la red de las organizaciones</vt:lpstr>
      <vt:lpstr>Riesgos de la ingeniería social en la red de las organizaciones</vt:lpstr>
      <vt:lpstr>Ejemplo</vt:lpstr>
      <vt:lpstr>Ejemplo</vt:lpstr>
      <vt:lpstr>Contramedidas</vt:lpstr>
      <vt:lpstr>Contramedidas</vt:lpstr>
      <vt:lpstr>Otras contramedidas</vt:lpstr>
      <vt:lpstr>También </vt:lpstr>
      <vt:lpstr>También</vt:lpstr>
      <vt:lpstr>¿Cómo detectar correos Phishing?</vt:lpstr>
      <vt:lpstr>Contramedidas para el robo de identidad</vt:lpstr>
      <vt:lpstr>Contramedidas para el robo de identidad</vt:lpstr>
      <vt:lpstr>Pentesting de Ingeniería Social</vt:lpstr>
      <vt:lpstr>Pentesting de Ingeniería Social: Utilizando E-Mail </vt:lpstr>
      <vt:lpstr>Presentación de PowerPoint</vt:lpstr>
      <vt:lpstr>Pentesting de Ingeniería Social: Utilizando Teléfono 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16</cp:revision>
  <dcterms:created xsi:type="dcterms:W3CDTF">2013-11-09T01:50:01Z</dcterms:created>
  <dcterms:modified xsi:type="dcterms:W3CDTF">2014-07-08T01:18:18Z</dcterms:modified>
</cp:coreProperties>
</file>