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36"/>
  </p:notesMasterIdLst>
  <p:handoutMasterIdLst>
    <p:handoutMasterId r:id="rId37"/>
  </p:handoutMasterIdLst>
  <p:sldIdLst>
    <p:sldId id="861" r:id="rId2"/>
    <p:sldId id="862" r:id="rId3"/>
    <p:sldId id="820" r:id="rId4"/>
    <p:sldId id="822" r:id="rId5"/>
    <p:sldId id="823" r:id="rId6"/>
    <p:sldId id="825" r:id="rId7"/>
    <p:sldId id="827" r:id="rId8"/>
    <p:sldId id="828" r:id="rId9"/>
    <p:sldId id="829" r:id="rId10"/>
    <p:sldId id="831" r:id="rId11"/>
    <p:sldId id="833" r:id="rId12"/>
    <p:sldId id="834" r:id="rId13"/>
    <p:sldId id="835" r:id="rId14"/>
    <p:sldId id="836" r:id="rId15"/>
    <p:sldId id="837" r:id="rId16"/>
    <p:sldId id="838" r:id="rId17"/>
    <p:sldId id="839" r:id="rId18"/>
    <p:sldId id="840" r:id="rId19"/>
    <p:sldId id="841" r:id="rId20"/>
    <p:sldId id="842" r:id="rId21"/>
    <p:sldId id="844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4" r:id="rId30"/>
    <p:sldId id="856" r:id="rId31"/>
    <p:sldId id="857" r:id="rId32"/>
    <p:sldId id="858" r:id="rId33"/>
    <p:sldId id="859" r:id="rId34"/>
    <p:sldId id="860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1E1"/>
    <a:srgbClr val="FF9900"/>
    <a:srgbClr val="58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3896" autoAdjust="0"/>
  </p:normalViewPr>
  <p:slideViewPr>
    <p:cSldViewPr>
      <p:cViewPr varScale="1">
        <p:scale>
          <a:sx n="70" d="100"/>
          <a:sy n="70" d="100"/>
        </p:scale>
        <p:origin x="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28"/>
    </p:cViewPr>
  </p:sorterViewPr>
  <p:notesViewPr>
    <p:cSldViewPr>
      <p:cViewPr>
        <p:scale>
          <a:sx n="100" d="100"/>
          <a:sy n="100" d="100"/>
        </p:scale>
        <p:origin x="-750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0761C-0167-4A55-9E24-B82E762EDA90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D87A7-BCF0-4750-9502-C4E476E7C1ED}">
      <dgm:prSet phldrT="[Text]"/>
      <dgm:spPr/>
      <dgm:t>
        <a:bodyPr/>
        <a:lstStyle/>
        <a:p>
          <a:r>
            <a:rPr lang="en-US" dirty="0" err="1" smtClean="0"/>
            <a:t>Configuración</a:t>
          </a:r>
          <a:r>
            <a:rPr lang="en-US" dirty="0" smtClean="0"/>
            <a:t> de la </a:t>
          </a:r>
          <a:r>
            <a:rPr lang="en-US" dirty="0" err="1" smtClean="0"/>
            <a:t>línea</a:t>
          </a:r>
          <a:r>
            <a:rPr lang="en-US" dirty="0" smtClean="0"/>
            <a:t> base</a:t>
          </a:r>
          <a:endParaRPr lang="en-US" dirty="0"/>
        </a:p>
      </dgm:t>
    </dgm:pt>
    <dgm:pt modelId="{04FA4B4F-C5F0-4804-8C74-FE980D72E726}" type="parTrans" cxnId="{979A5BC2-7D1C-4025-BA9B-3AE0EE99E0A0}">
      <dgm:prSet/>
      <dgm:spPr/>
      <dgm:t>
        <a:bodyPr/>
        <a:lstStyle/>
        <a:p>
          <a:endParaRPr lang="en-US"/>
        </a:p>
      </dgm:t>
    </dgm:pt>
    <dgm:pt modelId="{F5B15380-8D41-40C5-B8AB-56C593D7279D}" type="sibTrans" cxnId="{979A5BC2-7D1C-4025-BA9B-3AE0EE99E0A0}">
      <dgm:prSet/>
      <dgm:spPr/>
      <dgm:t>
        <a:bodyPr/>
        <a:lstStyle/>
        <a:p>
          <a:endParaRPr lang="en-US" dirty="0"/>
        </a:p>
      </dgm:t>
    </dgm:pt>
    <dgm:pt modelId="{91167F4D-6930-480D-9450-7867F538BCAE}">
      <dgm:prSet/>
      <dgm:spPr/>
      <dgm:t>
        <a:bodyPr/>
        <a:lstStyle/>
        <a:p>
          <a:r>
            <a:rPr lang="en-US" dirty="0" err="1" smtClean="0"/>
            <a:t>Iniciar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27765A04-5AEA-418E-99D3-1B63853296FE}" type="parTrans" cxnId="{B1067B48-2795-4AB8-B452-E81003F2799F}">
      <dgm:prSet/>
      <dgm:spPr/>
      <dgm:t>
        <a:bodyPr/>
        <a:lstStyle/>
        <a:p>
          <a:endParaRPr lang="en-US"/>
        </a:p>
      </dgm:t>
    </dgm:pt>
    <dgm:pt modelId="{47ABE709-AD9A-43D7-98DE-37C65B431F25}" type="sibTrans" cxnId="{B1067B48-2795-4AB8-B452-E81003F2799F}">
      <dgm:prSet/>
      <dgm:spPr/>
      <dgm:t>
        <a:bodyPr/>
        <a:lstStyle/>
        <a:p>
          <a:endParaRPr lang="en-US" dirty="0"/>
        </a:p>
      </dgm:t>
    </dgm:pt>
    <dgm:pt modelId="{0C6134D0-08A9-4E18-BEA1-EA8C26EE99BC}">
      <dgm:prSet/>
      <dgm:spPr/>
      <dgm:t>
        <a:bodyPr/>
        <a:lstStyle/>
        <a:p>
          <a:r>
            <a:rPr lang="en-US" dirty="0" err="1" smtClean="0"/>
            <a:t>Clasificar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B24F3F9F-5AF6-4EF6-B5A8-88735392C146}" type="parTrans" cxnId="{3CAD421A-00DC-455E-891E-38E7E5F0E2DC}">
      <dgm:prSet/>
      <dgm:spPr/>
      <dgm:t>
        <a:bodyPr/>
        <a:lstStyle/>
        <a:p>
          <a:endParaRPr lang="en-US"/>
        </a:p>
      </dgm:t>
    </dgm:pt>
    <dgm:pt modelId="{8E5289A2-12E1-454B-B510-75D13D3ADB90}" type="sibTrans" cxnId="{3CAD421A-00DC-455E-891E-38E7E5F0E2DC}">
      <dgm:prSet/>
      <dgm:spPr/>
      <dgm:t>
        <a:bodyPr/>
        <a:lstStyle/>
        <a:p>
          <a:endParaRPr lang="en-US" dirty="0"/>
        </a:p>
      </dgm:t>
    </dgm:pt>
    <dgm:pt modelId="{D7070C67-C33F-4EEE-93E7-C30C943BB4FD}">
      <dgm:prSet/>
      <dgm:spPr/>
      <dgm:t>
        <a:bodyPr/>
        <a:lstStyle/>
        <a:p>
          <a:r>
            <a:rPr lang="en-US" dirty="0" err="1" smtClean="0"/>
            <a:t>Aprobar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C0A968F7-2805-45A8-8776-F333B8423938}" type="parTrans" cxnId="{85D4DBA5-C1CF-4D7E-BB30-2C145E2D4F22}">
      <dgm:prSet/>
      <dgm:spPr/>
      <dgm:t>
        <a:bodyPr/>
        <a:lstStyle/>
        <a:p>
          <a:endParaRPr lang="en-US"/>
        </a:p>
      </dgm:t>
    </dgm:pt>
    <dgm:pt modelId="{FFFFE2B5-91EE-4F74-BE08-806BE7D749FE}" type="sibTrans" cxnId="{85D4DBA5-C1CF-4D7E-BB30-2C145E2D4F22}">
      <dgm:prSet/>
      <dgm:spPr/>
      <dgm:t>
        <a:bodyPr/>
        <a:lstStyle/>
        <a:p>
          <a:endParaRPr lang="en-US" dirty="0"/>
        </a:p>
      </dgm:t>
    </dgm:pt>
    <dgm:pt modelId="{3747E1A7-BE79-499C-97FC-A842E9161CEF}">
      <dgm:prSet/>
      <dgm:spPr/>
      <dgm:t>
        <a:bodyPr/>
        <a:lstStyle/>
        <a:p>
          <a:r>
            <a:rPr lang="en-US" dirty="0" err="1" smtClean="0"/>
            <a:t>Desarrollar</a:t>
          </a:r>
          <a:r>
            <a:rPr lang="en-US" dirty="0" smtClean="0"/>
            <a:t> y </a:t>
          </a:r>
          <a:r>
            <a:rPr lang="en-US" dirty="0" err="1" smtClean="0"/>
            <a:t>probar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8966D6F8-6EF1-4CE5-AD6D-817FBB37E689}" type="parTrans" cxnId="{A9577B30-190D-4210-B2CC-8B4292D1B056}">
      <dgm:prSet/>
      <dgm:spPr/>
      <dgm:t>
        <a:bodyPr/>
        <a:lstStyle/>
        <a:p>
          <a:endParaRPr lang="en-US"/>
        </a:p>
      </dgm:t>
    </dgm:pt>
    <dgm:pt modelId="{25CA737A-413C-4C7F-B1E2-FE948BA69321}" type="sibTrans" cxnId="{A9577B30-190D-4210-B2CC-8B4292D1B056}">
      <dgm:prSet/>
      <dgm:spPr/>
      <dgm:t>
        <a:bodyPr/>
        <a:lstStyle/>
        <a:p>
          <a:endParaRPr lang="en-US" dirty="0"/>
        </a:p>
      </dgm:t>
    </dgm:pt>
    <dgm:pt modelId="{1639056E-709A-4245-BA2B-53B0ED8A985B}">
      <dgm:prSet/>
      <dgm:spPr/>
      <dgm:t>
        <a:bodyPr/>
        <a:lstStyle/>
        <a:p>
          <a:r>
            <a:rPr lang="en-US" dirty="0" err="1" smtClean="0"/>
            <a:t>Liberar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64E493D9-C0C4-4421-946C-FC95A74E3CAA}" type="parTrans" cxnId="{5DC104F3-B68B-4C9D-8186-94E829E0189A}">
      <dgm:prSet/>
      <dgm:spPr/>
      <dgm:t>
        <a:bodyPr/>
        <a:lstStyle/>
        <a:p>
          <a:endParaRPr lang="en-US"/>
        </a:p>
      </dgm:t>
    </dgm:pt>
    <dgm:pt modelId="{16C182C2-1B3A-4CCC-B683-E80BF9A073F9}" type="sibTrans" cxnId="{5DC104F3-B68B-4C9D-8186-94E829E0189A}">
      <dgm:prSet/>
      <dgm:spPr/>
      <dgm:t>
        <a:bodyPr/>
        <a:lstStyle/>
        <a:p>
          <a:endParaRPr lang="en-US" dirty="0"/>
        </a:p>
      </dgm:t>
    </dgm:pt>
    <dgm:pt modelId="{C2695004-1E6E-4065-8E78-D8F175837C8A}">
      <dgm:prSet/>
      <dgm:spPr/>
      <dgm:t>
        <a:bodyPr/>
        <a:lstStyle/>
        <a:p>
          <a:r>
            <a:rPr lang="en-US" dirty="0" err="1" smtClean="0"/>
            <a:t>Validar</a:t>
          </a:r>
          <a:r>
            <a:rPr lang="en-US" dirty="0" smtClean="0"/>
            <a:t> y </a:t>
          </a:r>
          <a:r>
            <a:rPr lang="en-US" dirty="0" err="1" smtClean="0"/>
            <a:t>revisar</a:t>
          </a:r>
          <a:r>
            <a:rPr lang="en-US" dirty="0" smtClean="0"/>
            <a:t> el </a:t>
          </a:r>
          <a:r>
            <a:rPr lang="en-US" dirty="0" err="1" smtClean="0"/>
            <a:t>cambio</a:t>
          </a:r>
          <a:endParaRPr lang="en-US" dirty="0"/>
        </a:p>
      </dgm:t>
    </dgm:pt>
    <dgm:pt modelId="{39C3F218-6767-40A4-8C75-6C6074E8DA9C}" type="parTrans" cxnId="{A8DD6270-57B0-4756-8706-B45EEBBB9488}">
      <dgm:prSet/>
      <dgm:spPr/>
      <dgm:t>
        <a:bodyPr/>
        <a:lstStyle/>
        <a:p>
          <a:endParaRPr lang="en-US"/>
        </a:p>
      </dgm:t>
    </dgm:pt>
    <dgm:pt modelId="{F085073D-B6AB-4F33-9B45-B941822DCFE9}" type="sibTrans" cxnId="{A8DD6270-57B0-4756-8706-B45EEBBB9488}">
      <dgm:prSet/>
      <dgm:spPr/>
      <dgm:t>
        <a:bodyPr/>
        <a:lstStyle/>
        <a:p>
          <a:endParaRPr lang="en-US"/>
        </a:p>
      </dgm:t>
    </dgm:pt>
    <dgm:pt modelId="{0175CDDC-064E-4CB5-97EF-1538E022B5D6}" type="pres">
      <dgm:prSet presAssocID="{6210761C-0167-4A55-9E24-B82E762EDA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C878D1-9835-444B-BA4A-E75D438CD88A}" type="pres">
      <dgm:prSet presAssocID="{BB3D87A7-BCF0-4750-9502-C4E476E7C1E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E90AC-4AF0-4738-9804-D944B50F9484}" type="pres">
      <dgm:prSet presAssocID="{F5B15380-8D41-40C5-B8AB-56C593D7279D}" presName="sibTrans" presStyleLbl="sibTrans1D1" presStyleIdx="0" presStyleCnt="6"/>
      <dgm:spPr/>
      <dgm:t>
        <a:bodyPr/>
        <a:lstStyle/>
        <a:p>
          <a:endParaRPr lang="en-US"/>
        </a:p>
      </dgm:t>
    </dgm:pt>
    <dgm:pt modelId="{F7925BF8-84F4-4654-8A8A-800EB964870B}" type="pres">
      <dgm:prSet presAssocID="{F5B15380-8D41-40C5-B8AB-56C593D7279D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99E93FD4-E6BE-4412-8231-A65204998C32}" type="pres">
      <dgm:prSet presAssocID="{91167F4D-6930-480D-9450-7867F538BCA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2D59D-AF98-4947-9F51-916539E2242F}" type="pres">
      <dgm:prSet presAssocID="{47ABE709-AD9A-43D7-98DE-37C65B431F25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B410153-0F31-47C6-B2F6-337A17E11D7E}" type="pres">
      <dgm:prSet presAssocID="{47ABE709-AD9A-43D7-98DE-37C65B431F25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69C1815B-76BC-4A6F-AF54-CAFF961660C9}" type="pres">
      <dgm:prSet presAssocID="{0C6134D0-08A9-4E18-BEA1-EA8C26EE99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48AF0-E07C-404F-AF1E-AEFEFD0ED632}" type="pres">
      <dgm:prSet presAssocID="{8E5289A2-12E1-454B-B510-75D13D3ADB90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F9C3F05-C758-45DB-800D-F58AD235CD94}" type="pres">
      <dgm:prSet presAssocID="{8E5289A2-12E1-454B-B510-75D13D3ADB90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EC3FC6A9-7F39-408D-B55D-E17496E515D5}" type="pres">
      <dgm:prSet presAssocID="{D7070C67-C33F-4EEE-93E7-C30C943BB4F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4AED-9486-487E-AACF-2783B98C50F4}" type="pres">
      <dgm:prSet presAssocID="{FFFFE2B5-91EE-4F74-BE08-806BE7D749FE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00D97D4-7B68-4DE8-A834-04E34F71F127}" type="pres">
      <dgm:prSet presAssocID="{FFFFE2B5-91EE-4F74-BE08-806BE7D749FE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D1FB6F4F-3810-4354-831A-D116B1F6CC08}" type="pres">
      <dgm:prSet presAssocID="{3747E1A7-BE79-499C-97FC-A842E9161CE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30B27-F6CC-4D67-B16D-2D73E2E91B49}" type="pres">
      <dgm:prSet presAssocID="{25CA737A-413C-4C7F-B1E2-FE948BA6932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7D4677D-FFD5-4C89-9652-05359975D651}" type="pres">
      <dgm:prSet presAssocID="{25CA737A-413C-4C7F-B1E2-FE948BA69321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8CBABF3-793E-47D4-9A1A-F45137445D38}" type="pres">
      <dgm:prSet presAssocID="{1639056E-709A-4245-BA2B-53B0ED8A985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72FC1-2BBD-40B8-96F0-86239F7256A3}" type="pres">
      <dgm:prSet presAssocID="{16C182C2-1B3A-4CCC-B683-E80BF9A073F9}" presName="sibTrans" presStyleLbl="sibTrans1D1" presStyleIdx="5" presStyleCnt="6"/>
      <dgm:spPr/>
      <dgm:t>
        <a:bodyPr/>
        <a:lstStyle/>
        <a:p>
          <a:endParaRPr lang="en-US"/>
        </a:p>
      </dgm:t>
    </dgm:pt>
    <dgm:pt modelId="{70DBEB15-7CCF-41FB-BBD7-B9A2D04341A9}" type="pres">
      <dgm:prSet presAssocID="{16C182C2-1B3A-4CCC-B683-E80BF9A073F9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400B3E57-414D-4532-B4AA-EC8CBB2EEFF9}" type="pres">
      <dgm:prSet presAssocID="{C2695004-1E6E-4065-8E78-D8F175837C8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12828-11F5-4BFF-B2BC-94F7BE1EA858}" type="presOf" srcId="{47ABE709-AD9A-43D7-98DE-37C65B431F25}" destId="{CB410153-0F31-47C6-B2F6-337A17E11D7E}" srcOrd="1" destOrd="0" presId="urn:microsoft.com/office/officeart/2005/8/layout/bProcess3"/>
    <dgm:cxn modelId="{B69A256E-B9E6-4246-BC74-942E62579924}" type="presOf" srcId="{25CA737A-413C-4C7F-B1E2-FE948BA69321}" destId="{47D4677D-FFD5-4C89-9652-05359975D651}" srcOrd="1" destOrd="0" presId="urn:microsoft.com/office/officeart/2005/8/layout/bProcess3"/>
    <dgm:cxn modelId="{5244E99D-AABD-4FA1-8A24-6449EFCEB169}" type="presOf" srcId="{FFFFE2B5-91EE-4F74-BE08-806BE7D749FE}" destId="{D37F4AED-9486-487E-AACF-2783B98C50F4}" srcOrd="0" destOrd="0" presId="urn:microsoft.com/office/officeart/2005/8/layout/bProcess3"/>
    <dgm:cxn modelId="{1A5AA12E-4015-4B1F-B8FB-1BAB3145BFEF}" type="presOf" srcId="{F5B15380-8D41-40C5-B8AB-56C593D7279D}" destId="{CEBE90AC-4AF0-4738-9804-D944B50F9484}" srcOrd="0" destOrd="0" presId="urn:microsoft.com/office/officeart/2005/8/layout/bProcess3"/>
    <dgm:cxn modelId="{4EF3908F-AEF1-49E5-9876-CE542A64F121}" type="presOf" srcId="{8E5289A2-12E1-454B-B510-75D13D3ADB90}" destId="{1B648AF0-E07C-404F-AF1E-AEFEFD0ED632}" srcOrd="0" destOrd="0" presId="urn:microsoft.com/office/officeart/2005/8/layout/bProcess3"/>
    <dgm:cxn modelId="{9EC7DF38-C08E-413D-9FF7-F12B6F9DEEC4}" type="presOf" srcId="{BB3D87A7-BCF0-4750-9502-C4E476E7C1ED}" destId="{66C878D1-9835-444B-BA4A-E75D438CD88A}" srcOrd="0" destOrd="0" presId="urn:microsoft.com/office/officeart/2005/8/layout/bProcess3"/>
    <dgm:cxn modelId="{B1067B48-2795-4AB8-B452-E81003F2799F}" srcId="{6210761C-0167-4A55-9E24-B82E762EDA90}" destId="{91167F4D-6930-480D-9450-7867F538BCAE}" srcOrd="1" destOrd="0" parTransId="{27765A04-5AEA-418E-99D3-1B63853296FE}" sibTransId="{47ABE709-AD9A-43D7-98DE-37C65B431F25}"/>
    <dgm:cxn modelId="{7F9CBE8C-40DD-443D-B4C8-E09187B0103B}" type="presOf" srcId="{FFFFE2B5-91EE-4F74-BE08-806BE7D749FE}" destId="{300D97D4-7B68-4DE8-A834-04E34F71F127}" srcOrd="1" destOrd="0" presId="urn:microsoft.com/office/officeart/2005/8/layout/bProcess3"/>
    <dgm:cxn modelId="{FB0F6C5E-25C0-445B-975A-5C3363F101DC}" type="presOf" srcId="{91167F4D-6930-480D-9450-7867F538BCAE}" destId="{99E93FD4-E6BE-4412-8231-A65204998C32}" srcOrd="0" destOrd="0" presId="urn:microsoft.com/office/officeart/2005/8/layout/bProcess3"/>
    <dgm:cxn modelId="{EFE52EC1-5AB1-4735-86D0-179FFAC54122}" type="presOf" srcId="{3747E1A7-BE79-499C-97FC-A842E9161CEF}" destId="{D1FB6F4F-3810-4354-831A-D116B1F6CC08}" srcOrd="0" destOrd="0" presId="urn:microsoft.com/office/officeart/2005/8/layout/bProcess3"/>
    <dgm:cxn modelId="{7D389271-1FA8-4D7F-981C-B1883293393A}" type="presOf" srcId="{0C6134D0-08A9-4E18-BEA1-EA8C26EE99BC}" destId="{69C1815B-76BC-4A6F-AF54-CAFF961660C9}" srcOrd="0" destOrd="0" presId="urn:microsoft.com/office/officeart/2005/8/layout/bProcess3"/>
    <dgm:cxn modelId="{A8DD6270-57B0-4756-8706-B45EEBBB9488}" srcId="{6210761C-0167-4A55-9E24-B82E762EDA90}" destId="{C2695004-1E6E-4065-8E78-D8F175837C8A}" srcOrd="6" destOrd="0" parTransId="{39C3F218-6767-40A4-8C75-6C6074E8DA9C}" sibTransId="{F085073D-B6AB-4F33-9B45-B941822DCFE9}"/>
    <dgm:cxn modelId="{85D4DBA5-C1CF-4D7E-BB30-2C145E2D4F22}" srcId="{6210761C-0167-4A55-9E24-B82E762EDA90}" destId="{D7070C67-C33F-4EEE-93E7-C30C943BB4FD}" srcOrd="3" destOrd="0" parTransId="{C0A968F7-2805-45A8-8776-F333B8423938}" sibTransId="{FFFFE2B5-91EE-4F74-BE08-806BE7D749FE}"/>
    <dgm:cxn modelId="{F73ECA3B-D420-41A4-A03B-71BF08B7A683}" type="presOf" srcId="{D7070C67-C33F-4EEE-93E7-C30C943BB4FD}" destId="{EC3FC6A9-7F39-408D-B55D-E17496E515D5}" srcOrd="0" destOrd="0" presId="urn:microsoft.com/office/officeart/2005/8/layout/bProcess3"/>
    <dgm:cxn modelId="{A9345583-51FF-4F23-9B13-49C3852AB6E1}" type="presOf" srcId="{6210761C-0167-4A55-9E24-B82E762EDA90}" destId="{0175CDDC-064E-4CB5-97EF-1538E022B5D6}" srcOrd="0" destOrd="0" presId="urn:microsoft.com/office/officeart/2005/8/layout/bProcess3"/>
    <dgm:cxn modelId="{825B53A2-6E74-4D59-92AD-B25F4AE9BB61}" type="presOf" srcId="{16C182C2-1B3A-4CCC-B683-E80BF9A073F9}" destId="{18372FC1-2BBD-40B8-96F0-86239F7256A3}" srcOrd="0" destOrd="0" presId="urn:microsoft.com/office/officeart/2005/8/layout/bProcess3"/>
    <dgm:cxn modelId="{AF463955-F5CB-4FAB-B3B7-9987D4DC70F7}" type="presOf" srcId="{F5B15380-8D41-40C5-B8AB-56C593D7279D}" destId="{F7925BF8-84F4-4654-8A8A-800EB964870B}" srcOrd="1" destOrd="0" presId="urn:microsoft.com/office/officeart/2005/8/layout/bProcess3"/>
    <dgm:cxn modelId="{3CAD421A-00DC-455E-891E-38E7E5F0E2DC}" srcId="{6210761C-0167-4A55-9E24-B82E762EDA90}" destId="{0C6134D0-08A9-4E18-BEA1-EA8C26EE99BC}" srcOrd="2" destOrd="0" parTransId="{B24F3F9F-5AF6-4EF6-B5A8-88735392C146}" sibTransId="{8E5289A2-12E1-454B-B510-75D13D3ADB90}"/>
    <dgm:cxn modelId="{BBC8BE64-C88A-493B-82C8-34DB19E01431}" type="presOf" srcId="{C2695004-1E6E-4065-8E78-D8F175837C8A}" destId="{400B3E57-414D-4532-B4AA-EC8CBB2EEFF9}" srcOrd="0" destOrd="0" presId="urn:microsoft.com/office/officeart/2005/8/layout/bProcess3"/>
    <dgm:cxn modelId="{979A5BC2-7D1C-4025-BA9B-3AE0EE99E0A0}" srcId="{6210761C-0167-4A55-9E24-B82E762EDA90}" destId="{BB3D87A7-BCF0-4750-9502-C4E476E7C1ED}" srcOrd="0" destOrd="0" parTransId="{04FA4B4F-C5F0-4804-8C74-FE980D72E726}" sibTransId="{F5B15380-8D41-40C5-B8AB-56C593D7279D}"/>
    <dgm:cxn modelId="{F0AEFC7A-56C9-44C5-A7C3-1E296CF6656F}" type="presOf" srcId="{47ABE709-AD9A-43D7-98DE-37C65B431F25}" destId="{FB92D59D-AF98-4947-9F51-916539E2242F}" srcOrd="0" destOrd="0" presId="urn:microsoft.com/office/officeart/2005/8/layout/bProcess3"/>
    <dgm:cxn modelId="{58DAE047-B1C8-4D85-8583-6E75CDEA777B}" type="presOf" srcId="{1639056E-709A-4245-BA2B-53B0ED8A985B}" destId="{C8CBABF3-793E-47D4-9A1A-F45137445D38}" srcOrd="0" destOrd="0" presId="urn:microsoft.com/office/officeart/2005/8/layout/bProcess3"/>
    <dgm:cxn modelId="{A9577B30-190D-4210-B2CC-8B4292D1B056}" srcId="{6210761C-0167-4A55-9E24-B82E762EDA90}" destId="{3747E1A7-BE79-499C-97FC-A842E9161CEF}" srcOrd="4" destOrd="0" parTransId="{8966D6F8-6EF1-4CE5-AD6D-817FBB37E689}" sibTransId="{25CA737A-413C-4C7F-B1E2-FE948BA69321}"/>
    <dgm:cxn modelId="{D043A0A1-83C1-4AC0-8AE3-F3D36F1BE9AC}" type="presOf" srcId="{25CA737A-413C-4C7F-B1E2-FE948BA69321}" destId="{F9330B27-F6CC-4D67-B16D-2D73E2E91B49}" srcOrd="0" destOrd="0" presId="urn:microsoft.com/office/officeart/2005/8/layout/bProcess3"/>
    <dgm:cxn modelId="{5DC104F3-B68B-4C9D-8186-94E829E0189A}" srcId="{6210761C-0167-4A55-9E24-B82E762EDA90}" destId="{1639056E-709A-4245-BA2B-53B0ED8A985B}" srcOrd="5" destOrd="0" parTransId="{64E493D9-C0C4-4421-946C-FC95A74E3CAA}" sibTransId="{16C182C2-1B3A-4CCC-B683-E80BF9A073F9}"/>
    <dgm:cxn modelId="{86891091-C180-4BC8-88C7-F09C811F3A79}" type="presOf" srcId="{8E5289A2-12E1-454B-B510-75D13D3ADB90}" destId="{0F9C3F05-C758-45DB-800D-F58AD235CD94}" srcOrd="1" destOrd="0" presId="urn:microsoft.com/office/officeart/2005/8/layout/bProcess3"/>
    <dgm:cxn modelId="{451B9558-FFC5-42E8-AD25-7B888A689230}" type="presOf" srcId="{16C182C2-1B3A-4CCC-B683-E80BF9A073F9}" destId="{70DBEB15-7CCF-41FB-BBD7-B9A2D04341A9}" srcOrd="1" destOrd="0" presId="urn:microsoft.com/office/officeart/2005/8/layout/bProcess3"/>
    <dgm:cxn modelId="{FD667E80-5125-4665-BC24-695206A8EE06}" type="presParOf" srcId="{0175CDDC-064E-4CB5-97EF-1538E022B5D6}" destId="{66C878D1-9835-444B-BA4A-E75D438CD88A}" srcOrd="0" destOrd="0" presId="urn:microsoft.com/office/officeart/2005/8/layout/bProcess3"/>
    <dgm:cxn modelId="{D764962D-3E10-436E-81EA-C64C9575B0F0}" type="presParOf" srcId="{0175CDDC-064E-4CB5-97EF-1538E022B5D6}" destId="{CEBE90AC-4AF0-4738-9804-D944B50F9484}" srcOrd="1" destOrd="0" presId="urn:microsoft.com/office/officeart/2005/8/layout/bProcess3"/>
    <dgm:cxn modelId="{C4C1A443-5775-4BC2-AC4E-C46B006213BB}" type="presParOf" srcId="{CEBE90AC-4AF0-4738-9804-D944B50F9484}" destId="{F7925BF8-84F4-4654-8A8A-800EB964870B}" srcOrd="0" destOrd="0" presId="urn:microsoft.com/office/officeart/2005/8/layout/bProcess3"/>
    <dgm:cxn modelId="{421645BD-AFD6-4D27-A307-8C66C9150D15}" type="presParOf" srcId="{0175CDDC-064E-4CB5-97EF-1538E022B5D6}" destId="{99E93FD4-E6BE-4412-8231-A65204998C32}" srcOrd="2" destOrd="0" presId="urn:microsoft.com/office/officeart/2005/8/layout/bProcess3"/>
    <dgm:cxn modelId="{4D1A137E-C530-4C4F-B273-2D07CD27CF1A}" type="presParOf" srcId="{0175CDDC-064E-4CB5-97EF-1538E022B5D6}" destId="{FB92D59D-AF98-4947-9F51-916539E2242F}" srcOrd="3" destOrd="0" presId="urn:microsoft.com/office/officeart/2005/8/layout/bProcess3"/>
    <dgm:cxn modelId="{898F632B-CBAF-42E4-8C2A-7604B1DBA4D7}" type="presParOf" srcId="{FB92D59D-AF98-4947-9F51-916539E2242F}" destId="{CB410153-0F31-47C6-B2F6-337A17E11D7E}" srcOrd="0" destOrd="0" presId="urn:microsoft.com/office/officeart/2005/8/layout/bProcess3"/>
    <dgm:cxn modelId="{24FB5509-3BB0-4ADC-98D4-0BF19890E3E4}" type="presParOf" srcId="{0175CDDC-064E-4CB5-97EF-1538E022B5D6}" destId="{69C1815B-76BC-4A6F-AF54-CAFF961660C9}" srcOrd="4" destOrd="0" presId="urn:microsoft.com/office/officeart/2005/8/layout/bProcess3"/>
    <dgm:cxn modelId="{2C689900-9370-4A21-9752-59444B8CAE25}" type="presParOf" srcId="{0175CDDC-064E-4CB5-97EF-1538E022B5D6}" destId="{1B648AF0-E07C-404F-AF1E-AEFEFD0ED632}" srcOrd="5" destOrd="0" presId="urn:microsoft.com/office/officeart/2005/8/layout/bProcess3"/>
    <dgm:cxn modelId="{911E6353-47D2-4D40-B1C7-22ACA6D6E123}" type="presParOf" srcId="{1B648AF0-E07C-404F-AF1E-AEFEFD0ED632}" destId="{0F9C3F05-C758-45DB-800D-F58AD235CD94}" srcOrd="0" destOrd="0" presId="urn:microsoft.com/office/officeart/2005/8/layout/bProcess3"/>
    <dgm:cxn modelId="{DDA20D22-B7CA-47A4-8566-FC07E5891C96}" type="presParOf" srcId="{0175CDDC-064E-4CB5-97EF-1538E022B5D6}" destId="{EC3FC6A9-7F39-408D-B55D-E17496E515D5}" srcOrd="6" destOrd="0" presId="urn:microsoft.com/office/officeart/2005/8/layout/bProcess3"/>
    <dgm:cxn modelId="{63A418AD-CEF6-455D-9D9A-080ED00A7D3D}" type="presParOf" srcId="{0175CDDC-064E-4CB5-97EF-1538E022B5D6}" destId="{D37F4AED-9486-487E-AACF-2783B98C50F4}" srcOrd="7" destOrd="0" presId="urn:microsoft.com/office/officeart/2005/8/layout/bProcess3"/>
    <dgm:cxn modelId="{7F4E4D41-4693-46FD-A4F3-1D16D84F57D2}" type="presParOf" srcId="{D37F4AED-9486-487E-AACF-2783B98C50F4}" destId="{300D97D4-7B68-4DE8-A834-04E34F71F127}" srcOrd="0" destOrd="0" presId="urn:microsoft.com/office/officeart/2005/8/layout/bProcess3"/>
    <dgm:cxn modelId="{31F9D3CF-D6A9-48F0-AB5A-CC2A0108C27F}" type="presParOf" srcId="{0175CDDC-064E-4CB5-97EF-1538E022B5D6}" destId="{D1FB6F4F-3810-4354-831A-D116B1F6CC08}" srcOrd="8" destOrd="0" presId="urn:microsoft.com/office/officeart/2005/8/layout/bProcess3"/>
    <dgm:cxn modelId="{73A7AF52-50DA-4F75-8E83-B97C2170861C}" type="presParOf" srcId="{0175CDDC-064E-4CB5-97EF-1538E022B5D6}" destId="{F9330B27-F6CC-4D67-B16D-2D73E2E91B49}" srcOrd="9" destOrd="0" presId="urn:microsoft.com/office/officeart/2005/8/layout/bProcess3"/>
    <dgm:cxn modelId="{3A0F3C33-8BAB-401B-B0D6-763AA2BD60EB}" type="presParOf" srcId="{F9330B27-F6CC-4D67-B16D-2D73E2E91B49}" destId="{47D4677D-FFD5-4C89-9652-05359975D651}" srcOrd="0" destOrd="0" presId="urn:microsoft.com/office/officeart/2005/8/layout/bProcess3"/>
    <dgm:cxn modelId="{280193FA-DBB1-42BE-BD89-27C9244B07B2}" type="presParOf" srcId="{0175CDDC-064E-4CB5-97EF-1538E022B5D6}" destId="{C8CBABF3-793E-47D4-9A1A-F45137445D38}" srcOrd="10" destOrd="0" presId="urn:microsoft.com/office/officeart/2005/8/layout/bProcess3"/>
    <dgm:cxn modelId="{B1164248-3100-4805-9A29-0E052517C550}" type="presParOf" srcId="{0175CDDC-064E-4CB5-97EF-1538E022B5D6}" destId="{18372FC1-2BBD-40B8-96F0-86239F7256A3}" srcOrd="11" destOrd="0" presId="urn:microsoft.com/office/officeart/2005/8/layout/bProcess3"/>
    <dgm:cxn modelId="{16991365-DDEF-4056-B771-A094B61ECD76}" type="presParOf" srcId="{18372FC1-2BBD-40B8-96F0-86239F7256A3}" destId="{70DBEB15-7CCF-41FB-BBD7-B9A2D04341A9}" srcOrd="0" destOrd="0" presId="urn:microsoft.com/office/officeart/2005/8/layout/bProcess3"/>
    <dgm:cxn modelId="{BCD47F48-6960-42BA-A5D8-C3B3DF5CC326}" type="presParOf" srcId="{0175CDDC-064E-4CB5-97EF-1538E022B5D6}" destId="{400B3E57-414D-4532-B4AA-EC8CBB2EEFF9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E90AC-4AF0-4738-9804-D944B50F9484}">
      <dsp:nvSpPr>
        <dsp:cNvPr id="0" name=""/>
        <dsp:cNvSpPr/>
      </dsp:nvSpPr>
      <dsp:spPr>
        <a:xfrm>
          <a:off x="2449760" y="640505"/>
          <a:ext cx="493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3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83377" y="683605"/>
        <a:ext cx="26201" cy="5240"/>
      </dsp:txXfrm>
    </dsp:sp>
    <dsp:sp modelId="{66C878D1-9835-444B-BA4A-E75D438CD88A}">
      <dsp:nvSpPr>
        <dsp:cNvPr id="0" name=""/>
        <dsp:cNvSpPr/>
      </dsp:nvSpPr>
      <dsp:spPr>
        <a:xfrm>
          <a:off x="173151" y="2702"/>
          <a:ext cx="2278409" cy="13670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Configuración</a:t>
          </a:r>
          <a:r>
            <a:rPr lang="en-US" sz="2500" kern="1200" dirty="0" smtClean="0"/>
            <a:t> de la </a:t>
          </a:r>
          <a:r>
            <a:rPr lang="en-US" sz="2500" kern="1200" dirty="0" err="1" smtClean="0"/>
            <a:t>línea</a:t>
          </a:r>
          <a:r>
            <a:rPr lang="en-US" sz="2500" kern="1200" dirty="0" smtClean="0"/>
            <a:t> base</a:t>
          </a:r>
          <a:endParaRPr lang="en-US" sz="2500" kern="1200" dirty="0"/>
        </a:p>
      </dsp:txBody>
      <dsp:txXfrm>
        <a:off x="173151" y="2702"/>
        <a:ext cx="2278409" cy="1367045"/>
      </dsp:txXfrm>
    </dsp:sp>
    <dsp:sp modelId="{FB92D59D-AF98-4947-9F51-916539E2242F}">
      <dsp:nvSpPr>
        <dsp:cNvPr id="0" name=""/>
        <dsp:cNvSpPr/>
      </dsp:nvSpPr>
      <dsp:spPr>
        <a:xfrm>
          <a:off x="5252204" y="640505"/>
          <a:ext cx="493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34" y="45720"/>
              </a:lnTo>
            </a:path>
          </a:pathLst>
        </a:custGeom>
        <a:noFill/>
        <a:ln w="9525" cap="flat" cmpd="sng" algn="ctr">
          <a:solidFill>
            <a:schemeClr val="accent3">
              <a:hueOff val="-2760720"/>
              <a:satOff val="-7277"/>
              <a:lumOff val="-1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85821" y="683605"/>
        <a:ext cx="26201" cy="5240"/>
      </dsp:txXfrm>
    </dsp:sp>
    <dsp:sp modelId="{99E93FD4-E6BE-4412-8231-A65204998C32}">
      <dsp:nvSpPr>
        <dsp:cNvPr id="0" name=""/>
        <dsp:cNvSpPr/>
      </dsp:nvSpPr>
      <dsp:spPr>
        <a:xfrm>
          <a:off x="2975595" y="2702"/>
          <a:ext cx="2278409" cy="1367045"/>
        </a:xfrm>
        <a:prstGeom prst="rect">
          <a:avLst/>
        </a:prstGeom>
        <a:solidFill>
          <a:schemeClr val="accent3">
            <a:hueOff val="-2300600"/>
            <a:satOff val="-6064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Iniciar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2975595" y="2702"/>
        <a:ext cx="2278409" cy="1367045"/>
      </dsp:txXfrm>
    </dsp:sp>
    <dsp:sp modelId="{1B648AF0-E07C-404F-AF1E-AEFEFD0ED632}">
      <dsp:nvSpPr>
        <dsp:cNvPr id="0" name=""/>
        <dsp:cNvSpPr/>
      </dsp:nvSpPr>
      <dsp:spPr>
        <a:xfrm>
          <a:off x="1312355" y="1367948"/>
          <a:ext cx="5604888" cy="493434"/>
        </a:xfrm>
        <a:custGeom>
          <a:avLst/>
          <a:gdLst/>
          <a:ahLst/>
          <a:cxnLst/>
          <a:rect l="0" t="0" r="0" b="0"/>
          <a:pathLst>
            <a:path>
              <a:moveTo>
                <a:pt x="5604888" y="0"/>
              </a:moveTo>
              <a:lnTo>
                <a:pt x="5604888" y="263817"/>
              </a:lnTo>
              <a:lnTo>
                <a:pt x="0" y="263817"/>
              </a:lnTo>
              <a:lnTo>
                <a:pt x="0" y="493434"/>
              </a:lnTo>
            </a:path>
          </a:pathLst>
        </a:custGeom>
        <a:noFill/>
        <a:ln w="9525" cap="flat" cmpd="sng" algn="ctr">
          <a:solidFill>
            <a:schemeClr val="accent3">
              <a:hueOff val="-5521439"/>
              <a:satOff val="-14554"/>
              <a:lumOff val="-3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74066" y="1612045"/>
        <a:ext cx="281466" cy="5240"/>
      </dsp:txXfrm>
    </dsp:sp>
    <dsp:sp modelId="{69C1815B-76BC-4A6F-AF54-CAFF961660C9}">
      <dsp:nvSpPr>
        <dsp:cNvPr id="0" name=""/>
        <dsp:cNvSpPr/>
      </dsp:nvSpPr>
      <dsp:spPr>
        <a:xfrm>
          <a:off x="5778039" y="2702"/>
          <a:ext cx="2278409" cy="1367045"/>
        </a:xfrm>
        <a:prstGeom prst="rect">
          <a:avLst/>
        </a:prstGeom>
        <a:solidFill>
          <a:schemeClr val="accent3">
            <a:hueOff val="-4601200"/>
            <a:satOff val="-12128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Clasificar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5778039" y="2702"/>
        <a:ext cx="2278409" cy="1367045"/>
      </dsp:txXfrm>
    </dsp:sp>
    <dsp:sp modelId="{D37F4AED-9486-487E-AACF-2783B98C50F4}">
      <dsp:nvSpPr>
        <dsp:cNvPr id="0" name=""/>
        <dsp:cNvSpPr/>
      </dsp:nvSpPr>
      <dsp:spPr>
        <a:xfrm>
          <a:off x="2449760" y="2531586"/>
          <a:ext cx="493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34" y="45720"/>
              </a:lnTo>
            </a:path>
          </a:pathLst>
        </a:custGeom>
        <a:noFill/>
        <a:ln w="9525" cap="flat" cmpd="sng" algn="ctr">
          <a:solidFill>
            <a:schemeClr val="accent3">
              <a:hueOff val="-8282159"/>
              <a:satOff val="-21831"/>
              <a:lumOff val="-5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83377" y="2574685"/>
        <a:ext cx="26201" cy="5240"/>
      </dsp:txXfrm>
    </dsp:sp>
    <dsp:sp modelId="{EC3FC6A9-7F39-408D-B55D-E17496E515D5}">
      <dsp:nvSpPr>
        <dsp:cNvPr id="0" name=""/>
        <dsp:cNvSpPr/>
      </dsp:nvSpPr>
      <dsp:spPr>
        <a:xfrm>
          <a:off x="173151" y="1893783"/>
          <a:ext cx="2278409" cy="1367045"/>
        </a:xfrm>
        <a:prstGeom prst="rect">
          <a:avLst/>
        </a:prstGeom>
        <a:solidFill>
          <a:schemeClr val="accent3">
            <a:hueOff val="-6901799"/>
            <a:satOff val="-1819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Aprobar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173151" y="1893783"/>
        <a:ext cx="2278409" cy="1367045"/>
      </dsp:txXfrm>
    </dsp:sp>
    <dsp:sp modelId="{F9330B27-F6CC-4D67-B16D-2D73E2E91B49}">
      <dsp:nvSpPr>
        <dsp:cNvPr id="0" name=""/>
        <dsp:cNvSpPr/>
      </dsp:nvSpPr>
      <dsp:spPr>
        <a:xfrm>
          <a:off x="5252204" y="2531586"/>
          <a:ext cx="493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34" y="45720"/>
              </a:lnTo>
            </a:path>
          </a:pathLst>
        </a:custGeom>
        <a:noFill/>
        <a:ln w="9525" cap="flat" cmpd="sng" algn="ctr">
          <a:solidFill>
            <a:schemeClr val="accent3">
              <a:hueOff val="-11042878"/>
              <a:satOff val="-29108"/>
              <a:lumOff val="-7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85821" y="2574685"/>
        <a:ext cx="26201" cy="5240"/>
      </dsp:txXfrm>
    </dsp:sp>
    <dsp:sp modelId="{D1FB6F4F-3810-4354-831A-D116B1F6CC08}">
      <dsp:nvSpPr>
        <dsp:cNvPr id="0" name=""/>
        <dsp:cNvSpPr/>
      </dsp:nvSpPr>
      <dsp:spPr>
        <a:xfrm>
          <a:off x="2975595" y="1893783"/>
          <a:ext cx="2278409" cy="1367045"/>
        </a:xfrm>
        <a:prstGeom prst="rect">
          <a:avLst/>
        </a:prstGeom>
        <a:solidFill>
          <a:schemeClr val="accent3">
            <a:hueOff val="-9202399"/>
            <a:satOff val="-24257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Desarrollar</a:t>
          </a:r>
          <a:r>
            <a:rPr lang="en-US" sz="2500" kern="1200" dirty="0" smtClean="0"/>
            <a:t> y </a:t>
          </a:r>
          <a:r>
            <a:rPr lang="en-US" sz="2500" kern="1200" dirty="0" err="1" smtClean="0"/>
            <a:t>probar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2975595" y="1893783"/>
        <a:ext cx="2278409" cy="1367045"/>
      </dsp:txXfrm>
    </dsp:sp>
    <dsp:sp modelId="{18372FC1-2BBD-40B8-96F0-86239F7256A3}">
      <dsp:nvSpPr>
        <dsp:cNvPr id="0" name=""/>
        <dsp:cNvSpPr/>
      </dsp:nvSpPr>
      <dsp:spPr>
        <a:xfrm>
          <a:off x="1312355" y="3259028"/>
          <a:ext cx="5604888" cy="493434"/>
        </a:xfrm>
        <a:custGeom>
          <a:avLst/>
          <a:gdLst/>
          <a:ahLst/>
          <a:cxnLst/>
          <a:rect l="0" t="0" r="0" b="0"/>
          <a:pathLst>
            <a:path>
              <a:moveTo>
                <a:pt x="5604888" y="0"/>
              </a:moveTo>
              <a:lnTo>
                <a:pt x="5604888" y="263817"/>
              </a:lnTo>
              <a:lnTo>
                <a:pt x="0" y="263817"/>
              </a:lnTo>
              <a:lnTo>
                <a:pt x="0" y="493434"/>
              </a:lnTo>
            </a:path>
          </a:pathLst>
        </a:custGeom>
        <a:noFill/>
        <a:ln w="9525" cap="flat" cmpd="sng" algn="ctr">
          <a:solidFill>
            <a:schemeClr val="accent3">
              <a:hueOff val="-13803598"/>
              <a:satOff val="-36385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74066" y="3503125"/>
        <a:ext cx="281466" cy="5240"/>
      </dsp:txXfrm>
    </dsp:sp>
    <dsp:sp modelId="{C8CBABF3-793E-47D4-9A1A-F45137445D38}">
      <dsp:nvSpPr>
        <dsp:cNvPr id="0" name=""/>
        <dsp:cNvSpPr/>
      </dsp:nvSpPr>
      <dsp:spPr>
        <a:xfrm>
          <a:off x="5778039" y="1893783"/>
          <a:ext cx="2278409" cy="1367045"/>
        </a:xfrm>
        <a:prstGeom prst="rect">
          <a:avLst/>
        </a:prstGeom>
        <a:solidFill>
          <a:schemeClr val="accent3">
            <a:hueOff val="-11502998"/>
            <a:satOff val="-30321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Liberar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5778039" y="1893783"/>
        <a:ext cx="2278409" cy="1367045"/>
      </dsp:txXfrm>
    </dsp:sp>
    <dsp:sp modelId="{400B3E57-414D-4532-B4AA-EC8CBB2EEFF9}">
      <dsp:nvSpPr>
        <dsp:cNvPr id="0" name=""/>
        <dsp:cNvSpPr/>
      </dsp:nvSpPr>
      <dsp:spPr>
        <a:xfrm>
          <a:off x="173151" y="3784863"/>
          <a:ext cx="2278409" cy="1367045"/>
        </a:xfrm>
        <a:prstGeom prst="rect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Validar</a:t>
          </a:r>
          <a:r>
            <a:rPr lang="en-US" sz="2500" kern="1200" dirty="0" smtClean="0"/>
            <a:t> y </a:t>
          </a:r>
          <a:r>
            <a:rPr lang="en-US" sz="2500" kern="1200" dirty="0" err="1" smtClean="0"/>
            <a:t>revisar</a:t>
          </a:r>
          <a:r>
            <a:rPr lang="en-US" sz="2500" kern="1200" dirty="0" smtClean="0"/>
            <a:t> el </a:t>
          </a:r>
          <a:r>
            <a:rPr lang="en-US" sz="2500" kern="1200" dirty="0" err="1" smtClean="0"/>
            <a:t>cambio</a:t>
          </a:r>
          <a:endParaRPr lang="en-US" sz="2500" kern="1200" dirty="0"/>
        </a:p>
      </dsp:txBody>
      <dsp:txXfrm>
        <a:off x="173151" y="3784863"/>
        <a:ext cx="2278409" cy="136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r">
              <a:defRPr sz="1200"/>
            </a:lvl1pPr>
          </a:lstStyle>
          <a:p>
            <a:fld id="{A0AAF362-A5B5-4BD4-83E1-670B76C7425F}" type="datetimeFigureOut">
              <a:rPr lang="en-US" smtClean="0"/>
              <a:pPr/>
              <a:t>10/1/2013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Microsoft Operations Framework 4.0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>
              <a:defRPr sz="1200"/>
            </a:lvl1pPr>
          </a:lstStyle>
          <a:p>
            <a:fld id="{CDF7F722-A0F4-462B-AC97-505ECC19314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8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83" tIns="46342" rIns="92683" bIns="463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683" tIns="46342" rIns="92683" bIns="463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F7BDCA-338E-49B3-83A6-F98B58631B2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1020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7.jpeg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1021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8.jpeg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08.aspx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329.aspx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329.aspx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9.jpeg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9509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39509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5.jpeg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4106" y="5637449"/>
            <a:ext cx="2111197" cy="553242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“5.1 GRC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http://technet.microsoft.com/en-us/library/cc531020.aspx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6" name="Picture 5" descr="PPTD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10" y="6442798"/>
            <a:ext cx="5428793" cy="2853602"/>
          </a:xfrm>
          <a:prstGeom prst="rect">
            <a:avLst/>
          </a:prstGeom>
        </p:spPr>
      </p:pic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4289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260" y="8359310"/>
            <a:ext cx="5051794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“5.1 GRC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http://technet.microsoft.com/en-us/library/cc531021.aspx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9" name="Picture 8" descr="PPTD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0" y="5733627"/>
            <a:ext cx="6278614" cy="2567183"/>
          </a:xfrm>
          <a:prstGeom prst="rect">
            <a:avLst/>
          </a:prstGeom>
        </p:spPr>
      </p:pic>
      <p:sp>
        <p:nvSpPr>
          <p:cNvPr id="11" name="Slide Image Placeholder 10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2421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0681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7999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577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1222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7621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7146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8023" y="5387340"/>
          <a:ext cx="5535371" cy="35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16"/>
                <a:gridCol w="1366510"/>
                <a:gridCol w="3645245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Phase</a:t>
                      </a:r>
                      <a:endParaRPr lang="en-US" sz="900" dirty="0"/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Goal: Services</a:t>
                      </a:r>
                      <a:r>
                        <a:rPr lang="en-US" sz="900" baseline="0" dirty="0" smtClean="0"/>
                        <a:t> that are…</a:t>
                      </a:r>
                      <a:endParaRPr lang="en-US" sz="900" dirty="0"/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Enabled by</a:t>
                      </a:r>
                      <a:r>
                        <a:rPr lang="en-US" sz="900" baseline="0" dirty="0" smtClean="0"/>
                        <a:t> the Manage Layer  with this focus</a:t>
                      </a:r>
                      <a:endParaRPr lang="en-US" sz="900" dirty="0"/>
                    </a:p>
                  </a:txBody>
                  <a:tcPr marL="89763" marR="89763"/>
                </a:tc>
              </a:tr>
              <a:tr h="10959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</a:t>
                      </a:r>
                      <a:endParaRPr lang="en-US" sz="1100" dirty="0"/>
                    </a:p>
                  </a:txBody>
                  <a:tcPr marL="89763" marR="89763" vert="vert27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Valuable, predictable, reliable, cost-effective, and responsive to changing business needs</a:t>
                      </a:r>
                      <a:endParaRPr lang="en-US" sz="1400" dirty="0"/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Corporate strategy transfer to </a:t>
                      </a:r>
                      <a:r>
                        <a:rPr lang="en-US" sz="1100" dirty="0" smtClean="0"/>
                        <a:t>technology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strategy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Governance structure and decision rights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Management objectives defined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 risks to achieving objectives identified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General regulatory environment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Policy defined</a:t>
                      </a:r>
                      <a:endParaRPr lang="en-US" sz="1400" dirty="0"/>
                    </a:p>
                  </a:txBody>
                  <a:tcPr marL="89763" marR="89763"/>
                </a:tc>
              </a:tr>
              <a:tr h="1430729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 marL="89763" marR="89763" vert="vert27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effectively, deployed successfully, and ready for Operations. </a:t>
                      </a:r>
                      <a:endParaRPr lang="en-US" sz="1400" dirty="0"/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 architecture supporting organizational requirements.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stakeholders, methodology, and identified risks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value realization process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service development life cycle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 mitigation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Defining internal controls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Defining procedures</a:t>
                      </a:r>
                    </a:p>
                  </a:txBody>
                  <a:tcPr marL="89763" marR="89763"/>
                </a:tc>
              </a:tr>
              <a:tr h="7610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Operate</a:t>
                      </a:r>
                      <a:endParaRPr lang="en-US" sz="1100" dirty="0"/>
                    </a:p>
                  </a:txBody>
                  <a:tcPr marL="89763" marR="89763" vert="vert27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Operated, maintained, and supported in line with SLA targets</a:t>
                      </a:r>
                      <a:endParaRPr lang="en-US" sz="1400" dirty="0"/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Procedures and control activities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Recording and documentation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Retention of evidence that the control operates as designed</a:t>
                      </a:r>
                    </a:p>
                  </a:txBody>
                  <a:tcPr marL="89763" marR="89763"/>
                </a:tc>
              </a:tr>
            </a:tbl>
          </a:graphicData>
        </a:graphic>
      </p:graphicFrame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8663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7583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1196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59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85950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01089" name="Picture 1" descr="imag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507" y="5283766"/>
            <a:ext cx="3623617" cy="307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6510" y="7615946"/>
            <a:ext cx="2412797" cy="399564"/>
          </a:xfrm>
          <a:prstGeom prst="rect">
            <a:avLst/>
          </a:prstGeom>
        </p:spPr>
        <p:txBody>
          <a:bodyPr wrap="square" lIns="90955" tIns="45478" rIns="90955" bIns="45478">
            <a:spAutoFit/>
          </a:bodyPr>
          <a:lstStyle/>
          <a:p>
            <a:r>
              <a:rPr lang="en-US" sz="1000" b="1" dirty="0"/>
              <a:t>Figure 2. Change and configuration process 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260" y="8453003"/>
            <a:ext cx="5523043" cy="399621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“5.2 Change and Configuration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http://technet.microsoft.com/en-us/library/cc543208.aspx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4097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8965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21436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18858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74746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4142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43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1" y="7768138"/>
            <a:ext cx="5400518" cy="1379241"/>
          </a:xfrm>
          <a:prstGeom prst="rect">
            <a:avLst/>
          </a:prstGeom>
        </p:spPr>
      </p:pic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510" y="9050515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“5.3 Team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http://technet.microsoft.com/en-us/library/cc543329.aspx</a:t>
            </a:r>
            <a:r>
              <a:rPr lang="en-US" sz="1000" i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60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ts val="1293"/>
              </a:lnSpc>
              <a:spcBef>
                <a:spcPts val="298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9707" y="5697514"/>
          <a:ext cx="5502400" cy="184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76"/>
                <a:gridCol w="2215252"/>
                <a:gridCol w="2358172"/>
              </a:tblGrid>
              <a:tr h="1305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Accountability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Addresses role type important to these SMFs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5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Support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Customer Service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Problem Management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305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Operations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Operations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Management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Service Monitoring and Control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305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Service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-22860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Business/IT Alignment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5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Compliance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Governance, Risk, and Compliance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25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Architecture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-22860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Reliability: Confidentiality, Integrity, Availability, Capacity, Continuity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5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Solutions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Envision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Project Planning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Build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Stabilize</a:t>
                      </a:r>
                    </a:p>
                    <a:p>
                      <a:pPr marL="0" marR="0" algn="ctr" rtl="0" fontAlgn="base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Deploy</a:t>
                      </a:r>
                      <a:endParaRPr lang="en-US" sz="900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490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Financial Management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Business/IT Alignment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Governance, Risk, and Compliance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Change and Configuration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Policy: Policy Governance, Security, Privacy, Partner and Third-Party Relationships, Knowledge Management, Appropriate Use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Team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260" y="8857523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“5.3 Team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http://technet.microsoft.com/en-us/library/cc543329.aspx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9" name="Picture 8" descr="PPT7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48" y="7564258"/>
            <a:ext cx="5325119" cy="13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4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8420" y="5638801"/>
          <a:ext cx="5759778" cy="292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30"/>
                <a:gridCol w="4787348"/>
              </a:tblGrid>
              <a:tr h="242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Accountability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Role Types Defined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Support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Customer Service Representative, Incident Resolver, Incident Coordinator,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 Problem Analyst, Problem Manager, Customer Service Manager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Operations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Operator, Administrator, Technology Area Manager, Monitoring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Manager, Scheduling Manager, Operations Manager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3355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Service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Supplier Manager, Portfolio Manager, Account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 Manager, Service Level Manager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794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Compliance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IT Executive Officer, IT Manager,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 Risk and Compliance Manager, Assurance and Reporting, Internal Control Manager, Legal, IT Policy Manager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898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Architecture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-22860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Architecture Manager, Reliability Manager,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+mn-cs"/>
                        </a:rPr>
                        <a:t> Architect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49058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Solutions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Solution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Manager, Program Manager, Developer, Tester, Product Manager, User Experience, Release Management, Operations Experience, Test Manager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70249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IT Executive Officer, IT Manager, IT Policy Manager, IT Risk and Compliance Manager, Assurance and Reporting , Change Manager,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Configuration Manager</a:t>
                      </a:r>
                      <a:endParaRPr lang="en-US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38674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182" y="4415791"/>
            <a:ext cx="5595213" cy="4183380"/>
          </a:xfrm>
        </p:spPr>
        <p:txBody>
          <a:bodyPr>
            <a:no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0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14692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1628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0284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0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8505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0530" y="6778890"/>
          <a:ext cx="5796373" cy="1866255"/>
        </p:xfrm>
        <a:graphic>
          <a:graphicData uri="http://schemas.openxmlformats.org/drawingml/2006/table">
            <a:tbl>
              <a:tblPr/>
              <a:tblGrid>
                <a:gridCol w="773503"/>
                <a:gridCol w="3133174"/>
                <a:gridCol w="1889696"/>
              </a:tblGrid>
              <a:tr h="15219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SMF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Deliverable/Purpose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Outcomes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60876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Governance, Risk, and Compliance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Deliverable: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00" dirty="0" smtClean="0"/>
                        <a:t>Technology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objectives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achieved, change and risk managed and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documented</a:t>
                      </a:r>
                      <a:endParaRPr lang="en-US" sz="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Purpose: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Support, sustain, and grow the organization while managing risks and constraints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services are seamlessly matched to business strategy and objectives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2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Change and Configuration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Deliverable: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Known configurations and predictable adaptations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Purpose: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Ensure that changes are planned, that unplanned changes are minimal, and that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services are robust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Technology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services are predictable, reliable, and trustworthy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6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Team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Deliverable: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Clear accountabilities, roles, and work assignments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Purpose: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Agile, flexible, and scalable teams doing required work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solutions delivered within specified constraints, with no unplanned service degradation, and with service operation that is trusted by the business</a:t>
                      </a:r>
                    </a:p>
                  </a:txBody>
                  <a:tcPr marL="56874" marR="568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110" y="8681291"/>
            <a:ext cx="5032944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“5.0 Manage Overview”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http://technet.microsoft.com/en-us/library/cc539509.aspx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5392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810" y="8700315"/>
            <a:ext cx="5051794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“5.0 Manage Overview”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http://technet.microsoft.com/en-us/library/cc539509.aspx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8" name="Picture 7" descr="PPTC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10" y="6626698"/>
            <a:ext cx="5409943" cy="17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71625"/>
          </a:xfrm>
        </p:spPr>
        <p:txBody>
          <a:bodyPr/>
          <a:lstStyle>
            <a:lvl1pPr marL="0" indent="0" algn="ctr">
              <a:buClr>
                <a:schemeClr val="hlink"/>
              </a:buClr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4C92-03E2-4E8C-A0F3-59B60B87529C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5B72-2C81-4C6C-B368-DDB1348F1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20650"/>
            <a:ext cx="2128837" cy="306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120650"/>
            <a:ext cx="6234113" cy="306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8B36-87CE-4BFC-9D85-3AC3F2FFEA78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8256-96C8-41A2-854E-B75852CD5D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9988"/>
            <a:ext cx="4038600" cy="93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252663"/>
            <a:ext cx="4038600" cy="93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58025" y="6638925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 bwMode="auto">
          <a:xfrm>
            <a:off x="0" y="0"/>
            <a:ext cx="9144000" cy="6858000"/>
          </a:xfrm>
          <a:prstGeom prst="frame">
            <a:avLst>
              <a:gd name="adj1" fmla="val 1540"/>
            </a:avLst>
          </a:prstGeom>
          <a:solidFill>
            <a:srgbClr val="58588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7296150" cy="5032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0" y="152400"/>
            <a:ext cx="1371600" cy="647699"/>
            <a:chOff x="7620000" y="304800"/>
            <a:chExt cx="1371600" cy="4952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0000" y="304800"/>
              <a:ext cx="1371600" cy="49529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96200" y="367662"/>
              <a:ext cx="1219200" cy="36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46894" y="381000"/>
              <a:ext cx="1344706" cy="29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63550" marR="0" lvl="0" indent="-4635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Activity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B159-E01E-4C04-B1FC-976B23D1246B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DE88-B3BF-409E-AE24-3D0F5DA36658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E34C-F5C8-4993-B9C3-A494671262C1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7CF0-8698-4C4C-84E8-E010C4E615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5D44-5A9F-4A99-AAC4-379FBE35BA0E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B7D2-8252-4BB5-956E-82FB83F2DDF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DF0E-B91C-4946-94EF-72AC9846971F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3FF8-C1BF-4270-986E-BB3BD9D32FB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B13D-522B-47B9-B013-0D840B4D3B5B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535E-7F8E-4D11-A967-05BBDA9ECE8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422E-F5A9-4265-8CC3-C62554273B2A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966-C535-42E9-B6C0-4CF04EAC4A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AE0-3889-434C-837E-9385D213CCC6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FE2A-C1A9-420F-A6A3-76991A11A57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66E6-CA9C-4A5A-A504-534530D698FD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FA7-809E-4869-828C-ED9CEE3830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0650"/>
            <a:ext cx="8515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988"/>
            <a:ext cx="822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b="1" i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8025" y="663892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70" r:id="rId13"/>
  </p:sldLayoutIdLst>
  <p:txStyles>
    <p:titleStyle>
      <a:lvl1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9207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13779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8351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22923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3381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393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4775" indent="-349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17160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1732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6304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0876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5448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2720975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sz="6000" dirty="0" smtClean="0">
                <a:latin typeface="Times New Roman" pitchFamily="18" charset="0"/>
              </a:rPr>
              <a:t>Microsoft Operations Framework 4.0</a:t>
            </a:r>
            <a:br>
              <a:rPr lang="en-US" sz="6000" dirty="0" smtClean="0">
                <a:latin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42095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los SMFs </a:t>
            </a: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4953000" cy="4099584"/>
          </a:xfrm>
        </p:spPr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metas</a:t>
            </a:r>
            <a:r>
              <a:rPr lang="en-US" dirty="0" smtClean="0"/>
              <a:t> de los SMFs </a:t>
            </a: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r>
              <a:rPr lang="en-US" dirty="0" smtClean="0"/>
              <a:t> son para </a:t>
            </a:r>
            <a:r>
              <a:rPr lang="en-US" dirty="0" err="1" smtClean="0"/>
              <a:t>asegurar</a:t>
            </a:r>
            <a:r>
              <a:rPr lang="en-US" dirty="0" smtClean="0"/>
              <a:t>:</a:t>
            </a:r>
          </a:p>
          <a:p>
            <a:pPr lvl="1"/>
            <a:r>
              <a:rPr lang="es-BO" dirty="0"/>
              <a:t>Que se </a:t>
            </a:r>
            <a:r>
              <a:rPr lang="es-BO" dirty="0" smtClean="0"/>
              <a:t>establezca de manera clara </a:t>
            </a:r>
            <a:r>
              <a:rPr lang="es-BO" dirty="0"/>
              <a:t>y efectiva </a:t>
            </a:r>
            <a:r>
              <a:rPr lang="es-BO" dirty="0" smtClean="0"/>
              <a:t>la toma </a:t>
            </a:r>
            <a:r>
              <a:rPr lang="es-BO" dirty="0"/>
              <a:t>de decisiones en la gestión de activos tecnológicos</a:t>
            </a:r>
          </a:p>
          <a:p>
            <a:pPr lvl="1"/>
            <a:r>
              <a:rPr lang="es-BO" dirty="0"/>
              <a:t>Ese riesgo es manejado con eficacia</a:t>
            </a:r>
          </a:p>
          <a:p>
            <a:pPr lvl="1"/>
            <a:r>
              <a:rPr lang="es-BO" dirty="0"/>
              <a:t>Cumplimiento de regulaciones, leyes y políticas aplicables</a:t>
            </a:r>
          </a:p>
          <a:p>
            <a:endParaRPr lang="en-US" dirty="0"/>
          </a:p>
        </p:txBody>
      </p:sp>
      <p:pic>
        <p:nvPicPr>
          <p:cNvPr id="199683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581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Gobernabilidad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1255728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i="1" dirty="0" err="1" smtClean="0"/>
              <a:t>Gobernabilidad</a:t>
            </a:r>
            <a:r>
              <a:rPr lang="en-US" i="1" dirty="0" smtClean="0"/>
              <a:t> </a:t>
            </a:r>
            <a:r>
              <a:rPr lang="es-BO" dirty="0"/>
              <a:t>describe el liderazgo, </a:t>
            </a:r>
            <a:r>
              <a:rPr lang="es-BO" dirty="0" smtClean="0"/>
              <a:t>la toma </a:t>
            </a:r>
            <a:r>
              <a:rPr lang="es-BO" dirty="0"/>
              <a:t>de decisiones, </a:t>
            </a:r>
            <a:r>
              <a:rPr lang="es-BO" dirty="0" smtClean="0"/>
              <a:t>los procesos </a:t>
            </a:r>
            <a:r>
              <a:rPr lang="es-BO" dirty="0"/>
              <a:t>y </a:t>
            </a:r>
            <a:r>
              <a:rPr lang="es-BO" dirty="0" smtClean="0"/>
              <a:t>la rendición </a:t>
            </a:r>
            <a:r>
              <a:rPr lang="es-BO" dirty="0"/>
              <a:t>de cuentas que determinan cómo una organización </a:t>
            </a:r>
            <a:r>
              <a:rPr lang="es-BO" dirty="0" smtClean="0"/>
              <a:t>hace el trabajo.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Categorías</a:t>
            </a:r>
            <a:r>
              <a:rPr lang="en-US" dirty="0" smtClean="0"/>
              <a:t> de </a:t>
            </a:r>
            <a:r>
              <a:rPr lang="en-US" dirty="0" err="1" smtClean="0"/>
              <a:t>Riesgo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Financieros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Operacionales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s-BO" dirty="0" smtClean="0"/>
              <a:t>De reputación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Cuota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Ingresos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Regulador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s-BO" dirty="0"/>
              <a:t>Otros riesgos que son más específicos a la industria de una organización en particular</a:t>
            </a:r>
            <a:r>
              <a:rPr lang="es-BO" dirty="0" smtClean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Por ejemplo, la salud, la seguridad nacional por el gobierno, o una actividad que se produce en la actualidad (como una fusión o adquisición)</a:t>
            </a:r>
            <a:endParaRPr lang="en-US" dirty="0"/>
          </a:p>
        </p:txBody>
      </p:sp>
      <p:pic>
        <p:nvPicPr>
          <p:cNvPr id="4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143000"/>
            <a:ext cx="2061631" cy="279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196" y="5029200"/>
            <a:ext cx="1055004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BO" dirty="0"/>
              <a:t>Los controles internos son actividades específicas realizadas por personas o sistemas diseñados para garantizar que se cumplan los objetivos de negocio</a:t>
            </a:r>
          </a:p>
          <a:p>
            <a:pPr fontAlgn="auto">
              <a:spcAft>
                <a:spcPts val="0"/>
              </a:spcAft>
              <a:defRPr/>
            </a:pPr>
            <a:r>
              <a:rPr lang="es-BO" dirty="0"/>
              <a:t>Demostrando que la organización está en control de sus servicios se logra a lo largo del ciclo de vida del servicio por: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La Definición </a:t>
            </a:r>
            <a:r>
              <a:rPr lang="es-BO" dirty="0"/>
              <a:t>de objetivos de alto nivel para cada fase del ciclo de vida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La Identificación </a:t>
            </a:r>
            <a:r>
              <a:rPr lang="es-BO" dirty="0"/>
              <a:t>de riesgos para el logro de esos objetivos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/>
              <a:t>La identificación de los enfoques de gestión de riesgos en </a:t>
            </a:r>
            <a:r>
              <a:rPr lang="es-BO" dirty="0" smtClean="0"/>
              <a:t>forma de </a:t>
            </a:r>
            <a:r>
              <a:rPr lang="es-BO" dirty="0"/>
              <a:t>controles internos </a:t>
            </a:r>
            <a:r>
              <a:rPr lang="es-BO" dirty="0" smtClean="0"/>
              <a:t>para </a:t>
            </a:r>
            <a:r>
              <a:rPr lang="es-BO" dirty="0"/>
              <a:t>la mitigación de riesgos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Evaluación, Seguimiento y Control de Riesgos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990600"/>
            <a:ext cx="7981950" cy="5724525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486400" y="4648200"/>
            <a:ext cx="106439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dirty="0" err="1" smtClean="0">
                <a:solidFill>
                  <a:srgbClr val="000000"/>
                </a:solidFill>
              </a:rPr>
              <a:t>Riesgos</a:t>
            </a: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85800" y="2057400"/>
            <a:ext cx="134331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Objetivos</a:t>
            </a:r>
            <a:r>
              <a:rPr lang="en-US" sz="1600" dirty="0" smtClean="0">
                <a:solidFill>
                  <a:srgbClr val="000000"/>
                </a:solidFill>
              </a:rPr>
              <a:t> de </a:t>
            </a:r>
          </a:p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Administración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846696" y="2219475"/>
            <a:ext cx="11023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Portafolio</a:t>
            </a:r>
            <a:r>
              <a:rPr lang="en-US" sz="1600" dirty="0" smtClean="0">
                <a:solidFill>
                  <a:srgbClr val="000000"/>
                </a:solidFill>
              </a:rPr>
              <a:t> TI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031544" y="3356774"/>
            <a:ext cx="14026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400" dirty="0" err="1" smtClean="0">
                <a:solidFill>
                  <a:srgbClr val="000000"/>
                </a:solidFill>
              </a:rPr>
              <a:t>Identificar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riesgos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949237" y="5022301"/>
            <a:ext cx="14266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100" dirty="0" smtClean="0">
                <a:solidFill>
                  <a:srgbClr val="000000"/>
                </a:solidFill>
              </a:rPr>
              <a:t>Base de </a:t>
            </a:r>
            <a:r>
              <a:rPr lang="en-US" sz="1100" dirty="0" err="1" smtClean="0">
                <a:solidFill>
                  <a:srgbClr val="000000"/>
                </a:solidFill>
              </a:rPr>
              <a:t>conocimiento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br>
              <a:rPr lang="en-US" sz="1100" dirty="0" smtClean="0">
                <a:solidFill>
                  <a:srgbClr val="000000"/>
                </a:solidFill>
              </a:rPr>
            </a:br>
            <a:r>
              <a:rPr lang="en-US" sz="1100" dirty="0" smtClean="0">
                <a:solidFill>
                  <a:srgbClr val="000000"/>
                </a:solidFill>
              </a:rPr>
              <a:t>de </a:t>
            </a:r>
            <a:r>
              <a:rPr lang="en-US" sz="1100" dirty="0" err="1" smtClean="0">
                <a:solidFill>
                  <a:srgbClr val="000000"/>
                </a:solidFill>
              </a:rPr>
              <a:t>riesgos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075296" y="5601088"/>
            <a:ext cx="639599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Operar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366620" y="6240440"/>
            <a:ext cx="843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Aprender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918892" y="4202602"/>
            <a:ext cx="9938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400" dirty="0" err="1" smtClean="0">
                <a:solidFill>
                  <a:srgbClr val="000000"/>
                </a:solidFill>
              </a:rPr>
              <a:t>Implementar</a:t>
            </a:r>
            <a:r>
              <a:rPr lang="en-US" sz="1400" dirty="0" smtClean="0">
                <a:solidFill>
                  <a:srgbClr val="000000"/>
                </a:solidFill>
              </a:rPr>
              <a:t/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</a:rPr>
              <a:t>Controles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638800" y="2971800"/>
            <a:ext cx="95699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Analizar</a:t>
            </a:r>
            <a:r>
              <a:rPr lang="en-US" sz="1600" dirty="0" smtClean="0">
                <a:solidFill>
                  <a:srgbClr val="000000"/>
                </a:solidFill>
              </a:rPr>
              <a:t> y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priorizar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187762" y="3595048"/>
            <a:ext cx="1194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400" dirty="0" err="1" smtClean="0">
                <a:solidFill>
                  <a:srgbClr val="000000"/>
                </a:solidFill>
              </a:rPr>
              <a:t>Identificar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</a:rPr>
              <a:t>Controles</a:t>
            </a:r>
            <a:r>
              <a:rPr lang="en-US" sz="1400" dirty="0" smtClean="0">
                <a:solidFill>
                  <a:srgbClr val="000000"/>
                </a:solidFill>
              </a:rPr>
              <a:t> de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</a:rPr>
              <a:t>Compensación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428957" y="4267200"/>
            <a:ext cx="87684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Analizar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Controles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460725" y="4899190"/>
            <a:ext cx="9698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Planear</a:t>
            </a:r>
            <a:r>
              <a:rPr lang="en-US" sz="1600" dirty="0" smtClean="0">
                <a:solidFill>
                  <a:srgbClr val="000000"/>
                </a:solidFill>
              </a:rPr>
              <a:t> y </a:t>
            </a:r>
          </a:p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Programar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566119" y="5824925"/>
            <a:ext cx="11044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Creación</a:t>
            </a:r>
            <a:r>
              <a:rPr lang="en-US" sz="1600" dirty="0" smtClean="0">
                <a:solidFill>
                  <a:srgbClr val="000000"/>
                </a:solidFill>
              </a:rPr>
              <a:t> de</a:t>
            </a:r>
          </a:p>
          <a:p>
            <a:pPr eaLnBrk="0" hangingPunct="0"/>
            <a:r>
              <a:rPr lang="en-US" sz="1600" dirty="0" err="1" smtClean="0">
                <a:solidFill>
                  <a:srgbClr val="000000"/>
                </a:solidFill>
              </a:rPr>
              <a:t>Pista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Cumplimiento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especial de </a:t>
            </a:r>
            <a:r>
              <a:rPr lang="en-US" dirty="0" err="1" smtClean="0"/>
              <a:t>Riesgo</a:t>
            </a:r>
            <a:endParaRPr lang="en-US" dirty="0"/>
          </a:p>
        </p:txBody>
      </p:sp>
      <p:sp>
        <p:nvSpPr>
          <p:cNvPr id="20685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1643527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i="1" dirty="0" smtClean="0"/>
              <a:t>Cumplimiento </a:t>
            </a:r>
            <a:r>
              <a:rPr lang="es-BO" dirty="0" smtClean="0"/>
              <a:t>es </a:t>
            </a:r>
            <a:r>
              <a:rPr lang="es-BO" dirty="0"/>
              <a:t>una aplicación de gestión de riesgos que garantiza su conformidad con las políticas, las regulaciones gubernamentales y leyes específicas de la industria.</a:t>
            </a:r>
          </a:p>
        </p:txBody>
      </p:sp>
      <p:pic>
        <p:nvPicPr>
          <p:cNvPr id="4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800600"/>
            <a:ext cx="127957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972550" cy="5032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err="1" smtClean="0"/>
              <a:t>Relación</a:t>
            </a:r>
            <a:r>
              <a:rPr lang="en-US" dirty="0" smtClean="0"/>
              <a:t> entre </a:t>
            </a: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endParaRPr lang="en-US" dirty="0" smtClean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47825"/>
            <a:ext cx="8143875" cy="4371975"/>
          </a:xfrm>
          <a:prstGeom prst="rect">
            <a:avLst/>
          </a:prstGeom>
        </p:spPr>
      </p:pic>
      <p:pic>
        <p:nvPicPr>
          <p:cNvPr id="6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1164" y="5562600"/>
            <a:ext cx="830436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88829" y="2286000"/>
            <a:ext cx="16927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b="1" dirty="0" err="1" smtClean="0">
                <a:solidFill>
                  <a:srgbClr val="000000"/>
                </a:solidFill>
              </a:rPr>
              <a:t>Gobernabilidad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297272" y="2766536"/>
            <a:ext cx="208755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s-ES" sz="1200" dirty="0"/>
              <a:t>Aborda la planificación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estratégica</a:t>
            </a:r>
            <a:r>
              <a:rPr lang="es-ES" sz="1200" dirty="0"/>
              <a:t>, la alineación del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negocio con TI</a:t>
            </a:r>
            <a:r>
              <a:rPr lang="es-ES" sz="1200" dirty="0"/>
              <a:t>, la creación de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políticas</a:t>
            </a:r>
            <a:r>
              <a:rPr lang="es-ES" sz="1200" dirty="0"/>
              <a:t>, y la </a:t>
            </a:r>
            <a:r>
              <a:rPr lang="es-ES" sz="1200" dirty="0" smtClean="0"/>
              <a:t>visión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821359" y="4267200"/>
            <a:ext cx="769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Riesgo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97057" y="4698832"/>
            <a:ext cx="20715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s-BO" sz="1200" dirty="0"/>
              <a:t>Aborda las amenazas del </a:t>
            </a:r>
            <a:r>
              <a:rPr lang="es-BO" sz="1200" dirty="0" smtClean="0"/>
              <a:t/>
            </a:r>
            <a:br>
              <a:rPr lang="es-BO" sz="1200" dirty="0" smtClean="0"/>
            </a:br>
            <a:r>
              <a:rPr lang="es-BO" sz="1200" dirty="0" smtClean="0"/>
              <a:t>sistema</a:t>
            </a:r>
            <a:r>
              <a:rPr lang="es-BO" sz="1200" dirty="0"/>
              <a:t>, la vulnerabilidad </a:t>
            </a:r>
            <a:r>
              <a:rPr lang="es-BO" sz="1200" dirty="0" smtClean="0"/>
              <a:t/>
            </a:r>
            <a:br>
              <a:rPr lang="es-BO" sz="1200" dirty="0" smtClean="0"/>
            </a:br>
            <a:r>
              <a:rPr lang="es-BO" sz="1200" dirty="0" smtClean="0"/>
              <a:t>del </a:t>
            </a:r>
            <a:r>
              <a:rPr lang="es-BO" sz="1200" dirty="0"/>
              <a:t>sistema y la </a:t>
            </a:r>
            <a:r>
              <a:rPr lang="es-BO" sz="1200" dirty="0" smtClean="0"/>
              <a:t/>
            </a:r>
            <a:br>
              <a:rPr lang="es-BO" sz="1200" dirty="0" smtClean="0"/>
            </a:br>
            <a:r>
              <a:rPr lang="es-BO" sz="1200" dirty="0" smtClean="0"/>
              <a:t>protección </a:t>
            </a:r>
            <a:r>
              <a:rPr lang="es-BO" sz="1200" dirty="0"/>
              <a:t>de los activos de TI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852517" y="4294496"/>
            <a:ext cx="15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Cumplimiento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549521" y="4705112"/>
            <a:ext cx="20967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s-ES" sz="1200" dirty="0" smtClean="0"/>
              <a:t>Aborda el </a:t>
            </a:r>
            <a:r>
              <a:rPr lang="es-ES" sz="1200" dirty="0"/>
              <a:t>cumplimiento </a:t>
            </a:r>
            <a:r>
              <a:rPr lang="es-ES" sz="1200" dirty="0" smtClean="0"/>
              <a:t>de </a:t>
            </a:r>
            <a:r>
              <a:rPr lang="es-ES" sz="1200" dirty="0"/>
              <a:t>las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leyes</a:t>
            </a:r>
            <a:r>
              <a:rPr lang="es-ES" sz="1200" dirty="0"/>
              <a:t>, reglamentos, normas,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mejores </a:t>
            </a:r>
            <a:r>
              <a:rPr lang="es-ES" sz="1200" dirty="0"/>
              <a:t>prácticas y marcos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5638" y="2511057"/>
            <a:ext cx="122216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 smtClean="0">
                <a:solidFill>
                  <a:srgbClr val="000000"/>
                </a:solidFill>
              </a:rPr>
              <a:t>Reglas</a:t>
            </a:r>
            <a:r>
              <a:rPr lang="en-US" sz="1500" dirty="0" smtClean="0">
                <a:solidFill>
                  <a:srgbClr val="000000"/>
                </a:solidFill>
              </a:rPr>
              <a:t> de </a:t>
            </a:r>
            <a:br>
              <a:rPr lang="en-US" sz="1500" dirty="0" smtClean="0">
                <a:solidFill>
                  <a:srgbClr val="000000"/>
                </a:solidFill>
              </a:rPr>
            </a:br>
            <a:r>
              <a:rPr lang="en-US" sz="1500" dirty="0" err="1" smtClean="0">
                <a:solidFill>
                  <a:srgbClr val="000000"/>
                </a:solidFill>
              </a:rPr>
              <a:t>tolerancia</a:t>
            </a:r>
            <a:r>
              <a:rPr lang="en-US" sz="1500" dirty="0" smtClean="0">
                <a:solidFill>
                  <a:srgbClr val="000000"/>
                </a:solidFill>
              </a:rPr>
              <a:t> de</a:t>
            </a:r>
            <a:br>
              <a:rPr lang="en-US" sz="1500" dirty="0" smtClean="0">
                <a:solidFill>
                  <a:srgbClr val="000000"/>
                </a:solidFill>
              </a:rPr>
            </a:br>
            <a:r>
              <a:rPr lang="en-US" sz="1500" dirty="0" err="1" smtClean="0">
                <a:solidFill>
                  <a:srgbClr val="000000"/>
                </a:solidFill>
              </a:rPr>
              <a:t>riesgo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981200" y="2479578"/>
            <a:ext cx="125850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 smtClean="0">
                <a:solidFill>
                  <a:srgbClr val="000000"/>
                </a:solidFill>
              </a:rPr>
              <a:t>Decisiones</a:t>
            </a:r>
            <a:r>
              <a:rPr lang="en-US" sz="1500" dirty="0" smtClean="0">
                <a:solidFill>
                  <a:srgbClr val="000000"/>
                </a:solidFill>
              </a:rPr>
              <a:t> de </a:t>
            </a:r>
            <a:r>
              <a:rPr lang="en-US" sz="1500" dirty="0" err="1" smtClean="0">
                <a:solidFill>
                  <a:srgbClr val="000000"/>
                </a:solidFill>
              </a:rPr>
              <a:t>compensación</a:t>
            </a:r>
            <a:r>
              <a:rPr lang="en-US" sz="1500" dirty="0" smtClean="0">
                <a:solidFill>
                  <a:srgbClr val="000000"/>
                </a:solidFill>
              </a:rPr>
              <a:t> de </a:t>
            </a:r>
            <a:r>
              <a:rPr lang="en-US" sz="1500" dirty="0" err="1" smtClean="0">
                <a:solidFill>
                  <a:srgbClr val="000000"/>
                </a:solidFill>
              </a:rPr>
              <a:t>riesgos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449205" y="2479577"/>
            <a:ext cx="136785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 smtClean="0">
                <a:solidFill>
                  <a:srgbClr val="000000"/>
                </a:solidFill>
              </a:rPr>
              <a:t>Cumplimiento</a:t>
            </a:r>
            <a:r>
              <a:rPr lang="en-US" sz="1500" dirty="0" smtClean="0">
                <a:solidFill>
                  <a:srgbClr val="000000"/>
                </a:solidFill>
              </a:rPr>
              <a:t> de </a:t>
            </a:r>
            <a:r>
              <a:rPr lang="en-US" sz="1500" dirty="0" err="1" smtClean="0">
                <a:solidFill>
                  <a:srgbClr val="000000"/>
                </a:solidFill>
              </a:rPr>
              <a:t>las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</a:rPr>
              <a:t>reglas</a:t>
            </a:r>
            <a:r>
              <a:rPr lang="en-US" sz="1500" dirty="0" smtClean="0">
                <a:solidFill>
                  <a:srgbClr val="000000"/>
                </a:solidFill>
              </a:rPr>
              <a:t> de </a:t>
            </a:r>
            <a:r>
              <a:rPr lang="en-US" sz="1500" dirty="0" err="1" smtClean="0">
                <a:solidFill>
                  <a:srgbClr val="000000"/>
                </a:solidFill>
              </a:rPr>
              <a:t>Gobernabilidad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221141" y="2494255"/>
            <a:ext cx="136785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 smtClean="0">
                <a:solidFill>
                  <a:srgbClr val="000000"/>
                </a:solidFill>
              </a:rPr>
              <a:t>Quién</a:t>
            </a:r>
            <a:r>
              <a:rPr lang="en-US" sz="1500" dirty="0" smtClean="0">
                <a:solidFill>
                  <a:srgbClr val="000000"/>
                </a:solidFill>
              </a:rPr>
              <a:t> decide y </a:t>
            </a:r>
            <a:r>
              <a:rPr lang="en-US" sz="1500" dirty="0" err="1" smtClean="0">
                <a:solidFill>
                  <a:srgbClr val="000000"/>
                </a:solidFill>
              </a:rPr>
              <a:t>procede</a:t>
            </a:r>
            <a:r>
              <a:rPr lang="en-US" sz="1500" dirty="0" smtClean="0">
                <a:solidFill>
                  <a:srgbClr val="000000"/>
                </a:solidFill>
              </a:rPr>
              <a:t> a </a:t>
            </a:r>
            <a:r>
              <a:rPr lang="en-US" sz="1500" dirty="0" err="1" smtClean="0">
                <a:solidFill>
                  <a:srgbClr val="000000"/>
                </a:solidFill>
              </a:rPr>
              <a:t>seguir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488829" y="4038600"/>
            <a:ext cx="18960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>
                <a:solidFill>
                  <a:srgbClr val="000000"/>
                </a:solidFill>
              </a:rPr>
              <a:t>Decisiones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>
                <a:solidFill>
                  <a:srgbClr val="000000"/>
                </a:solidFill>
              </a:rPr>
              <a:t>compensación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 smtClean="0">
                <a:solidFill>
                  <a:srgbClr val="000000"/>
                </a:solidFill>
              </a:rPr>
              <a:t>riesgos</a:t>
            </a:r>
            <a:r>
              <a:rPr lang="en-US" sz="1500" dirty="0" smtClean="0">
                <a:solidFill>
                  <a:srgbClr val="000000"/>
                </a:solidFill>
              </a:rPr>
              <a:t> (</a:t>
            </a:r>
            <a:r>
              <a:rPr lang="en-US" sz="1500" dirty="0" err="1" smtClean="0">
                <a:solidFill>
                  <a:srgbClr val="000000"/>
                </a:solidFill>
              </a:rPr>
              <a:t>cómo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</a:rPr>
              <a:t>fueron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</a:rPr>
              <a:t>hechas</a:t>
            </a:r>
            <a:r>
              <a:rPr lang="en-US" sz="1500" dirty="0" smtClean="0">
                <a:solidFill>
                  <a:srgbClr val="000000"/>
                </a:solidFill>
              </a:rPr>
              <a:t>)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764663" y="5331266"/>
            <a:ext cx="1367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500" dirty="0" err="1" smtClean="0">
                <a:solidFill>
                  <a:srgbClr val="000000"/>
                </a:solidFill>
              </a:rPr>
              <a:t>Impacto</a:t>
            </a:r>
            <a:r>
              <a:rPr lang="en-US" sz="1500" dirty="0" smtClean="0">
                <a:solidFill>
                  <a:srgbClr val="000000"/>
                </a:solidFill>
              </a:rPr>
              <a:t> de no </a:t>
            </a:r>
            <a:r>
              <a:rPr lang="en-US" sz="1500" dirty="0" err="1" smtClean="0">
                <a:solidFill>
                  <a:srgbClr val="000000"/>
                </a:solidFill>
              </a:rPr>
              <a:t>cumplir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820150" cy="5032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ayudan</a:t>
            </a:r>
            <a:r>
              <a:rPr lang="en-US" dirty="0" smtClean="0"/>
              <a:t> los SMFs </a:t>
            </a: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070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078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 err="1" smtClean="0"/>
              <a:t>Entabla</a:t>
            </a:r>
            <a:r>
              <a:rPr lang="en-US" sz="2700" dirty="0" smtClean="0"/>
              <a:t> los </a:t>
            </a:r>
            <a:r>
              <a:rPr lang="en-US" sz="2700" dirty="0" err="1" smtClean="0"/>
              <a:t>grupos</a:t>
            </a:r>
            <a:r>
              <a:rPr lang="en-US" sz="2700" dirty="0" smtClean="0"/>
              <a:t> </a:t>
            </a:r>
            <a:r>
              <a:rPr lang="en-US" sz="2700" dirty="0" err="1" smtClean="0"/>
              <a:t>correctos</a:t>
            </a:r>
            <a:r>
              <a:rPr lang="en-US" sz="2700" dirty="0" smtClean="0"/>
              <a:t> de personas (</a:t>
            </a:r>
            <a:r>
              <a:rPr lang="en-US" sz="2700" i="1" dirty="0" err="1" smtClean="0"/>
              <a:t>gobernabilidad</a:t>
            </a:r>
            <a:r>
              <a:rPr lang="en-US" sz="2700" dirty="0" smtClean="0"/>
              <a:t>) para </a:t>
            </a:r>
            <a:r>
              <a:rPr lang="en-US" sz="2700" dirty="0" err="1" smtClean="0"/>
              <a:t>aclarar</a:t>
            </a:r>
            <a:r>
              <a:rPr lang="en-US" sz="2700" dirty="0" smtClean="0"/>
              <a:t> lo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debe</a:t>
            </a:r>
            <a:r>
              <a:rPr lang="en-US" sz="2700" dirty="0" smtClean="0"/>
              <a:t> </a:t>
            </a:r>
            <a:r>
              <a:rPr lang="en-US" sz="2700" dirty="0" err="1" smtClean="0"/>
              <a:t>suceder</a:t>
            </a:r>
            <a:r>
              <a:rPr lang="en-US" sz="2700" dirty="0" smtClean="0"/>
              <a:t> y </a:t>
            </a:r>
            <a:r>
              <a:rPr lang="en-US" sz="2700" dirty="0" err="1" smtClean="0"/>
              <a:t>evaluar</a:t>
            </a:r>
            <a:r>
              <a:rPr lang="en-US" sz="2700" dirty="0" smtClean="0"/>
              <a:t> lo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podría</a:t>
            </a:r>
            <a:r>
              <a:rPr lang="en-US" sz="2700" dirty="0" smtClean="0"/>
              <a:t> </a:t>
            </a:r>
            <a:r>
              <a:rPr lang="en-US" sz="2700" dirty="0" err="1" smtClean="0"/>
              <a:t>interponerse</a:t>
            </a:r>
            <a:r>
              <a:rPr lang="en-US" sz="2700" dirty="0" smtClean="0"/>
              <a:t> en el </a:t>
            </a:r>
            <a:r>
              <a:rPr lang="en-US" sz="2700" dirty="0" err="1" smtClean="0"/>
              <a:t>camino</a:t>
            </a:r>
            <a:r>
              <a:rPr lang="en-US" sz="2700" dirty="0" smtClean="0"/>
              <a:t> (</a:t>
            </a:r>
            <a:r>
              <a:rPr lang="en-US" sz="2700" i="1" dirty="0" err="1" smtClean="0"/>
              <a:t>gestión</a:t>
            </a:r>
            <a:r>
              <a:rPr lang="en-US" sz="2700" i="1" dirty="0" smtClean="0"/>
              <a:t> de </a:t>
            </a:r>
            <a:r>
              <a:rPr lang="en-US" sz="2700" i="1" dirty="0" err="1" smtClean="0"/>
              <a:t>riesgos</a:t>
            </a:r>
            <a:r>
              <a:rPr lang="en-US" sz="27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err="1" smtClean="0"/>
              <a:t>Ayuda</a:t>
            </a:r>
            <a:r>
              <a:rPr lang="en-US" sz="2700" dirty="0" smtClean="0"/>
              <a:t> a la </a:t>
            </a:r>
            <a:r>
              <a:rPr lang="en-US" sz="2700" dirty="0" err="1" smtClean="0"/>
              <a:t>organización</a:t>
            </a:r>
            <a:r>
              <a:rPr lang="en-US" sz="2700" dirty="0" smtClean="0"/>
              <a:t> a </a:t>
            </a:r>
            <a:r>
              <a:rPr lang="en-US" sz="2700" dirty="0" err="1" smtClean="0"/>
              <a:t>determinar</a:t>
            </a:r>
            <a:r>
              <a:rPr lang="en-US" sz="2700" dirty="0" smtClean="0"/>
              <a:t> los </a:t>
            </a:r>
            <a:r>
              <a:rPr lang="en-US" sz="2700" dirty="0" err="1" smtClean="0"/>
              <a:t>compromisos</a:t>
            </a:r>
            <a:r>
              <a:rPr lang="en-US" sz="2700" dirty="0" smtClean="0"/>
              <a:t> de </a:t>
            </a:r>
            <a:r>
              <a:rPr lang="en-US" sz="2700" dirty="0" err="1" smtClean="0"/>
              <a:t>recursos</a:t>
            </a:r>
            <a:r>
              <a:rPr lang="en-US" sz="2700" dirty="0" smtClean="0"/>
              <a:t> (</a:t>
            </a:r>
            <a:r>
              <a:rPr lang="en-US" sz="2700" i="1" dirty="0" err="1" smtClean="0"/>
              <a:t>gobernabilidad</a:t>
            </a:r>
            <a:r>
              <a:rPr lang="en-US" sz="2700" dirty="0" smtClean="0"/>
              <a:t>) </a:t>
            </a:r>
            <a:r>
              <a:rPr lang="en-US" sz="2700" dirty="0" err="1" smtClean="0"/>
              <a:t>necesarios</a:t>
            </a:r>
            <a:r>
              <a:rPr lang="en-US" sz="2700" dirty="0" smtClean="0"/>
              <a:t> para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las</a:t>
            </a:r>
            <a:r>
              <a:rPr lang="en-US" sz="2700" dirty="0" smtClean="0"/>
              <a:t> </a:t>
            </a:r>
            <a:r>
              <a:rPr lang="en-US" sz="2700" dirty="0" err="1" smtClean="0"/>
              <a:t>metas</a:t>
            </a:r>
            <a:r>
              <a:rPr lang="en-US" sz="2700" dirty="0" smtClean="0"/>
              <a:t> </a:t>
            </a:r>
            <a:r>
              <a:rPr lang="en-US" sz="2700" dirty="0" err="1" smtClean="0"/>
              <a:t>sean</a:t>
            </a:r>
            <a:r>
              <a:rPr lang="en-US" sz="2700" dirty="0" smtClean="0"/>
              <a:t> </a:t>
            </a:r>
            <a:r>
              <a:rPr lang="en-US" sz="2700" dirty="0" err="1" smtClean="0"/>
              <a:t>alcanzadas</a:t>
            </a:r>
            <a:r>
              <a:rPr lang="en-US" sz="2700" dirty="0" smtClean="0"/>
              <a:t> (</a:t>
            </a:r>
            <a:r>
              <a:rPr lang="en-US" sz="2700" i="1" dirty="0" err="1" smtClean="0"/>
              <a:t>gestión</a:t>
            </a:r>
            <a:r>
              <a:rPr lang="en-US" sz="2700" i="1" dirty="0" smtClean="0"/>
              <a:t> de </a:t>
            </a:r>
            <a:r>
              <a:rPr lang="en-US" sz="2700" i="1" dirty="0" err="1" smtClean="0"/>
              <a:t>riesgos</a:t>
            </a:r>
            <a:r>
              <a:rPr lang="en-US" sz="27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Deja </a:t>
            </a:r>
            <a:r>
              <a:rPr lang="en-US" sz="2700" dirty="0" err="1" smtClean="0"/>
              <a:t>claro</a:t>
            </a:r>
            <a:r>
              <a:rPr lang="en-US" sz="2700" dirty="0" smtClean="0"/>
              <a:t> (</a:t>
            </a:r>
            <a:r>
              <a:rPr lang="en-US" sz="2700" i="1" dirty="0" err="1" smtClean="0"/>
              <a:t>gobernabilidad</a:t>
            </a:r>
            <a:r>
              <a:rPr lang="en-US" sz="2700" i="1" dirty="0" smtClean="0"/>
              <a:t> y </a:t>
            </a:r>
            <a:r>
              <a:rPr lang="en-US" sz="2700" i="1" dirty="0" err="1" smtClean="0"/>
              <a:t>cumplimiento</a:t>
            </a:r>
            <a:r>
              <a:rPr lang="en-US" sz="2700" dirty="0" smtClean="0"/>
              <a:t>) </a:t>
            </a:r>
            <a:r>
              <a:rPr lang="en-US" sz="2700" dirty="0" err="1" smtClean="0"/>
              <a:t>qué</a:t>
            </a:r>
            <a:r>
              <a:rPr lang="en-US" sz="2700" dirty="0" smtClean="0"/>
              <a:t> </a:t>
            </a:r>
            <a:r>
              <a:rPr lang="en-US" sz="2700" dirty="0" err="1" smtClean="0"/>
              <a:t>procesos</a:t>
            </a:r>
            <a:r>
              <a:rPr lang="en-US" sz="2700" dirty="0" smtClean="0"/>
              <a:t> y </a:t>
            </a:r>
            <a:r>
              <a:rPr lang="en-US" sz="2700" dirty="0" err="1" smtClean="0"/>
              <a:t>actividades</a:t>
            </a:r>
            <a:r>
              <a:rPr lang="en-US" sz="2700" dirty="0" smtClean="0"/>
              <a:t> </a:t>
            </a:r>
            <a:r>
              <a:rPr lang="en-US" sz="2700" dirty="0" err="1" smtClean="0"/>
              <a:t>deben</a:t>
            </a:r>
            <a:r>
              <a:rPr lang="en-US" sz="2700" dirty="0" smtClean="0"/>
              <a:t> y no </a:t>
            </a:r>
            <a:r>
              <a:rPr lang="en-US" sz="2700" dirty="0" err="1" smtClean="0"/>
              <a:t>deben</a:t>
            </a:r>
            <a:r>
              <a:rPr lang="en-US" sz="2700" dirty="0" smtClean="0"/>
              <a:t> </a:t>
            </a:r>
            <a:r>
              <a:rPr lang="en-US" sz="2700" dirty="0" err="1" smtClean="0"/>
              <a:t>ocurrir</a:t>
            </a:r>
            <a:r>
              <a:rPr lang="en-US" sz="2700" dirty="0" smtClean="0"/>
              <a:t> (</a:t>
            </a:r>
            <a:r>
              <a:rPr lang="en-US" sz="2700" i="1" dirty="0" err="1" smtClean="0"/>
              <a:t>gestión</a:t>
            </a:r>
            <a:r>
              <a:rPr lang="en-US" sz="2700" i="1" dirty="0" smtClean="0"/>
              <a:t> de </a:t>
            </a:r>
            <a:r>
              <a:rPr lang="en-US" sz="2700" i="1" dirty="0" err="1" smtClean="0"/>
              <a:t>riesgos</a:t>
            </a:r>
            <a:r>
              <a:rPr lang="en-US" sz="2700" i="1" dirty="0" smtClean="0"/>
              <a:t> y </a:t>
            </a:r>
            <a:r>
              <a:rPr lang="en-US" sz="2700" i="1" dirty="0" err="1" smtClean="0"/>
              <a:t>cumplimiento</a:t>
            </a:r>
            <a:r>
              <a:rPr lang="en-US" sz="2700" dirty="0" smtClean="0"/>
              <a:t>) </a:t>
            </a:r>
          </a:p>
          <a:p>
            <a:r>
              <a:rPr lang="es-BO" sz="2700" dirty="0"/>
              <a:t>Captura y documenta los procesos y sus resultados como prueba (</a:t>
            </a:r>
            <a:r>
              <a:rPr lang="es-BO" sz="2700" i="1" dirty="0"/>
              <a:t>cumplimiento</a:t>
            </a:r>
            <a:r>
              <a:rPr lang="es-BO" sz="27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700" dirty="0" smtClean="0"/>
          </a:p>
        </p:txBody>
      </p:sp>
      <p:pic>
        <p:nvPicPr>
          <p:cNvPr id="5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1164" y="5562600"/>
            <a:ext cx="830436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MOF</a:t>
            </a:r>
            <a:endParaRPr lang="en-US" dirty="0"/>
          </a:p>
        </p:txBody>
      </p:sp>
      <p:sp>
        <p:nvSpPr>
          <p:cNvPr id="20787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4419600" cy="5004447"/>
          </a:xfrm>
        </p:spPr>
        <p:txBody>
          <a:bodyPr/>
          <a:lstStyle/>
          <a:p>
            <a:r>
              <a:rPr lang="en-US" dirty="0" err="1" smtClean="0"/>
              <a:t>Planeación</a:t>
            </a:r>
            <a:r>
              <a:rPr lang="en-US" dirty="0" smtClean="0"/>
              <a:t>: </a:t>
            </a:r>
            <a:r>
              <a:rPr lang="es-BO" dirty="0"/>
              <a:t>Tomar decisiones conforme a las políticas, estrategias y gestión del cambio</a:t>
            </a:r>
            <a:endParaRPr lang="en-US" dirty="0" smtClean="0"/>
          </a:p>
          <a:p>
            <a:r>
              <a:rPr lang="en-US" dirty="0" err="1" smtClean="0"/>
              <a:t>Entrega</a:t>
            </a:r>
            <a:r>
              <a:rPr lang="en-US" dirty="0" smtClean="0"/>
              <a:t>: </a:t>
            </a:r>
            <a:r>
              <a:rPr lang="es-BO" dirty="0"/>
              <a:t>Hacer </a:t>
            </a:r>
            <a:r>
              <a:rPr lang="es-BO" dirty="0" smtClean="0"/>
              <a:t>una gestión </a:t>
            </a:r>
            <a:r>
              <a:rPr lang="es-BO" dirty="0"/>
              <a:t>prudente del riesgo y las decisiones de compensación </a:t>
            </a:r>
            <a:r>
              <a:rPr lang="es-BO" dirty="0" smtClean="0"/>
              <a:t>que desarrollan </a:t>
            </a:r>
            <a:r>
              <a:rPr lang="es-BO" dirty="0"/>
              <a:t>soluciones</a:t>
            </a:r>
          </a:p>
          <a:p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r>
              <a:rPr lang="es-BO" dirty="0"/>
              <a:t>Pruebas y monitoreo de los controles internos para garantizar el cumplimiento</a:t>
            </a:r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MANAG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27" y="2911475"/>
            <a:ext cx="127957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5094971"/>
            <a:ext cx="1209220" cy="77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harepoint/sites/SAT/SATWorkspace/MOF/MOF%20Graphics/for%20docs/logo%20finals/MOF-DELIV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627" y="3236972"/>
            <a:ext cx="1295400" cy="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758846">
            <a:off x="6764061" y="2501399"/>
            <a:ext cx="842814" cy="262267"/>
          </a:xfrm>
          <a:prstGeom prst="rect">
            <a:avLst/>
          </a:prstGeom>
          <a:noFill/>
        </p:spPr>
      </p:pic>
      <p:pic>
        <p:nvPicPr>
          <p:cNvPr id="9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9085" y="1208771"/>
            <a:ext cx="1212342" cy="104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569889">
            <a:off x="6750379" y="4752792"/>
            <a:ext cx="842814" cy="262267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7102427" y="3647168"/>
            <a:ext cx="457200" cy="228603"/>
          </a:xfrm>
          <a:prstGeom prst="rect">
            <a:avLst/>
          </a:prstGeom>
          <a:noFill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35531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MR </a:t>
            </a:r>
            <a:r>
              <a:rPr lang="en-US" sz="3200" dirty="0" err="1" smtClean="0"/>
              <a:t>Política</a:t>
            </a:r>
            <a:r>
              <a:rPr lang="en-US" sz="3200" dirty="0" smtClean="0"/>
              <a:t> y Control</a:t>
            </a:r>
          </a:p>
        </p:txBody>
      </p:sp>
      <p:sp>
        <p:nvSpPr>
          <p:cNvPr id="224259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099584"/>
          </a:xfrm>
        </p:spPr>
        <p:txBody>
          <a:bodyPr/>
          <a:lstStyle/>
          <a:p>
            <a:r>
              <a:rPr lang="es-BO" dirty="0"/>
              <a:t>Evaluar la eficacia de las políticas y los controles establecidos en todo el ciclo de vida del servicio (por lo menos dos veces al año)</a:t>
            </a:r>
          </a:p>
          <a:p>
            <a:r>
              <a:rPr lang="es-BO" dirty="0"/>
              <a:t>El propósito </a:t>
            </a:r>
            <a:r>
              <a:rPr lang="es-BO" dirty="0" smtClean="0"/>
              <a:t>del MR </a:t>
            </a:r>
            <a:r>
              <a:rPr lang="es-BO" dirty="0"/>
              <a:t>es proporcionar a la dirección</a:t>
            </a:r>
            <a:r>
              <a:rPr lang="es-BO" dirty="0" smtClean="0"/>
              <a:t>:</a:t>
            </a:r>
          </a:p>
          <a:p>
            <a:pPr lvl="1"/>
            <a:r>
              <a:rPr lang="es-BO" dirty="0"/>
              <a:t>La comprensión de cómo se están abordando los riesgos para el logro de los objetivos</a:t>
            </a:r>
          </a:p>
          <a:p>
            <a:pPr lvl="1"/>
            <a:r>
              <a:rPr lang="es-BO" dirty="0"/>
              <a:t>Una evaluación de la carga de control de modo que se puede ajustar apropiadamente para beneficios deseados</a:t>
            </a:r>
          </a:p>
          <a:p>
            <a:pPr lvl="1"/>
            <a:r>
              <a:rPr lang="es-BO" dirty="0"/>
              <a:t>Una evaluación de la conducta como un indicador de la comunicación de políticas y enculturación</a:t>
            </a:r>
            <a:endParaRPr lang="en-US" dirty="0" smtClean="0"/>
          </a:p>
        </p:txBody>
      </p:sp>
      <p:pic>
        <p:nvPicPr>
          <p:cNvPr id="5" name="Picture 2" descr="http://sharepoint/sites/SAT/SATWorkspace/MOF/MOF%20Graphics/for%20docs/logo%20finals/MOF-MAN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3011" y="4800600"/>
            <a:ext cx="1367589" cy="185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6019800"/>
            <a:ext cx="3810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5" y="2024702"/>
            <a:ext cx="5553295" cy="70485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0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790700" y="33909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790700" y="20193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90700" y="40767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019300" y="4240768"/>
            <a:ext cx="53340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5: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Operación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90700" y="13335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019300" y="2828925"/>
            <a:ext cx="462466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3: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Planeación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90700" y="27051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019300" y="3519488"/>
            <a:ext cx="490696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4: La </a:t>
            </a:r>
            <a:r>
              <a:rPr lang="en-US" sz="2300" b="1" dirty="0" err="1" smtClean="0">
                <a:solidFill>
                  <a:srgbClr val="000000"/>
                </a:solidFill>
              </a:rPr>
              <a:t>Fase</a:t>
            </a:r>
            <a:r>
              <a:rPr lang="en-US" sz="2300" b="1" dirty="0" smtClean="0">
                <a:solidFill>
                  <a:srgbClr val="000000"/>
                </a:solidFill>
              </a:rPr>
              <a:t> de </a:t>
            </a:r>
            <a:r>
              <a:rPr lang="en-US" sz="2300" b="1" dirty="0" err="1" smtClean="0">
                <a:solidFill>
                  <a:srgbClr val="000000"/>
                </a:solidFill>
              </a:rPr>
              <a:t>Entrega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019300" y="4930775"/>
            <a:ext cx="42351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rgbClr val="000000"/>
                </a:solidFill>
              </a:rPr>
              <a:t>Módulo</a:t>
            </a:r>
            <a:r>
              <a:rPr lang="en-US" sz="2300" b="1" dirty="0" smtClean="0">
                <a:solidFill>
                  <a:srgbClr val="000000"/>
                </a:solidFill>
              </a:rPr>
              <a:t> 6: </a:t>
            </a:r>
            <a:r>
              <a:rPr lang="en-US" sz="2300" b="1" dirty="0" err="1" smtClean="0">
                <a:solidFill>
                  <a:srgbClr val="000000"/>
                </a:solidFill>
              </a:rPr>
              <a:t>Resumen</a:t>
            </a:r>
            <a:r>
              <a:rPr lang="en-US" sz="2300" b="1" dirty="0" smtClean="0">
                <a:solidFill>
                  <a:srgbClr val="000000"/>
                </a:solidFill>
              </a:rPr>
              <a:t> del </a:t>
            </a:r>
            <a:r>
              <a:rPr lang="en-US" sz="2300" b="1" dirty="0" err="1" smtClean="0">
                <a:solidFill>
                  <a:srgbClr val="000000"/>
                </a:solidFill>
              </a:rPr>
              <a:t>Curso</a:t>
            </a: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790700" y="4762500"/>
            <a:ext cx="5562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2009775" y="1454150"/>
            <a:ext cx="468666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/>
              <a:t>Módulo</a:t>
            </a:r>
            <a:r>
              <a:rPr lang="en-US" sz="2300" b="1" dirty="0" smtClean="0"/>
              <a:t> 1: </a:t>
            </a:r>
            <a:r>
              <a:rPr lang="en-US" sz="2300" b="1" dirty="0" err="1" smtClean="0"/>
              <a:t>Visión</a:t>
            </a:r>
            <a:r>
              <a:rPr lang="en-US" sz="2300" b="1" dirty="0" smtClean="0"/>
              <a:t> General de MOF</a:t>
            </a:r>
            <a:endParaRPr lang="en-US" sz="2300" b="1" dirty="0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2009775" y="2139950"/>
            <a:ext cx="525329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300" b="1" dirty="0" err="1" smtClean="0">
                <a:solidFill>
                  <a:schemeClr val="bg1"/>
                </a:solidFill>
              </a:rPr>
              <a:t>Módulo</a:t>
            </a:r>
            <a:r>
              <a:rPr lang="en-US" sz="2300" b="1" dirty="0" smtClean="0">
                <a:solidFill>
                  <a:schemeClr val="bg1"/>
                </a:solidFill>
              </a:rPr>
              <a:t> 2: La </a:t>
            </a:r>
            <a:r>
              <a:rPr lang="en-US" sz="2300" b="1" dirty="0" err="1" smtClean="0">
                <a:solidFill>
                  <a:schemeClr val="bg1"/>
                </a:solidFill>
              </a:rPr>
              <a:t>Capa</a:t>
            </a:r>
            <a:r>
              <a:rPr lang="en-US" sz="2300" b="1" dirty="0" smtClean="0">
                <a:solidFill>
                  <a:schemeClr val="bg1"/>
                </a:solidFill>
              </a:rPr>
              <a:t> de </a:t>
            </a:r>
            <a:r>
              <a:rPr lang="en-US" sz="2300" b="1" smtClean="0">
                <a:solidFill>
                  <a:schemeClr val="bg1"/>
                </a:solidFill>
              </a:rPr>
              <a:t>Administración</a:t>
            </a:r>
            <a:endParaRPr 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8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2152650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Lesson 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SMF </a:t>
            </a:r>
            <a:r>
              <a:rPr lang="en-US" dirty="0" err="1"/>
              <a:t>Cambio</a:t>
            </a:r>
            <a:r>
              <a:rPr lang="en-US" dirty="0"/>
              <a:t> y </a:t>
            </a:r>
            <a:r>
              <a:rPr lang="en-US" dirty="0" err="1"/>
              <a:t>Configuración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SMF </a:t>
            </a: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4800600" cy="2031325"/>
          </a:xfrm>
        </p:spPr>
        <p:txBody>
          <a:bodyPr/>
          <a:lstStyle/>
          <a:p>
            <a:r>
              <a:rPr lang="es-BO" dirty="0"/>
              <a:t>El objetivo </a:t>
            </a:r>
            <a:r>
              <a:rPr lang="es-BO" dirty="0" smtClean="0"/>
              <a:t>de este </a:t>
            </a:r>
            <a:r>
              <a:rPr lang="es-BO" dirty="0"/>
              <a:t>SMF es </a:t>
            </a:r>
            <a:r>
              <a:rPr lang="es-BO" dirty="0" smtClean="0"/>
              <a:t>crear </a:t>
            </a:r>
            <a:r>
              <a:rPr lang="es-BO" dirty="0"/>
              <a:t>un entorno donde los cambios se pueden hacer con la menos cantidad de riesgo y el impacto de la organización</a:t>
            </a:r>
            <a:endParaRPr lang="en-US" dirty="0"/>
          </a:p>
        </p:txBody>
      </p:sp>
      <p:pic>
        <p:nvPicPr>
          <p:cNvPr id="208899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43000"/>
            <a:ext cx="38862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r>
              <a:rPr lang="en-US" dirty="0" smtClean="0"/>
              <a:t> y </a:t>
            </a:r>
            <a:r>
              <a:rPr lang="en-US" dirty="0" err="1" smtClean="0"/>
              <a:t>diagrama</a:t>
            </a:r>
            <a:r>
              <a:rPr lang="es-BO" dirty="0" smtClean="0"/>
              <a:t> de flujo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92836"/>
              </p:ext>
            </p:extLst>
          </p:nvPr>
        </p:nvGraphicFramePr>
        <p:xfrm>
          <a:off x="457200" y="1169988"/>
          <a:ext cx="8229600" cy="515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 el control de </a:t>
            </a:r>
            <a:r>
              <a:rPr lang="en-US" dirty="0" err="1" smtClean="0"/>
              <a:t>cambio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094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2806922"/>
          </a:xfrm>
        </p:spPr>
        <p:txBody>
          <a:bodyPr/>
          <a:lstStyle/>
          <a:p>
            <a:r>
              <a:rPr lang="es-BO" dirty="0"/>
              <a:t>Cambiar las decisiones tomadas en consonancia con su estrategia y políticas</a:t>
            </a:r>
          </a:p>
          <a:p>
            <a:r>
              <a:rPr lang="es-BO" dirty="0"/>
              <a:t>Comprensión del impacto de un cambio propuesto</a:t>
            </a:r>
          </a:p>
          <a:p>
            <a:r>
              <a:rPr lang="es-BO" dirty="0"/>
              <a:t>En última instancia, </a:t>
            </a:r>
            <a:r>
              <a:rPr lang="es-BO" dirty="0" smtClean="0"/>
              <a:t>una </a:t>
            </a:r>
            <a:r>
              <a:rPr lang="es-BO" dirty="0"/>
              <a:t>respuesta más previsible y </a:t>
            </a:r>
            <a:r>
              <a:rPr lang="es-BO" dirty="0" smtClean="0"/>
              <a:t>menos lucha contra </a:t>
            </a:r>
            <a:r>
              <a:rPr lang="es-BO" dirty="0"/>
              <a:t>de </a:t>
            </a:r>
            <a:r>
              <a:rPr lang="es-BO" dirty="0" smtClean="0"/>
              <a:t>“incendios”</a:t>
            </a:r>
            <a:endParaRPr lang="es-BO" dirty="0"/>
          </a:p>
          <a:p>
            <a:pPr eaLnBrk="1" hangingPunct="1"/>
            <a:endParaRPr lang="en-US" dirty="0" smtClean="0"/>
          </a:p>
        </p:txBody>
      </p:sp>
      <p:pic>
        <p:nvPicPr>
          <p:cNvPr id="5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467" y="5470525"/>
            <a:ext cx="91013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Uso</a:t>
            </a:r>
            <a:r>
              <a:rPr lang="en-US" dirty="0" smtClean="0"/>
              <a:t> para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endParaRPr lang="en-US" dirty="0" smtClean="0"/>
          </a:p>
        </p:txBody>
      </p:sp>
      <p:sp>
        <p:nvSpPr>
          <p:cNvPr id="21299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261167"/>
          </a:xfrm>
        </p:spPr>
        <p:txBody>
          <a:bodyPr/>
          <a:lstStyle/>
          <a:p>
            <a:r>
              <a:rPr lang="es-BO" sz="2700" dirty="0" smtClean="0"/>
              <a:t>Los pasos </a:t>
            </a:r>
            <a:r>
              <a:rPr lang="es-BO" sz="2700" dirty="0"/>
              <a:t>se aplican independientemente del tamaño o el impacto de un cambio</a:t>
            </a:r>
          </a:p>
          <a:p>
            <a:r>
              <a:rPr lang="es-BO" sz="2700" dirty="0" smtClean="0"/>
              <a:t>La formalidad </a:t>
            </a:r>
            <a:r>
              <a:rPr lang="es-BO" sz="2700" dirty="0"/>
              <a:t>de la forma de aplicar el ciclo de vida depende del riesgo del </a:t>
            </a:r>
            <a:r>
              <a:rPr lang="es-BO" sz="2700" dirty="0" smtClean="0"/>
              <a:t>cambio</a:t>
            </a:r>
          </a:p>
          <a:p>
            <a:pPr lvl="1"/>
            <a:r>
              <a:rPr lang="es-BO" dirty="0" smtClean="0"/>
              <a:t>Una nueva </a:t>
            </a:r>
            <a:r>
              <a:rPr lang="es-BO" dirty="0"/>
              <a:t>e importante iniciativa </a:t>
            </a:r>
            <a:r>
              <a:rPr lang="es-BO" dirty="0" smtClean="0"/>
              <a:t>va a través del </a:t>
            </a:r>
            <a:r>
              <a:rPr lang="es-BO" dirty="0"/>
              <a:t>análisis y revisión de </a:t>
            </a:r>
            <a:r>
              <a:rPr lang="es-BO" dirty="0" smtClean="0"/>
              <a:t>la fase Planeación; un plan </a:t>
            </a:r>
            <a:r>
              <a:rPr lang="es-BO" dirty="0"/>
              <a:t>de proyecto formal se crea en </a:t>
            </a:r>
            <a:r>
              <a:rPr lang="es-BO" dirty="0" smtClean="0"/>
              <a:t>la fase Entrega; </a:t>
            </a:r>
            <a:r>
              <a:rPr lang="es-BO" dirty="0"/>
              <a:t>y revisión de la implementación, el soporte y las necesidades de monitoreo se produce en la fase de </a:t>
            </a:r>
            <a:r>
              <a:rPr lang="es-BO" dirty="0" smtClean="0"/>
              <a:t>Operación</a:t>
            </a:r>
            <a:endParaRPr lang="es-BO" dirty="0"/>
          </a:p>
          <a:p>
            <a:pPr lvl="1"/>
            <a:r>
              <a:rPr lang="es-BO" dirty="0"/>
              <a:t>El cambio más pequeño con aún </a:t>
            </a:r>
            <a:r>
              <a:rPr lang="es-BO" dirty="0" smtClean="0"/>
              <a:t>menos </a:t>
            </a:r>
            <a:r>
              <a:rPr lang="es-BO" dirty="0"/>
              <a:t>riesgo </a:t>
            </a:r>
            <a:r>
              <a:rPr lang="es-BO" dirty="0" smtClean="0"/>
              <a:t>pasa </a:t>
            </a:r>
            <a:r>
              <a:rPr lang="es-BO" dirty="0"/>
              <a:t>por las fases del ciclo de vida, pero </a:t>
            </a:r>
            <a:r>
              <a:rPr lang="es-BO" dirty="0" smtClean="0"/>
              <a:t>de manera más ágil</a:t>
            </a:r>
            <a:endParaRPr lang="en-US" sz="2400" dirty="0" smtClean="0"/>
          </a:p>
        </p:txBody>
      </p:sp>
      <p:pic>
        <p:nvPicPr>
          <p:cNvPr id="5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467" y="5470525"/>
            <a:ext cx="91013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467" y="5470525"/>
            <a:ext cx="91013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BO" dirty="0"/>
              <a:t>No todos los cambios </a:t>
            </a:r>
            <a:r>
              <a:rPr lang="es-BO" dirty="0" smtClean="0"/>
              <a:t>necesitan </a:t>
            </a:r>
            <a:r>
              <a:rPr lang="es-BO" dirty="0"/>
              <a:t>el mismo nivel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0145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organizados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b="1" dirty="0"/>
              <a:t>Mayor: </a:t>
            </a:r>
            <a:r>
              <a:rPr lang="es-BO" dirty="0"/>
              <a:t>El impacto en el grupo podría ser masivo, por ejemplo, un cambio de departamento o en toda la empresa, o un cambio en toda la red o el servicio en toda </a:t>
            </a:r>
            <a:r>
              <a:rPr lang="es-BO" dirty="0" smtClean="0"/>
              <a:t>la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err="1" smtClean="0"/>
              <a:t>Significante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s-BO" dirty="0"/>
              <a:t>El efecto es generalizado, pero no </a:t>
            </a:r>
            <a:r>
              <a:rPr lang="es-BO" dirty="0" smtClean="0"/>
              <a:t>masivo; por </a:t>
            </a:r>
            <a:r>
              <a:rPr lang="es-BO" dirty="0"/>
              <a:t>ejemplo, un cambio que afecta a un grupo dentro de un departamento o un grupo específico de elementos de configuración </a:t>
            </a:r>
            <a:r>
              <a:rPr lang="es-BO" dirty="0" smtClean="0"/>
              <a:t>(</a:t>
            </a:r>
            <a:r>
              <a:rPr lang="es-BO" dirty="0" err="1" smtClean="0"/>
              <a:t>CIs</a:t>
            </a:r>
            <a:r>
              <a:rPr lang="es-BO" dirty="0" smtClean="0"/>
              <a:t>: </a:t>
            </a:r>
            <a:r>
              <a:rPr lang="es-BO" i="1" dirty="0" err="1" smtClean="0"/>
              <a:t>Configuration</a:t>
            </a:r>
            <a:r>
              <a:rPr lang="es-BO" i="1" dirty="0" smtClean="0"/>
              <a:t> </a:t>
            </a:r>
            <a:r>
              <a:rPr lang="es-BO" i="1" dirty="0" err="1" smtClean="0"/>
              <a:t>Items</a:t>
            </a:r>
            <a:r>
              <a:rPr lang="es-BO" dirty="0" smtClean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err="1" smtClean="0"/>
              <a:t>Menor</a:t>
            </a:r>
            <a:r>
              <a:rPr lang="en-US" b="1" dirty="0" smtClean="0"/>
              <a:t>: </a:t>
            </a:r>
            <a:r>
              <a:rPr lang="es-BO" dirty="0"/>
              <a:t>Un cambio que afecta a un pequeño número de individuos </a:t>
            </a:r>
            <a:r>
              <a:rPr lang="es-BO" dirty="0" err="1" smtClean="0"/>
              <a:t>CIs</a:t>
            </a:r>
            <a:r>
              <a:rPr lang="es-BO" dirty="0" smtClean="0"/>
              <a:t>, </a:t>
            </a:r>
            <a:r>
              <a:rPr lang="es-BO" dirty="0"/>
              <a:t>por ejemplo, un cambio en una impresora que utiliza un departamento que consta de sólo unos pocos miembros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err="1" smtClean="0"/>
              <a:t>Estándar</a:t>
            </a:r>
            <a:r>
              <a:rPr lang="en-US" b="1" dirty="0" smtClean="0"/>
              <a:t>:</a:t>
            </a:r>
            <a:r>
              <a:rPr lang="en-US" dirty="0" smtClean="0"/>
              <a:t> U</a:t>
            </a:r>
            <a:r>
              <a:rPr lang="es-BO" dirty="0" smtClean="0"/>
              <a:t>n </a:t>
            </a:r>
            <a:r>
              <a:rPr lang="es-BO" dirty="0"/>
              <a:t>cambio que se ha realizado antes y es parte de la práctica operativa de la empresa, por ejemplo, una actualización de un perfil de </a:t>
            </a:r>
            <a:r>
              <a:rPr lang="es-BO" dirty="0" smtClean="0"/>
              <a:t>usuario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" dirty="0" smtClean="0"/>
              <a:t>Los cambios </a:t>
            </a:r>
            <a:r>
              <a:rPr lang="es-ES" dirty="0"/>
              <a:t>estándar proporcionan agilidad dentro de los límites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 la </a:t>
            </a:r>
            <a:r>
              <a:rPr lang="en-US" dirty="0" err="1" smtClean="0"/>
              <a:t>configuración</a:t>
            </a:r>
            <a:r>
              <a:rPr lang="en-US" dirty="0" smtClean="0"/>
              <a:t>?</a:t>
            </a:r>
          </a:p>
        </p:txBody>
      </p:sp>
      <p:sp>
        <p:nvSpPr>
          <p:cNvPr id="21606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2936188"/>
          </a:xfrm>
        </p:spPr>
        <p:txBody>
          <a:bodyPr/>
          <a:lstStyle/>
          <a:p>
            <a:r>
              <a:rPr lang="es-BO" dirty="0"/>
              <a:t>Una imagen clara de lo que tiene en su entorno de producción en cualquier punto en el tiempo para que pueda tomar decisiones más informadas acerca de los cambios propuestos</a:t>
            </a:r>
          </a:p>
          <a:p>
            <a:r>
              <a:rPr lang="es-BO" dirty="0"/>
              <a:t>Una imagen clara de los cambios que se hicieron recientemente, por lo que se puede solucionar con mayor facilidad y eficacia cuando algo va mal</a:t>
            </a:r>
            <a:endParaRPr lang="en-US" dirty="0" smtClean="0"/>
          </a:p>
        </p:txBody>
      </p:sp>
      <p:pic>
        <p:nvPicPr>
          <p:cNvPr id="5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467" y="5470525"/>
            <a:ext cx="91013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MOF</a:t>
            </a:r>
            <a:endParaRPr lang="en-US" dirty="0"/>
          </a:p>
        </p:txBody>
      </p:sp>
      <p:sp>
        <p:nvSpPr>
          <p:cNvPr id="21709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562600" cy="5724644"/>
          </a:xfrm>
        </p:spPr>
        <p:txBody>
          <a:bodyPr/>
          <a:lstStyle/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Planeación</a:t>
            </a:r>
            <a:r>
              <a:rPr lang="en-US" dirty="0" smtClean="0"/>
              <a:t>: </a:t>
            </a:r>
          </a:p>
          <a:p>
            <a:pPr lvl="1"/>
            <a:r>
              <a:rPr lang="es-ES" dirty="0"/>
              <a:t>El control sobre los cambios en </a:t>
            </a:r>
            <a:r>
              <a:rPr lang="es-ES" dirty="0" smtClean="0"/>
              <a:t>el portafolio de </a:t>
            </a:r>
            <a:r>
              <a:rPr lang="es-ES" dirty="0"/>
              <a:t>tecnología</a:t>
            </a:r>
            <a:br>
              <a:rPr lang="es-ES" dirty="0"/>
            </a:br>
            <a:r>
              <a:rPr lang="es-ES" dirty="0"/>
              <a:t>Tener un </a:t>
            </a:r>
            <a:r>
              <a:rPr lang="es-ES" dirty="0" smtClean="0"/>
              <a:t>estado conocido </a:t>
            </a:r>
            <a:r>
              <a:rPr lang="es-ES" dirty="0"/>
              <a:t>del medio ambiente para tomar decisiones en contra</a:t>
            </a:r>
            <a:endParaRPr lang="en-US" dirty="0" smtClean="0"/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: </a:t>
            </a:r>
          </a:p>
          <a:p>
            <a:pPr lvl="1"/>
            <a:r>
              <a:rPr lang="es-ES" dirty="0"/>
              <a:t>El control sobre las modificaciones </a:t>
            </a:r>
            <a:r>
              <a:rPr lang="es-ES" dirty="0" smtClean="0"/>
              <a:t>hacia el </a:t>
            </a:r>
            <a:r>
              <a:rPr lang="es-ES" dirty="0"/>
              <a:t>plan y diseño del </a:t>
            </a:r>
            <a:r>
              <a:rPr lang="es-ES" dirty="0" smtClean="0"/>
              <a:t>proyecto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comprensión del entorno de producción real</a:t>
            </a:r>
            <a:endParaRPr lang="en-US" dirty="0" smtClean="0"/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producción</a:t>
            </a:r>
            <a:endParaRPr lang="en-US" dirty="0" smtClean="0"/>
          </a:p>
          <a:p>
            <a:pPr lvl="1"/>
            <a:r>
              <a:rPr lang="es-BO" dirty="0" smtClean="0"/>
              <a:t>Información </a:t>
            </a:r>
            <a:r>
              <a:rPr lang="es-BO" dirty="0"/>
              <a:t>precisa necesaria para gestionar el entorno de producción</a:t>
            </a:r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MAN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3048000"/>
            <a:ext cx="1171511" cy="158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268965"/>
            <a:ext cx="817548" cy="52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harepoint/sites/SAT/SATWorkspace/MOF/MOF%20Graphics/for%20docs/logo%20finals/MOF-DELIV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086" y="3323602"/>
            <a:ext cx="875813" cy="63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758846">
            <a:off x="7130856" y="2394986"/>
            <a:ext cx="569822" cy="177317"/>
          </a:xfrm>
          <a:prstGeom prst="rect">
            <a:avLst/>
          </a:prstGeom>
          <a:noFill/>
        </p:spPr>
      </p:pic>
      <p:pic>
        <p:nvPicPr>
          <p:cNvPr id="9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38543" y="1295401"/>
            <a:ext cx="819657" cy="70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569889">
            <a:off x="7158488" y="4802323"/>
            <a:ext cx="569823" cy="177318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7391401" y="3581400"/>
            <a:ext cx="309110" cy="154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2152650"/>
          </a:xfrm>
        </p:spPr>
        <p:txBody>
          <a:bodyPr rtlCol="0">
            <a:normAutofit/>
          </a:bodyPr>
          <a:lstStyle/>
          <a:p>
            <a:r>
              <a:rPr lang="en-US" dirty="0"/>
              <a:t>Lesson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SMF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5" name="Picture 2" descr="http://sharepoint/sites/SAT/SATWorkspace/MOF/MOF%20Graphics/for%20docs/logo%20finals/MOF-MANAG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1143000"/>
            <a:ext cx="38735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del 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466112"/>
          </a:xfrm>
        </p:spPr>
        <p:txBody>
          <a:bodyPr/>
          <a:lstStyle/>
          <a:p>
            <a:r>
              <a:rPr lang="en-US" dirty="0" smtClean="0"/>
              <a:t>El 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de MOF                          </a:t>
            </a:r>
            <a:r>
              <a:rPr lang="es-BO" dirty="0" smtClean="0"/>
              <a:t>muestra </a:t>
            </a:r>
            <a:r>
              <a:rPr lang="es-BO" dirty="0"/>
              <a:t>cómo construir y mantener </a:t>
            </a:r>
            <a:r>
              <a:rPr lang="es-BO" dirty="0" smtClean="0"/>
              <a:t>                                una organización tecnológica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Responsabilidad</a:t>
            </a:r>
            <a:r>
              <a:rPr lang="en-US" dirty="0" smtClean="0"/>
              <a:t>: </a:t>
            </a:r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                                         </a:t>
            </a:r>
            <a:r>
              <a:rPr lang="en-US" dirty="0" err="1" smtClean="0"/>
              <a:t>realice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Responsable</a:t>
            </a:r>
            <a:r>
              <a:rPr lang="en-US" dirty="0" smtClean="0"/>
              <a:t>: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hará</a:t>
            </a:r>
            <a:r>
              <a:rPr lang="en-US" dirty="0" smtClean="0"/>
              <a:t> 			         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requerido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tecnología</a:t>
            </a:r>
            <a:r>
              <a:rPr lang="en-US" dirty="0" smtClean="0"/>
              <a:t>:</a:t>
            </a:r>
          </a:p>
          <a:p>
            <a:pPr lvl="2"/>
            <a:r>
              <a:rPr lang="es-BO" dirty="0"/>
              <a:t>Creación de tipos de roles y funciones</a:t>
            </a:r>
          </a:p>
          <a:p>
            <a:pPr lvl="2"/>
            <a:r>
              <a:rPr lang="es-BO" dirty="0"/>
              <a:t>E</a:t>
            </a:r>
            <a:r>
              <a:rPr lang="es-BO" dirty="0" smtClean="0"/>
              <a:t>stablecimiento </a:t>
            </a:r>
            <a:r>
              <a:rPr lang="es-BO" dirty="0"/>
              <a:t>de principios y buenas prácticas</a:t>
            </a:r>
          </a:p>
          <a:p>
            <a:pPr lvl="2"/>
            <a:r>
              <a:rPr lang="es-BO" dirty="0"/>
              <a:t>Identificar quién es el mejor para cada función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Flexible: </a:t>
            </a:r>
            <a:r>
              <a:rPr lang="es-ES" dirty="0"/>
              <a:t>Construido alrededor </a:t>
            </a:r>
            <a:r>
              <a:rPr lang="es-ES" dirty="0" smtClean="0"/>
              <a:t>de                                         equipos ágiles, físicos </a:t>
            </a:r>
            <a:r>
              <a:rPr lang="es-ES" dirty="0"/>
              <a:t>y </a:t>
            </a:r>
            <a:r>
              <a:rPr lang="es-ES" dirty="0" smtClean="0"/>
              <a:t>virtuales</a:t>
            </a:r>
            <a:endParaRPr lang="en-US" dirty="0" smtClean="0"/>
          </a:p>
          <a:p>
            <a:pPr lvl="1"/>
            <a:r>
              <a:rPr lang="en-US" dirty="0" err="1" smtClean="0"/>
              <a:t>Escalable</a:t>
            </a:r>
            <a:r>
              <a:rPr lang="en-US" dirty="0" smtClean="0"/>
              <a:t>: </a:t>
            </a:r>
            <a:r>
              <a:rPr lang="es-ES" dirty="0"/>
              <a:t>Capaz de satisfacer las necesidades </a:t>
            </a:r>
            <a:r>
              <a:rPr lang="es-ES" dirty="0" smtClean="0"/>
              <a:t>                         de </a:t>
            </a:r>
            <a:r>
              <a:rPr lang="es-ES" dirty="0"/>
              <a:t>organizaciones de diferentes tamaños</a:t>
            </a:r>
            <a:endParaRPr lang="en-US" dirty="0" smtClean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588127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/>
              <a:t> 2: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Administración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Responsabilidades</a:t>
            </a:r>
            <a:r>
              <a:rPr lang="en-US" dirty="0" smtClean="0"/>
              <a:t> de TI</a:t>
            </a:r>
          </a:p>
        </p:txBody>
      </p:sp>
      <p:sp>
        <p:nvSpPr>
          <p:cNvPr id="22016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5811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Las </a:t>
            </a:r>
            <a:r>
              <a:rPr lang="en-US" sz="2800" dirty="0" err="1" smtClean="0"/>
              <a:t>responsabilidades</a:t>
            </a:r>
            <a:r>
              <a:rPr lang="en-US" sz="2800" dirty="0" smtClean="0"/>
              <a:t> </a:t>
            </a:r>
            <a:r>
              <a:rPr lang="en-US" sz="2800" dirty="0" err="1" smtClean="0"/>
              <a:t>aseguran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realice</a:t>
            </a:r>
            <a:r>
              <a:rPr lang="en-US" sz="2800" dirty="0" smtClean="0"/>
              <a:t> de </a:t>
            </a:r>
            <a:r>
              <a:rPr lang="en-US" sz="2800" dirty="0" err="1" smtClean="0"/>
              <a:t>manera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</a:t>
            </a:r>
            <a:r>
              <a:rPr lang="en-US" sz="2800" dirty="0" err="1" smtClean="0"/>
              <a:t>porque</a:t>
            </a:r>
            <a:r>
              <a:rPr lang="en-US" sz="2800" dirty="0" smtClean="0"/>
              <a:t> </a:t>
            </a:r>
            <a:r>
              <a:rPr lang="en-US" sz="2800" dirty="0" err="1" smtClean="0"/>
              <a:t>alguien</a:t>
            </a:r>
            <a:r>
              <a:rPr lang="en-US" sz="2800" dirty="0" smtClean="0"/>
              <a:t> se </a:t>
            </a:r>
            <a:r>
              <a:rPr lang="en-US" sz="2800" dirty="0" err="1" smtClean="0"/>
              <a:t>hace</a:t>
            </a:r>
            <a:r>
              <a:rPr lang="en-US" sz="2800" dirty="0" smtClean="0"/>
              <a:t> responsible de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haga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Soporte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Operaciones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Servicio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Cumplimiento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Arquitectura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Soluciones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err="1" smtClean="0"/>
              <a:t>Administración</a:t>
            </a:r>
            <a:endParaRPr lang="en-US" sz="2400" dirty="0" smtClean="0"/>
          </a:p>
        </p:txBody>
      </p:sp>
      <p:pic>
        <p:nvPicPr>
          <p:cNvPr id="4" name="Picture 2" descr="http://sharepoint/sites/SAT/SATWorkspace/MOF/MOF%20Graphics/for%20docs/logo%20finals/MOF-MANAG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758" y="4724400"/>
            <a:ext cx="14034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rol</a:t>
            </a:r>
            <a:r>
              <a:rPr lang="en-US" dirty="0" smtClean="0"/>
              <a:t> y </a:t>
            </a:r>
            <a:r>
              <a:rPr lang="en-US" dirty="0" err="1" smtClean="0"/>
              <a:t>responsabilidades</a:t>
            </a:r>
            <a:endParaRPr lang="en-US" dirty="0" smtClean="0"/>
          </a:p>
        </p:txBody>
      </p:sp>
      <p:sp>
        <p:nvSpPr>
          <p:cNvPr id="221187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1532727"/>
          </a:xfrm>
        </p:spPr>
        <p:txBody>
          <a:bodyPr/>
          <a:lstStyle/>
          <a:p>
            <a:r>
              <a:rPr lang="es-BO" sz="2400" dirty="0"/>
              <a:t>Cada rendición de cuentas tiene un conjunto de tipos de roles asociados a ella, y cada tipo de función tiene un conjunto de responsabilidades y objetivos asociados</a:t>
            </a:r>
          </a:p>
          <a:p>
            <a:r>
              <a:rPr lang="es-BO" sz="2400" dirty="0"/>
              <a:t>Ejemplo: </a:t>
            </a:r>
            <a:r>
              <a:rPr lang="es-BO" sz="2400" dirty="0" smtClean="0"/>
              <a:t>Soporte de Responsabilidad y </a:t>
            </a:r>
            <a:r>
              <a:rPr lang="es-BO" sz="2400" dirty="0"/>
              <a:t>sus tipos de roles: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22203"/>
              </p:ext>
            </p:extLst>
          </p:nvPr>
        </p:nvGraphicFramePr>
        <p:xfrm>
          <a:off x="381000" y="2438400"/>
          <a:ext cx="8305800" cy="4023360"/>
        </p:xfrm>
        <a:graphic>
          <a:graphicData uri="http://schemas.openxmlformats.org/drawingml/2006/table">
            <a:tbl>
              <a:tblPr/>
              <a:tblGrid>
                <a:gridCol w="2057400"/>
                <a:gridCol w="3429000"/>
                <a:gridCol w="2819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Tipo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Rol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Responsabilidades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Metas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Representante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Servicio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al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Cliente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s-BO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Maneja las llamadas</a:t>
                      </a:r>
                    </a:p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s-BO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Es el primer contacto con el usuario</a:t>
                      </a:r>
                    </a:p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s-BO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Registra llamadas, categoriza,</a:t>
                      </a:r>
                      <a:r>
                        <a:rPr lang="es-BO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s-BO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determina la compatibilidad, y pasa en llamadas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Ayudar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al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consumidor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Resolver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Diagnostica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Investiga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Resuelve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Corrige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Coordinador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Responsible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del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principio a fin (control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calidad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Resuelve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un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lo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más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rápido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posible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Analista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problemas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Investiga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y diagnostic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s-BO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Encontrar las causas subyacentes de los incidentes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Administrador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problemas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Identifica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los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problemas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la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lista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incidents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Previene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futuros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Gerente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Servicio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al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Cliente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Papel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responsible para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las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metas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soporte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Cubre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y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problemas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500" algn="l"/>
                        </a:tabLs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Disminuye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los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incidentes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y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tiempo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resolución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manera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eficaz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y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eficiente</a:t>
                      </a:r>
                      <a:endParaRPr lang="en-US" sz="1400" baseline="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500" algn="l"/>
                        </a:tabLst>
                      </a:pP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Aumenta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la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eficacia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de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las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resoluciones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y reduce los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costos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r>
              <a:rPr lang="en-US" dirty="0" err="1" smtClean="0"/>
              <a:t>Principios</a:t>
            </a:r>
            <a:r>
              <a:rPr lang="en-US" dirty="0" smtClean="0"/>
              <a:t> clave de 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875181"/>
          </a:xfrm>
        </p:spPr>
        <p:txBody>
          <a:bodyPr/>
          <a:lstStyle/>
          <a:p>
            <a:r>
              <a:rPr lang="en-US" dirty="0" err="1" smtClean="0"/>
              <a:t>Comience</a:t>
            </a:r>
            <a:r>
              <a:rPr lang="en-US" dirty="0" smtClean="0"/>
              <a:t> con la </a:t>
            </a:r>
            <a:r>
              <a:rPr lang="en-US" dirty="0" err="1" smtClean="0"/>
              <a:t>gente</a:t>
            </a:r>
            <a:endParaRPr lang="en-US" dirty="0" smtClean="0"/>
          </a:p>
          <a:p>
            <a:r>
              <a:rPr lang="en-US" dirty="0" err="1" smtClean="0"/>
              <a:t>Separar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b</a:t>
            </a:r>
            <a:r>
              <a:rPr lang="es-BO" dirty="0" smtClean="0"/>
              <a:t>asado </a:t>
            </a:r>
            <a:r>
              <a:rPr lang="es-BO" dirty="0"/>
              <a:t>en el plan e </a:t>
            </a:r>
            <a:r>
              <a:rPr lang="es-BO" dirty="0" smtClean="0"/>
              <a:t>impulsado </a:t>
            </a:r>
            <a:r>
              <a:rPr lang="es-BO" dirty="0"/>
              <a:t>por interrupción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Poner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personas </a:t>
            </a:r>
            <a:r>
              <a:rPr lang="en-US" dirty="0" err="1" smtClean="0"/>
              <a:t>correctas</a:t>
            </a:r>
            <a:r>
              <a:rPr lang="en-US" dirty="0" smtClean="0"/>
              <a:t> en los roles </a:t>
            </a:r>
            <a:r>
              <a:rPr lang="en-US" dirty="0" err="1" smtClean="0"/>
              <a:t>correctos</a:t>
            </a:r>
            <a:endParaRPr lang="en-US" dirty="0" smtClean="0"/>
          </a:p>
          <a:p>
            <a:r>
              <a:rPr lang="en-US" dirty="0" err="1" smtClean="0"/>
              <a:t>Fomentar</a:t>
            </a:r>
            <a:r>
              <a:rPr lang="en-US" dirty="0" smtClean="0"/>
              <a:t> la </a:t>
            </a:r>
            <a:r>
              <a:rPr lang="en-US" dirty="0" err="1" smtClean="0"/>
              <a:t>promoción</a:t>
            </a:r>
            <a:endParaRPr lang="en-US" dirty="0" smtClean="0"/>
          </a:p>
          <a:p>
            <a:r>
              <a:rPr lang="en-US" dirty="0" err="1" smtClean="0"/>
              <a:t>Comenzar</a:t>
            </a:r>
            <a:r>
              <a:rPr lang="en-US" dirty="0" smtClean="0"/>
              <a:t> con la </a:t>
            </a:r>
            <a:r>
              <a:rPr lang="en-US" dirty="0" err="1" smtClean="0"/>
              <a:t>rendición</a:t>
            </a:r>
            <a:r>
              <a:rPr lang="en-US" dirty="0" smtClean="0"/>
              <a:t> de </a:t>
            </a:r>
            <a:r>
              <a:rPr lang="en-US" dirty="0" err="1" smtClean="0"/>
              <a:t>cuentas</a:t>
            </a:r>
            <a:endParaRPr lang="en-US" dirty="0" smtClean="0"/>
          </a:p>
          <a:p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r>
              <a:rPr lang="en-US" dirty="0" smtClean="0"/>
              <a:t> </a:t>
            </a:r>
            <a:r>
              <a:rPr lang="en-US" dirty="0" err="1" smtClean="0"/>
              <a:t>claras</a:t>
            </a:r>
            <a:r>
              <a:rPr lang="en-US" dirty="0" smtClean="0"/>
              <a:t> para el </a:t>
            </a:r>
            <a:r>
              <a:rPr lang="en-US" dirty="0" err="1" smtClean="0"/>
              <a:t>propietario</a:t>
            </a:r>
            <a:endParaRPr lang="en-US" dirty="0" smtClean="0"/>
          </a:p>
          <a:p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papel</a:t>
            </a:r>
            <a:r>
              <a:rPr lang="en-US" dirty="0" smtClean="0"/>
              <a:t> </a:t>
            </a:r>
            <a:r>
              <a:rPr lang="en-US" dirty="0" err="1" smtClean="0"/>
              <a:t>apropiados</a:t>
            </a:r>
            <a:endParaRPr lang="en-US" dirty="0" smtClean="0"/>
          </a:p>
          <a:p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smtClean="0"/>
              <a:t>El 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MOF</a:t>
            </a:r>
          </a:p>
        </p:txBody>
      </p:sp>
      <p:sp>
        <p:nvSpPr>
          <p:cNvPr id="223235" name="Content Placeholder 2"/>
          <p:cNvSpPr>
            <a:spLocks noGrp="1"/>
          </p:cNvSpPr>
          <p:nvPr>
            <p:ph idx="1"/>
          </p:nvPr>
        </p:nvSpPr>
        <p:spPr>
          <a:xfrm>
            <a:off x="457200" y="994958"/>
            <a:ext cx="4191000" cy="6352508"/>
          </a:xfrm>
        </p:spPr>
        <p:txBody>
          <a:bodyPr/>
          <a:lstStyle/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Planeación</a:t>
            </a:r>
            <a:r>
              <a:rPr lang="en-US" dirty="0" smtClean="0"/>
              <a:t>: </a:t>
            </a:r>
          </a:p>
          <a:p>
            <a:pPr lvl="1"/>
            <a:r>
              <a:rPr lang="es-BO" dirty="0"/>
              <a:t>Determinar quién está involucrado en la creación de estrategia de tecnología</a:t>
            </a:r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: </a:t>
            </a:r>
          </a:p>
          <a:p>
            <a:pPr lvl="1"/>
            <a:r>
              <a:rPr lang="es-BO" dirty="0"/>
              <a:t>Determinar quién es parte del equipo del proyecto y cómo trabajarán juntos</a:t>
            </a:r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: </a:t>
            </a:r>
          </a:p>
          <a:p>
            <a:pPr lvl="1"/>
            <a:r>
              <a:rPr lang="es-BO" dirty="0"/>
              <a:t>Determinar qué funciones y responsabilidades son necesarias para mantener las operaciones y servicio al cliente funcionando sin problemas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MANAG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667000"/>
            <a:ext cx="151571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018771"/>
            <a:ext cx="1209220" cy="77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harepoint/sites/SAT/SATWorkspace/MOF/MOF%20Graphics/for%20docs/logo%20finals/MOF-DELIV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160772"/>
            <a:ext cx="1295400" cy="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758846">
            <a:off x="6291034" y="2425199"/>
            <a:ext cx="842814" cy="262267"/>
          </a:xfrm>
          <a:prstGeom prst="rect">
            <a:avLst/>
          </a:prstGeom>
          <a:noFill/>
        </p:spPr>
      </p:pic>
      <p:pic>
        <p:nvPicPr>
          <p:cNvPr id="9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36058" y="1132571"/>
            <a:ext cx="1212342" cy="104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569889">
            <a:off x="6277352" y="4676592"/>
            <a:ext cx="842814" cy="262267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6629400" y="3570968"/>
            <a:ext cx="457200" cy="228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endParaRPr lang="en-US" dirty="0" smtClean="0"/>
          </a:p>
        </p:txBody>
      </p:sp>
      <p:sp>
        <p:nvSpPr>
          <p:cNvPr id="22528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5562600" cy="4856714"/>
          </a:xfrm>
        </p:spPr>
        <p:txBody>
          <a:bodyPr/>
          <a:lstStyle/>
          <a:p>
            <a:r>
              <a:rPr lang="es-BO" dirty="0" smtClean="0"/>
              <a:t>La capa Administración </a:t>
            </a:r>
            <a:r>
              <a:rPr lang="es-BO" dirty="0"/>
              <a:t>ayuda a coordinar los procesos en </a:t>
            </a:r>
            <a:r>
              <a:rPr lang="es-BO" dirty="0" smtClean="0"/>
              <a:t>las fases Planeamiento, Entrega </a:t>
            </a:r>
            <a:r>
              <a:rPr lang="es-BO" dirty="0"/>
              <a:t>y </a:t>
            </a:r>
            <a:r>
              <a:rPr lang="es-BO" dirty="0" smtClean="0"/>
              <a:t>Operación</a:t>
            </a:r>
            <a:endParaRPr lang="es-BO" dirty="0"/>
          </a:p>
          <a:p>
            <a:r>
              <a:rPr lang="es-BO" dirty="0"/>
              <a:t>Establece un enfoque integrado de las actividades de gestión de </a:t>
            </a:r>
            <a:r>
              <a:rPr lang="es-BO" dirty="0" smtClean="0"/>
              <a:t>servicios</a:t>
            </a:r>
          </a:p>
          <a:p>
            <a:r>
              <a:rPr lang="es-BO" dirty="0" smtClean="0"/>
              <a:t>Utiliza: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SMF </a:t>
            </a: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 y </a:t>
            </a:r>
            <a:r>
              <a:rPr lang="en-US" dirty="0" err="1" smtClean="0"/>
              <a:t>Cumplimiento</a:t>
            </a:r>
            <a:endParaRPr lang="en-US" dirty="0" smtClean="0"/>
          </a:p>
          <a:p>
            <a:pPr lvl="1"/>
            <a:r>
              <a:rPr lang="en-US" dirty="0" smtClean="0"/>
              <a:t>SMF </a:t>
            </a: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pPr lvl="1"/>
            <a:r>
              <a:rPr lang="en-US" dirty="0" smtClean="0"/>
              <a:t>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 smtClean="0"/>
          </a:p>
          <a:p>
            <a:r>
              <a:rPr lang="en-US" dirty="0" err="1" smtClean="0"/>
              <a:t>Incluye</a:t>
            </a:r>
            <a:r>
              <a:rPr lang="en-US" dirty="0" smtClean="0"/>
              <a:t> la MR </a:t>
            </a:r>
            <a:r>
              <a:rPr lang="en-US" dirty="0" err="1" smtClean="0"/>
              <a:t>Política</a:t>
            </a:r>
            <a:r>
              <a:rPr lang="en-US" dirty="0" smtClean="0"/>
              <a:t> </a:t>
            </a:r>
            <a:r>
              <a:rPr lang="en-US" smtClean="0"/>
              <a:t>y Control</a:t>
            </a:r>
            <a:endParaRPr lang="en-US" dirty="0" smtClean="0"/>
          </a:p>
        </p:txBody>
      </p:sp>
      <p:pic>
        <p:nvPicPr>
          <p:cNvPr id="5" name="Picture 2" descr="http://sharepoint/sites/SAT/SATWorkspace/MOF/MOF%20Graphics/for%20docs/logo%20finals/MOF-MAN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47800"/>
            <a:ext cx="3148263" cy="427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del </a:t>
            </a:r>
            <a:r>
              <a:rPr lang="en-US" dirty="0" err="1" smtClean="0"/>
              <a:t>Módulo</a:t>
            </a:r>
            <a:endParaRPr lang="en-US" dirty="0" smtClean="0"/>
          </a:p>
        </p:txBody>
      </p:sp>
      <p:sp>
        <p:nvSpPr>
          <p:cNvPr id="19149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2031325"/>
          </a:xfrm>
        </p:spPr>
        <p:txBody>
          <a:bodyPr/>
          <a:lstStyle/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1: </a:t>
            </a:r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 MOF</a:t>
            </a:r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2: SMF </a:t>
            </a:r>
            <a:r>
              <a:rPr lang="en-US" dirty="0" err="1" smtClean="0"/>
              <a:t>Gobiernabilidad</a:t>
            </a:r>
            <a:r>
              <a:rPr lang="en-US" dirty="0" smtClean="0"/>
              <a:t>, </a:t>
            </a:r>
            <a:r>
              <a:rPr lang="en-US" dirty="0" err="1"/>
              <a:t>R</a:t>
            </a:r>
            <a:r>
              <a:rPr lang="en-US" dirty="0" err="1" smtClean="0"/>
              <a:t>iesgo</a:t>
            </a:r>
            <a:r>
              <a:rPr lang="en-US" dirty="0" smtClean="0"/>
              <a:t> y </a:t>
            </a:r>
            <a:r>
              <a:rPr lang="en-US" dirty="0" err="1"/>
              <a:t>C</a:t>
            </a:r>
            <a:r>
              <a:rPr lang="en-US" dirty="0" err="1" smtClean="0"/>
              <a:t>umplimiento</a:t>
            </a:r>
            <a:endParaRPr lang="en-US" dirty="0" smtClean="0"/>
          </a:p>
          <a:p>
            <a:pPr eaLnBrk="1" hangingPunct="1"/>
            <a:r>
              <a:rPr lang="en-US" dirty="0" smtClean="0"/>
              <a:t>Lesson 3: SMF </a:t>
            </a: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/>
              <a:t>C</a:t>
            </a:r>
            <a:r>
              <a:rPr lang="en-US" dirty="0" err="1" smtClean="0"/>
              <a:t>onfiguración</a:t>
            </a:r>
            <a:endParaRPr lang="en-US" dirty="0" smtClean="0"/>
          </a:p>
          <a:p>
            <a:pPr eaLnBrk="1" hangingPunct="1"/>
            <a:r>
              <a:rPr lang="en-US" dirty="0" smtClean="0"/>
              <a:t>Lesson 4: SMF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21526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Lección</a:t>
            </a:r>
            <a:r>
              <a:rPr lang="en-US" dirty="0" smtClean="0"/>
              <a:t> </a:t>
            </a:r>
            <a:r>
              <a:rPr lang="en-US" dirty="0"/>
              <a:t>1:</a:t>
            </a:r>
            <a:br>
              <a:rPr lang="en-US" dirty="0"/>
            </a:b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Administración</a:t>
            </a:r>
            <a:r>
              <a:rPr lang="en-US" dirty="0"/>
              <a:t> MOF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9988"/>
            <a:ext cx="4114800" cy="345325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Objetivos</a:t>
            </a:r>
            <a:endParaRPr lang="en-US" b="1" dirty="0" smtClean="0"/>
          </a:p>
          <a:p>
            <a:r>
              <a:rPr lang="es-BO" dirty="0"/>
              <a:t>A</a:t>
            </a:r>
            <a:r>
              <a:rPr lang="es-BO" dirty="0" smtClean="0"/>
              <a:t>yudar </a:t>
            </a:r>
            <a:r>
              <a:rPr lang="es-BO" dirty="0"/>
              <a:t>a coordinar los procesos descritos en las SMF de las tres fases del ciclo de vida</a:t>
            </a:r>
          </a:p>
          <a:p>
            <a:r>
              <a:rPr lang="es-BO" dirty="0"/>
              <a:t>Establecer un enfoque integrado a las actividades de gestión de servicio</a:t>
            </a:r>
          </a:p>
        </p:txBody>
      </p:sp>
      <p:pic>
        <p:nvPicPr>
          <p:cNvPr id="194563" name="Picture 2" descr="http://sharepoint/sites/SAT/SATWorkspace/MOF/MOF%20Graphics/for%20docs/logo%20finals/MOF-MAN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066800"/>
            <a:ext cx="37338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?</a:t>
            </a:r>
          </a:p>
        </p:txBody>
      </p:sp>
      <p:sp>
        <p:nvSpPr>
          <p:cNvPr id="1955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5115246"/>
          </a:xfrm>
        </p:spPr>
        <p:txBody>
          <a:bodyPr/>
          <a:lstStyle/>
          <a:p>
            <a:r>
              <a:rPr lang="es-BO" dirty="0"/>
              <a:t>La capa de gestión incluye las siguientes funciones de gestión de servicio (que se llevará a cabo en todas las fases del ciclo de vida):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Gobernabilidad</a:t>
            </a:r>
            <a:r>
              <a:rPr lang="en-US" dirty="0" smtClean="0"/>
              <a:t>, </a:t>
            </a:r>
            <a:r>
              <a:rPr lang="en-US" dirty="0" err="1" smtClean="0"/>
              <a:t>Riesgo</a:t>
            </a:r>
            <a:r>
              <a:rPr lang="en-US" dirty="0" smtClean="0"/>
              <a:t>, y </a:t>
            </a:r>
            <a:r>
              <a:rPr lang="en-US" dirty="0" err="1" smtClean="0"/>
              <a:t>Cumplimiento</a:t>
            </a:r>
            <a:r>
              <a:rPr lang="en-US" dirty="0" smtClean="0"/>
              <a:t> (GRC)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Cambio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Trabajo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endParaRPr lang="en-US" dirty="0" smtClean="0"/>
          </a:p>
          <a:p>
            <a:pPr marL="342900" lvl="1" indent="-342900">
              <a:buFont typeface="Wingdings" pitchFamily="2" charset="2"/>
              <a:buChar char="n"/>
            </a:pPr>
            <a:endParaRPr lang="en-US" sz="2800" dirty="0" smtClean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sz="2800" dirty="0" smtClean="0">
                <a:ea typeface="+mn-ea"/>
                <a:cs typeface="+mn-cs"/>
              </a:rPr>
              <a:t>La </a:t>
            </a:r>
            <a:r>
              <a:rPr lang="en-US" sz="2800" dirty="0" err="1" smtClean="0">
                <a:ea typeface="+mn-ea"/>
                <a:cs typeface="+mn-cs"/>
              </a:rPr>
              <a:t>Capa</a:t>
            </a:r>
            <a:r>
              <a:rPr lang="en-US" sz="2800" dirty="0" smtClean="0">
                <a:ea typeface="+mn-ea"/>
                <a:cs typeface="+mn-cs"/>
              </a:rPr>
              <a:t> de </a:t>
            </a:r>
            <a:r>
              <a:rPr lang="en-US" sz="2800" dirty="0" err="1" smtClean="0">
                <a:ea typeface="+mn-ea"/>
                <a:cs typeface="+mn-cs"/>
              </a:rPr>
              <a:t>Administración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también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incluye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la MR </a:t>
            </a:r>
            <a:r>
              <a:rPr lang="en-US" sz="2800" dirty="0" err="1" smtClean="0">
                <a:ea typeface="+mn-ea"/>
                <a:cs typeface="+mn-cs"/>
              </a:rPr>
              <a:t>Política</a:t>
            </a:r>
            <a:r>
              <a:rPr lang="en-US" sz="2800" dirty="0" smtClean="0">
                <a:ea typeface="+mn-ea"/>
                <a:cs typeface="+mn-cs"/>
              </a:rPr>
              <a:t> y Control</a:t>
            </a:r>
          </a:p>
        </p:txBody>
      </p:sp>
      <p:pic>
        <p:nvPicPr>
          <p:cNvPr id="4" name="Picture 2" descr="http://sharepoint/sites/SAT/SATWorkspace/MOF/MOF%20Graphics/for%20docs/logo%20finals/MOF-MAN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2968" y="1616529"/>
            <a:ext cx="2907632" cy="394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972550" cy="5032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habilita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?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5334000" cy="2973122"/>
          </a:xfrm>
        </p:spPr>
        <p:txBody>
          <a:bodyPr/>
          <a:lstStyle/>
          <a:p>
            <a:r>
              <a:rPr lang="es-BO" sz="2400" b="1" dirty="0"/>
              <a:t>GRC </a:t>
            </a:r>
            <a:r>
              <a:rPr lang="es-BO" sz="2400" dirty="0"/>
              <a:t>da orientación sobre la toma de decisiones, políticas, gestión de riesgos y cumplimiento</a:t>
            </a:r>
          </a:p>
          <a:p>
            <a:r>
              <a:rPr lang="es-BO" sz="2400" b="1" dirty="0"/>
              <a:t>Cambio y configuración </a:t>
            </a:r>
            <a:r>
              <a:rPr lang="es-BO" sz="2400" dirty="0"/>
              <a:t>proporciona controles predecibles y repetibles para gestionar el ecosistema</a:t>
            </a:r>
          </a:p>
          <a:p>
            <a:r>
              <a:rPr lang="es-BO" sz="2400" b="1" dirty="0" smtClean="0"/>
              <a:t>Trabajo en Equipo </a:t>
            </a:r>
            <a:r>
              <a:rPr lang="es-BO" sz="2400" dirty="0"/>
              <a:t>identifica quién debe hacer qué y quién es responsable</a:t>
            </a:r>
          </a:p>
        </p:txBody>
      </p:sp>
      <p:pic>
        <p:nvPicPr>
          <p:cNvPr id="9217" name="Picture 1" descr="C:\Users\shawnlab.NORTHAMERICA\AppData\Local\Microsoft\Windows\Temporary Internet Files\Content.IE5\3T0HKURJ\MPj043719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600200"/>
            <a:ext cx="1676400" cy="2514600"/>
          </a:xfrm>
          <a:prstGeom prst="rect">
            <a:avLst/>
          </a:prstGeom>
          <a:noFill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" y="914400"/>
            <a:ext cx="8077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BO" sz="2800" kern="0" dirty="0">
                <a:latin typeface="+mn-lt"/>
              </a:rPr>
              <a:t>Proporciona "Reglas" para las otras fases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388584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s-BO" sz="2800" kern="0" dirty="0">
                <a:latin typeface="+mn-lt"/>
              </a:rPr>
              <a:t>Es una parte integrada del ciclo de vida del servicio:</a:t>
            </a:r>
          </a:p>
          <a:p>
            <a:pPr marL="800100" lvl="2" indent="-342900">
              <a:buSzPct val="75000"/>
              <a:buFont typeface="Wingdings" pitchFamily="2" charset="2"/>
              <a:buChar char="n"/>
            </a:pPr>
            <a:r>
              <a:rPr lang="es-BO" sz="2400" kern="0" dirty="0">
                <a:latin typeface="+mn-lt"/>
              </a:rPr>
              <a:t>Sus procesos ocurren en todas las fases</a:t>
            </a:r>
          </a:p>
          <a:p>
            <a:pPr marL="800100" lvl="2" indent="-342900">
              <a:buSzPct val="75000"/>
              <a:buFont typeface="Wingdings" pitchFamily="2" charset="2"/>
              <a:buChar char="n"/>
            </a:pPr>
            <a:r>
              <a:rPr lang="es-BO" sz="2400" kern="0" dirty="0">
                <a:latin typeface="+mn-lt"/>
              </a:rPr>
              <a:t>Proporciona la base para desarrollar y operar un entorno </a:t>
            </a:r>
            <a:r>
              <a:rPr lang="es-BO" sz="2400" kern="0" dirty="0" smtClean="0">
                <a:latin typeface="+mn-lt"/>
              </a:rPr>
              <a:t>tecnológico </a:t>
            </a:r>
            <a:r>
              <a:rPr lang="es-BO" sz="2400" kern="0" dirty="0">
                <a:latin typeface="+mn-lt"/>
              </a:rPr>
              <a:t>resistente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66950"/>
            <a:ext cx="7772400" cy="2152650"/>
          </a:xfrm>
        </p:spPr>
        <p:txBody>
          <a:bodyPr rtlCol="0">
            <a:normAutofit fontScale="90000"/>
          </a:bodyPr>
          <a:lstStyle/>
          <a:p>
            <a:r>
              <a:rPr lang="en-US" dirty="0" err="1"/>
              <a:t>Lección</a:t>
            </a:r>
            <a:r>
              <a:rPr lang="en-US" dirty="0"/>
              <a:t>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SMF </a:t>
            </a:r>
            <a:r>
              <a:rPr lang="en-US" dirty="0" err="1"/>
              <a:t>Gobiernabilidad</a:t>
            </a:r>
            <a:r>
              <a:rPr lang="en-US" dirty="0"/>
              <a:t>, </a:t>
            </a:r>
            <a:r>
              <a:rPr lang="en-US" dirty="0" err="1"/>
              <a:t>Riesgo</a:t>
            </a:r>
            <a:r>
              <a:rPr lang="en-US" dirty="0"/>
              <a:t> y </a:t>
            </a:r>
            <a:r>
              <a:rPr lang="en-US" dirty="0" err="1"/>
              <a:t>Cumplimiento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Fv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larkPowerPoint_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rkPowerPoint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rkPowerPoint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MOFv4</Template>
  <TotalTime>0</TotalTime>
  <Words>2354</Words>
  <Application>Microsoft Office PowerPoint</Application>
  <PresentationFormat>Presentación en pantalla (4:3)</PresentationFormat>
  <Paragraphs>342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Times New Roman</vt:lpstr>
      <vt:lpstr>Wingdings</vt:lpstr>
      <vt:lpstr>MOFv4</vt:lpstr>
      <vt:lpstr>Microsoft Operations Framework 4.0 Foundations</vt:lpstr>
      <vt:lpstr>Presentación de PowerPoint</vt:lpstr>
      <vt:lpstr>Módulo 2: La Capa de Administración</vt:lpstr>
      <vt:lpstr>Resumen del Módulo</vt:lpstr>
      <vt:lpstr>Lección 1: Introducción a la Capa de Administración MOF </vt:lpstr>
      <vt:lpstr>Resumen de la Capa de Administración</vt:lpstr>
      <vt:lpstr>¿Qué incluye la Capa de Administración?</vt:lpstr>
      <vt:lpstr>¿Cómo la Capa de Administración habilita las otras fases?</vt:lpstr>
      <vt:lpstr>Lección 2:  SMF Gobiernabilidad, Riesgo y Cumplimiento</vt:lpstr>
      <vt:lpstr>Resumen de los SMFs Gobernabilidad, Riesgo y Cumplimiento</vt:lpstr>
      <vt:lpstr>Gobernabilidad</vt:lpstr>
      <vt:lpstr>Categorías de Riesgo</vt:lpstr>
      <vt:lpstr>Riesgo y Controles Internos</vt:lpstr>
      <vt:lpstr>Evaluación, Seguimiento y Control de Riesgos</vt:lpstr>
      <vt:lpstr>Cumplimiento como un tipo especial de Riesgo</vt:lpstr>
      <vt:lpstr>Relación entre Gobernabilidad, Riesgo y Cumplimiento</vt:lpstr>
      <vt:lpstr>¿Cómo ayudan los SMFs Gobernabilidad, Riesgo y Cumplimiento?</vt:lpstr>
      <vt:lpstr>Gobernabilidad, Riesgo y Cumplimiento a través de MOF</vt:lpstr>
      <vt:lpstr>MR Política y Control</vt:lpstr>
      <vt:lpstr>Lesson 3:  SMF Cambio y Configuración</vt:lpstr>
      <vt:lpstr>Resumen de SMF Cambio y Configuración</vt:lpstr>
      <vt:lpstr>Procesos de cambio y configuración y diagrama de flujo</vt:lpstr>
      <vt:lpstr>¿Qué nos da el control de cambio?</vt:lpstr>
      <vt:lpstr>Uso para cualquier tamaño</vt:lpstr>
      <vt:lpstr>No todos los cambios necesitan el mismo nivel de Control</vt:lpstr>
      <vt:lpstr>¿Qué nos da la configuración?</vt:lpstr>
      <vt:lpstr>Cambio y configuración a través de MOF</vt:lpstr>
      <vt:lpstr>Lesson 4:  SMF Grupos de Trabajo</vt:lpstr>
      <vt:lpstr>Resumen del SMF Grupos de Trabajo</vt:lpstr>
      <vt:lpstr>Responsabilidades de TI</vt:lpstr>
      <vt:lpstr>Tipos de rol y responsabilidades</vt:lpstr>
      <vt:lpstr>Principios clave de SMF Grupos de Trabajo</vt:lpstr>
      <vt:lpstr>El SMF Grupos de Trabajo a través de MOF</vt:lpstr>
      <vt:lpstr>Resumen de la Capa Administración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2012-09-06T17:45:31Z</dcterms:created>
  <dcterms:modified xsi:type="dcterms:W3CDTF">2013-10-01T20:44:25Z</dcterms:modified>
</cp:coreProperties>
</file>