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49"/>
  </p:notesMasterIdLst>
  <p:handoutMasterIdLst>
    <p:handoutMasterId r:id="rId50"/>
  </p:handoutMasterIdLst>
  <p:sldIdLst>
    <p:sldId id="1110" r:id="rId2"/>
    <p:sldId id="1111" r:id="rId3"/>
    <p:sldId id="861" r:id="rId4"/>
    <p:sldId id="863" r:id="rId5"/>
    <p:sldId id="864" r:id="rId6"/>
    <p:sldId id="866" r:id="rId7"/>
    <p:sldId id="867" r:id="rId8"/>
    <p:sldId id="1109" r:id="rId9"/>
    <p:sldId id="870" r:id="rId10"/>
    <p:sldId id="871" r:id="rId11"/>
    <p:sldId id="872" r:id="rId12"/>
    <p:sldId id="874" r:id="rId13"/>
    <p:sldId id="876" r:id="rId14"/>
    <p:sldId id="877" r:id="rId15"/>
    <p:sldId id="878" r:id="rId16"/>
    <p:sldId id="879" r:id="rId17"/>
    <p:sldId id="880" r:id="rId18"/>
    <p:sldId id="881" r:id="rId19"/>
    <p:sldId id="882" r:id="rId20"/>
    <p:sldId id="883" r:id="rId21"/>
    <p:sldId id="884" r:id="rId22"/>
    <p:sldId id="1112" r:id="rId23"/>
    <p:sldId id="885" r:id="rId24"/>
    <p:sldId id="886" r:id="rId25"/>
    <p:sldId id="887" r:id="rId26"/>
    <p:sldId id="889" r:id="rId27"/>
    <p:sldId id="891" r:id="rId28"/>
    <p:sldId id="892" r:id="rId29"/>
    <p:sldId id="893" r:id="rId30"/>
    <p:sldId id="895" r:id="rId31"/>
    <p:sldId id="896" r:id="rId32"/>
    <p:sldId id="898" r:id="rId33"/>
    <p:sldId id="899" r:id="rId34"/>
    <p:sldId id="900" r:id="rId35"/>
    <p:sldId id="901" r:id="rId36"/>
    <p:sldId id="902" r:id="rId37"/>
    <p:sldId id="903" r:id="rId38"/>
    <p:sldId id="905" r:id="rId39"/>
    <p:sldId id="906" r:id="rId40"/>
    <p:sldId id="908" r:id="rId41"/>
    <p:sldId id="909" r:id="rId42"/>
    <p:sldId id="910" r:id="rId43"/>
    <p:sldId id="912" r:id="rId44"/>
    <p:sldId id="913" r:id="rId45"/>
    <p:sldId id="914" r:id="rId46"/>
    <p:sldId id="915" r:id="rId47"/>
    <p:sldId id="916" r:id="rId48"/>
  </p:sldIdLst>
  <p:sldSz cx="9144000" cy="6858000" type="screen4x3"/>
  <p:notesSz cx="6881813" cy="92964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1E1"/>
    <a:srgbClr val="FF9900"/>
    <a:srgbClr val="585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3537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28"/>
    </p:cViewPr>
  </p:sorterViewPr>
  <p:notesViewPr>
    <p:cSldViewPr>
      <p:cViewPr>
        <p:scale>
          <a:sx n="100" d="100"/>
          <a:sy n="100" d="100"/>
        </p:scale>
        <p:origin x="-750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136E4-E827-4448-ACC9-0BD44889BF72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4466796-A9D1-495A-AE0A-3017643145C5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Definir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una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estratégia</a:t>
          </a:r>
          <a:r>
            <a:rPr lang="en-US" b="1" dirty="0" smtClean="0">
              <a:solidFill>
                <a:schemeClr val="tx1"/>
              </a:solidFill>
            </a:rPr>
            <a:t> para los </a:t>
          </a:r>
          <a:r>
            <a:rPr lang="en-US" b="1" dirty="0" err="1" smtClean="0">
              <a:solidFill>
                <a:schemeClr val="tx1"/>
              </a:solidFill>
            </a:rPr>
            <a:t>servicios</a:t>
          </a:r>
          <a:r>
            <a:rPr lang="en-US" b="1" dirty="0" smtClean="0">
              <a:solidFill>
                <a:schemeClr val="tx1"/>
              </a:solidFill>
            </a:rPr>
            <a:t> TICs</a:t>
          </a:r>
          <a:endParaRPr lang="en-US" b="1" dirty="0">
            <a:solidFill>
              <a:schemeClr val="tx1"/>
            </a:solidFill>
          </a:endParaRPr>
        </a:p>
      </dgm:t>
    </dgm:pt>
    <dgm:pt modelId="{07A4341A-98F4-4A25-BFA5-76CD667C5B39}" type="parTrans" cxnId="{6488C2C4-FA07-4368-B042-85E4A7888989}">
      <dgm:prSet/>
      <dgm:spPr/>
      <dgm:t>
        <a:bodyPr/>
        <a:lstStyle/>
        <a:p>
          <a:endParaRPr lang="en-US"/>
        </a:p>
      </dgm:t>
    </dgm:pt>
    <dgm:pt modelId="{A5C910A8-3A7D-406D-8826-01F97867E3D5}" type="sibTrans" cxnId="{6488C2C4-FA07-4368-B042-85E4A7888989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7C4F4997-878C-4036-B333-EF61E04EBC1A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Identificar</a:t>
          </a:r>
          <a:r>
            <a:rPr lang="en-US" b="1" dirty="0" smtClean="0">
              <a:solidFill>
                <a:schemeClr val="tx1"/>
              </a:solidFill>
            </a:rPr>
            <a:t> y </a:t>
          </a:r>
          <a:r>
            <a:rPr lang="en-US" b="1" dirty="0" err="1" smtClean="0">
              <a:solidFill>
                <a:schemeClr val="tx1"/>
              </a:solidFill>
            </a:rPr>
            <a:t>mapear</a:t>
          </a:r>
          <a:r>
            <a:rPr lang="en-US" b="1" dirty="0" smtClean="0">
              <a:solidFill>
                <a:schemeClr val="tx1"/>
              </a:solidFill>
            </a:rPr>
            <a:t> los </a:t>
          </a:r>
          <a:r>
            <a:rPr lang="en-US" b="1" dirty="0" err="1" smtClean="0">
              <a:solidFill>
                <a:schemeClr val="tx1"/>
              </a:solidFill>
            </a:rPr>
            <a:t>servicios</a:t>
          </a:r>
          <a:endParaRPr lang="en-US" b="1" dirty="0" smtClean="0">
            <a:solidFill>
              <a:schemeClr val="tx1"/>
            </a:solidFill>
          </a:endParaRPr>
        </a:p>
      </dgm:t>
    </dgm:pt>
    <dgm:pt modelId="{610D5162-CACF-4353-9BE5-EC6A7F3D7B43}" type="parTrans" cxnId="{0396174B-364B-47A0-BC2B-3DE8EF6F46CF}">
      <dgm:prSet/>
      <dgm:spPr/>
      <dgm:t>
        <a:bodyPr/>
        <a:lstStyle/>
        <a:p>
          <a:endParaRPr lang="en-US"/>
        </a:p>
      </dgm:t>
    </dgm:pt>
    <dgm:pt modelId="{0D32A06C-D3DC-461A-8B11-7E17B570B544}" type="sibTrans" cxnId="{0396174B-364B-47A0-BC2B-3DE8EF6F46CF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F3049EE9-196D-49DB-A9E7-A27FE613201E}">
      <dgm:prSet/>
      <dgm:spPr/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Identificar la demanda de los Servicios de </a:t>
          </a:r>
          <a:r>
            <a:rPr lang="es-ES" b="1" dirty="0" err="1" smtClean="0">
              <a:solidFill>
                <a:schemeClr val="tx1"/>
              </a:solidFill>
            </a:rPr>
            <a:t>TICs</a:t>
          </a:r>
          <a:r>
            <a:rPr lang="es-ES" b="1" dirty="0" smtClean="0">
              <a:solidFill>
                <a:schemeClr val="tx1"/>
              </a:solidFill>
            </a:rPr>
            <a:t> y administrar las solicitudes de la Organización.</a:t>
          </a:r>
          <a:endParaRPr lang="en-US" b="1" dirty="0" smtClean="0">
            <a:solidFill>
              <a:schemeClr val="tx1"/>
            </a:solidFill>
          </a:endParaRPr>
        </a:p>
      </dgm:t>
    </dgm:pt>
    <dgm:pt modelId="{D2851E21-6E76-49B8-B74F-E355D685D39E}" type="parTrans" cxnId="{162BE2BC-DE8B-49C3-BBFC-CFAB30236F5F}">
      <dgm:prSet/>
      <dgm:spPr/>
      <dgm:t>
        <a:bodyPr/>
        <a:lstStyle/>
        <a:p>
          <a:endParaRPr lang="en-US"/>
        </a:p>
      </dgm:t>
    </dgm:pt>
    <dgm:pt modelId="{FD10E223-3124-480E-834A-DCAD19CA18B2}" type="sibTrans" cxnId="{162BE2BC-DE8B-49C3-BBFC-CFAB30236F5F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3B918134-F2CF-4C9B-AB97-87377EFAFDE7}">
      <dgm:prSet/>
      <dgm:spPr/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Desarrollar y evaluar el Portafolio de Servicios de </a:t>
          </a:r>
          <a:r>
            <a:rPr lang="es-ES" b="1" dirty="0" err="1" smtClean="0">
              <a:solidFill>
                <a:schemeClr val="tx1"/>
              </a:solidFill>
            </a:rPr>
            <a:t>TICs</a:t>
          </a:r>
          <a:r>
            <a:rPr lang="es-ES" b="1" dirty="0" smtClean="0">
              <a:solidFill>
                <a:schemeClr val="tx1"/>
              </a:solidFill>
            </a:rPr>
            <a:t>.</a:t>
          </a:r>
          <a:endParaRPr lang="en-US" b="1" dirty="0" smtClean="0">
            <a:solidFill>
              <a:schemeClr val="tx1"/>
            </a:solidFill>
          </a:endParaRPr>
        </a:p>
      </dgm:t>
    </dgm:pt>
    <dgm:pt modelId="{E7674CC7-9DBC-4607-924F-11DE4D37C663}" type="parTrans" cxnId="{DE485003-E009-493C-8017-40F75DBC9D91}">
      <dgm:prSet/>
      <dgm:spPr/>
      <dgm:t>
        <a:bodyPr/>
        <a:lstStyle/>
        <a:p>
          <a:endParaRPr lang="en-US"/>
        </a:p>
      </dgm:t>
    </dgm:pt>
    <dgm:pt modelId="{F5795DE8-0E8D-47FF-8E13-B45A5D53097B}" type="sibTrans" cxnId="{DE485003-E009-493C-8017-40F75DBC9D91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D182CFA1-D3AE-43FD-981B-58BA78AF0F0D}">
      <dgm:prSet/>
      <dgm:spPr/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Administrar los Niveles de Servicios.</a:t>
          </a:r>
          <a:endParaRPr lang="en-US" b="1" dirty="0" smtClean="0">
            <a:solidFill>
              <a:schemeClr val="tx1"/>
            </a:solidFill>
          </a:endParaRPr>
        </a:p>
      </dgm:t>
    </dgm:pt>
    <dgm:pt modelId="{1B9CA3EE-B9F0-4C42-A545-CF85E29FA61E}" type="parTrans" cxnId="{359661D6-DB5A-4239-94F0-4F123D180270}">
      <dgm:prSet/>
      <dgm:spPr/>
      <dgm:t>
        <a:bodyPr/>
        <a:lstStyle/>
        <a:p>
          <a:endParaRPr lang="en-US"/>
        </a:p>
      </dgm:t>
    </dgm:pt>
    <dgm:pt modelId="{DF75078F-EA1A-4AAF-B0D6-097AC1B9A193}" type="sibTrans" cxnId="{359661D6-DB5A-4239-94F0-4F123D180270}">
      <dgm:prSet/>
      <dgm:spPr/>
      <dgm:t>
        <a:bodyPr/>
        <a:lstStyle/>
        <a:p>
          <a:endParaRPr lang="en-US"/>
        </a:p>
      </dgm:t>
    </dgm:pt>
    <dgm:pt modelId="{01364B77-EEF4-4130-AC5C-A52CAA57D51A}" type="pres">
      <dgm:prSet presAssocID="{DF0136E4-E827-4448-ACC9-0BD44889BF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3E677-DEE4-41E9-B38F-61263C7B7668}" type="pres">
      <dgm:prSet presAssocID="{44466796-A9D1-495A-AE0A-3017643145C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4FE32-86B6-4B3C-BDC7-D0DFD67CA08B}" type="pres">
      <dgm:prSet presAssocID="{A5C910A8-3A7D-406D-8826-01F97867E3D5}" presName="sibTrans" presStyleLbl="sibTrans1D1" presStyleIdx="0" presStyleCnt="4"/>
      <dgm:spPr/>
      <dgm:t>
        <a:bodyPr/>
        <a:lstStyle/>
        <a:p>
          <a:endParaRPr lang="en-US"/>
        </a:p>
      </dgm:t>
    </dgm:pt>
    <dgm:pt modelId="{58919FEF-D8ED-42B7-BDD3-8C35A3E4B1EA}" type="pres">
      <dgm:prSet presAssocID="{A5C910A8-3A7D-406D-8826-01F97867E3D5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5B138E08-94A5-4AAE-A797-D7FF2C7AE077}" type="pres">
      <dgm:prSet presAssocID="{7C4F4997-878C-4036-B333-EF61E04EBC1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DA66-F496-4F02-A442-71C6FBFDA9DF}" type="pres">
      <dgm:prSet presAssocID="{0D32A06C-D3DC-461A-8B11-7E17B570B544}" presName="sibTrans" presStyleLbl="sibTrans1D1" presStyleIdx="1" presStyleCnt="4"/>
      <dgm:spPr/>
      <dgm:t>
        <a:bodyPr/>
        <a:lstStyle/>
        <a:p>
          <a:endParaRPr lang="en-US"/>
        </a:p>
      </dgm:t>
    </dgm:pt>
    <dgm:pt modelId="{9EBA6141-F06D-48E5-AA67-81EC305E7DAF}" type="pres">
      <dgm:prSet presAssocID="{0D32A06C-D3DC-461A-8B11-7E17B570B544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0E27BC12-8A3E-4EE8-BC74-867A7F20DBEB}" type="pres">
      <dgm:prSet presAssocID="{F3049EE9-196D-49DB-A9E7-A27FE61320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DD878-54B9-4D09-9831-A9FE2CAD01EB}" type="pres">
      <dgm:prSet presAssocID="{FD10E223-3124-480E-834A-DCAD19CA18B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E6FA1655-4794-4B1C-BD96-12C86CB2EBD1}" type="pres">
      <dgm:prSet presAssocID="{FD10E223-3124-480E-834A-DCAD19CA18B2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555979EB-4AE7-4CB4-AF10-5CCE5BD2240C}" type="pres">
      <dgm:prSet presAssocID="{3B918134-F2CF-4C9B-AB97-87377EFAFDE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DBC61-19E3-4B37-87CB-EC7EB16E2391}" type="pres">
      <dgm:prSet presAssocID="{F5795DE8-0E8D-47FF-8E13-B45A5D53097B}" presName="sibTrans" presStyleLbl="sibTrans1D1" presStyleIdx="3" presStyleCnt="4"/>
      <dgm:spPr/>
      <dgm:t>
        <a:bodyPr/>
        <a:lstStyle/>
        <a:p>
          <a:endParaRPr lang="en-US"/>
        </a:p>
      </dgm:t>
    </dgm:pt>
    <dgm:pt modelId="{5D8767AA-0C8C-405B-A3AB-A56A6B55E972}" type="pres">
      <dgm:prSet presAssocID="{F5795DE8-0E8D-47FF-8E13-B45A5D53097B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AB179748-D26B-4E26-9239-B991E8A0DC8C}" type="pres">
      <dgm:prSet presAssocID="{D182CFA1-D3AE-43FD-981B-58BA78AF0F0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8D334-62F6-4B11-B4A1-ECDB11170BFA}" type="presOf" srcId="{0D32A06C-D3DC-461A-8B11-7E17B570B544}" destId="{9EBA6141-F06D-48E5-AA67-81EC305E7DAF}" srcOrd="1" destOrd="0" presId="urn:microsoft.com/office/officeart/2005/8/layout/bProcess3"/>
    <dgm:cxn modelId="{FBAD4B5A-0CF8-43E7-8B35-961972BA4FA2}" type="presOf" srcId="{0D32A06C-D3DC-461A-8B11-7E17B570B544}" destId="{4381DA66-F496-4F02-A442-71C6FBFDA9DF}" srcOrd="0" destOrd="0" presId="urn:microsoft.com/office/officeart/2005/8/layout/bProcess3"/>
    <dgm:cxn modelId="{280CFE07-AE06-402B-9F44-E89C50BDF801}" type="presOf" srcId="{A5C910A8-3A7D-406D-8826-01F97867E3D5}" destId="{B944FE32-86B6-4B3C-BDC7-D0DFD67CA08B}" srcOrd="0" destOrd="0" presId="urn:microsoft.com/office/officeart/2005/8/layout/bProcess3"/>
    <dgm:cxn modelId="{0396174B-364B-47A0-BC2B-3DE8EF6F46CF}" srcId="{DF0136E4-E827-4448-ACC9-0BD44889BF72}" destId="{7C4F4997-878C-4036-B333-EF61E04EBC1A}" srcOrd="1" destOrd="0" parTransId="{610D5162-CACF-4353-9BE5-EC6A7F3D7B43}" sibTransId="{0D32A06C-D3DC-461A-8B11-7E17B570B544}"/>
    <dgm:cxn modelId="{2AC7D593-7F3F-425B-9C42-EE63A0290A6A}" type="presOf" srcId="{F5795DE8-0E8D-47FF-8E13-B45A5D53097B}" destId="{2CDDBC61-19E3-4B37-87CB-EC7EB16E2391}" srcOrd="0" destOrd="0" presId="urn:microsoft.com/office/officeart/2005/8/layout/bProcess3"/>
    <dgm:cxn modelId="{246D3916-AA2A-44DE-8DF7-07E329DBA007}" type="presOf" srcId="{A5C910A8-3A7D-406D-8826-01F97867E3D5}" destId="{58919FEF-D8ED-42B7-BDD3-8C35A3E4B1EA}" srcOrd="1" destOrd="0" presId="urn:microsoft.com/office/officeart/2005/8/layout/bProcess3"/>
    <dgm:cxn modelId="{BE834954-D181-41E0-AB88-050479746838}" type="presOf" srcId="{F3049EE9-196D-49DB-A9E7-A27FE613201E}" destId="{0E27BC12-8A3E-4EE8-BC74-867A7F20DBEB}" srcOrd="0" destOrd="0" presId="urn:microsoft.com/office/officeart/2005/8/layout/bProcess3"/>
    <dgm:cxn modelId="{CD226E18-EAEF-4BFA-B8B3-A8C76DA9144A}" type="presOf" srcId="{DF0136E4-E827-4448-ACC9-0BD44889BF72}" destId="{01364B77-EEF4-4130-AC5C-A52CAA57D51A}" srcOrd="0" destOrd="0" presId="urn:microsoft.com/office/officeart/2005/8/layout/bProcess3"/>
    <dgm:cxn modelId="{47539629-9DB7-4CE7-BA8A-16534A6D0E2E}" type="presOf" srcId="{FD10E223-3124-480E-834A-DCAD19CA18B2}" destId="{E6FA1655-4794-4B1C-BD96-12C86CB2EBD1}" srcOrd="1" destOrd="0" presId="urn:microsoft.com/office/officeart/2005/8/layout/bProcess3"/>
    <dgm:cxn modelId="{B7BD05E1-B0AC-49AB-9DE1-5C718EDF7BCE}" type="presOf" srcId="{7C4F4997-878C-4036-B333-EF61E04EBC1A}" destId="{5B138E08-94A5-4AAE-A797-D7FF2C7AE077}" srcOrd="0" destOrd="0" presId="urn:microsoft.com/office/officeart/2005/8/layout/bProcess3"/>
    <dgm:cxn modelId="{359661D6-DB5A-4239-94F0-4F123D180270}" srcId="{DF0136E4-E827-4448-ACC9-0BD44889BF72}" destId="{D182CFA1-D3AE-43FD-981B-58BA78AF0F0D}" srcOrd="4" destOrd="0" parTransId="{1B9CA3EE-B9F0-4C42-A545-CF85E29FA61E}" sibTransId="{DF75078F-EA1A-4AAF-B0D6-097AC1B9A193}"/>
    <dgm:cxn modelId="{6488C2C4-FA07-4368-B042-85E4A7888989}" srcId="{DF0136E4-E827-4448-ACC9-0BD44889BF72}" destId="{44466796-A9D1-495A-AE0A-3017643145C5}" srcOrd="0" destOrd="0" parTransId="{07A4341A-98F4-4A25-BFA5-76CD667C5B39}" sibTransId="{A5C910A8-3A7D-406D-8826-01F97867E3D5}"/>
    <dgm:cxn modelId="{9BCC99C5-F73B-448E-83D7-D65AF792D76F}" type="presOf" srcId="{D182CFA1-D3AE-43FD-981B-58BA78AF0F0D}" destId="{AB179748-D26B-4E26-9239-B991E8A0DC8C}" srcOrd="0" destOrd="0" presId="urn:microsoft.com/office/officeart/2005/8/layout/bProcess3"/>
    <dgm:cxn modelId="{B5E7F331-B2D6-45C2-9A1E-FC2CB47C4B13}" type="presOf" srcId="{3B918134-F2CF-4C9B-AB97-87377EFAFDE7}" destId="{555979EB-4AE7-4CB4-AF10-5CCE5BD2240C}" srcOrd="0" destOrd="0" presId="urn:microsoft.com/office/officeart/2005/8/layout/bProcess3"/>
    <dgm:cxn modelId="{D1C6FC7C-AE2A-47AA-8ABF-7E7529D8194B}" type="presOf" srcId="{44466796-A9D1-495A-AE0A-3017643145C5}" destId="{5AD3E677-DEE4-41E9-B38F-61263C7B7668}" srcOrd="0" destOrd="0" presId="urn:microsoft.com/office/officeart/2005/8/layout/bProcess3"/>
    <dgm:cxn modelId="{DE485003-E009-493C-8017-40F75DBC9D91}" srcId="{DF0136E4-E827-4448-ACC9-0BD44889BF72}" destId="{3B918134-F2CF-4C9B-AB97-87377EFAFDE7}" srcOrd="3" destOrd="0" parTransId="{E7674CC7-9DBC-4607-924F-11DE4D37C663}" sibTransId="{F5795DE8-0E8D-47FF-8E13-B45A5D53097B}"/>
    <dgm:cxn modelId="{162BE2BC-DE8B-49C3-BBFC-CFAB30236F5F}" srcId="{DF0136E4-E827-4448-ACC9-0BD44889BF72}" destId="{F3049EE9-196D-49DB-A9E7-A27FE613201E}" srcOrd="2" destOrd="0" parTransId="{D2851E21-6E76-49B8-B74F-E355D685D39E}" sibTransId="{FD10E223-3124-480E-834A-DCAD19CA18B2}"/>
    <dgm:cxn modelId="{ACF92CF4-7F3E-4354-87DA-3C622BEDEC7E}" type="presOf" srcId="{FD10E223-3124-480E-834A-DCAD19CA18B2}" destId="{2E3DD878-54B9-4D09-9831-A9FE2CAD01EB}" srcOrd="0" destOrd="0" presId="urn:microsoft.com/office/officeart/2005/8/layout/bProcess3"/>
    <dgm:cxn modelId="{56B72772-9892-4F7C-954C-CA73D309B6A5}" type="presOf" srcId="{F5795DE8-0E8D-47FF-8E13-B45A5D53097B}" destId="{5D8767AA-0C8C-405B-A3AB-A56A6B55E972}" srcOrd="1" destOrd="0" presId="urn:microsoft.com/office/officeart/2005/8/layout/bProcess3"/>
    <dgm:cxn modelId="{84C41343-418B-456C-BB70-05B474CDA69E}" type="presParOf" srcId="{01364B77-EEF4-4130-AC5C-A52CAA57D51A}" destId="{5AD3E677-DEE4-41E9-B38F-61263C7B7668}" srcOrd="0" destOrd="0" presId="urn:microsoft.com/office/officeart/2005/8/layout/bProcess3"/>
    <dgm:cxn modelId="{7C49C1CE-1A8E-4180-93B2-02699A27DE6D}" type="presParOf" srcId="{01364B77-EEF4-4130-AC5C-A52CAA57D51A}" destId="{B944FE32-86B6-4B3C-BDC7-D0DFD67CA08B}" srcOrd="1" destOrd="0" presId="urn:microsoft.com/office/officeart/2005/8/layout/bProcess3"/>
    <dgm:cxn modelId="{F68381CA-A454-47A4-A249-4C9B3640B9C2}" type="presParOf" srcId="{B944FE32-86B6-4B3C-BDC7-D0DFD67CA08B}" destId="{58919FEF-D8ED-42B7-BDD3-8C35A3E4B1EA}" srcOrd="0" destOrd="0" presId="urn:microsoft.com/office/officeart/2005/8/layout/bProcess3"/>
    <dgm:cxn modelId="{F28D0679-D674-461C-A3B1-032F1F32190C}" type="presParOf" srcId="{01364B77-EEF4-4130-AC5C-A52CAA57D51A}" destId="{5B138E08-94A5-4AAE-A797-D7FF2C7AE077}" srcOrd="2" destOrd="0" presId="urn:microsoft.com/office/officeart/2005/8/layout/bProcess3"/>
    <dgm:cxn modelId="{C4FE8C0E-93E9-4654-8897-FB36D90DCA0B}" type="presParOf" srcId="{01364B77-EEF4-4130-AC5C-A52CAA57D51A}" destId="{4381DA66-F496-4F02-A442-71C6FBFDA9DF}" srcOrd="3" destOrd="0" presId="urn:microsoft.com/office/officeart/2005/8/layout/bProcess3"/>
    <dgm:cxn modelId="{37E29D27-A899-4576-B1A7-D8BC20644555}" type="presParOf" srcId="{4381DA66-F496-4F02-A442-71C6FBFDA9DF}" destId="{9EBA6141-F06D-48E5-AA67-81EC305E7DAF}" srcOrd="0" destOrd="0" presId="urn:microsoft.com/office/officeart/2005/8/layout/bProcess3"/>
    <dgm:cxn modelId="{C3CA20B0-C05B-4D42-AC9F-09901D380C61}" type="presParOf" srcId="{01364B77-EEF4-4130-AC5C-A52CAA57D51A}" destId="{0E27BC12-8A3E-4EE8-BC74-867A7F20DBEB}" srcOrd="4" destOrd="0" presId="urn:microsoft.com/office/officeart/2005/8/layout/bProcess3"/>
    <dgm:cxn modelId="{7D6B2EB6-02D2-4F50-87FA-DB6855490669}" type="presParOf" srcId="{01364B77-EEF4-4130-AC5C-A52CAA57D51A}" destId="{2E3DD878-54B9-4D09-9831-A9FE2CAD01EB}" srcOrd="5" destOrd="0" presId="urn:microsoft.com/office/officeart/2005/8/layout/bProcess3"/>
    <dgm:cxn modelId="{1EBF50F3-2FA9-4C15-86B6-552F2ED011C0}" type="presParOf" srcId="{2E3DD878-54B9-4D09-9831-A9FE2CAD01EB}" destId="{E6FA1655-4794-4B1C-BD96-12C86CB2EBD1}" srcOrd="0" destOrd="0" presId="urn:microsoft.com/office/officeart/2005/8/layout/bProcess3"/>
    <dgm:cxn modelId="{CFB4E770-0A06-4727-811A-02C5532987B1}" type="presParOf" srcId="{01364B77-EEF4-4130-AC5C-A52CAA57D51A}" destId="{555979EB-4AE7-4CB4-AF10-5CCE5BD2240C}" srcOrd="6" destOrd="0" presId="urn:microsoft.com/office/officeart/2005/8/layout/bProcess3"/>
    <dgm:cxn modelId="{4FFF53DB-8AE2-4605-A07D-9C7A2DC20763}" type="presParOf" srcId="{01364B77-EEF4-4130-AC5C-A52CAA57D51A}" destId="{2CDDBC61-19E3-4B37-87CB-EC7EB16E2391}" srcOrd="7" destOrd="0" presId="urn:microsoft.com/office/officeart/2005/8/layout/bProcess3"/>
    <dgm:cxn modelId="{7D7A414D-60E5-4C26-AFB8-06C53DD185EA}" type="presParOf" srcId="{2CDDBC61-19E3-4B37-87CB-EC7EB16E2391}" destId="{5D8767AA-0C8C-405B-A3AB-A56A6B55E972}" srcOrd="0" destOrd="0" presId="urn:microsoft.com/office/officeart/2005/8/layout/bProcess3"/>
    <dgm:cxn modelId="{A551BC82-4F00-4A7E-BE16-2D2C6EB6E1C0}" type="presParOf" srcId="{01364B77-EEF4-4130-AC5C-A52CAA57D51A}" destId="{AB179748-D26B-4E26-9239-B991E8A0DC8C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15C54-016D-44B0-AF6D-DD402829E784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35761F1-56B5-4856-BB7E-C87F2D66AD14}">
      <dgm:prSet phldrT="[Text]" custT="1"/>
      <dgm:spPr/>
      <dgm:t>
        <a:bodyPr/>
        <a:lstStyle/>
        <a:p>
          <a:r>
            <a:rPr lang="en-US" sz="2000" b="1" dirty="0" err="1" smtClean="0"/>
            <a:t>Catálogo</a:t>
          </a:r>
          <a:r>
            <a:rPr lang="en-US" sz="2000" b="1" dirty="0" smtClean="0"/>
            <a:t> de </a:t>
          </a:r>
          <a:r>
            <a:rPr lang="en-US" sz="2000" b="1" dirty="0" err="1" smtClean="0"/>
            <a:t>Servicios</a:t>
          </a:r>
          <a:r>
            <a:rPr lang="en-US" sz="2000" b="1" dirty="0" smtClean="0"/>
            <a:t> </a:t>
          </a:r>
          <a:r>
            <a:rPr lang="en-US" sz="2000" b="1" smtClean="0"/>
            <a:t>de TICs</a:t>
          </a:r>
          <a:endParaRPr lang="en-US" sz="2000" dirty="0"/>
        </a:p>
      </dgm:t>
    </dgm:pt>
    <dgm:pt modelId="{D0B4EA2F-7B00-4E21-8FDE-92E0531D0BBD}" type="parTrans" cxnId="{8F2DE707-23A5-4AF1-A0A1-37678ED3ED6F}">
      <dgm:prSet/>
      <dgm:spPr/>
      <dgm:t>
        <a:bodyPr/>
        <a:lstStyle/>
        <a:p>
          <a:endParaRPr lang="en-US"/>
        </a:p>
      </dgm:t>
    </dgm:pt>
    <dgm:pt modelId="{293F997C-4A6F-435B-B36D-2055AD8EB471}" type="sibTrans" cxnId="{8F2DE707-23A5-4AF1-A0A1-37678ED3ED6F}">
      <dgm:prSet/>
      <dgm:spPr/>
      <dgm:t>
        <a:bodyPr/>
        <a:lstStyle/>
        <a:p>
          <a:endParaRPr lang="en-US"/>
        </a:p>
      </dgm:t>
    </dgm:pt>
    <dgm:pt modelId="{7D9A70DC-D336-4275-AB98-C8C8B2408876}">
      <dgm:prSet custT="1"/>
      <dgm:spPr/>
      <dgm:t>
        <a:bodyPr/>
        <a:lstStyle/>
        <a:p>
          <a:r>
            <a:rPr lang="es-BO" sz="1500" dirty="0" smtClean="0"/>
            <a:t>Comunica los Servicios de </a:t>
          </a:r>
          <a:r>
            <a:rPr lang="es-BO" sz="1500" dirty="0" err="1" smtClean="0"/>
            <a:t>TICs</a:t>
          </a:r>
          <a:r>
            <a:rPr lang="es-BO" sz="1500" dirty="0" smtClean="0"/>
            <a:t> estándar a los clientes en términos claros y familiares. </a:t>
          </a:r>
          <a:endParaRPr lang="en-US" sz="1500" dirty="0" smtClean="0"/>
        </a:p>
      </dgm:t>
    </dgm:pt>
    <dgm:pt modelId="{66429E80-8C1A-4D77-91B5-AB015B6603AE}" type="parTrans" cxnId="{A7CDDA10-E4D5-4F24-B104-5539C24860A0}">
      <dgm:prSet/>
      <dgm:spPr/>
      <dgm:t>
        <a:bodyPr/>
        <a:lstStyle/>
        <a:p>
          <a:endParaRPr lang="en-US"/>
        </a:p>
      </dgm:t>
    </dgm:pt>
    <dgm:pt modelId="{B6D679E2-DEAD-4412-98CB-24D80A71FE86}" type="sibTrans" cxnId="{A7CDDA10-E4D5-4F24-B104-5539C24860A0}">
      <dgm:prSet/>
      <dgm:spPr/>
      <dgm:t>
        <a:bodyPr/>
        <a:lstStyle/>
        <a:p>
          <a:endParaRPr lang="en-US"/>
        </a:p>
      </dgm:t>
    </dgm:pt>
    <dgm:pt modelId="{8783721A-7B1D-4B46-B151-5AE1970C1897}">
      <dgm:prSet custT="1"/>
      <dgm:spPr/>
      <dgm:t>
        <a:bodyPr/>
        <a:lstStyle/>
        <a:p>
          <a:r>
            <a:rPr lang="en-US" sz="2000" b="1" dirty="0" err="1" smtClean="0"/>
            <a:t>Acuerdos</a:t>
          </a:r>
          <a:r>
            <a:rPr lang="en-US" sz="2000" b="1" dirty="0" smtClean="0"/>
            <a:t> de </a:t>
          </a:r>
          <a:r>
            <a:rPr lang="en-US" sz="2000" b="1" dirty="0" err="1" smtClean="0"/>
            <a:t>Niveles</a:t>
          </a:r>
          <a:r>
            <a:rPr lang="en-US" sz="2000" b="1" dirty="0" smtClean="0"/>
            <a:t> de </a:t>
          </a:r>
          <a:r>
            <a:rPr lang="en-US" sz="2000" b="1" dirty="0" err="1" smtClean="0"/>
            <a:t>Servicio</a:t>
          </a:r>
          <a:r>
            <a:rPr lang="en-US" sz="2000" b="1" dirty="0" smtClean="0"/>
            <a:t> (SLAs)</a:t>
          </a:r>
          <a:endParaRPr lang="en-US" sz="2400" b="1" dirty="0" smtClean="0"/>
        </a:p>
      </dgm:t>
    </dgm:pt>
    <dgm:pt modelId="{F18143C5-D4AF-4E23-9416-FE93FAAF3CB8}" type="parTrans" cxnId="{E7C2B957-6E77-40E2-A46A-C19A193F7845}">
      <dgm:prSet/>
      <dgm:spPr/>
      <dgm:t>
        <a:bodyPr/>
        <a:lstStyle/>
        <a:p>
          <a:endParaRPr lang="en-US"/>
        </a:p>
      </dgm:t>
    </dgm:pt>
    <dgm:pt modelId="{0DA5CE88-B4F9-4B09-A1F0-7E9EA3AC7073}" type="sibTrans" cxnId="{E7C2B957-6E77-40E2-A46A-C19A193F7845}">
      <dgm:prSet/>
      <dgm:spPr/>
      <dgm:t>
        <a:bodyPr/>
        <a:lstStyle/>
        <a:p>
          <a:endParaRPr lang="en-US"/>
        </a:p>
      </dgm:t>
    </dgm:pt>
    <dgm:pt modelId="{0BA7638F-5431-48A0-AEA6-253023320B34}">
      <dgm:prSet custT="1"/>
      <dgm:spPr/>
      <dgm:t>
        <a:bodyPr/>
        <a:lstStyle/>
        <a:p>
          <a:r>
            <a:rPr lang="es-BO" sz="1600" dirty="0" smtClean="0"/>
            <a:t>Comunica y documenta las expectativas de los Servicios, acordadas entre la Organización y el Área de </a:t>
          </a:r>
          <a:r>
            <a:rPr lang="es-BO" sz="1600" dirty="0" err="1" smtClean="0"/>
            <a:t>TICs</a:t>
          </a:r>
          <a:r>
            <a:rPr lang="es-BO" sz="1600" dirty="0" smtClean="0"/>
            <a:t>.</a:t>
          </a:r>
          <a:endParaRPr lang="en-US" sz="1600" dirty="0" smtClean="0"/>
        </a:p>
      </dgm:t>
    </dgm:pt>
    <dgm:pt modelId="{FF7FE333-13FD-4BE6-83FA-8C6DC7044660}" type="parTrans" cxnId="{A7B2B13B-16E2-4190-90DE-21D496EE2D29}">
      <dgm:prSet/>
      <dgm:spPr/>
      <dgm:t>
        <a:bodyPr/>
        <a:lstStyle/>
        <a:p>
          <a:endParaRPr lang="en-US"/>
        </a:p>
      </dgm:t>
    </dgm:pt>
    <dgm:pt modelId="{20968F3D-B3DD-44C2-A1F4-229C8D9ACB4B}" type="sibTrans" cxnId="{A7B2B13B-16E2-4190-90DE-21D496EE2D29}">
      <dgm:prSet/>
      <dgm:spPr/>
      <dgm:t>
        <a:bodyPr/>
        <a:lstStyle/>
        <a:p>
          <a:endParaRPr lang="en-US"/>
        </a:p>
      </dgm:t>
    </dgm:pt>
    <dgm:pt modelId="{3723F16D-448D-4ADD-BBE4-E507A370DCBF}">
      <dgm:prSet custT="1"/>
      <dgm:spPr/>
      <dgm:t>
        <a:bodyPr/>
        <a:lstStyle/>
        <a:p>
          <a:r>
            <a:rPr lang="en-US" sz="1800" b="1" dirty="0" err="1" smtClean="0"/>
            <a:t>Acuerdos</a:t>
          </a:r>
          <a:r>
            <a:rPr lang="en-US" sz="1800" b="1" dirty="0" smtClean="0"/>
            <a:t> de </a:t>
          </a:r>
          <a:r>
            <a:rPr lang="en-US" sz="1800" b="1" dirty="0" err="1" smtClean="0"/>
            <a:t>Niveles</a:t>
          </a:r>
          <a:r>
            <a:rPr lang="en-US" sz="1800" b="1" dirty="0" smtClean="0"/>
            <a:t> de </a:t>
          </a:r>
          <a:r>
            <a:rPr lang="en-US" sz="1800" b="1" dirty="0" err="1" smtClean="0"/>
            <a:t>Operación</a:t>
          </a:r>
          <a:r>
            <a:rPr lang="en-US" sz="1800" b="1" dirty="0" smtClean="0"/>
            <a:t> (OLAs)</a:t>
          </a:r>
        </a:p>
      </dgm:t>
    </dgm:pt>
    <dgm:pt modelId="{A9CD613B-4626-4D83-81C3-76A860A3D759}" type="parTrans" cxnId="{92C83A46-AA1E-4BEC-8DE5-EDF341C317A6}">
      <dgm:prSet/>
      <dgm:spPr/>
      <dgm:t>
        <a:bodyPr/>
        <a:lstStyle/>
        <a:p>
          <a:endParaRPr lang="en-US"/>
        </a:p>
      </dgm:t>
    </dgm:pt>
    <dgm:pt modelId="{3909DB54-F7A7-4C8D-8848-6F477BFB0635}" type="sibTrans" cxnId="{92C83A46-AA1E-4BEC-8DE5-EDF341C317A6}">
      <dgm:prSet/>
      <dgm:spPr/>
      <dgm:t>
        <a:bodyPr/>
        <a:lstStyle/>
        <a:p>
          <a:endParaRPr lang="en-US"/>
        </a:p>
      </dgm:t>
    </dgm:pt>
    <dgm:pt modelId="{16C6BA6A-014B-47C7-9B88-F6354F1A7BC5}">
      <dgm:prSet custT="1"/>
      <dgm:spPr/>
      <dgm:t>
        <a:bodyPr/>
        <a:lstStyle/>
        <a:p>
          <a:r>
            <a:rPr lang="es-BO" sz="1600" dirty="0" smtClean="0"/>
            <a:t>Comunica y documenta las expectativas acordadas, de los servicios de </a:t>
          </a:r>
          <a:r>
            <a:rPr lang="es-BO" sz="1600" dirty="0" err="1" smtClean="0"/>
            <a:t>TICs</a:t>
          </a:r>
          <a:r>
            <a:rPr lang="es-BO" sz="1600" dirty="0" smtClean="0"/>
            <a:t> que dependen de un tercero.</a:t>
          </a:r>
          <a:endParaRPr lang="en-US" sz="1600" dirty="0" smtClean="0"/>
        </a:p>
      </dgm:t>
    </dgm:pt>
    <dgm:pt modelId="{E4E879C9-C7EC-4B24-9DB7-015B629CF90E}" type="parTrans" cxnId="{383C1806-B56C-47CF-8266-E285801058D8}">
      <dgm:prSet/>
      <dgm:spPr/>
      <dgm:t>
        <a:bodyPr/>
        <a:lstStyle/>
        <a:p>
          <a:endParaRPr lang="en-US"/>
        </a:p>
      </dgm:t>
    </dgm:pt>
    <dgm:pt modelId="{E2CA9F1B-9C15-49EB-AB05-525A32938FEC}" type="sibTrans" cxnId="{383C1806-B56C-47CF-8266-E285801058D8}">
      <dgm:prSet/>
      <dgm:spPr/>
      <dgm:t>
        <a:bodyPr/>
        <a:lstStyle/>
        <a:p>
          <a:endParaRPr lang="en-US"/>
        </a:p>
      </dgm:t>
    </dgm:pt>
    <dgm:pt modelId="{18C3F874-32F1-4A00-9BEC-89BAD25484CE}">
      <dgm:prSet custT="1"/>
      <dgm:spPr/>
      <dgm:t>
        <a:bodyPr/>
        <a:lstStyle/>
        <a:p>
          <a:r>
            <a:rPr lang="en-US" sz="2000" b="1" dirty="0" err="1" smtClean="0"/>
            <a:t>Contrato</a:t>
          </a:r>
          <a:r>
            <a:rPr lang="en-US" sz="2000" b="1" dirty="0" smtClean="0"/>
            <a:t> </a:t>
          </a:r>
          <a:r>
            <a:rPr lang="en-US" sz="2000" b="1" dirty="0" err="1" smtClean="0"/>
            <a:t>Sustentado</a:t>
          </a:r>
          <a:r>
            <a:rPr lang="en-US" sz="2000" b="1" dirty="0" smtClean="0"/>
            <a:t> (UC)</a:t>
          </a:r>
        </a:p>
      </dgm:t>
    </dgm:pt>
    <dgm:pt modelId="{B2ADD191-3FC6-4CBF-872F-9EB4C7790823}" type="parTrans" cxnId="{783312F3-C18D-4EE8-998B-11E67D7C6130}">
      <dgm:prSet/>
      <dgm:spPr/>
      <dgm:t>
        <a:bodyPr/>
        <a:lstStyle/>
        <a:p>
          <a:endParaRPr lang="en-US"/>
        </a:p>
      </dgm:t>
    </dgm:pt>
    <dgm:pt modelId="{72172FDA-B614-412E-9E9B-F6DD06113D04}" type="sibTrans" cxnId="{783312F3-C18D-4EE8-998B-11E67D7C6130}">
      <dgm:prSet/>
      <dgm:spPr/>
      <dgm:t>
        <a:bodyPr/>
        <a:lstStyle/>
        <a:p>
          <a:endParaRPr lang="en-US"/>
        </a:p>
      </dgm:t>
    </dgm:pt>
    <dgm:pt modelId="{B39873E7-43DF-428B-A1FB-1B7211965B60}">
      <dgm:prSet custT="1"/>
      <dgm:spPr/>
      <dgm:t>
        <a:bodyPr/>
        <a:lstStyle/>
        <a:p>
          <a:r>
            <a:rPr lang="es-BO" sz="1600" dirty="0" smtClean="0"/>
            <a:t>Asegura que hay un Contrato entre los Proveedores, los Terceros y la Organización.</a:t>
          </a:r>
          <a:endParaRPr lang="en-US" sz="1600" dirty="0" smtClean="0"/>
        </a:p>
      </dgm:t>
    </dgm:pt>
    <dgm:pt modelId="{27ECC3F2-EF89-4425-BED9-BB35E33CDFBB}" type="parTrans" cxnId="{A458C5E5-71B7-473C-BFF3-344C792AEF5F}">
      <dgm:prSet/>
      <dgm:spPr/>
      <dgm:t>
        <a:bodyPr/>
        <a:lstStyle/>
        <a:p>
          <a:endParaRPr lang="en-US"/>
        </a:p>
      </dgm:t>
    </dgm:pt>
    <dgm:pt modelId="{168CB9C1-8D18-4758-80F0-D50EA5A94184}" type="sibTrans" cxnId="{A458C5E5-71B7-473C-BFF3-344C792AEF5F}">
      <dgm:prSet/>
      <dgm:spPr/>
      <dgm:t>
        <a:bodyPr/>
        <a:lstStyle/>
        <a:p>
          <a:endParaRPr lang="en-US"/>
        </a:p>
      </dgm:t>
    </dgm:pt>
    <dgm:pt modelId="{08CD0CF4-7A07-442D-8A88-D41DF18D6993}">
      <dgm:prSet custT="1"/>
      <dgm:spPr/>
      <dgm:t>
        <a:bodyPr/>
        <a:lstStyle/>
        <a:p>
          <a:r>
            <a:rPr lang="es-BO" sz="1500" dirty="0" smtClean="0"/>
            <a:t>Proporciona un medio centralizado a través del cual los usuarios finales pueden solicitar paquetes de Servicios de TICs estandarizados. </a:t>
          </a:r>
        </a:p>
      </dgm:t>
    </dgm:pt>
    <dgm:pt modelId="{A62BA32B-A4BF-4F68-A57A-283665D28672}" type="parTrans" cxnId="{4C5ADCB5-2438-4D4C-BD2E-17FD65ADEDE6}">
      <dgm:prSet/>
      <dgm:spPr/>
      <dgm:t>
        <a:bodyPr/>
        <a:lstStyle/>
        <a:p>
          <a:endParaRPr lang="es-BO"/>
        </a:p>
      </dgm:t>
    </dgm:pt>
    <dgm:pt modelId="{15F594F9-37EB-43BE-931E-00157928CECB}" type="sibTrans" cxnId="{4C5ADCB5-2438-4D4C-BD2E-17FD65ADEDE6}">
      <dgm:prSet/>
      <dgm:spPr/>
      <dgm:t>
        <a:bodyPr/>
        <a:lstStyle/>
        <a:p>
          <a:endParaRPr lang="es-BO"/>
        </a:p>
      </dgm:t>
    </dgm:pt>
    <dgm:pt modelId="{5E590C13-10D9-4136-B1D6-5C2A8A3A31CC}">
      <dgm:prSet custT="1"/>
      <dgm:spPr/>
      <dgm:t>
        <a:bodyPr/>
        <a:lstStyle/>
        <a:p>
          <a:r>
            <a:rPr lang="es-BO" sz="1600" dirty="0" smtClean="0"/>
            <a:t>Se acuerdan entre la Organización y los representantes de </a:t>
          </a:r>
          <a:r>
            <a:rPr lang="es-BO" sz="1600" dirty="0" err="1" smtClean="0"/>
            <a:t>TICs</a:t>
          </a:r>
          <a:r>
            <a:rPr lang="es-BO" sz="1600" dirty="0" smtClean="0"/>
            <a:t>.</a:t>
          </a:r>
        </a:p>
      </dgm:t>
    </dgm:pt>
    <dgm:pt modelId="{0A3D86A4-70C9-4BA2-9F5F-F31E13A867C1}" type="parTrans" cxnId="{DEB05983-8316-44C3-9765-5BF05DBE54A5}">
      <dgm:prSet/>
      <dgm:spPr/>
      <dgm:t>
        <a:bodyPr/>
        <a:lstStyle/>
        <a:p>
          <a:endParaRPr lang="es-BO"/>
        </a:p>
      </dgm:t>
    </dgm:pt>
    <dgm:pt modelId="{9F43F386-DC46-4187-8441-EE287F5A7B2D}" type="sibTrans" cxnId="{DEB05983-8316-44C3-9765-5BF05DBE54A5}">
      <dgm:prSet/>
      <dgm:spPr/>
      <dgm:t>
        <a:bodyPr/>
        <a:lstStyle/>
        <a:p>
          <a:endParaRPr lang="es-BO"/>
        </a:p>
      </dgm:t>
    </dgm:pt>
    <dgm:pt modelId="{86358A8F-3391-4BBA-BE0B-AF724228189E}">
      <dgm:prSet custT="1"/>
      <dgm:spPr/>
      <dgm:t>
        <a:bodyPr/>
        <a:lstStyle/>
        <a:p>
          <a:r>
            <a:rPr lang="es-BO" sz="1600" dirty="0" smtClean="0"/>
            <a:t>Se acuerdan entre Grupos de TICs.</a:t>
          </a:r>
        </a:p>
      </dgm:t>
    </dgm:pt>
    <dgm:pt modelId="{422A2F60-1BA7-4223-BAE6-785C18BFC927}" type="parTrans" cxnId="{21F8DB11-CDD6-4CFB-937C-46DFAFF7FA15}">
      <dgm:prSet/>
      <dgm:spPr/>
      <dgm:t>
        <a:bodyPr/>
        <a:lstStyle/>
        <a:p>
          <a:endParaRPr lang="es-BO"/>
        </a:p>
      </dgm:t>
    </dgm:pt>
    <dgm:pt modelId="{DCC3650A-08A9-4CBE-894B-A72E68F446BD}" type="sibTrans" cxnId="{21F8DB11-CDD6-4CFB-937C-46DFAFF7FA15}">
      <dgm:prSet/>
      <dgm:spPr/>
      <dgm:t>
        <a:bodyPr/>
        <a:lstStyle/>
        <a:p>
          <a:endParaRPr lang="es-BO"/>
        </a:p>
      </dgm:t>
    </dgm:pt>
    <dgm:pt modelId="{25639888-79D7-45F3-91C9-55B9EA46A34B}">
      <dgm:prSet custT="1"/>
      <dgm:spPr/>
      <dgm:t>
        <a:bodyPr/>
        <a:lstStyle/>
        <a:p>
          <a:r>
            <a:rPr lang="es-BO" sz="1600" dirty="0" smtClean="0"/>
            <a:t>Comunica y documenta las expectativas acordadas entre los Proveedores, los Terceros y la Organización.</a:t>
          </a:r>
        </a:p>
      </dgm:t>
    </dgm:pt>
    <dgm:pt modelId="{922C232E-DE84-4A05-9828-C70D52AC1B00}" type="parTrans" cxnId="{B39F146A-A04B-48AC-90FE-836C191A5F74}">
      <dgm:prSet/>
      <dgm:spPr/>
      <dgm:t>
        <a:bodyPr/>
        <a:lstStyle/>
        <a:p>
          <a:endParaRPr lang="es-BO"/>
        </a:p>
      </dgm:t>
    </dgm:pt>
    <dgm:pt modelId="{36FD0D63-965B-448D-A727-B62F79C6BE34}" type="sibTrans" cxnId="{B39F146A-A04B-48AC-90FE-836C191A5F74}">
      <dgm:prSet/>
      <dgm:spPr/>
      <dgm:t>
        <a:bodyPr/>
        <a:lstStyle/>
        <a:p>
          <a:endParaRPr lang="es-BO"/>
        </a:p>
      </dgm:t>
    </dgm:pt>
    <dgm:pt modelId="{6A475509-7F99-4949-AC50-D4BB4414A165}" type="pres">
      <dgm:prSet presAssocID="{2CC15C54-016D-44B0-AF6D-DD402829E7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C0D530-D01C-498B-89C0-F2900508B6FF}" type="pres">
      <dgm:prSet presAssocID="{435761F1-56B5-4856-BB7E-C87F2D66AD14}" presName="linNode" presStyleCnt="0"/>
      <dgm:spPr/>
    </dgm:pt>
    <dgm:pt modelId="{FBC91D43-E779-42BD-ACFE-0BB7166070DC}" type="pres">
      <dgm:prSet presAssocID="{435761F1-56B5-4856-BB7E-C87F2D66AD14}" presName="parentText" presStyleLbl="node1" presStyleIdx="0" presStyleCnt="4" custScaleX="69024" custLinFactNeighborX="-80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390EB-7A71-4224-A32B-EF082511627D}" type="pres">
      <dgm:prSet presAssocID="{435761F1-56B5-4856-BB7E-C87F2D66AD14}" presName="descendantText" presStyleLbl="alignAccFollowNode1" presStyleIdx="0" presStyleCnt="4" custScaleX="150037" custLinFactNeighborX="3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E688C-3BE8-4711-A607-61BBD115BB98}" type="pres">
      <dgm:prSet presAssocID="{293F997C-4A6F-435B-B36D-2055AD8EB471}" presName="sp" presStyleCnt="0"/>
      <dgm:spPr/>
    </dgm:pt>
    <dgm:pt modelId="{2183CE54-2F1E-4BA8-A169-2B34131E8EC7}" type="pres">
      <dgm:prSet presAssocID="{8783721A-7B1D-4B46-B151-5AE1970C1897}" presName="linNode" presStyleCnt="0"/>
      <dgm:spPr/>
    </dgm:pt>
    <dgm:pt modelId="{6FE61818-EDB9-4E91-8DF9-25FB2A085818}" type="pres">
      <dgm:prSet presAssocID="{8783721A-7B1D-4B46-B151-5AE1970C1897}" presName="parentText" presStyleLbl="node1" presStyleIdx="1" presStyleCnt="4" custScaleX="69024" custLinFactNeighborX="-80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07BA1-E3EE-4D92-ABBE-173854944357}" type="pres">
      <dgm:prSet presAssocID="{8783721A-7B1D-4B46-B151-5AE1970C1897}" presName="descendantText" presStyleLbl="alignAccFollowNode1" presStyleIdx="1" presStyleCnt="4" custScaleX="150037" custLinFactNeighborX="3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1C6DB-D1E6-4FDC-A443-5785BEA78639}" type="pres">
      <dgm:prSet presAssocID="{0DA5CE88-B4F9-4B09-A1F0-7E9EA3AC7073}" presName="sp" presStyleCnt="0"/>
      <dgm:spPr/>
    </dgm:pt>
    <dgm:pt modelId="{69F4F4A3-DC4E-495F-BFE9-BF72CA95E7D4}" type="pres">
      <dgm:prSet presAssocID="{3723F16D-448D-4ADD-BBE4-E507A370DCBF}" presName="linNode" presStyleCnt="0"/>
      <dgm:spPr/>
    </dgm:pt>
    <dgm:pt modelId="{47EF065E-21B2-49C0-99BB-15FC9177F893}" type="pres">
      <dgm:prSet presAssocID="{3723F16D-448D-4ADD-BBE4-E507A370DCBF}" presName="parentText" presStyleLbl="node1" presStyleIdx="2" presStyleCnt="4" custScaleX="69024" custLinFactNeighborX="-80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8C6F7-0ACB-47CD-AF2E-91681741EA5F}" type="pres">
      <dgm:prSet presAssocID="{3723F16D-448D-4ADD-BBE4-E507A370DCBF}" presName="descendantText" presStyleLbl="alignAccFollowNode1" presStyleIdx="2" presStyleCnt="4" custScaleX="150037" custLinFactNeighborX="3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01D7C-97BB-4D00-93C7-9189BD41E78C}" type="pres">
      <dgm:prSet presAssocID="{3909DB54-F7A7-4C8D-8848-6F477BFB0635}" presName="sp" presStyleCnt="0"/>
      <dgm:spPr/>
    </dgm:pt>
    <dgm:pt modelId="{43ACE3EC-C869-4AFC-91F9-501370294DBF}" type="pres">
      <dgm:prSet presAssocID="{18C3F874-32F1-4A00-9BEC-89BAD25484CE}" presName="linNode" presStyleCnt="0"/>
      <dgm:spPr/>
    </dgm:pt>
    <dgm:pt modelId="{22F523C7-2BE9-435E-9CC2-57AD880BF7E3}" type="pres">
      <dgm:prSet presAssocID="{18C3F874-32F1-4A00-9BEC-89BAD25484CE}" presName="parentText" presStyleLbl="node1" presStyleIdx="3" presStyleCnt="4" custScaleX="69024" custLinFactNeighborX="-80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F8FD2-80EF-48E3-8607-72BD5A26CB24}" type="pres">
      <dgm:prSet presAssocID="{18C3F874-32F1-4A00-9BEC-89BAD25484CE}" presName="descendantText" presStyleLbl="alignAccFollowNode1" presStyleIdx="3" presStyleCnt="4" custScaleX="150037" custLinFactNeighborX="3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DE707-23A5-4AF1-A0A1-37678ED3ED6F}" srcId="{2CC15C54-016D-44B0-AF6D-DD402829E784}" destId="{435761F1-56B5-4856-BB7E-C87F2D66AD14}" srcOrd="0" destOrd="0" parTransId="{D0B4EA2F-7B00-4E21-8FDE-92E0531D0BBD}" sibTransId="{293F997C-4A6F-435B-B36D-2055AD8EB471}"/>
    <dgm:cxn modelId="{B39F146A-A04B-48AC-90FE-836C191A5F74}" srcId="{18C3F874-32F1-4A00-9BEC-89BAD25484CE}" destId="{25639888-79D7-45F3-91C9-55B9EA46A34B}" srcOrd="1" destOrd="0" parTransId="{922C232E-DE84-4A05-9828-C70D52AC1B00}" sibTransId="{36FD0D63-965B-448D-A727-B62F79C6BE34}"/>
    <dgm:cxn modelId="{21F8DB11-CDD6-4CFB-937C-46DFAFF7FA15}" srcId="{3723F16D-448D-4ADD-BBE4-E507A370DCBF}" destId="{86358A8F-3391-4BBA-BE0B-AF724228189E}" srcOrd="1" destOrd="0" parTransId="{422A2F60-1BA7-4223-BAE6-785C18BFC927}" sibTransId="{DCC3650A-08A9-4CBE-894B-A72E68F446BD}"/>
    <dgm:cxn modelId="{383C1806-B56C-47CF-8266-E285801058D8}" srcId="{3723F16D-448D-4ADD-BBE4-E507A370DCBF}" destId="{16C6BA6A-014B-47C7-9B88-F6354F1A7BC5}" srcOrd="0" destOrd="0" parTransId="{E4E879C9-C7EC-4B24-9DB7-015B629CF90E}" sibTransId="{E2CA9F1B-9C15-49EB-AB05-525A32938FEC}"/>
    <dgm:cxn modelId="{4C5ADCB5-2438-4D4C-BD2E-17FD65ADEDE6}" srcId="{435761F1-56B5-4856-BB7E-C87F2D66AD14}" destId="{08CD0CF4-7A07-442D-8A88-D41DF18D6993}" srcOrd="1" destOrd="0" parTransId="{A62BA32B-A4BF-4F68-A57A-283665D28672}" sibTransId="{15F594F9-37EB-43BE-931E-00157928CECB}"/>
    <dgm:cxn modelId="{783312F3-C18D-4EE8-998B-11E67D7C6130}" srcId="{2CC15C54-016D-44B0-AF6D-DD402829E784}" destId="{18C3F874-32F1-4A00-9BEC-89BAD25484CE}" srcOrd="3" destOrd="0" parTransId="{B2ADD191-3FC6-4CBF-872F-9EB4C7790823}" sibTransId="{72172FDA-B614-412E-9E9B-F6DD06113D04}"/>
    <dgm:cxn modelId="{A7CDDA10-E4D5-4F24-B104-5539C24860A0}" srcId="{435761F1-56B5-4856-BB7E-C87F2D66AD14}" destId="{7D9A70DC-D336-4275-AB98-C8C8B2408876}" srcOrd="0" destOrd="0" parTransId="{66429E80-8C1A-4D77-91B5-AB015B6603AE}" sibTransId="{B6D679E2-DEAD-4412-98CB-24D80A71FE86}"/>
    <dgm:cxn modelId="{3238B247-87DA-462E-A52D-AEAE74796FB9}" type="presOf" srcId="{25639888-79D7-45F3-91C9-55B9EA46A34B}" destId="{30AF8FD2-80EF-48E3-8607-72BD5A26CB24}" srcOrd="0" destOrd="1" presId="urn:microsoft.com/office/officeart/2005/8/layout/vList5"/>
    <dgm:cxn modelId="{C5AF87AA-DD79-4BF7-A7B4-828958EFD158}" type="presOf" srcId="{5E590C13-10D9-4136-B1D6-5C2A8A3A31CC}" destId="{6A407BA1-E3EE-4D92-ABBE-173854944357}" srcOrd="0" destOrd="1" presId="urn:microsoft.com/office/officeart/2005/8/layout/vList5"/>
    <dgm:cxn modelId="{EBE70E5F-26B3-41AC-965A-1D166AFEA0A3}" type="presOf" srcId="{435761F1-56B5-4856-BB7E-C87F2D66AD14}" destId="{FBC91D43-E779-42BD-ACFE-0BB7166070DC}" srcOrd="0" destOrd="0" presId="urn:microsoft.com/office/officeart/2005/8/layout/vList5"/>
    <dgm:cxn modelId="{92C83A46-AA1E-4BEC-8DE5-EDF341C317A6}" srcId="{2CC15C54-016D-44B0-AF6D-DD402829E784}" destId="{3723F16D-448D-4ADD-BBE4-E507A370DCBF}" srcOrd="2" destOrd="0" parTransId="{A9CD613B-4626-4D83-81C3-76A860A3D759}" sibTransId="{3909DB54-F7A7-4C8D-8848-6F477BFB0635}"/>
    <dgm:cxn modelId="{2EED8688-6D01-4890-91FB-6F65C356428F}" type="presOf" srcId="{2CC15C54-016D-44B0-AF6D-DD402829E784}" destId="{6A475509-7F99-4949-AC50-D4BB4414A165}" srcOrd="0" destOrd="0" presId="urn:microsoft.com/office/officeart/2005/8/layout/vList5"/>
    <dgm:cxn modelId="{189C7B04-28F0-4C32-841C-AAFF21B70A0B}" type="presOf" srcId="{18C3F874-32F1-4A00-9BEC-89BAD25484CE}" destId="{22F523C7-2BE9-435E-9CC2-57AD880BF7E3}" srcOrd="0" destOrd="0" presId="urn:microsoft.com/office/officeart/2005/8/layout/vList5"/>
    <dgm:cxn modelId="{23432E7D-E2C3-463C-B3DA-C8CFF7A46AF1}" type="presOf" srcId="{0BA7638F-5431-48A0-AEA6-253023320B34}" destId="{6A407BA1-E3EE-4D92-ABBE-173854944357}" srcOrd="0" destOrd="0" presId="urn:microsoft.com/office/officeart/2005/8/layout/vList5"/>
    <dgm:cxn modelId="{73FE9CC2-6B29-4A9E-B44D-4D63FC0EA192}" type="presOf" srcId="{3723F16D-448D-4ADD-BBE4-E507A370DCBF}" destId="{47EF065E-21B2-49C0-99BB-15FC9177F893}" srcOrd="0" destOrd="0" presId="urn:microsoft.com/office/officeart/2005/8/layout/vList5"/>
    <dgm:cxn modelId="{E7C2B957-6E77-40E2-A46A-C19A193F7845}" srcId="{2CC15C54-016D-44B0-AF6D-DD402829E784}" destId="{8783721A-7B1D-4B46-B151-5AE1970C1897}" srcOrd="1" destOrd="0" parTransId="{F18143C5-D4AF-4E23-9416-FE93FAAF3CB8}" sibTransId="{0DA5CE88-B4F9-4B09-A1F0-7E9EA3AC7073}"/>
    <dgm:cxn modelId="{82E0EBA5-F3F9-42F4-B8D5-AF79AAAA5683}" type="presOf" srcId="{7D9A70DC-D336-4275-AB98-C8C8B2408876}" destId="{E12390EB-7A71-4224-A32B-EF082511627D}" srcOrd="0" destOrd="0" presId="urn:microsoft.com/office/officeart/2005/8/layout/vList5"/>
    <dgm:cxn modelId="{A7B2B13B-16E2-4190-90DE-21D496EE2D29}" srcId="{8783721A-7B1D-4B46-B151-5AE1970C1897}" destId="{0BA7638F-5431-48A0-AEA6-253023320B34}" srcOrd="0" destOrd="0" parTransId="{FF7FE333-13FD-4BE6-83FA-8C6DC7044660}" sibTransId="{20968F3D-B3DD-44C2-A1F4-229C8D9ACB4B}"/>
    <dgm:cxn modelId="{F650EBD6-F87A-486A-9047-42BAFD188382}" type="presOf" srcId="{08CD0CF4-7A07-442D-8A88-D41DF18D6993}" destId="{E12390EB-7A71-4224-A32B-EF082511627D}" srcOrd="0" destOrd="1" presId="urn:microsoft.com/office/officeart/2005/8/layout/vList5"/>
    <dgm:cxn modelId="{561D1BB9-EA4F-473A-9866-553CAA83BCB8}" type="presOf" srcId="{86358A8F-3391-4BBA-BE0B-AF724228189E}" destId="{0BC8C6F7-0ACB-47CD-AF2E-91681741EA5F}" srcOrd="0" destOrd="1" presId="urn:microsoft.com/office/officeart/2005/8/layout/vList5"/>
    <dgm:cxn modelId="{066DDFB4-304A-499A-A949-5D06D3C7C677}" type="presOf" srcId="{8783721A-7B1D-4B46-B151-5AE1970C1897}" destId="{6FE61818-EDB9-4E91-8DF9-25FB2A085818}" srcOrd="0" destOrd="0" presId="urn:microsoft.com/office/officeart/2005/8/layout/vList5"/>
    <dgm:cxn modelId="{A458C5E5-71B7-473C-BFF3-344C792AEF5F}" srcId="{18C3F874-32F1-4A00-9BEC-89BAD25484CE}" destId="{B39873E7-43DF-428B-A1FB-1B7211965B60}" srcOrd="0" destOrd="0" parTransId="{27ECC3F2-EF89-4425-BED9-BB35E33CDFBB}" sibTransId="{168CB9C1-8D18-4758-80F0-D50EA5A94184}"/>
    <dgm:cxn modelId="{54CBAE75-05D8-4533-B0BB-0CD65C24C81D}" type="presOf" srcId="{B39873E7-43DF-428B-A1FB-1B7211965B60}" destId="{30AF8FD2-80EF-48E3-8607-72BD5A26CB24}" srcOrd="0" destOrd="0" presId="urn:microsoft.com/office/officeart/2005/8/layout/vList5"/>
    <dgm:cxn modelId="{B1367C43-4505-417F-AFF9-23299F7871E0}" type="presOf" srcId="{16C6BA6A-014B-47C7-9B88-F6354F1A7BC5}" destId="{0BC8C6F7-0ACB-47CD-AF2E-91681741EA5F}" srcOrd="0" destOrd="0" presId="urn:microsoft.com/office/officeart/2005/8/layout/vList5"/>
    <dgm:cxn modelId="{DEB05983-8316-44C3-9765-5BF05DBE54A5}" srcId="{8783721A-7B1D-4B46-B151-5AE1970C1897}" destId="{5E590C13-10D9-4136-B1D6-5C2A8A3A31CC}" srcOrd="1" destOrd="0" parTransId="{0A3D86A4-70C9-4BA2-9F5F-F31E13A867C1}" sibTransId="{9F43F386-DC46-4187-8441-EE287F5A7B2D}"/>
    <dgm:cxn modelId="{17484487-CD07-4514-BAA3-BA11A3EC2BA2}" type="presParOf" srcId="{6A475509-7F99-4949-AC50-D4BB4414A165}" destId="{76C0D530-D01C-498B-89C0-F2900508B6FF}" srcOrd="0" destOrd="0" presId="urn:microsoft.com/office/officeart/2005/8/layout/vList5"/>
    <dgm:cxn modelId="{8F1E6CD8-4F02-4453-90CC-FE9E5ADF2BE6}" type="presParOf" srcId="{76C0D530-D01C-498B-89C0-F2900508B6FF}" destId="{FBC91D43-E779-42BD-ACFE-0BB7166070DC}" srcOrd="0" destOrd="0" presId="urn:microsoft.com/office/officeart/2005/8/layout/vList5"/>
    <dgm:cxn modelId="{0A16E71F-A315-4916-BE22-03F24DAAFD4A}" type="presParOf" srcId="{76C0D530-D01C-498B-89C0-F2900508B6FF}" destId="{E12390EB-7A71-4224-A32B-EF082511627D}" srcOrd="1" destOrd="0" presId="urn:microsoft.com/office/officeart/2005/8/layout/vList5"/>
    <dgm:cxn modelId="{04A1071F-D2A9-4713-896E-39364B4CBBEA}" type="presParOf" srcId="{6A475509-7F99-4949-AC50-D4BB4414A165}" destId="{53DE688C-3BE8-4711-A607-61BBD115BB98}" srcOrd="1" destOrd="0" presId="urn:microsoft.com/office/officeart/2005/8/layout/vList5"/>
    <dgm:cxn modelId="{B0148F3C-2B08-4AF0-B7EE-C2B0AADF765E}" type="presParOf" srcId="{6A475509-7F99-4949-AC50-D4BB4414A165}" destId="{2183CE54-2F1E-4BA8-A169-2B34131E8EC7}" srcOrd="2" destOrd="0" presId="urn:microsoft.com/office/officeart/2005/8/layout/vList5"/>
    <dgm:cxn modelId="{13396ACE-72A8-4527-A4E9-34FCD4AFA62C}" type="presParOf" srcId="{2183CE54-2F1E-4BA8-A169-2B34131E8EC7}" destId="{6FE61818-EDB9-4E91-8DF9-25FB2A085818}" srcOrd="0" destOrd="0" presId="urn:microsoft.com/office/officeart/2005/8/layout/vList5"/>
    <dgm:cxn modelId="{27E81BF8-B186-40E5-B1A8-4D6A422D37F7}" type="presParOf" srcId="{2183CE54-2F1E-4BA8-A169-2B34131E8EC7}" destId="{6A407BA1-E3EE-4D92-ABBE-173854944357}" srcOrd="1" destOrd="0" presId="urn:microsoft.com/office/officeart/2005/8/layout/vList5"/>
    <dgm:cxn modelId="{A3ECC0C8-8A0E-4453-B6DF-BED64FDC28BC}" type="presParOf" srcId="{6A475509-7F99-4949-AC50-D4BB4414A165}" destId="{AF71C6DB-D1E6-4FDC-A443-5785BEA78639}" srcOrd="3" destOrd="0" presId="urn:microsoft.com/office/officeart/2005/8/layout/vList5"/>
    <dgm:cxn modelId="{5575CFD4-3173-4783-97FC-9C45F4C39AED}" type="presParOf" srcId="{6A475509-7F99-4949-AC50-D4BB4414A165}" destId="{69F4F4A3-DC4E-495F-BFE9-BF72CA95E7D4}" srcOrd="4" destOrd="0" presId="urn:microsoft.com/office/officeart/2005/8/layout/vList5"/>
    <dgm:cxn modelId="{8FC3A7B5-2A94-45AF-9373-02785695F666}" type="presParOf" srcId="{69F4F4A3-DC4E-495F-BFE9-BF72CA95E7D4}" destId="{47EF065E-21B2-49C0-99BB-15FC9177F893}" srcOrd="0" destOrd="0" presId="urn:microsoft.com/office/officeart/2005/8/layout/vList5"/>
    <dgm:cxn modelId="{D6FCBCDF-76B8-47A7-AE50-15D88EA0351C}" type="presParOf" srcId="{69F4F4A3-DC4E-495F-BFE9-BF72CA95E7D4}" destId="{0BC8C6F7-0ACB-47CD-AF2E-91681741EA5F}" srcOrd="1" destOrd="0" presId="urn:microsoft.com/office/officeart/2005/8/layout/vList5"/>
    <dgm:cxn modelId="{FC79613D-13DE-48C4-9130-BB9A1FD8BF0B}" type="presParOf" srcId="{6A475509-7F99-4949-AC50-D4BB4414A165}" destId="{ADC01D7C-97BB-4D00-93C7-9189BD41E78C}" srcOrd="5" destOrd="0" presId="urn:microsoft.com/office/officeart/2005/8/layout/vList5"/>
    <dgm:cxn modelId="{AA591BDC-B28A-4B1E-BDAE-88DA9D53974D}" type="presParOf" srcId="{6A475509-7F99-4949-AC50-D4BB4414A165}" destId="{43ACE3EC-C869-4AFC-91F9-501370294DBF}" srcOrd="6" destOrd="0" presId="urn:microsoft.com/office/officeart/2005/8/layout/vList5"/>
    <dgm:cxn modelId="{523D51AE-F7B4-433F-A002-2C0F1F2058F6}" type="presParOf" srcId="{43ACE3EC-C869-4AFC-91F9-501370294DBF}" destId="{22F523C7-2BE9-435E-9CC2-57AD880BF7E3}" srcOrd="0" destOrd="0" presId="urn:microsoft.com/office/officeart/2005/8/layout/vList5"/>
    <dgm:cxn modelId="{A339F73F-2425-4015-9C92-F8121704B10A}" type="presParOf" srcId="{43ACE3EC-C869-4AFC-91F9-501370294DBF}" destId="{30AF8FD2-80EF-48E3-8607-72BD5A26CB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B794E-CC52-4B8D-AB66-B7935C8545C7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BC00DC-A221-46F6-BA91-F0E58F317E85}">
      <dgm:prSet phldrT="[Text]"/>
      <dgm:spPr/>
      <dgm:t>
        <a:bodyPr/>
        <a:lstStyle/>
        <a:p>
          <a:r>
            <a:rPr lang="en-US" dirty="0" err="1" smtClean="0"/>
            <a:t>Planeación</a:t>
          </a:r>
          <a:endParaRPr lang="en-US" dirty="0"/>
        </a:p>
      </dgm:t>
    </dgm:pt>
    <dgm:pt modelId="{E21CF6AF-3B7E-461A-A16D-D8E68463117A}" type="parTrans" cxnId="{71EC917D-4CA0-4F7F-BB29-DD8E358A73E7}">
      <dgm:prSet/>
      <dgm:spPr/>
      <dgm:t>
        <a:bodyPr/>
        <a:lstStyle/>
        <a:p>
          <a:endParaRPr lang="en-US"/>
        </a:p>
      </dgm:t>
    </dgm:pt>
    <dgm:pt modelId="{06A3B985-413A-4D5E-B008-E79824E1C2C8}" type="sibTrans" cxnId="{71EC917D-4CA0-4F7F-BB29-DD8E358A73E7}">
      <dgm:prSet/>
      <dgm:spPr/>
      <dgm:t>
        <a:bodyPr/>
        <a:lstStyle/>
        <a:p>
          <a:endParaRPr lang="en-US"/>
        </a:p>
      </dgm:t>
    </dgm:pt>
    <dgm:pt modelId="{21CCD6BD-D588-46CE-B0BE-2499DBA6D89B}">
      <dgm:prSet/>
      <dgm:spPr/>
      <dgm:t>
        <a:bodyPr/>
        <a:lstStyle/>
        <a:p>
          <a:pPr marL="346075" indent="-234950"/>
          <a:r>
            <a:rPr lang="es-MX" dirty="0" smtClean="0"/>
            <a:t>Definir los requerimientos del Servicio.</a:t>
          </a:r>
          <a:endParaRPr lang="en-US" dirty="0" smtClean="0"/>
        </a:p>
      </dgm:t>
    </dgm:pt>
    <dgm:pt modelId="{39CA5A62-EA5E-46EA-894E-BF59E82DC739}" type="parTrans" cxnId="{DDFEB5B7-8787-41E0-A273-2591CE40EBC2}">
      <dgm:prSet/>
      <dgm:spPr/>
      <dgm:t>
        <a:bodyPr/>
        <a:lstStyle/>
        <a:p>
          <a:endParaRPr lang="en-US"/>
        </a:p>
      </dgm:t>
    </dgm:pt>
    <dgm:pt modelId="{825FF926-9CB0-4407-90AA-15AE4B286A8A}" type="sibTrans" cxnId="{DDFEB5B7-8787-41E0-A273-2591CE40EBC2}">
      <dgm:prSet/>
      <dgm:spPr/>
      <dgm:t>
        <a:bodyPr/>
        <a:lstStyle/>
        <a:p>
          <a:endParaRPr lang="en-US"/>
        </a:p>
      </dgm:t>
    </dgm:pt>
    <dgm:pt modelId="{BCCFEEA6-B179-4AA8-A2B3-8E6DCE277EEB}">
      <dgm:prSet/>
      <dgm:spPr/>
      <dgm:t>
        <a:bodyPr/>
        <a:lstStyle/>
        <a:p>
          <a:r>
            <a:rPr lang="en-US" dirty="0" err="1" smtClean="0"/>
            <a:t>Implementación</a:t>
          </a:r>
          <a:endParaRPr lang="en-US" dirty="0" smtClean="0"/>
        </a:p>
      </dgm:t>
    </dgm:pt>
    <dgm:pt modelId="{6627E817-F586-4FEC-A93D-7187AFFB39AF}" type="parTrans" cxnId="{28AD4B9B-96D3-4275-A3C9-AED3A69FBA49}">
      <dgm:prSet/>
      <dgm:spPr/>
      <dgm:t>
        <a:bodyPr/>
        <a:lstStyle/>
        <a:p>
          <a:endParaRPr lang="en-US"/>
        </a:p>
      </dgm:t>
    </dgm:pt>
    <dgm:pt modelId="{1A86C8CF-2DB3-4529-B9D2-96D887DF5326}" type="sibTrans" cxnId="{28AD4B9B-96D3-4275-A3C9-AED3A69FBA49}">
      <dgm:prSet/>
      <dgm:spPr/>
      <dgm:t>
        <a:bodyPr/>
        <a:lstStyle/>
        <a:p>
          <a:endParaRPr lang="en-US"/>
        </a:p>
      </dgm:t>
    </dgm:pt>
    <dgm:pt modelId="{98CB0CCF-EBCA-4E4F-BA95-8BEE8064648D}">
      <dgm:prSet/>
      <dgm:spPr/>
      <dgm:t>
        <a:bodyPr/>
        <a:lstStyle/>
        <a:p>
          <a:pPr marL="346075" indent="-234950"/>
          <a:r>
            <a:rPr lang="es-MX" dirty="0" smtClean="0"/>
            <a:t>Desarrollar varios Planes: Disponibilidad, Capacidad, Seguridad de los datos, Recuperación de Desastres, Monitoreo</a:t>
          </a:r>
          <a:endParaRPr lang="en-US" dirty="0" smtClean="0"/>
        </a:p>
      </dgm:t>
    </dgm:pt>
    <dgm:pt modelId="{76E67502-C580-427D-B807-6B7284974148}" type="parTrans" cxnId="{2812C652-6FEC-411E-B1DF-80C0040A7678}">
      <dgm:prSet/>
      <dgm:spPr/>
      <dgm:t>
        <a:bodyPr/>
        <a:lstStyle/>
        <a:p>
          <a:endParaRPr lang="en-US"/>
        </a:p>
      </dgm:t>
    </dgm:pt>
    <dgm:pt modelId="{58D33870-B321-4546-A1A2-586D99822878}" type="sibTrans" cxnId="{2812C652-6FEC-411E-B1DF-80C0040A7678}">
      <dgm:prSet/>
      <dgm:spPr/>
      <dgm:t>
        <a:bodyPr/>
        <a:lstStyle/>
        <a:p>
          <a:endParaRPr lang="en-US"/>
        </a:p>
      </dgm:t>
    </dgm:pt>
    <dgm:pt modelId="{8F23F085-97CE-40A3-9007-74583A2D02EA}">
      <dgm:prSet/>
      <dgm:spPr/>
      <dgm:t>
        <a:bodyPr/>
        <a:lstStyle/>
        <a:p>
          <a:r>
            <a:rPr lang="en-US" dirty="0" err="1" smtClean="0"/>
            <a:t>Monitorear</a:t>
          </a:r>
          <a:r>
            <a:rPr lang="en-US" dirty="0" smtClean="0"/>
            <a:t> y </a:t>
          </a:r>
          <a:r>
            <a:rPr lang="en-US" dirty="0" err="1" smtClean="0"/>
            <a:t>Mejorar</a:t>
          </a:r>
          <a:r>
            <a:rPr lang="en-US" dirty="0" smtClean="0"/>
            <a:t> los planes</a:t>
          </a:r>
        </a:p>
      </dgm:t>
    </dgm:pt>
    <dgm:pt modelId="{51D2CE98-6080-4378-A8E3-334A80EFF549}" type="parTrans" cxnId="{307A4FB9-5962-49D8-98EA-CC03A6EBF7AC}">
      <dgm:prSet/>
      <dgm:spPr/>
      <dgm:t>
        <a:bodyPr/>
        <a:lstStyle/>
        <a:p>
          <a:endParaRPr lang="en-US"/>
        </a:p>
      </dgm:t>
    </dgm:pt>
    <dgm:pt modelId="{2198AF17-4C8E-4AC3-8827-DC031756ECC3}" type="sibTrans" cxnId="{307A4FB9-5962-49D8-98EA-CC03A6EBF7AC}">
      <dgm:prSet/>
      <dgm:spPr/>
      <dgm:t>
        <a:bodyPr/>
        <a:lstStyle/>
        <a:p>
          <a:endParaRPr lang="en-US"/>
        </a:p>
      </dgm:t>
    </dgm:pt>
    <dgm:pt modelId="{A7898BB1-85B4-4DC8-BCBB-A2EA85A516B0}">
      <dgm:prSet/>
      <dgm:spPr/>
      <dgm:t>
        <a:bodyPr/>
        <a:lstStyle/>
        <a:p>
          <a:pPr marL="346075" indent="-234950"/>
          <a:r>
            <a:rPr lang="es-MX" dirty="0" smtClean="0"/>
            <a:t>Monitorear la Confiabilidad del Servicio.</a:t>
          </a:r>
          <a:endParaRPr lang="en-US" dirty="0" smtClean="0"/>
        </a:p>
      </dgm:t>
    </dgm:pt>
    <dgm:pt modelId="{8AEF467E-800B-4392-9E73-D8BEC48F83F8}" type="parTrans" cxnId="{EAD06960-FF5D-4416-B80E-662AA7BE7A71}">
      <dgm:prSet/>
      <dgm:spPr/>
      <dgm:t>
        <a:bodyPr/>
        <a:lstStyle/>
        <a:p>
          <a:endParaRPr lang="en-US"/>
        </a:p>
      </dgm:t>
    </dgm:pt>
    <dgm:pt modelId="{D8C535FB-626B-46AF-9119-FF75B7FFF141}" type="sibTrans" cxnId="{EAD06960-FF5D-4416-B80E-662AA7BE7A71}">
      <dgm:prSet/>
      <dgm:spPr/>
      <dgm:t>
        <a:bodyPr/>
        <a:lstStyle/>
        <a:p>
          <a:endParaRPr lang="en-US"/>
        </a:p>
      </dgm:t>
    </dgm:pt>
    <dgm:pt modelId="{9F08A382-DE15-4EE6-A638-22C178B5C072}">
      <dgm:prSet/>
      <dgm:spPr/>
      <dgm:t>
        <a:bodyPr/>
        <a:lstStyle/>
        <a:p>
          <a:pPr marL="346075" indent="-234950"/>
          <a:r>
            <a:rPr lang="es-MX" dirty="0" smtClean="0"/>
            <a:t>Planificar y analizar los requerimientos técnicos y de la Organización. </a:t>
          </a:r>
          <a:endParaRPr lang="en-US" dirty="0" smtClean="0"/>
        </a:p>
      </dgm:t>
    </dgm:pt>
    <dgm:pt modelId="{8A7ADF7C-818A-4E1B-8879-DA9A7C8750B7}" type="parTrans" cxnId="{F1A72013-D33A-4811-8103-334E085DC179}">
      <dgm:prSet/>
      <dgm:spPr/>
    </dgm:pt>
    <dgm:pt modelId="{C03032CC-8C8E-4DDD-BB3F-E64D013012F6}" type="sibTrans" cxnId="{F1A72013-D33A-4811-8103-334E085DC179}">
      <dgm:prSet/>
      <dgm:spPr/>
    </dgm:pt>
    <dgm:pt modelId="{23884501-E44C-4C01-993A-8503C638E095}">
      <dgm:prSet/>
      <dgm:spPr/>
      <dgm:t>
        <a:bodyPr/>
        <a:lstStyle/>
        <a:p>
          <a:pPr marL="346075" indent="-234950"/>
          <a:r>
            <a:rPr lang="es-MX" dirty="0" smtClean="0"/>
            <a:t>Revisar y ajustar los Planes para adecuarlos antes de su aprobación</a:t>
          </a:r>
          <a:endParaRPr lang="en-US" dirty="0" smtClean="0"/>
        </a:p>
      </dgm:t>
    </dgm:pt>
    <dgm:pt modelId="{074B9D33-8FF1-4E91-836F-73ECE645376D}" type="parTrans" cxnId="{B088F2F2-8C60-40ED-A183-B13F90107E07}">
      <dgm:prSet/>
      <dgm:spPr/>
    </dgm:pt>
    <dgm:pt modelId="{D2AB41CA-5E03-4551-9F7F-E0B9D96715F5}" type="sibTrans" cxnId="{B088F2F2-8C60-40ED-A183-B13F90107E07}">
      <dgm:prSet/>
      <dgm:spPr/>
    </dgm:pt>
    <dgm:pt modelId="{9EAFAE51-0CFB-4239-A508-E94D77FB1B58}">
      <dgm:prSet/>
      <dgm:spPr/>
      <dgm:t>
        <a:bodyPr/>
        <a:lstStyle/>
        <a:p>
          <a:pPr marL="346075" indent="-234950"/>
          <a:r>
            <a:rPr lang="es-MX" dirty="0" smtClean="0"/>
            <a:t>Reportar y analizar tendencias de la Confiabilidad del Servicio.</a:t>
          </a:r>
          <a:endParaRPr lang="en-US" dirty="0" smtClean="0"/>
        </a:p>
      </dgm:t>
    </dgm:pt>
    <dgm:pt modelId="{E503D49C-4F58-46E5-8167-9151A53F0E86}" type="parTrans" cxnId="{2C21AC06-3195-4C67-8B81-014B5C715DD2}">
      <dgm:prSet/>
      <dgm:spPr/>
    </dgm:pt>
    <dgm:pt modelId="{A667D339-E954-4D43-9421-47598B5171A3}" type="sibTrans" cxnId="{2C21AC06-3195-4C67-8B81-014B5C715DD2}">
      <dgm:prSet/>
      <dgm:spPr/>
    </dgm:pt>
    <dgm:pt modelId="{4F637362-7C45-4813-9CD4-6180316C7E1C}">
      <dgm:prSet/>
      <dgm:spPr/>
      <dgm:t>
        <a:bodyPr/>
        <a:lstStyle/>
        <a:p>
          <a:pPr marL="346075" indent="-234950"/>
          <a:r>
            <a:rPr lang="es-MX" dirty="0" smtClean="0"/>
            <a:t>Revisar la Confiabilidad</a:t>
          </a:r>
          <a:endParaRPr lang="en-US" dirty="0" smtClean="0"/>
        </a:p>
      </dgm:t>
    </dgm:pt>
    <dgm:pt modelId="{75C0F97F-3FB5-4382-B070-51C2838D1AF1}" type="parTrans" cxnId="{BDAC5621-456D-4AEA-A83C-092FBE64C5D4}">
      <dgm:prSet/>
      <dgm:spPr/>
    </dgm:pt>
    <dgm:pt modelId="{6B5B40BA-6144-4C70-A3FE-624A204CE3C6}" type="sibTrans" cxnId="{BDAC5621-456D-4AEA-A83C-092FBE64C5D4}">
      <dgm:prSet/>
      <dgm:spPr/>
    </dgm:pt>
    <dgm:pt modelId="{11BA3E30-AEA9-42C4-A6AE-C23824215D3B}" type="pres">
      <dgm:prSet presAssocID="{C50B794E-CC52-4B8D-AB66-B7935C8545C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26159D-FFDA-4C21-BD2A-36D3AB6AD5F3}" type="pres">
      <dgm:prSet presAssocID="{4ABC00DC-A221-46F6-BA91-F0E58F317E85}" presName="linNode" presStyleCnt="0"/>
      <dgm:spPr/>
    </dgm:pt>
    <dgm:pt modelId="{7178A751-011F-43A1-8E4B-5CF074495E68}" type="pres">
      <dgm:prSet presAssocID="{4ABC00DC-A221-46F6-BA91-F0E58F317E85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E8C4E-44F4-4417-90BA-617DC0F2CE0C}" type="pres">
      <dgm:prSet presAssocID="{4ABC00DC-A221-46F6-BA91-F0E58F317E85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E4EE2-53FE-4438-8BA4-3CB782F3E0B8}" type="pres">
      <dgm:prSet presAssocID="{06A3B985-413A-4D5E-B008-E79824E1C2C8}" presName="spacing" presStyleCnt="0"/>
      <dgm:spPr/>
    </dgm:pt>
    <dgm:pt modelId="{9FF28230-C72D-4A90-9BD0-174F0A12AE52}" type="pres">
      <dgm:prSet presAssocID="{BCCFEEA6-B179-4AA8-A2B3-8E6DCE277EEB}" presName="linNode" presStyleCnt="0"/>
      <dgm:spPr/>
    </dgm:pt>
    <dgm:pt modelId="{9885EEBA-52B1-4D22-8C00-0384F3EE9726}" type="pres">
      <dgm:prSet presAssocID="{BCCFEEA6-B179-4AA8-A2B3-8E6DCE277EEB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64FEF-3A9F-4D0B-9AD3-59029ECCC070}" type="pres">
      <dgm:prSet presAssocID="{BCCFEEA6-B179-4AA8-A2B3-8E6DCE277EEB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3551-9C0E-4FF7-B1A2-8137B2750C3B}" type="pres">
      <dgm:prSet presAssocID="{1A86C8CF-2DB3-4529-B9D2-96D887DF5326}" presName="spacing" presStyleCnt="0"/>
      <dgm:spPr/>
    </dgm:pt>
    <dgm:pt modelId="{72E86513-7A5A-4706-A3FB-9B0745E1E930}" type="pres">
      <dgm:prSet presAssocID="{8F23F085-97CE-40A3-9007-74583A2D02EA}" presName="linNode" presStyleCnt="0"/>
      <dgm:spPr/>
    </dgm:pt>
    <dgm:pt modelId="{B9814F77-F0EC-4ADF-B96A-26A8CD71EF70}" type="pres">
      <dgm:prSet presAssocID="{8F23F085-97CE-40A3-9007-74583A2D02EA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847DD-6339-4360-8312-0A937108CFC6}" type="pres">
      <dgm:prSet presAssocID="{8F23F085-97CE-40A3-9007-74583A2D02EA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21AC06-3195-4C67-8B81-014B5C715DD2}" srcId="{8F23F085-97CE-40A3-9007-74583A2D02EA}" destId="{9EAFAE51-0CFB-4239-A508-E94D77FB1B58}" srcOrd="1" destOrd="0" parTransId="{E503D49C-4F58-46E5-8167-9151A53F0E86}" sibTransId="{A667D339-E954-4D43-9421-47598B5171A3}"/>
    <dgm:cxn modelId="{588968ED-7CA9-47D4-BC48-FD8ECC3C0B12}" type="presOf" srcId="{9EAFAE51-0CFB-4239-A508-E94D77FB1B58}" destId="{F6A847DD-6339-4360-8312-0A937108CFC6}" srcOrd="0" destOrd="1" presId="urn:microsoft.com/office/officeart/2005/8/layout/vList6"/>
    <dgm:cxn modelId="{307A4FB9-5962-49D8-98EA-CC03A6EBF7AC}" srcId="{C50B794E-CC52-4B8D-AB66-B7935C8545C7}" destId="{8F23F085-97CE-40A3-9007-74583A2D02EA}" srcOrd="2" destOrd="0" parTransId="{51D2CE98-6080-4378-A8E3-334A80EFF549}" sibTransId="{2198AF17-4C8E-4AC3-8827-DC031756ECC3}"/>
    <dgm:cxn modelId="{71EC917D-4CA0-4F7F-BB29-DD8E358A73E7}" srcId="{C50B794E-CC52-4B8D-AB66-B7935C8545C7}" destId="{4ABC00DC-A221-46F6-BA91-F0E58F317E85}" srcOrd="0" destOrd="0" parTransId="{E21CF6AF-3B7E-461A-A16D-D8E68463117A}" sibTransId="{06A3B985-413A-4D5E-B008-E79824E1C2C8}"/>
    <dgm:cxn modelId="{BD4051B1-5274-41CC-9C84-0FB69F5FA85E}" type="presOf" srcId="{4ABC00DC-A221-46F6-BA91-F0E58F317E85}" destId="{7178A751-011F-43A1-8E4B-5CF074495E68}" srcOrd="0" destOrd="0" presId="urn:microsoft.com/office/officeart/2005/8/layout/vList6"/>
    <dgm:cxn modelId="{AA32CAEE-1B0D-4BE4-98F9-97117117A11E}" type="presOf" srcId="{BCCFEEA6-B179-4AA8-A2B3-8E6DCE277EEB}" destId="{9885EEBA-52B1-4D22-8C00-0384F3EE9726}" srcOrd="0" destOrd="0" presId="urn:microsoft.com/office/officeart/2005/8/layout/vList6"/>
    <dgm:cxn modelId="{EAD06960-FF5D-4416-B80E-662AA7BE7A71}" srcId="{8F23F085-97CE-40A3-9007-74583A2D02EA}" destId="{A7898BB1-85B4-4DC8-BCBB-A2EA85A516B0}" srcOrd="0" destOrd="0" parTransId="{8AEF467E-800B-4392-9E73-D8BEC48F83F8}" sibTransId="{D8C535FB-626B-46AF-9119-FF75B7FFF141}"/>
    <dgm:cxn modelId="{51FD7F1C-C0F6-4F1C-9502-123A36A61919}" type="presOf" srcId="{9F08A382-DE15-4EE6-A638-22C178B5C072}" destId="{573E8C4E-44F4-4417-90BA-617DC0F2CE0C}" srcOrd="0" destOrd="1" presId="urn:microsoft.com/office/officeart/2005/8/layout/vList6"/>
    <dgm:cxn modelId="{EB65EB6B-91AB-46B4-9A50-45D21E3BEF80}" type="presOf" srcId="{23884501-E44C-4C01-993A-8503C638E095}" destId="{D3964FEF-3A9F-4D0B-9AD3-59029ECCC070}" srcOrd="0" destOrd="1" presId="urn:microsoft.com/office/officeart/2005/8/layout/vList6"/>
    <dgm:cxn modelId="{B088F2F2-8C60-40ED-A183-B13F90107E07}" srcId="{BCCFEEA6-B179-4AA8-A2B3-8E6DCE277EEB}" destId="{23884501-E44C-4C01-993A-8503C638E095}" srcOrd="1" destOrd="0" parTransId="{074B9D33-8FF1-4E91-836F-73ECE645376D}" sibTransId="{D2AB41CA-5E03-4551-9F7F-E0B9D96715F5}"/>
    <dgm:cxn modelId="{03467C05-BCEF-4197-8F62-AD0B556C8776}" type="presOf" srcId="{A7898BB1-85B4-4DC8-BCBB-A2EA85A516B0}" destId="{F6A847DD-6339-4360-8312-0A937108CFC6}" srcOrd="0" destOrd="0" presId="urn:microsoft.com/office/officeart/2005/8/layout/vList6"/>
    <dgm:cxn modelId="{F77F3FBC-721A-4667-861B-CAAC1E71B1A7}" type="presOf" srcId="{C50B794E-CC52-4B8D-AB66-B7935C8545C7}" destId="{11BA3E30-AEA9-42C4-A6AE-C23824215D3B}" srcOrd="0" destOrd="0" presId="urn:microsoft.com/office/officeart/2005/8/layout/vList6"/>
    <dgm:cxn modelId="{DDFEB5B7-8787-41E0-A273-2591CE40EBC2}" srcId="{4ABC00DC-A221-46F6-BA91-F0E58F317E85}" destId="{21CCD6BD-D588-46CE-B0BE-2499DBA6D89B}" srcOrd="0" destOrd="0" parTransId="{39CA5A62-EA5E-46EA-894E-BF59E82DC739}" sibTransId="{825FF926-9CB0-4407-90AA-15AE4B286A8A}"/>
    <dgm:cxn modelId="{D2A24397-DEB1-4814-A816-FABF6E508715}" type="presOf" srcId="{21CCD6BD-D588-46CE-B0BE-2499DBA6D89B}" destId="{573E8C4E-44F4-4417-90BA-617DC0F2CE0C}" srcOrd="0" destOrd="0" presId="urn:microsoft.com/office/officeart/2005/8/layout/vList6"/>
    <dgm:cxn modelId="{BDAC5621-456D-4AEA-A83C-092FBE64C5D4}" srcId="{8F23F085-97CE-40A3-9007-74583A2D02EA}" destId="{4F637362-7C45-4813-9CD4-6180316C7E1C}" srcOrd="2" destOrd="0" parTransId="{75C0F97F-3FB5-4382-B070-51C2838D1AF1}" sibTransId="{6B5B40BA-6144-4C70-A3FE-624A204CE3C6}"/>
    <dgm:cxn modelId="{F1A72013-D33A-4811-8103-334E085DC179}" srcId="{4ABC00DC-A221-46F6-BA91-F0E58F317E85}" destId="{9F08A382-DE15-4EE6-A638-22C178B5C072}" srcOrd="1" destOrd="0" parTransId="{8A7ADF7C-818A-4E1B-8879-DA9A7C8750B7}" sibTransId="{C03032CC-8C8E-4DDD-BB3F-E64D013012F6}"/>
    <dgm:cxn modelId="{28AD4B9B-96D3-4275-A3C9-AED3A69FBA49}" srcId="{C50B794E-CC52-4B8D-AB66-B7935C8545C7}" destId="{BCCFEEA6-B179-4AA8-A2B3-8E6DCE277EEB}" srcOrd="1" destOrd="0" parTransId="{6627E817-F586-4FEC-A93D-7187AFFB39AF}" sibTransId="{1A86C8CF-2DB3-4529-B9D2-96D887DF5326}"/>
    <dgm:cxn modelId="{34EFD32C-F2F3-4000-B70E-C0814DA080EF}" type="presOf" srcId="{4F637362-7C45-4813-9CD4-6180316C7E1C}" destId="{F6A847DD-6339-4360-8312-0A937108CFC6}" srcOrd="0" destOrd="2" presId="urn:microsoft.com/office/officeart/2005/8/layout/vList6"/>
    <dgm:cxn modelId="{296CEE15-2309-4805-8B70-D2F047992ED3}" type="presOf" srcId="{98CB0CCF-EBCA-4E4F-BA95-8BEE8064648D}" destId="{D3964FEF-3A9F-4D0B-9AD3-59029ECCC070}" srcOrd="0" destOrd="0" presId="urn:microsoft.com/office/officeart/2005/8/layout/vList6"/>
    <dgm:cxn modelId="{2812C652-6FEC-411E-B1DF-80C0040A7678}" srcId="{BCCFEEA6-B179-4AA8-A2B3-8E6DCE277EEB}" destId="{98CB0CCF-EBCA-4E4F-BA95-8BEE8064648D}" srcOrd="0" destOrd="0" parTransId="{76E67502-C580-427D-B807-6B7284974148}" sibTransId="{58D33870-B321-4546-A1A2-586D99822878}"/>
    <dgm:cxn modelId="{1E4E1D1C-E09B-4EB4-BA09-9D984DC2D307}" type="presOf" srcId="{8F23F085-97CE-40A3-9007-74583A2D02EA}" destId="{B9814F77-F0EC-4ADF-B96A-26A8CD71EF70}" srcOrd="0" destOrd="0" presId="urn:microsoft.com/office/officeart/2005/8/layout/vList6"/>
    <dgm:cxn modelId="{93613509-AAFE-4687-9F53-37E5BC2BDD31}" type="presParOf" srcId="{11BA3E30-AEA9-42C4-A6AE-C23824215D3B}" destId="{A426159D-FFDA-4C21-BD2A-36D3AB6AD5F3}" srcOrd="0" destOrd="0" presId="urn:microsoft.com/office/officeart/2005/8/layout/vList6"/>
    <dgm:cxn modelId="{0CFC60DC-42D7-4AD7-9386-85328470547D}" type="presParOf" srcId="{A426159D-FFDA-4C21-BD2A-36D3AB6AD5F3}" destId="{7178A751-011F-43A1-8E4B-5CF074495E68}" srcOrd="0" destOrd="0" presId="urn:microsoft.com/office/officeart/2005/8/layout/vList6"/>
    <dgm:cxn modelId="{C415C7A1-9E9A-431F-B774-2BB81A696DA3}" type="presParOf" srcId="{A426159D-FFDA-4C21-BD2A-36D3AB6AD5F3}" destId="{573E8C4E-44F4-4417-90BA-617DC0F2CE0C}" srcOrd="1" destOrd="0" presId="urn:microsoft.com/office/officeart/2005/8/layout/vList6"/>
    <dgm:cxn modelId="{484EB403-697F-4C32-B19A-E1B138AFAE5A}" type="presParOf" srcId="{11BA3E30-AEA9-42C4-A6AE-C23824215D3B}" destId="{C67E4EE2-53FE-4438-8BA4-3CB782F3E0B8}" srcOrd="1" destOrd="0" presId="urn:microsoft.com/office/officeart/2005/8/layout/vList6"/>
    <dgm:cxn modelId="{A06B9BA1-B2AD-432E-81F4-C2A58145CB5D}" type="presParOf" srcId="{11BA3E30-AEA9-42C4-A6AE-C23824215D3B}" destId="{9FF28230-C72D-4A90-9BD0-174F0A12AE52}" srcOrd="2" destOrd="0" presId="urn:microsoft.com/office/officeart/2005/8/layout/vList6"/>
    <dgm:cxn modelId="{99EA5F3B-6F1E-4515-AA06-4E046C4ED1B9}" type="presParOf" srcId="{9FF28230-C72D-4A90-9BD0-174F0A12AE52}" destId="{9885EEBA-52B1-4D22-8C00-0384F3EE9726}" srcOrd="0" destOrd="0" presId="urn:microsoft.com/office/officeart/2005/8/layout/vList6"/>
    <dgm:cxn modelId="{6C9A3630-EC2D-41C5-BE4F-87473BB7A082}" type="presParOf" srcId="{9FF28230-C72D-4A90-9BD0-174F0A12AE52}" destId="{D3964FEF-3A9F-4D0B-9AD3-59029ECCC070}" srcOrd="1" destOrd="0" presId="urn:microsoft.com/office/officeart/2005/8/layout/vList6"/>
    <dgm:cxn modelId="{72B84E8F-7920-43C0-8012-530F4024DF82}" type="presParOf" srcId="{11BA3E30-AEA9-42C4-A6AE-C23824215D3B}" destId="{21283551-9C0E-4FF7-B1A2-8137B2750C3B}" srcOrd="3" destOrd="0" presId="urn:microsoft.com/office/officeart/2005/8/layout/vList6"/>
    <dgm:cxn modelId="{159042D2-77D9-4E6A-8F7C-3C0BC9B6D318}" type="presParOf" srcId="{11BA3E30-AEA9-42C4-A6AE-C23824215D3B}" destId="{72E86513-7A5A-4706-A3FB-9B0745E1E930}" srcOrd="4" destOrd="0" presId="urn:microsoft.com/office/officeart/2005/8/layout/vList6"/>
    <dgm:cxn modelId="{DC1459E9-A229-4B4D-A61D-43CBACA28149}" type="presParOf" srcId="{72E86513-7A5A-4706-A3FB-9B0745E1E930}" destId="{B9814F77-F0EC-4ADF-B96A-26A8CD71EF70}" srcOrd="0" destOrd="0" presId="urn:microsoft.com/office/officeart/2005/8/layout/vList6"/>
    <dgm:cxn modelId="{4F21FDDE-9D5C-4671-ACB1-3034717A3789}" type="presParOf" srcId="{72E86513-7A5A-4706-A3FB-9B0745E1E930}" destId="{F6A847DD-6339-4360-8312-0A937108CFC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698790-E26F-4E27-8042-27DA583C3259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A668C8A-C881-4130-8BDE-C7641AEED129}">
      <dgm:prSet phldrT="[Text]"/>
      <dgm:spPr/>
      <dgm:t>
        <a:bodyPr/>
        <a:lstStyle/>
        <a:p>
          <a:r>
            <a:rPr lang="es-MX" dirty="0" smtClean="0"/>
            <a:t>Determinar las Áreas que requieren Políticas</a:t>
          </a:r>
          <a:endParaRPr lang="en-US" dirty="0"/>
        </a:p>
      </dgm:t>
    </dgm:pt>
    <dgm:pt modelId="{99BDEA67-09FF-4457-90CD-011A30ED079B}" type="parTrans" cxnId="{ED533AA9-463B-4A0C-9EFE-42AA3285C664}">
      <dgm:prSet/>
      <dgm:spPr/>
      <dgm:t>
        <a:bodyPr/>
        <a:lstStyle/>
        <a:p>
          <a:endParaRPr lang="en-US"/>
        </a:p>
      </dgm:t>
    </dgm:pt>
    <dgm:pt modelId="{9032B061-EE21-45D2-875A-A4AEF6C08EE5}" type="sibTrans" cxnId="{ED533AA9-463B-4A0C-9EFE-42AA3285C664}">
      <dgm:prSet/>
      <dgm:spPr/>
      <dgm:t>
        <a:bodyPr/>
        <a:lstStyle/>
        <a:p>
          <a:endParaRPr lang="en-US" dirty="0"/>
        </a:p>
      </dgm:t>
    </dgm:pt>
    <dgm:pt modelId="{1504BE31-C819-46CF-B3BD-3CFCD191C8E3}">
      <dgm:prSet/>
      <dgm:spPr/>
      <dgm:t>
        <a:bodyPr/>
        <a:lstStyle/>
        <a:p>
          <a:r>
            <a:rPr lang="es-MX" dirty="0" smtClean="0"/>
            <a:t>Crear Políticas</a:t>
          </a:r>
          <a:endParaRPr lang="en-US" dirty="0" smtClean="0"/>
        </a:p>
      </dgm:t>
    </dgm:pt>
    <dgm:pt modelId="{06B26FCD-BF44-4E7F-9B46-5714E1149D9A}" type="parTrans" cxnId="{C0610BC3-7E4D-42CF-AA7A-8C8DE5D9E1B9}">
      <dgm:prSet/>
      <dgm:spPr/>
      <dgm:t>
        <a:bodyPr/>
        <a:lstStyle/>
        <a:p>
          <a:endParaRPr lang="en-US"/>
        </a:p>
      </dgm:t>
    </dgm:pt>
    <dgm:pt modelId="{0A58039C-5814-4C40-BAB5-2B0E8087E92A}" type="sibTrans" cxnId="{C0610BC3-7E4D-42CF-AA7A-8C8DE5D9E1B9}">
      <dgm:prSet/>
      <dgm:spPr/>
      <dgm:t>
        <a:bodyPr/>
        <a:lstStyle/>
        <a:p>
          <a:endParaRPr lang="en-US" dirty="0"/>
        </a:p>
      </dgm:t>
    </dgm:pt>
    <dgm:pt modelId="{44FB71FE-D9DA-414C-BC3F-AAF5A1A8143C}">
      <dgm:prSet/>
      <dgm:spPr/>
      <dgm:t>
        <a:bodyPr/>
        <a:lstStyle/>
        <a:p>
          <a:r>
            <a:rPr lang="es-MX" dirty="0" smtClean="0"/>
            <a:t>Validar las Políticas</a:t>
          </a:r>
          <a:endParaRPr lang="en-US" dirty="0" smtClean="0"/>
        </a:p>
      </dgm:t>
    </dgm:pt>
    <dgm:pt modelId="{7E67A212-B4FB-4105-8A2C-FDEAB9BDD309}" type="parTrans" cxnId="{69744FD8-A45B-4A4A-9A75-F258755923A8}">
      <dgm:prSet/>
      <dgm:spPr/>
      <dgm:t>
        <a:bodyPr/>
        <a:lstStyle/>
        <a:p>
          <a:endParaRPr lang="en-US"/>
        </a:p>
      </dgm:t>
    </dgm:pt>
    <dgm:pt modelId="{526B2EB4-D79C-47FF-BDB9-FBC63EF47AD6}" type="sibTrans" cxnId="{69744FD8-A45B-4A4A-9A75-F258755923A8}">
      <dgm:prSet/>
      <dgm:spPr/>
      <dgm:t>
        <a:bodyPr/>
        <a:lstStyle/>
        <a:p>
          <a:endParaRPr lang="en-US" dirty="0"/>
        </a:p>
      </dgm:t>
    </dgm:pt>
    <dgm:pt modelId="{A94E2C76-0BCF-4F2E-9EA2-E00B01CC15E4}">
      <dgm:prSet/>
      <dgm:spPr/>
      <dgm:t>
        <a:bodyPr/>
        <a:lstStyle/>
        <a:p>
          <a:r>
            <a:rPr lang="es-MX" dirty="0" smtClean="0"/>
            <a:t>Publicar las Políticas</a:t>
          </a:r>
          <a:endParaRPr lang="en-US" dirty="0" smtClean="0"/>
        </a:p>
      </dgm:t>
    </dgm:pt>
    <dgm:pt modelId="{71A495CF-5709-45D0-AE3D-2BFE1093731F}" type="parTrans" cxnId="{A3530820-6A13-48F9-BBCE-067ED6E6F1AE}">
      <dgm:prSet/>
      <dgm:spPr/>
      <dgm:t>
        <a:bodyPr/>
        <a:lstStyle/>
        <a:p>
          <a:endParaRPr lang="en-US"/>
        </a:p>
      </dgm:t>
    </dgm:pt>
    <dgm:pt modelId="{DD5FB672-AE10-401C-B27D-188F96C6D53F}" type="sibTrans" cxnId="{A3530820-6A13-48F9-BBCE-067ED6E6F1AE}">
      <dgm:prSet/>
      <dgm:spPr/>
      <dgm:t>
        <a:bodyPr/>
        <a:lstStyle/>
        <a:p>
          <a:endParaRPr lang="en-US" dirty="0"/>
        </a:p>
      </dgm:t>
    </dgm:pt>
    <dgm:pt modelId="{C6B75A42-6947-4518-9ABB-86F6B0D4ACB4}">
      <dgm:prSet/>
      <dgm:spPr/>
      <dgm:t>
        <a:bodyPr/>
        <a:lstStyle/>
        <a:p>
          <a:r>
            <a:rPr lang="es-MX" dirty="0" smtClean="0"/>
            <a:t>Hacer Cumplir y Evaluar las Políticas</a:t>
          </a:r>
          <a:endParaRPr lang="en-US" dirty="0" smtClean="0"/>
        </a:p>
      </dgm:t>
    </dgm:pt>
    <dgm:pt modelId="{0E4AA40F-E082-46E0-9595-8F4057334C3A}" type="parTrans" cxnId="{0076719C-8BE5-4083-B045-6C4D8A72DC14}">
      <dgm:prSet/>
      <dgm:spPr/>
      <dgm:t>
        <a:bodyPr/>
        <a:lstStyle/>
        <a:p>
          <a:endParaRPr lang="en-US"/>
        </a:p>
      </dgm:t>
    </dgm:pt>
    <dgm:pt modelId="{CC4D2EA6-F4AC-48DB-8173-E0F73ED088C2}" type="sibTrans" cxnId="{0076719C-8BE5-4083-B045-6C4D8A72DC14}">
      <dgm:prSet/>
      <dgm:spPr/>
      <dgm:t>
        <a:bodyPr/>
        <a:lstStyle/>
        <a:p>
          <a:endParaRPr lang="en-US" dirty="0"/>
        </a:p>
      </dgm:t>
    </dgm:pt>
    <dgm:pt modelId="{B06572F6-DE42-48EA-8F90-F98B4C4D78C2}">
      <dgm:prSet/>
      <dgm:spPr/>
      <dgm:t>
        <a:bodyPr/>
        <a:lstStyle/>
        <a:p>
          <a:r>
            <a:rPr lang="es-MX" dirty="0" smtClean="0"/>
            <a:t>Revisar y Mantener la Política</a:t>
          </a:r>
          <a:endParaRPr lang="en-US" dirty="0" smtClean="0"/>
        </a:p>
      </dgm:t>
    </dgm:pt>
    <dgm:pt modelId="{AD5F259A-3B34-4B74-932C-424F745418C5}" type="parTrans" cxnId="{8550C146-BB43-4BEC-95CA-5348C8564B72}">
      <dgm:prSet/>
      <dgm:spPr/>
      <dgm:t>
        <a:bodyPr/>
        <a:lstStyle/>
        <a:p>
          <a:endParaRPr lang="en-US"/>
        </a:p>
      </dgm:t>
    </dgm:pt>
    <dgm:pt modelId="{ACA79EF1-6CA2-457A-A2CE-E751F1B020D5}" type="sibTrans" cxnId="{8550C146-BB43-4BEC-95CA-5348C8564B72}">
      <dgm:prSet/>
      <dgm:spPr/>
      <dgm:t>
        <a:bodyPr/>
        <a:lstStyle/>
        <a:p>
          <a:endParaRPr lang="en-US"/>
        </a:p>
      </dgm:t>
    </dgm:pt>
    <dgm:pt modelId="{06A3E0DE-D893-4F80-9A16-EB1064A95433}" type="pres">
      <dgm:prSet presAssocID="{D6698790-E26F-4E27-8042-27DA583C32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D05B91-D6AF-4A3E-B4A5-DF4C6C150AE3}" type="pres">
      <dgm:prSet presAssocID="{1A668C8A-C881-4130-8BDE-C7641AEED12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5E0E1-C1B5-481B-97EA-0B648153D2FA}" type="pres">
      <dgm:prSet presAssocID="{9032B061-EE21-45D2-875A-A4AEF6C08EE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4C669B7-841C-4922-A501-64860DF57E0B}" type="pres">
      <dgm:prSet presAssocID="{9032B061-EE21-45D2-875A-A4AEF6C08EE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E134F7D1-746E-4D89-9683-8CFC706FC2DB}" type="pres">
      <dgm:prSet presAssocID="{1504BE31-C819-46CF-B3BD-3CFCD191C8E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359D1-D5D8-4891-9A30-F11535483502}" type="pres">
      <dgm:prSet presAssocID="{0A58039C-5814-4C40-BAB5-2B0E8087E92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DD7E76B-B1D0-4BEA-B3B1-5A2443EE8639}" type="pres">
      <dgm:prSet presAssocID="{0A58039C-5814-4C40-BAB5-2B0E8087E92A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7A1F17A1-D82A-4A5B-929A-359CF57E7AC3}" type="pres">
      <dgm:prSet presAssocID="{44FB71FE-D9DA-414C-BC3F-AAF5A1A8143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6A9D1-8049-42FC-BB45-403379F9A2DD}" type="pres">
      <dgm:prSet presAssocID="{526B2EB4-D79C-47FF-BDB9-FBC63EF47AD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344F892-D354-48C2-8817-3ACF49CC3626}" type="pres">
      <dgm:prSet presAssocID="{526B2EB4-D79C-47FF-BDB9-FBC63EF47AD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C5F32D88-6506-4C1F-A023-E66043644D73}" type="pres">
      <dgm:prSet presAssocID="{A94E2C76-0BCF-4F2E-9EA2-E00B01CC15E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BEC43-271E-49BC-9576-F75E26E111C6}" type="pres">
      <dgm:prSet presAssocID="{DD5FB672-AE10-401C-B27D-188F96C6D53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CD639E91-5EC6-4D04-9400-C0143A59EDCC}" type="pres">
      <dgm:prSet presAssocID="{DD5FB672-AE10-401C-B27D-188F96C6D53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A7DA9E28-EB75-4C5E-A4E9-44F90D279BD8}" type="pres">
      <dgm:prSet presAssocID="{C6B75A42-6947-4518-9ABB-86F6B0D4AC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D81B6-21B7-4FE8-B122-DEAD0986DFC4}" type="pres">
      <dgm:prSet presAssocID="{CC4D2EA6-F4AC-48DB-8173-E0F73ED088C2}" presName="sibTrans" presStyleLbl="sibTrans1D1" presStyleIdx="4" presStyleCnt="5"/>
      <dgm:spPr/>
      <dgm:t>
        <a:bodyPr/>
        <a:lstStyle/>
        <a:p>
          <a:endParaRPr lang="en-US"/>
        </a:p>
      </dgm:t>
    </dgm:pt>
    <dgm:pt modelId="{DEC458B2-A1E1-45A3-8C75-236D9E52E8BD}" type="pres">
      <dgm:prSet presAssocID="{CC4D2EA6-F4AC-48DB-8173-E0F73ED088C2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98BE3471-1A74-4A4B-8EEB-9A5C10D24BF1}" type="pres">
      <dgm:prSet presAssocID="{B06572F6-DE42-48EA-8F90-F98B4C4D78C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535DE-833D-4C2B-8B50-01CA125A249D}" type="presOf" srcId="{0A58039C-5814-4C40-BAB5-2B0E8087E92A}" destId="{4B8359D1-D5D8-4891-9A30-F11535483502}" srcOrd="0" destOrd="0" presId="urn:microsoft.com/office/officeart/2005/8/layout/bProcess3"/>
    <dgm:cxn modelId="{519D106F-2128-4D54-91A2-D50929C45E5D}" type="presOf" srcId="{9032B061-EE21-45D2-875A-A4AEF6C08EE5}" destId="{64C669B7-841C-4922-A501-64860DF57E0B}" srcOrd="1" destOrd="0" presId="urn:microsoft.com/office/officeart/2005/8/layout/bProcess3"/>
    <dgm:cxn modelId="{826C362C-6DC3-4F8F-BD37-2D24AE22A80E}" type="presOf" srcId="{DD5FB672-AE10-401C-B27D-188F96C6D53F}" destId="{87FBEC43-271E-49BC-9576-F75E26E111C6}" srcOrd="0" destOrd="0" presId="urn:microsoft.com/office/officeart/2005/8/layout/bProcess3"/>
    <dgm:cxn modelId="{FFEE0E5A-288A-421B-87DE-372FD194EF55}" type="presOf" srcId="{C6B75A42-6947-4518-9ABB-86F6B0D4ACB4}" destId="{A7DA9E28-EB75-4C5E-A4E9-44F90D279BD8}" srcOrd="0" destOrd="0" presId="urn:microsoft.com/office/officeart/2005/8/layout/bProcess3"/>
    <dgm:cxn modelId="{843EE855-3B3E-4492-9ACF-447090A53F83}" type="presOf" srcId="{DD5FB672-AE10-401C-B27D-188F96C6D53F}" destId="{CD639E91-5EC6-4D04-9400-C0143A59EDCC}" srcOrd="1" destOrd="0" presId="urn:microsoft.com/office/officeart/2005/8/layout/bProcess3"/>
    <dgm:cxn modelId="{DB1FBC0D-00A4-468A-B36F-1835D50D57EC}" type="presOf" srcId="{D6698790-E26F-4E27-8042-27DA583C3259}" destId="{06A3E0DE-D893-4F80-9A16-EB1064A95433}" srcOrd="0" destOrd="0" presId="urn:microsoft.com/office/officeart/2005/8/layout/bProcess3"/>
    <dgm:cxn modelId="{04B19709-CF22-4DD1-9272-CC50BAD34344}" type="presOf" srcId="{0A58039C-5814-4C40-BAB5-2B0E8087E92A}" destId="{7DD7E76B-B1D0-4BEA-B3B1-5A2443EE8639}" srcOrd="1" destOrd="0" presId="urn:microsoft.com/office/officeart/2005/8/layout/bProcess3"/>
    <dgm:cxn modelId="{C0610BC3-7E4D-42CF-AA7A-8C8DE5D9E1B9}" srcId="{D6698790-E26F-4E27-8042-27DA583C3259}" destId="{1504BE31-C819-46CF-B3BD-3CFCD191C8E3}" srcOrd="1" destOrd="0" parTransId="{06B26FCD-BF44-4E7F-9B46-5714E1149D9A}" sibTransId="{0A58039C-5814-4C40-BAB5-2B0E8087E92A}"/>
    <dgm:cxn modelId="{ED4EBF8A-95A1-42B9-9F4A-71B7297A6F3C}" type="presOf" srcId="{44FB71FE-D9DA-414C-BC3F-AAF5A1A8143C}" destId="{7A1F17A1-D82A-4A5B-929A-359CF57E7AC3}" srcOrd="0" destOrd="0" presId="urn:microsoft.com/office/officeart/2005/8/layout/bProcess3"/>
    <dgm:cxn modelId="{4B564E1C-F455-4D18-BB17-0E26F93F3A11}" type="presOf" srcId="{CC4D2EA6-F4AC-48DB-8173-E0F73ED088C2}" destId="{DEC458B2-A1E1-45A3-8C75-236D9E52E8BD}" srcOrd="1" destOrd="0" presId="urn:microsoft.com/office/officeart/2005/8/layout/bProcess3"/>
    <dgm:cxn modelId="{69744FD8-A45B-4A4A-9A75-F258755923A8}" srcId="{D6698790-E26F-4E27-8042-27DA583C3259}" destId="{44FB71FE-D9DA-414C-BC3F-AAF5A1A8143C}" srcOrd="2" destOrd="0" parTransId="{7E67A212-B4FB-4105-8A2C-FDEAB9BDD309}" sibTransId="{526B2EB4-D79C-47FF-BDB9-FBC63EF47AD6}"/>
    <dgm:cxn modelId="{0076719C-8BE5-4083-B045-6C4D8A72DC14}" srcId="{D6698790-E26F-4E27-8042-27DA583C3259}" destId="{C6B75A42-6947-4518-9ABB-86F6B0D4ACB4}" srcOrd="4" destOrd="0" parTransId="{0E4AA40F-E082-46E0-9595-8F4057334C3A}" sibTransId="{CC4D2EA6-F4AC-48DB-8173-E0F73ED088C2}"/>
    <dgm:cxn modelId="{ED533AA9-463B-4A0C-9EFE-42AA3285C664}" srcId="{D6698790-E26F-4E27-8042-27DA583C3259}" destId="{1A668C8A-C881-4130-8BDE-C7641AEED129}" srcOrd="0" destOrd="0" parTransId="{99BDEA67-09FF-4457-90CD-011A30ED079B}" sibTransId="{9032B061-EE21-45D2-875A-A4AEF6C08EE5}"/>
    <dgm:cxn modelId="{846D53D6-557B-4AE1-9227-970A9D086E7C}" type="presOf" srcId="{526B2EB4-D79C-47FF-BDB9-FBC63EF47AD6}" destId="{86B6A9D1-8049-42FC-BB45-403379F9A2DD}" srcOrd="0" destOrd="0" presId="urn:microsoft.com/office/officeart/2005/8/layout/bProcess3"/>
    <dgm:cxn modelId="{0E9C64E6-C377-456E-B912-2660FD5B9377}" type="presOf" srcId="{526B2EB4-D79C-47FF-BDB9-FBC63EF47AD6}" destId="{9344F892-D354-48C2-8817-3ACF49CC3626}" srcOrd="1" destOrd="0" presId="urn:microsoft.com/office/officeart/2005/8/layout/bProcess3"/>
    <dgm:cxn modelId="{424F394D-5C06-48A7-9009-64E87F3687A0}" type="presOf" srcId="{CC4D2EA6-F4AC-48DB-8173-E0F73ED088C2}" destId="{F7ED81B6-21B7-4FE8-B122-DEAD0986DFC4}" srcOrd="0" destOrd="0" presId="urn:microsoft.com/office/officeart/2005/8/layout/bProcess3"/>
    <dgm:cxn modelId="{8550C146-BB43-4BEC-95CA-5348C8564B72}" srcId="{D6698790-E26F-4E27-8042-27DA583C3259}" destId="{B06572F6-DE42-48EA-8F90-F98B4C4D78C2}" srcOrd="5" destOrd="0" parTransId="{AD5F259A-3B34-4B74-932C-424F745418C5}" sibTransId="{ACA79EF1-6CA2-457A-A2CE-E751F1B020D5}"/>
    <dgm:cxn modelId="{4423D040-1E0F-4503-B72B-B89C35FE4736}" type="presOf" srcId="{1504BE31-C819-46CF-B3BD-3CFCD191C8E3}" destId="{E134F7D1-746E-4D89-9683-8CFC706FC2DB}" srcOrd="0" destOrd="0" presId="urn:microsoft.com/office/officeart/2005/8/layout/bProcess3"/>
    <dgm:cxn modelId="{1B24DA16-3FF9-42CC-BCF2-342C1E649A46}" type="presOf" srcId="{B06572F6-DE42-48EA-8F90-F98B4C4D78C2}" destId="{98BE3471-1A74-4A4B-8EEB-9A5C10D24BF1}" srcOrd="0" destOrd="0" presId="urn:microsoft.com/office/officeart/2005/8/layout/bProcess3"/>
    <dgm:cxn modelId="{A3530820-6A13-48F9-BBCE-067ED6E6F1AE}" srcId="{D6698790-E26F-4E27-8042-27DA583C3259}" destId="{A94E2C76-0BCF-4F2E-9EA2-E00B01CC15E4}" srcOrd="3" destOrd="0" parTransId="{71A495CF-5709-45D0-AE3D-2BFE1093731F}" sibTransId="{DD5FB672-AE10-401C-B27D-188F96C6D53F}"/>
    <dgm:cxn modelId="{152DBC91-8B5F-41EB-8693-944971AC8F63}" type="presOf" srcId="{A94E2C76-0BCF-4F2E-9EA2-E00B01CC15E4}" destId="{C5F32D88-6506-4C1F-A023-E66043644D73}" srcOrd="0" destOrd="0" presId="urn:microsoft.com/office/officeart/2005/8/layout/bProcess3"/>
    <dgm:cxn modelId="{ECAAEB78-EB46-4C5D-8A73-E6E35D6B0E78}" type="presOf" srcId="{9032B061-EE21-45D2-875A-A4AEF6C08EE5}" destId="{7BD5E0E1-C1B5-481B-97EA-0B648153D2FA}" srcOrd="0" destOrd="0" presId="urn:microsoft.com/office/officeart/2005/8/layout/bProcess3"/>
    <dgm:cxn modelId="{DB5D8AB7-0C9B-4A3C-8164-7D4C463ED4DE}" type="presOf" srcId="{1A668C8A-C881-4130-8BDE-C7641AEED129}" destId="{00D05B91-D6AF-4A3E-B4A5-DF4C6C150AE3}" srcOrd="0" destOrd="0" presId="urn:microsoft.com/office/officeart/2005/8/layout/bProcess3"/>
    <dgm:cxn modelId="{1B48826F-2AC6-47C4-B6D3-A663CA069DC3}" type="presParOf" srcId="{06A3E0DE-D893-4F80-9A16-EB1064A95433}" destId="{00D05B91-D6AF-4A3E-B4A5-DF4C6C150AE3}" srcOrd="0" destOrd="0" presId="urn:microsoft.com/office/officeart/2005/8/layout/bProcess3"/>
    <dgm:cxn modelId="{2CBBCB7C-1260-4159-A205-28661E56262C}" type="presParOf" srcId="{06A3E0DE-D893-4F80-9A16-EB1064A95433}" destId="{7BD5E0E1-C1B5-481B-97EA-0B648153D2FA}" srcOrd="1" destOrd="0" presId="urn:microsoft.com/office/officeart/2005/8/layout/bProcess3"/>
    <dgm:cxn modelId="{1207146C-0EFC-4E89-B1B9-FB4BF0BD53AC}" type="presParOf" srcId="{7BD5E0E1-C1B5-481B-97EA-0B648153D2FA}" destId="{64C669B7-841C-4922-A501-64860DF57E0B}" srcOrd="0" destOrd="0" presId="urn:microsoft.com/office/officeart/2005/8/layout/bProcess3"/>
    <dgm:cxn modelId="{CD1D090E-9193-427D-81A5-E216D1684E3A}" type="presParOf" srcId="{06A3E0DE-D893-4F80-9A16-EB1064A95433}" destId="{E134F7D1-746E-4D89-9683-8CFC706FC2DB}" srcOrd="2" destOrd="0" presId="urn:microsoft.com/office/officeart/2005/8/layout/bProcess3"/>
    <dgm:cxn modelId="{D8CC3D7C-2421-4A12-AB99-98DF27C1674B}" type="presParOf" srcId="{06A3E0DE-D893-4F80-9A16-EB1064A95433}" destId="{4B8359D1-D5D8-4891-9A30-F11535483502}" srcOrd="3" destOrd="0" presId="urn:microsoft.com/office/officeart/2005/8/layout/bProcess3"/>
    <dgm:cxn modelId="{B2A0F0E6-891B-42AE-A4F8-A2749F3244F4}" type="presParOf" srcId="{4B8359D1-D5D8-4891-9A30-F11535483502}" destId="{7DD7E76B-B1D0-4BEA-B3B1-5A2443EE8639}" srcOrd="0" destOrd="0" presId="urn:microsoft.com/office/officeart/2005/8/layout/bProcess3"/>
    <dgm:cxn modelId="{30DA69D3-6754-46C7-8034-A7091FFC7C2C}" type="presParOf" srcId="{06A3E0DE-D893-4F80-9A16-EB1064A95433}" destId="{7A1F17A1-D82A-4A5B-929A-359CF57E7AC3}" srcOrd="4" destOrd="0" presId="urn:microsoft.com/office/officeart/2005/8/layout/bProcess3"/>
    <dgm:cxn modelId="{F1F6ECE3-A17C-4DAB-8E83-9222A0A47253}" type="presParOf" srcId="{06A3E0DE-D893-4F80-9A16-EB1064A95433}" destId="{86B6A9D1-8049-42FC-BB45-403379F9A2DD}" srcOrd="5" destOrd="0" presId="urn:microsoft.com/office/officeart/2005/8/layout/bProcess3"/>
    <dgm:cxn modelId="{8477A03C-AE9E-44F5-AB44-3C354F685633}" type="presParOf" srcId="{86B6A9D1-8049-42FC-BB45-403379F9A2DD}" destId="{9344F892-D354-48C2-8817-3ACF49CC3626}" srcOrd="0" destOrd="0" presId="urn:microsoft.com/office/officeart/2005/8/layout/bProcess3"/>
    <dgm:cxn modelId="{BBB87995-4664-4B6C-B534-1522132BEAB3}" type="presParOf" srcId="{06A3E0DE-D893-4F80-9A16-EB1064A95433}" destId="{C5F32D88-6506-4C1F-A023-E66043644D73}" srcOrd="6" destOrd="0" presId="urn:microsoft.com/office/officeart/2005/8/layout/bProcess3"/>
    <dgm:cxn modelId="{34F70FD7-0C5A-408B-A176-E713DB9948ED}" type="presParOf" srcId="{06A3E0DE-D893-4F80-9A16-EB1064A95433}" destId="{87FBEC43-271E-49BC-9576-F75E26E111C6}" srcOrd="7" destOrd="0" presId="urn:microsoft.com/office/officeart/2005/8/layout/bProcess3"/>
    <dgm:cxn modelId="{F0799981-19AC-437B-A044-A84A6D1318DB}" type="presParOf" srcId="{87FBEC43-271E-49BC-9576-F75E26E111C6}" destId="{CD639E91-5EC6-4D04-9400-C0143A59EDCC}" srcOrd="0" destOrd="0" presId="urn:microsoft.com/office/officeart/2005/8/layout/bProcess3"/>
    <dgm:cxn modelId="{333DAD8D-1FDD-4C7E-A16B-26488123A096}" type="presParOf" srcId="{06A3E0DE-D893-4F80-9A16-EB1064A95433}" destId="{A7DA9E28-EB75-4C5E-A4E9-44F90D279BD8}" srcOrd="8" destOrd="0" presId="urn:microsoft.com/office/officeart/2005/8/layout/bProcess3"/>
    <dgm:cxn modelId="{B0F7D9A1-26CB-4340-A08A-EFDE572AC0B4}" type="presParOf" srcId="{06A3E0DE-D893-4F80-9A16-EB1064A95433}" destId="{F7ED81B6-21B7-4FE8-B122-DEAD0986DFC4}" srcOrd="9" destOrd="0" presId="urn:microsoft.com/office/officeart/2005/8/layout/bProcess3"/>
    <dgm:cxn modelId="{B6733294-C755-45B8-9AD5-FA41D447F9A1}" type="presParOf" srcId="{F7ED81B6-21B7-4FE8-B122-DEAD0986DFC4}" destId="{DEC458B2-A1E1-45A3-8C75-236D9E52E8BD}" srcOrd="0" destOrd="0" presId="urn:microsoft.com/office/officeart/2005/8/layout/bProcess3"/>
    <dgm:cxn modelId="{8EE8ED3D-2531-4C5F-9EEC-BAFF44FE9062}" type="presParOf" srcId="{06A3E0DE-D893-4F80-9A16-EB1064A95433}" destId="{98BE3471-1A74-4A4B-8EEB-9A5C10D24BF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972EBE-BFAE-48F1-83E2-9F3BDE7DF5AD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A1D9146-4FA0-4193-9016-D901430D1FBF}">
      <dgm:prSet phldrT="[Text]"/>
      <dgm:spPr/>
      <dgm:t>
        <a:bodyPr/>
        <a:lstStyle/>
        <a:p>
          <a:r>
            <a:rPr lang="es-MX" dirty="0" smtClean="0"/>
            <a:t>Establecer los Requerimientos del Servicio y Planear el Presupuesto </a:t>
          </a:r>
          <a:endParaRPr lang="en-US" dirty="0"/>
        </a:p>
      </dgm:t>
    </dgm:pt>
    <dgm:pt modelId="{1E97A5E2-B35A-4756-A3AA-B800B53AF3C8}" type="parTrans" cxnId="{D4E958F0-425C-4334-8750-B6B0229F3AEB}">
      <dgm:prSet/>
      <dgm:spPr/>
      <dgm:t>
        <a:bodyPr/>
        <a:lstStyle/>
        <a:p>
          <a:endParaRPr lang="en-US"/>
        </a:p>
      </dgm:t>
    </dgm:pt>
    <dgm:pt modelId="{3338BFBC-C807-4924-A436-6B09238A5C79}" type="sibTrans" cxnId="{D4E958F0-425C-4334-8750-B6B0229F3AEB}">
      <dgm:prSet/>
      <dgm:spPr/>
      <dgm:t>
        <a:bodyPr/>
        <a:lstStyle/>
        <a:p>
          <a:endParaRPr lang="en-US"/>
        </a:p>
      </dgm:t>
    </dgm:pt>
    <dgm:pt modelId="{245AB65F-4CF5-4683-B62C-5F7CD8900782}">
      <dgm:prSet custT="1"/>
      <dgm:spPr/>
      <dgm:t>
        <a:bodyPr/>
        <a:lstStyle/>
        <a:p>
          <a:r>
            <a:rPr lang="es-BO" sz="1700" dirty="0" smtClean="0"/>
            <a:t>Abordar los requerimientos del Servicio y la estrategia de la Organización.</a:t>
          </a:r>
          <a:endParaRPr lang="en-US" sz="1700" dirty="0" smtClean="0"/>
        </a:p>
      </dgm:t>
    </dgm:pt>
    <dgm:pt modelId="{A657B307-936C-4BA3-AF66-53BF14261167}" type="parTrans" cxnId="{1698BFF7-3D98-4C3E-B8DC-DCD25AB33354}">
      <dgm:prSet/>
      <dgm:spPr/>
      <dgm:t>
        <a:bodyPr/>
        <a:lstStyle/>
        <a:p>
          <a:endParaRPr lang="en-US"/>
        </a:p>
      </dgm:t>
    </dgm:pt>
    <dgm:pt modelId="{5B063684-41A3-4D23-B570-5BB563B25D27}" type="sibTrans" cxnId="{1698BFF7-3D98-4C3E-B8DC-DCD25AB33354}">
      <dgm:prSet/>
      <dgm:spPr/>
      <dgm:t>
        <a:bodyPr/>
        <a:lstStyle/>
        <a:p>
          <a:endParaRPr lang="en-US"/>
        </a:p>
      </dgm:t>
    </dgm:pt>
    <dgm:pt modelId="{2078F592-92FD-470F-B204-8996E7180173}">
      <dgm:prSet custT="1"/>
      <dgm:spPr/>
      <dgm:t>
        <a:bodyPr/>
        <a:lstStyle/>
        <a:p>
          <a:r>
            <a:rPr lang="es-MX" sz="2800" dirty="0" smtClean="0"/>
            <a:t>Administrar las Finanzas</a:t>
          </a:r>
          <a:endParaRPr lang="en-US" sz="2800" dirty="0" smtClean="0"/>
        </a:p>
      </dgm:t>
    </dgm:pt>
    <dgm:pt modelId="{9B133A79-BA0A-48C0-846D-DCA566F7628A}" type="parTrans" cxnId="{02697A83-5504-4406-A2D0-3471DBCB5B05}">
      <dgm:prSet/>
      <dgm:spPr/>
      <dgm:t>
        <a:bodyPr/>
        <a:lstStyle/>
        <a:p>
          <a:endParaRPr lang="en-US"/>
        </a:p>
      </dgm:t>
    </dgm:pt>
    <dgm:pt modelId="{EBD17559-9828-4096-A54D-2248FB5507FA}" type="sibTrans" cxnId="{02697A83-5504-4406-A2D0-3471DBCB5B05}">
      <dgm:prSet/>
      <dgm:spPr/>
      <dgm:t>
        <a:bodyPr/>
        <a:lstStyle/>
        <a:p>
          <a:endParaRPr lang="en-US"/>
        </a:p>
      </dgm:t>
    </dgm:pt>
    <dgm:pt modelId="{3C0C9A00-DCFB-4BC3-A9CC-5ACC7DFFDC31}">
      <dgm:prSet custT="1"/>
      <dgm:spPr/>
      <dgm:t>
        <a:bodyPr/>
        <a:lstStyle/>
        <a:p>
          <a:r>
            <a:rPr lang="es-BO" sz="1400" dirty="0" smtClean="0"/>
            <a:t>Administrar las Finanzas de las </a:t>
          </a:r>
          <a:r>
            <a:rPr lang="es-BO" sz="1400" dirty="0" err="1" smtClean="0"/>
            <a:t>TICs</a:t>
          </a:r>
          <a:r>
            <a:rPr lang="es-BO" sz="1400" dirty="0" smtClean="0"/>
            <a:t>.</a:t>
          </a:r>
          <a:endParaRPr lang="en-US" sz="1400" dirty="0" smtClean="0"/>
        </a:p>
      </dgm:t>
    </dgm:pt>
    <dgm:pt modelId="{6D3CA647-2C72-4BF8-9709-60D7FF55AE5C}" type="parTrans" cxnId="{C9FFE2EA-8838-4BC1-B7EA-C4B0399EA11B}">
      <dgm:prSet/>
      <dgm:spPr/>
      <dgm:t>
        <a:bodyPr/>
        <a:lstStyle/>
        <a:p>
          <a:endParaRPr lang="en-US"/>
        </a:p>
      </dgm:t>
    </dgm:pt>
    <dgm:pt modelId="{E1FD733E-1716-420E-B792-FDBE074CBABE}" type="sibTrans" cxnId="{C9FFE2EA-8838-4BC1-B7EA-C4B0399EA11B}">
      <dgm:prSet/>
      <dgm:spPr/>
      <dgm:t>
        <a:bodyPr/>
        <a:lstStyle/>
        <a:p>
          <a:endParaRPr lang="en-US"/>
        </a:p>
      </dgm:t>
    </dgm:pt>
    <dgm:pt modelId="{8FB787A0-3589-445B-A636-5D0960B0C379}">
      <dgm:prSet custT="1"/>
      <dgm:spPr/>
      <dgm:t>
        <a:bodyPr/>
        <a:lstStyle/>
        <a:p>
          <a:r>
            <a:rPr lang="es-MX" sz="2800" dirty="0" smtClean="0"/>
            <a:t>Llevar a cabo la Contabilidad y los Reportes de las </a:t>
          </a:r>
          <a:r>
            <a:rPr lang="es-MX" sz="2800" dirty="0" err="1" smtClean="0"/>
            <a:t>TICs</a:t>
          </a:r>
          <a:r>
            <a:rPr lang="es-MX" sz="2800" dirty="0" smtClean="0"/>
            <a:t> </a:t>
          </a:r>
          <a:endParaRPr lang="en-US" sz="2800" dirty="0" smtClean="0"/>
        </a:p>
      </dgm:t>
    </dgm:pt>
    <dgm:pt modelId="{B1783B6B-2057-49D1-8960-F50E39900D29}" type="parTrans" cxnId="{CF8D5EBB-7868-4BFB-93E0-892FF84EDC63}">
      <dgm:prSet/>
      <dgm:spPr/>
      <dgm:t>
        <a:bodyPr/>
        <a:lstStyle/>
        <a:p>
          <a:endParaRPr lang="en-US"/>
        </a:p>
      </dgm:t>
    </dgm:pt>
    <dgm:pt modelId="{C1545B31-CAB0-4091-94F8-00D26D8263CA}" type="sibTrans" cxnId="{CF8D5EBB-7868-4BFB-93E0-892FF84EDC63}">
      <dgm:prSet/>
      <dgm:spPr/>
      <dgm:t>
        <a:bodyPr/>
        <a:lstStyle/>
        <a:p>
          <a:endParaRPr lang="en-US"/>
        </a:p>
      </dgm:t>
    </dgm:pt>
    <dgm:pt modelId="{F6BF7981-7ECC-42B9-938B-0A64E2A47317}">
      <dgm:prSet custT="1"/>
      <dgm:spPr/>
      <dgm:t>
        <a:bodyPr/>
        <a:lstStyle/>
        <a:p>
          <a:r>
            <a:rPr lang="en-US" sz="1700" dirty="0" err="1" smtClean="0"/>
            <a:t>Enfocado</a:t>
          </a:r>
          <a:r>
            <a:rPr lang="en-US" sz="1700" dirty="0" smtClean="0"/>
            <a:t> </a:t>
          </a:r>
          <a:r>
            <a:rPr lang="en-US" sz="1700" dirty="0" err="1" smtClean="0"/>
            <a:t>principalmente</a:t>
          </a:r>
          <a:r>
            <a:rPr lang="en-US" sz="1700" dirty="0" smtClean="0"/>
            <a:t> en el </a:t>
          </a:r>
          <a:r>
            <a:rPr lang="en-US" sz="1700" dirty="0" err="1" smtClean="0"/>
            <a:t>segu</a:t>
          </a:r>
          <a:r>
            <a:rPr lang="es-BO" sz="1700" dirty="0" err="1" smtClean="0"/>
            <a:t>imiento</a:t>
          </a:r>
          <a:r>
            <a:rPr lang="es-BO" sz="1700" dirty="0" smtClean="0"/>
            <a:t> y los informes de los costos reales y beneficios</a:t>
          </a:r>
          <a:endParaRPr lang="en-US" sz="1700" dirty="0"/>
        </a:p>
      </dgm:t>
    </dgm:pt>
    <dgm:pt modelId="{62BF31E4-DD4F-499F-ACE9-72A1D83AE669}" type="parTrans" cxnId="{3C8DA1FB-FF1D-4E9B-96CB-E5082CE0B8B1}">
      <dgm:prSet/>
      <dgm:spPr/>
      <dgm:t>
        <a:bodyPr/>
        <a:lstStyle/>
        <a:p>
          <a:endParaRPr lang="en-US"/>
        </a:p>
      </dgm:t>
    </dgm:pt>
    <dgm:pt modelId="{F203AD8C-7CE2-4DF1-8646-252347B5BED0}" type="sibTrans" cxnId="{3C8DA1FB-FF1D-4E9B-96CB-E5082CE0B8B1}">
      <dgm:prSet/>
      <dgm:spPr/>
      <dgm:t>
        <a:bodyPr/>
        <a:lstStyle/>
        <a:p>
          <a:endParaRPr lang="en-US"/>
        </a:p>
      </dgm:t>
    </dgm:pt>
    <dgm:pt modelId="{4C412267-AF98-4E5F-9CEE-62A35C7F8CC4}">
      <dgm:prSet custT="1"/>
      <dgm:spPr/>
      <dgm:t>
        <a:bodyPr/>
        <a:lstStyle/>
        <a:p>
          <a:r>
            <a:rPr lang="es-BO" sz="1700" dirty="0" smtClean="0"/>
            <a:t>Planear un Presupuesto.</a:t>
          </a:r>
          <a:endParaRPr lang="es-BO" sz="1700" dirty="0" smtClean="0"/>
        </a:p>
      </dgm:t>
    </dgm:pt>
    <dgm:pt modelId="{B3492639-7C12-49A2-8072-9869CF59C2EF}" type="parTrans" cxnId="{FBBEF724-4888-4C71-B851-810301BAAD91}">
      <dgm:prSet/>
      <dgm:spPr/>
      <dgm:t>
        <a:bodyPr/>
        <a:lstStyle/>
        <a:p>
          <a:endParaRPr lang="es-BO"/>
        </a:p>
      </dgm:t>
    </dgm:pt>
    <dgm:pt modelId="{768EFA72-146A-45FE-960C-436DDA8E23D3}" type="sibTrans" cxnId="{FBBEF724-4888-4C71-B851-810301BAAD91}">
      <dgm:prSet/>
      <dgm:spPr/>
      <dgm:t>
        <a:bodyPr/>
        <a:lstStyle/>
        <a:p>
          <a:endParaRPr lang="es-BO"/>
        </a:p>
      </dgm:t>
    </dgm:pt>
    <dgm:pt modelId="{16365384-4E62-460B-9239-23FEEBE15661}">
      <dgm:prSet custT="1"/>
      <dgm:spPr/>
      <dgm:t>
        <a:bodyPr/>
        <a:lstStyle/>
        <a:p>
          <a:r>
            <a:rPr lang="es-BO" sz="1700" dirty="0" smtClean="0"/>
            <a:t>Llevar a cabo una revisión del Presupuesto.</a:t>
          </a:r>
          <a:endParaRPr lang="es-BO" sz="1700" dirty="0" smtClean="0"/>
        </a:p>
      </dgm:t>
    </dgm:pt>
    <dgm:pt modelId="{34C566E9-3836-4706-8831-F0FB952F4773}" type="parTrans" cxnId="{0E78461C-FBCC-4376-A82D-DB0FB14BD47D}">
      <dgm:prSet/>
      <dgm:spPr/>
      <dgm:t>
        <a:bodyPr/>
        <a:lstStyle/>
        <a:p>
          <a:endParaRPr lang="es-BO"/>
        </a:p>
      </dgm:t>
    </dgm:pt>
    <dgm:pt modelId="{0C1534A3-37E2-4F09-86F4-385C61D7C62D}" type="sibTrans" cxnId="{0E78461C-FBCC-4376-A82D-DB0FB14BD47D}">
      <dgm:prSet/>
      <dgm:spPr/>
      <dgm:t>
        <a:bodyPr/>
        <a:lstStyle/>
        <a:p>
          <a:endParaRPr lang="es-BO"/>
        </a:p>
      </dgm:t>
    </dgm:pt>
    <dgm:pt modelId="{C17F4019-86A9-4601-916A-9F74C9B6BB7D}">
      <dgm:prSet custT="1"/>
      <dgm:spPr/>
      <dgm:t>
        <a:bodyPr/>
        <a:lstStyle/>
        <a:p>
          <a:r>
            <a:rPr lang="es-BO" sz="1700" dirty="0" smtClean="0"/>
            <a:t>Administrar la Realización del Valor al Negocio de las TICs</a:t>
          </a:r>
          <a:endParaRPr lang="es-BO" sz="1700" dirty="0" smtClean="0"/>
        </a:p>
      </dgm:t>
    </dgm:pt>
    <dgm:pt modelId="{702DC5DD-8EA1-4DD0-BC9D-402EB6EB57A7}" type="parTrans" cxnId="{CB4DEA0D-1B0D-430A-B56F-481448A9A4A3}">
      <dgm:prSet/>
      <dgm:spPr/>
      <dgm:t>
        <a:bodyPr/>
        <a:lstStyle/>
        <a:p>
          <a:endParaRPr lang="es-BO"/>
        </a:p>
      </dgm:t>
    </dgm:pt>
    <dgm:pt modelId="{669E8254-0CE2-4AA5-8792-88B06ACEE470}" type="sibTrans" cxnId="{CB4DEA0D-1B0D-430A-B56F-481448A9A4A3}">
      <dgm:prSet/>
      <dgm:spPr/>
      <dgm:t>
        <a:bodyPr/>
        <a:lstStyle/>
        <a:p>
          <a:endParaRPr lang="es-BO"/>
        </a:p>
      </dgm:t>
    </dgm:pt>
    <dgm:pt modelId="{82FBFE84-472C-4EFF-9035-388BC38F7213}">
      <dgm:prSet custT="1"/>
      <dgm:spPr/>
      <dgm:t>
        <a:bodyPr/>
        <a:lstStyle/>
        <a:p>
          <a:r>
            <a:rPr lang="es-BO" sz="1400" dirty="0" smtClean="0"/>
            <a:t>Elaborar un Presupuesto de las TICs.</a:t>
          </a:r>
          <a:endParaRPr lang="es-BO" sz="1400" dirty="0" smtClean="0"/>
        </a:p>
      </dgm:t>
    </dgm:pt>
    <dgm:pt modelId="{CE10E500-448D-48F8-AAAC-4EEFDF5DBA64}" type="parTrans" cxnId="{CEECED45-1738-426F-A52E-47E9347C47C9}">
      <dgm:prSet/>
      <dgm:spPr/>
      <dgm:t>
        <a:bodyPr/>
        <a:lstStyle/>
        <a:p>
          <a:endParaRPr lang="es-BO"/>
        </a:p>
      </dgm:t>
    </dgm:pt>
    <dgm:pt modelId="{4D4E35D1-15D1-460C-91BA-EEBF4A31A259}" type="sibTrans" cxnId="{CEECED45-1738-426F-A52E-47E9347C47C9}">
      <dgm:prSet/>
      <dgm:spPr/>
      <dgm:t>
        <a:bodyPr/>
        <a:lstStyle/>
        <a:p>
          <a:endParaRPr lang="es-BO"/>
        </a:p>
      </dgm:t>
    </dgm:pt>
    <dgm:pt modelId="{ED775878-81AA-41D2-BD36-2BA5C08AD7F4}">
      <dgm:prSet custT="1"/>
      <dgm:spPr/>
      <dgm:t>
        <a:bodyPr/>
        <a:lstStyle/>
        <a:p>
          <a:r>
            <a:rPr lang="es-BO" sz="1400" dirty="0" smtClean="0"/>
            <a:t>Determinar los costos de Mantenimiento y de Operación.</a:t>
          </a:r>
          <a:endParaRPr lang="es-BO" sz="1400" dirty="0" smtClean="0"/>
        </a:p>
      </dgm:t>
    </dgm:pt>
    <dgm:pt modelId="{CEC54F59-7A31-4222-97F5-C6D0DAB11CFB}" type="parTrans" cxnId="{947D0DCE-3F21-4B8B-9C2E-8E562CCEA342}">
      <dgm:prSet/>
      <dgm:spPr/>
      <dgm:t>
        <a:bodyPr/>
        <a:lstStyle/>
        <a:p>
          <a:endParaRPr lang="es-BO"/>
        </a:p>
      </dgm:t>
    </dgm:pt>
    <dgm:pt modelId="{7D175162-EF78-4844-AC27-65D3C2029F65}" type="sibTrans" cxnId="{947D0DCE-3F21-4B8B-9C2E-8E562CCEA342}">
      <dgm:prSet/>
      <dgm:spPr/>
      <dgm:t>
        <a:bodyPr/>
        <a:lstStyle/>
        <a:p>
          <a:endParaRPr lang="es-BO"/>
        </a:p>
      </dgm:t>
    </dgm:pt>
    <dgm:pt modelId="{9A70BE00-152E-40CF-90EC-FEDFD6C21B7F}">
      <dgm:prSet custT="1"/>
      <dgm:spPr/>
      <dgm:t>
        <a:bodyPr/>
        <a:lstStyle/>
        <a:p>
          <a:r>
            <a:rPr lang="es-BO" sz="1400" dirty="0" smtClean="0"/>
            <a:t>Desarrollar iniciativas de innovación y de mejora.</a:t>
          </a:r>
          <a:endParaRPr lang="es-BO" sz="1400" dirty="0" smtClean="0"/>
        </a:p>
      </dgm:t>
    </dgm:pt>
    <dgm:pt modelId="{BEF737DF-FD77-4717-9144-F0326E5ED238}" type="parTrans" cxnId="{81E99E88-E43F-46D1-8074-7F9D076415EF}">
      <dgm:prSet/>
      <dgm:spPr/>
      <dgm:t>
        <a:bodyPr/>
        <a:lstStyle/>
        <a:p>
          <a:endParaRPr lang="es-BO"/>
        </a:p>
      </dgm:t>
    </dgm:pt>
    <dgm:pt modelId="{6E127475-2263-406F-A441-5076B2A146B9}" type="sibTrans" cxnId="{81E99E88-E43F-46D1-8074-7F9D076415EF}">
      <dgm:prSet/>
      <dgm:spPr/>
      <dgm:t>
        <a:bodyPr/>
        <a:lstStyle/>
        <a:p>
          <a:endParaRPr lang="es-BO"/>
        </a:p>
      </dgm:t>
    </dgm:pt>
    <dgm:pt modelId="{91900EA1-27E4-4CAD-BBC0-A13BD8D4E18B}">
      <dgm:prSet custT="1"/>
      <dgm:spPr/>
      <dgm:t>
        <a:bodyPr/>
        <a:lstStyle/>
        <a:p>
          <a:r>
            <a:rPr lang="es-BO" sz="1400" dirty="0" smtClean="0"/>
            <a:t>Determinar los costos de los Proyectos.</a:t>
          </a:r>
          <a:endParaRPr lang="es-BO" sz="1400" dirty="0" smtClean="0"/>
        </a:p>
      </dgm:t>
    </dgm:pt>
    <dgm:pt modelId="{AA7B6B6E-AF24-4AC1-B3F5-BAFE65B9D357}" type="parTrans" cxnId="{97764F0D-4E35-412F-AA42-04C3D1046B34}">
      <dgm:prSet/>
      <dgm:spPr/>
      <dgm:t>
        <a:bodyPr/>
        <a:lstStyle/>
        <a:p>
          <a:endParaRPr lang="es-BO"/>
        </a:p>
      </dgm:t>
    </dgm:pt>
    <dgm:pt modelId="{BA36B2E3-C267-4E04-B75B-A4CB7AD0907C}" type="sibTrans" cxnId="{97764F0D-4E35-412F-AA42-04C3D1046B34}">
      <dgm:prSet/>
      <dgm:spPr/>
      <dgm:t>
        <a:bodyPr/>
        <a:lstStyle/>
        <a:p>
          <a:endParaRPr lang="es-BO"/>
        </a:p>
      </dgm:t>
    </dgm:pt>
    <dgm:pt modelId="{99CF322E-4411-4CC4-B749-A025B0F108EC}">
      <dgm:prSet custT="1"/>
      <dgm:spPr/>
      <dgm:t>
        <a:bodyPr/>
        <a:lstStyle/>
        <a:p>
          <a:r>
            <a:rPr lang="es-BO" sz="1400" dirty="0" smtClean="0"/>
            <a:t>Establecer la conciencia de Realización de Valor al Negocio a lo largo de los grupos de TICs</a:t>
          </a:r>
          <a:endParaRPr lang="es-BO" sz="1400" dirty="0" smtClean="0"/>
        </a:p>
      </dgm:t>
    </dgm:pt>
    <dgm:pt modelId="{48F4EC47-0E13-4E60-8A20-5E6D7D566241}" type="parTrans" cxnId="{F2837EB5-E002-46A5-9756-D2E936F32C94}">
      <dgm:prSet/>
      <dgm:spPr/>
      <dgm:t>
        <a:bodyPr/>
        <a:lstStyle/>
        <a:p>
          <a:endParaRPr lang="es-BO"/>
        </a:p>
      </dgm:t>
    </dgm:pt>
    <dgm:pt modelId="{B624F0B7-C412-4440-A573-8BFE80F6C186}" type="sibTrans" cxnId="{F2837EB5-E002-46A5-9756-D2E936F32C94}">
      <dgm:prSet/>
      <dgm:spPr/>
      <dgm:t>
        <a:bodyPr/>
        <a:lstStyle/>
        <a:p>
          <a:endParaRPr lang="es-BO"/>
        </a:p>
      </dgm:t>
    </dgm:pt>
    <dgm:pt modelId="{A78A3449-D44A-4E15-8ECF-7BC93FCDCF0A}" type="pres">
      <dgm:prSet presAssocID="{A0972EBE-BFAE-48F1-83E2-9F3BDE7DF5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9A3D64-EDA0-4C2A-8445-92D8E460FCBA}" type="pres">
      <dgm:prSet presAssocID="{DA1D9146-4FA0-4193-9016-D901430D1FBF}" presName="linNode" presStyleCnt="0"/>
      <dgm:spPr/>
    </dgm:pt>
    <dgm:pt modelId="{46C3C5EE-A304-4AC3-A4EB-BBF74428B9AD}" type="pres">
      <dgm:prSet presAssocID="{DA1D9146-4FA0-4193-9016-D901430D1FBF}" presName="parentText" presStyleLbl="node1" presStyleIdx="0" presStyleCnt="3" custScaleX="83575" custLinFactNeighborX="-46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2FBD7-5406-4635-B8DA-37B8ADAF4DFF}" type="pres">
      <dgm:prSet presAssocID="{DA1D9146-4FA0-4193-9016-D901430D1FBF}" presName="descendantText" presStyleLbl="alignAccFollowNode1" presStyleIdx="0" presStyleCnt="3" custScaleX="114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B35D7-78BA-4A94-B312-204E78BFB5F3}" type="pres">
      <dgm:prSet presAssocID="{3338BFBC-C807-4924-A436-6B09238A5C79}" presName="sp" presStyleCnt="0"/>
      <dgm:spPr/>
    </dgm:pt>
    <dgm:pt modelId="{A87DFE21-7FBD-417E-99E3-26D78FFCCA05}" type="pres">
      <dgm:prSet presAssocID="{2078F592-92FD-470F-B204-8996E7180173}" presName="linNode" presStyleCnt="0"/>
      <dgm:spPr/>
    </dgm:pt>
    <dgm:pt modelId="{BEF7E4C2-A5F4-4201-ACFA-AC32A30ECC81}" type="pres">
      <dgm:prSet presAssocID="{2078F592-92FD-470F-B204-8996E7180173}" presName="parentText" presStyleLbl="node1" presStyleIdx="1" presStyleCnt="3" custScaleX="83575" custLinFactNeighborX="-46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38599-044C-40C0-AE65-833268F9D5B5}" type="pres">
      <dgm:prSet presAssocID="{2078F592-92FD-470F-B204-8996E7180173}" presName="descendantText" presStyleLbl="alignAccFollowNode1" presStyleIdx="1" presStyleCnt="3" custScaleX="114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458B5-7BC2-4043-9B36-1CE51DC3E058}" type="pres">
      <dgm:prSet presAssocID="{EBD17559-9828-4096-A54D-2248FB5507FA}" presName="sp" presStyleCnt="0"/>
      <dgm:spPr/>
    </dgm:pt>
    <dgm:pt modelId="{6A7D9AD8-4C4C-47FF-8932-DC43DBC8FA17}" type="pres">
      <dgm:prSet presAssocID="{8FB787A0-3589-445B-A636-5D0960B0C379}" presName="linNode" presStyleCnt="0"/>
      <dgm:spPr/>
    </dgm:pt>
    <dgm:pt modelId="{0C3D5C3A-7FB5-4CCF-AAC6-DCEC2CEBA68F}" type="pres">
      <dgm:prSet presAssocID="{8FB787A0-3589-445B-A636-5D0960B0C379}" presName="parentText" presStyleLbl="node1" presStyleIdx="2" presStyleCnt="3" custScaleX="83575" custLinFactNeighborX="-46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43AFD-EDEA-46CA-9E57-C1F1D886B2E8}" type="pres">
      <dgm:prSet presAssocID="{8FB787A0-3589-445B-A636-5D0960B0C379}" presName="descendantText" presStyleLbl="alignAccFollowNode1" presStyleIdx="2" presStyleCnt="3" custScaleX="114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BD3CDB-693D-46AD-99E5-DEB3198A9EB5}" type="presOf" srcId="{F6BF7981-7ECC-42B9-938B-0A64E2A47317}" destId="{3FE43AFD-EDEA-46CA-9E57-C1F1D886B2E8}" srcOrd="0" destOrd="0" presId="urn:microsoft.com/office/officeart/2005/8/layout/vList5"/>
    <dgm:cxn modelId="{6FB607B3-3018-43B9-A990-0EAFB5DD9AE2}" type="presOf" srcId="{16365384-4E62-460B-9239-23FEEBE15661}" destId="{FAE2FBD7-5406-4635-B8DA-37B8ADAF4DFF}" srcOrd="0" destOrd="2" presId="urn:microsoft.com/office/officeart/2005/8/layout/vList5"/>
    <dgm:cxn modelId="{CEECED45-1738-426F-A52E-47E9347C47C9}" srcId="{2078F592-92FD-470F-B204-8996E7180173}" destId="{82FBFE84-472C-4EFF-9035-388BC38F7213}" srcOrd="1" destOrd="0" parTransId="{CE10E500-448D-48F8-AAAC-4EEFDF5DBA64}" sibTransId="{4D4E35D1-15D1-460C-91BA-EEBF4A31A259}"/>
    <dgm:cxn modelId="{C9FFE2EA-8838-4BC1-B7EA-C4B0399EA11B}" srcId="{2078F592-92FD-470F-B204-8996E7180173}" destId="{3C0C9A00-DCFB-4BC3-A9CC-5ACC7DFFDC31}" srcOrd="0" destOrd="0" parTransId="{6D3CA647-2C72-4BF8-9709-60D7FF55AE5C}" sibTransId="{E1FD733E-1716-420E-B792-FDBE074CBABE}"/>
    <dgm:cxn modelId="{69453957-EDE8-4562-98AF-5B912B465AA4}" type="presOf" srcId="{91900EA1-27E4-4CAD-BBC0-A13BD8D4E18B}" destId="{13A38599-044C-40C0-AE65-833268F9D5B5}" srcOrd="0" destOrd="4" presId="urn:microsoft.com/office/officeart/2005/8/layout/vList5"/>
    <dgm:cxn modelId="{947D0DCE-3F21-4B8B-9C2E-8E562CCEA342}" srcId="{2078F592-92FD-470F-B204-8996E7180173}" destId="{ED775878-81AA-41D2-BD36-2BA5C08AD7F4}" srcOrd="2" destOrd="0" parTransId="{CEC54F59-7A31-4222-97F5-C6D0DAB11CFB}" sibTransId="{7D175162-EF78-4844-AC27-65D3C2029F65}"/>
    <dgm:cxn modelId="{3C8DA1FB-FF1D-4E9B-96CB-E5082CE0B8B1}" srcId="{8FB787A0-3589-445B-A636-5D0960B0C379}" destId="{F6BF7981-7ECC-42B9-938B-0A64E2A47317}" srcOrd="0" destOrd="0" parTransId="{62BF31E4-DD4F-499F-ACE9-72A1D83AE669}" sibTransId="{F203AD8C-7CE2-4DF1-8646-252347B5BED0}"/>
    <dgm:cxn modelId="{FBBEF724-4888-4C71-B851-810301BAAD91}" srcId="{DA1D9146-4FA0-4193-9016-D901430D1FBF}" destId="{4C412267-AF98-4E5F-9CEE-62A35C7F8CC4}" srcOrd="1" destOrd="0" parTransId="{B3492639-7C12-49A2-8072-9869CF59C2EF}" sibTransId="{768EFA72-146A-45FE-960C-436DDA8E23D3}"/>
    <dgm:cxn modelId="{06B93E5F-3724-45CC-A103-15EDB45B6016}" type="presOf" srcId="{C17F4019-86A9-4601-916A-9F74C9B6BB7D}" destId="{FAE2FBD7-5406-4635-B8DA-37B8ADAF4DFF}" srcOrd="0" destOrd="3" presId="urn:microsoft.com/office/officeart/2005/8/layout/vList5"/>
    <dgm:cxn modelId="{F0FF2D3E-FDC4-4443-B7DA-D79B13603C73}" type="presOf" srcId="{9A70BE00-152E-40CF-90EC-FEDFD6C21B7F}" destId="{13A38599-044C-40C0-AE65-833268F9D5B5}" srcOrd="0" destOrd="3" presId="urn:microsoft.com/office/officeart/2005/8/layout/vList5"/>
    <dgm:cxn modelId="{F6529F2A-FF27-4729-A0EF-031B698FFF50}" type="presOf" srcId="{2078F592-92FD-470F-B204-8996E7180173}" destId="{BEF7E4C2-A5F4-4201-ACFA-AC32A30ECC81}" srcOrd="0" destOrd="0" presId="urn:microsoft.com/office/officeart/2005/8/layout/vList5"/>
    <dgm:cxn modelId="{81E99E88-E43F-46D1-8074-7F9D076415EF}" srcId="{2078F592-92FD-470F-B204-8996E7180173}" destId="{9A70BE00-152E-40CF-90EC-FEDFD6C21B7F}" srcOrd="3" destOrd="0" parTransId="{BEF737DF-FD77-4717-9144-F0326E5ED238}" sibTransId="{6E127475-2263-406F-A441-5076B2A146B9}"/>
    <dgm:cxn modelId="{97764F0D-4E35-412F-AA42-04C3D1046B34}" srcId="{2078F592-92FD-470F-B204-8996E7180173}" destId="{91900EA1-27E4-4CAD-BBC0-A13BD8D4E18B}" srcOrd="4" destOrd="0" parTransId="{AA7B6B6E-AF24-4AC1-B3F5-BAFE65B9D357}" sibTransId="{BA36B2E3-C267-4E04-B75B-A4CB7AD0907C}"/>
    <dgm:cxn modelId="{F2837EB5-E002-46A5-9756-D2E936F32C94}" srcId="{2078F592-92FD-470F-B204-8996E7180173}" destId="{99CF322E-4411-4CC4-B749-A025B0F108EC}" srcOrd="5" destOrd="0" parTransId="{48F4EC47-0E13-4E60-8A20-5E6D7D566241}" sibTransId="{B624F0B7-C412-4440-A573-8BFE80F6C186}"/>
    <dgm:cxn modelId="{CF8D5EBB-7868-4BFB-93E0-892FF84EDC63}" srcId="{A0972EBE-BFAE-48F1-83E2-9F3BDE7DF5AD}" destId="{8FB787A0-3589-445B-A636-5D0960B0C379}" srcOrd="2" destOrd="0" parTransId="{B1783B6B-2057-49D1-8960-F50E39900D29}" sibTransId="{C1545B31-CAB0-4091-94F8-00D26D8263CA}"/>
    <dgm:cxn modelId="{59C82435-31DC-421C-8C56-8DCBCC9CD7E6}" type="presOf" srcId="{A0972EBE-BFAE-48F1-83E2-9F3BDE7DF5AD}" destId="{A78A3449-D44A-4E15-8ECF-7BC93FCDCF0A}" srcOrd="0" destOrd="0" presId="urn:microsoft.com/office/officeart/2005/8/layout/vList5"/>
    <dgm:cxn modelId="{4C40465A-F824-4FBD-B56D-D025A5569412}" type="presOf" srcId="{4C412267-AF98-4E5F-9CEE-62A35C7F8CC4}" destId="{FAE2FBD7-5406-4635-B8DA-37B8ADAF4DFF}" srcOrd="0" destOrd="1" presId="urn:microsoft.com/office/officeart/2005/8/layout/vList5"/>
    <dgm:cxn modelId="{D4E958F0-425C-4334-8750-B6B0229F3AEB}" srcId="{A0972EBE-BFAE-48F1-83E2-9F3BDE7DF5AD}" destId="{DA1D9146-4FA0-4193-9016-D901430D1FBF}" srcOrd="0" destOrd="0" parTransId="{1E97A5E2-B35A-4756-A3AA-B800B53AF3C8}" sibTransId="{3338BFBC-C807-4924-A436-6B09238A5C79}"/>
    <dgm:cxn modelId="{0B2367BA-3701-43C0-91D6-7DED0729435D}" type="presOf" srcId="{8FB787A0-3589-445B-A636-5D0960B0C379}" destId="{0C3D5C3A-7FB5-4CCF-AAC6-DCEC2CEBA68F}" srcOrd="0" destOrd="0" presId="urn:microsoft.com/office/officeart/2005/8/layout/vList5"/>
    <dgm:cxn modelId="{02697A83-5504-4406-A2D0-3471DBCB5B05}" srcId="{A0972EBE-BFAE-48F1-83E2-9F3BDE7DF5AD}" destId="{2078F592-92FD-470F-B204-8996E7180173}" srcOrd="1" destOrd="0" parTransId="{9B133A79-BA0A-48C0-846D-DCA566F7628A}" sibTransId="{EBD17559-9828-4096-A54D-2248FB5507FA}"/>
    <dgm:cxn modelId="{BFC6A268-7B7D-431C-9AFB-BFC0BF27A09A}" type="presOf" srcId="{245AB65F-4CF5-4683-B62C-5F7CD8900782}" destId="{FAE2FBD7-5406-4635-B8DA-37B8ADAF4DFF}" srcOrd="0" destOrd="0" presId="urn:microsoft.com/office/officeart/2005/8/layout/vList5"/>
    <dgm:cxn modelId="{48BCA9F0-9BCC-4459-9704-5D85F05354A2}" type="presOf" srcId="{99CF322E-4411-4CC4-B749-A025B0F108EC}" destId="{13A38599-044C-40C0-AE65-833268F9D5B5}" srcOrd="0" destOrd="5" presId="urn:microsoft.com/office/officeart/2005/8/layout/vList5"/>
    <dgm:cxn modelId="{CB4DEA0D-1B0D-430A-B56F-481448A9A4A3}" srcId="{DA1D9146-4FA0-4193-9016-D901430D1FBF}" destId="{C17F4019-86A9-4601-916A-9F74C9B6BB7D}" srcOrd="3" destOrd="0" parTransId="{702DC5DD-8EA1-4DD0-BC9D-402EB6EB57A7}" sibTransId="{669E8254-0CE2-4AA5-8792-88B06ACEE470}"/>
    <dgm:cxn modelId="{1698BFF7-3D98-4C3E-B8DC-DCD25AB33354}" srcId="{DA1D9146-4FA0-4193-9016-D901430D1FBF}" destId="{245AB65F-4CF5-4683-B62C-5F7CD8900782}" srcOrd="0" destOrd="0" parTransId="{A657B307-936C-4BA3-AF66-53BF14261167}" sibTransId="{5B063684-41A3-4D23-B570-5BB563B25D27}"/>
    <dgm:cxn modelId="{339AC83C-A169-4F69-A0C4-1CABCDEEB011}" type="presOf" srcId="{3C0C9A00-DCFB-4BC3-A9CC-5ACC7DFFDC31}" destId="{13A38599-044C-40C0-AE65-833268F9D5B5}" srcOrd="0" destOrd="0" presId="urn:microsoft.com/office/officeart/2005/8/layout/vList5"/>
    <dgm:cxn modelId="{D3072C1A-1A06-4CCF-B2C5-00A533B65806}" type="presOf" srcId="{DA1D9146-4FA0-4193-9016-D901430D1FBF}" destId="{46C3C5EE-A304-4AC3-A4EB-BBF74428B9AD}" srcOrd="0" destOrd="0" presId="urn:microsoft.com/office/officeart/2005/8/layout/vList5"/>
    <dgm:cxn modelId="{5B2343A1-A2A8-4766-9538-D371C5398078}" type="presOf" srcId="{82FBFE84-472C-4EFF-9035-388BC38F7213}" destId="{13A38599-044C-40C0-AE65-833268F9D5B5}" srcOrd="0" destOrd="1" presId="urn:microsoft.com/office/officeart/2005/8/layout/vList5"/>
    <dgm:cxn modelId="{0E78461C-FBCC-4376-A82D-DB0FB14BD47D}" srcId="{DA1D9146-4FA0-4193-9016-D901430D1FBF}" destId="{16365384-4E62-460B-9239-23FEEBE15661}" srcOrd="2" destOrd="0" parTransId="{34C566E9-3836-4706-8831-F0FB952F4773}" sibTransId="{0C1534A3-37E2-4F09-86F4-385C61D7C62D}"/>
    <dgm:cxn modelId="{0A26DB96-3654-4B3A-AF08-E30E880040C4}" type="presOf" srcId="{ED775878-81AA-41D2-BD36-2BA5C08AD7F4}" destId="{13A38599-044C-40C0-AE65-833268F9D5B5}" srcOrd="0" destOrd="2" presId="urn:microsoft.com/office/officeart/2005/8/layout/vList5"/>
    <dgm:cxn modelId="{1461A665-FF71-4563-9713-C77314657185}" type="presParOf" srcId="{A78A3449-D44A-4E15-8ECF-7BC93FCDCF0A}" destId="{6E9A3D64-EDA0-4C2A-8445-92D8E460FCBA}" srcOrd="0" destOrd="0" presId="urn:microsoft.com/office/officeart/2005/8/layout/vList5"/>
    <dgm:cxn modelId="{F5C213C1-907E-41FB-BB57-2A33901015BB}" type="presParOf" srcId="{6E9A3D64-EDA0-4C2A-8445-92D8E460FCBA}" destId="{46C3C5EE-A304-4AC3-A4EB-BBF74428B9AD}" srcOrd="0" destOrd="0" presId="urn:microsoft.com/office/officeart/2005/8/layout/vList5"/>
    <dgm:cxn modelId="{840D73BD-B4A2-4FAF-9CAC-3CB3C2B20534}" type="presParOf" srcId="{6E9A3D64-EDA0-4C2A-8445-92D8E460FCBA}" destId="{FAE2FBD7-5406-4635-B8DA-37B8ADAF4DFF}" srcOrd="1" destOrd="0" presId="urn:microsoft.com/office/officeart/2005/8/layout/vList5"/>
    <dgm:cxn modelId="{B915A7C9-1D32-4624-9BE5-1E47CD92BBB6}" type="presParOf" srcId="{A78A3449-D44A-4E15-8ECF-7BC93FCDCF0A}" destId="{F27B35D7-78BA-4A94-B312-204E78BFB5F3}" srcOrd="1" destOrd="0" presId="urn:microsoft.com/office/officeart/2005/8/layout/vList5"/>
    <dgm:cxn modelId="{442870F0-F616-4278-934E-E618FEAC6D56}" type="presParOf" srcId="{A78A3449-D44A-4E15-8ECF-7BC93FCDCF0A}" destId="{A87DFE21-7FBD-417E-99E3-26D78FFCCA05}" srcOrd="2" destOrd="0" presId="urn:microsoft.com/office/officeart/2005/8/layout/vList5"/>
    <dgm:cxn modelId="{D85A7430-2D0F-46BE-874E-DE58136CF6FE}" type="presParOf" srcId="{A87DFE21-7FBD-417E-99E3-26D78FFCCA05}" destId="{BEF7E4C2-A5F4-4201-ACFA-AC32A30ECC81}" srcOrd="0" destOrd="0" presId="urn:microsoft.com/office/officeart/2005/8/layout/vList5"/>
    <dgm:cxn modelId="{02C7A4AE-F7B1-4561-9F59-9BC74B51F5E3}" type="presParOf" srcId="{A87DFE21-7FBD-417E-99E3-26D78FFCCA05}" destId="{13A38599-044C-40C0-AE65-833268F9D5B5}" srcOrd="1" destOrd="0" presId="urn:microsoft.com/office/officeart/2005/8/layout/vList5"/>
    <dgm:cxn modelId="{582DDC69-AAB7-47F5-9A8A-F35C42399EDC}" type="presParOf" srcId="{A78A3449-D44A-4E15-8ECF-7BC93FCDCF0A}" destId="{C3A458B5-7BC2-4043-9B36-1CE51DC3E058}" srcOrd="3" destOrd="0" presId="urn:microsoft.com/office/officeart/2005/8/layout/vList5"/>
    <dgm:cxn modelId="{7E02E5A1-9B2F-4EDE-8D38-46338BD06412}" type="presParOf" srcId="{A78A3449-D44A-4E15-8ECF-7BC93FCDCF0A}" destId="{6A7D9AD8-4C4C-47FF-8932-DC43DBC8FA17}" srcOrd="4" destOrd="0" presId="urn:microsoft.com/office/officeart/2005/8/layout/vList5"/>
    <dgm:cxn modelId="{0A65D70C-E26D-4215-A8B8-4B3D2553C0AF}" type="presParOf" srcId="{6A7D9AD8-4C4C-47FF-8932-DC43DBC8FA17}" destId="{0C3D5C3A-7FB5-4CCF-AAC6-DCEC2CEBA68F}" srcOrd="0" destOrd="0" presId="urn:microsoft.com/office/officeart/2005/8/layout/vList5"/>
    <dgm:cxn modelId="{48B5F63F-19BE-437F-89E2-808FB7571476}" type="presParOf" srcId="{6A7D9AD8-4C4C-47FF-8932-DC43DBC8FA17}" destId="{3FE43AFD-EDEA-46CA-9E57-C1F1D886B2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FBD7-5406-4635-B8DA-37B8ADAF4DFF}">
      <dsp:nvSpPr>
        <dsp:cNvPr id="0" name=""/>
        <dsp:cNvSpPr/>
      </dsp:nvSpPr>
      <dsp:spPr>
        <a:xfrm rot="5400000">
          <a:off x="4651271" y="-2025483"/>
          <a:ext cx="1512689" cy="594755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Abordar los requerimientos del Servicio y la estrategia de la Organización.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Planear un Presupuesto.</a:t>
          </a:r>
          <a:endParaRPr lang="es-BO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Llevar a cabo una revisión del Presupuesto.</a:t>
          </a:r>
          <a:endParaRPr lang="es-BO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Administrar la Realización del Valor al Negocio de las TICs</a:t>
          </a:r>
          <a:endParaRPr lang="es-BO" sz="1700" kern="1200" dirty="0" smtClean="0"/>
        </a:p>
      </dsp:txBody>
      <dsp:txXfrm rot="-5400000">
        <a:off x="2433838" y="265793"/>
        <a:ext cx="5873714" cy="1365003"/>
      </dsp:txXfrm>
    </dsp:sp>
    <dsp:sp modelId="{46C3C5EE-A304-4AC3-A4EB-BBF74428B9AD}">
      <dsp:nvSpPr>
        <dsp:cNvPr id="0" name=""/>
        <dsp:cNvSpPr/>
      </dsp:nvSpPr>
      <dsp:spPr>
        <a:xfrm>
          <a:off x="0" y="2864"/>
          <a:ext cx="2433232" cy="18908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Establecer los Requerimientos del Servicio y Planear el Presupuesto </a:t>
          </a:r>
          <a:endParaRPr lang="en-US" sz="2400" kern="1200" dirty="0"/>
        </a:p>
      </dsp:txBody>
      <dsp:txXfrm>
        <a:off x="92304" y="95168"/>
        <a:ext cx="2248624" cy="1706253"/>
      </dsp:txXfrm>
    </dsp:sp>
    <dsp:sp modelId="{13A38599-044C-40C0-AE65-833268F9D5B5}">
      <dsp:nvSpPr>
        <dsp:cNvPr id="0" name=""/>
        <dsp:cNvSpPr/>
      </dsp:nvSpPr>
      <dsp:spPr>
        <a:xfrm rot="5400000">
          <a:off x="4651271" y="-40078"/>
          <a:ext cx="1512689" cy="5947557"/>
        </a:xfrm>
        <a:prstGeom prst="round2SameRect">
          <a:avLst/>
        </a:prstGeom>
        <a:solidFill>
          <a:schemeClr val="accent3">
            <a:tint val="40000"/>
            <a:alpha val="90000"/>
            <a:hueOff val="-6996450"/>
            <a:satOff val="-18698"/>
            <a:lumOff val="-155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6996450"/>
              <a:satOff val="-18698"/>
              <a:lumOff val="-1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400" kern="1200" dirty="0" smtClean="0"/>
            <a:t>Administrar las Finanzas de las </a:t>
          </a:r>
          <a:r>
            <a:rPr lang="es-BO" sz="1400" kern="1200" dirty="0" err="1" smtClean="0"/>
            <a:t>TICs</a:t>
          </a:r>
          <a:r>
            <a:rPr lang="es-BO" sz="1400" kern="1200" dirty="0" smtClean="0"/>
            <a:t>.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400" kern="1200" dirty="0" smtClean="0"/>
            <a:t>Elaborar un Presupuesto de las TICs.</a:t>
          </a:r>
          <a:endParaRPr lang="es-BO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400" kern="1200" dirty="0" smtClean="0"/>
            <a:t>Determinar los costos de Mantenimiento y de Operación.</a:t>
          </a:r>
          <a:endParaRPr lang="es-BO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400" kern="1200" dirty="0" smtClean="0"/>
            <a:t>Desarrollar iniciativas de innovación y de mejora.</a:t>
          </a:r>
          <a:endParaRPr lang="es-BO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400" kern="1200" dirty="0" smtClean="0"/>
            <a:t>Determinar los costos de los Proyectos.</a:t>
          </a:r>
          <a:endParaRPr lang="es-BO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400" kern="1200" dirty="0" smtClean="0"/>
            <a:t>Establecer la conciencia de Realización de Valor al Negocio a lo largo de los grupos de TICs</a:t>
          </a:r>
          <a:endParaRPr lang="es-BO" sz="1400" kern="1200" dirty="0" smtClean="0"/>
        </a:p>
      </dsp:txBody>
      <dsp:txXfrm rot="-5400000">
        <a:off x="2433838" y="2251198"/>
        <a:ext cx="5873714" cy="1365003"/>
      </dsp:txXfrm>
    </dsp:sp>
    <dsp:sp modelId="{BEF7E4C2-A5F4-4201-ACFA-AC32A30ECC81}">
      <dsp:nvSpPr>
        <dsp:cNvPr id="0" name=""/>
        <dsp:cNvSpPr/>
      </dsp:nvSpPr>
      <dsp:spPr>
        <a:xfrm>
          <a:off x="0" y="1988269"/>
          <a:ext cx="2433232" cy="1890861"/>
        </a:xfrm>
        <a:prstGeom prst="roundRect">
          <a:avLst/>
        </a:prstGeom>
        <a:solidFill>
          <a:schemeClr val="accent3">
            <a:hueOff val="-6901799"/>
            <a:satOff val="-1819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Administrar las Finanzas</a:t>
          </a:r>
          <a:endParaRPr lang="en-US" sz="2800" kern="1200" dirty="0" smtClean="0"/>
        </a:p>
      </dsp:txBody>
      <dsp:txXfrm>
        <a:off x="92304" y="2080573"/>
        <a:ext cx="2248624" cy="1706253"/>
      </dsp:txXfrm>
    </dsp:sp>
    <dsp:sp modelId="{3FE43AFD-EDEA-46CA-9E57-C1F1D886B2E8}">
      <dsp:nvSpPr>
        <dsp:cNvPr id="0" name=""/>
        <dsp:cNvSpPr/>
      </dsp:nvSpPr>
      <dsp:spPr>
        <a:xfrm rot="5400000">
          <a:off x="4651271" y="1945325"/>
          <a:ext cx="1512689" cy="5947557"/>
        </a:xfrm>
        <a:prstGeom prst="round2SameRect">
          <a:avLst/>
        </a:prstGeom>
        <a:solidFill>
          <a:schemeClr val="accent3">
            <a:tint val="40000"/>
            <a:alpha val="90000"/>
            <a:hueOff val="-13992901"/>
            <a:satOff val="-37397"/>
            <a:lumOff val="-310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3992901"/>
              <a:satOff val="-37397"/>
              <a:lumOff val="-3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Enfocado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principalmente</a:t>
          </a:r>
          <a:r>
            <a:rPr lang="en-US" sz="1700" kern="1200" dirty="0" smtClean="0"/>
            <a:t> en el </a:t>
          </a:r>
          <a:r>
            <a:rPr lang="en-US" sz="1700" kern="1200" dirty="0" err="1" smtClean="0"/>
            <a:t>segu</a:t>
          </a:r>
          <a:r>
            <a:rPr lang="es-BO" sz="1700" kern="1200" dirty="0" err="1" smtClean="0"/>
            <a:t>imiento</a:t>
          </a:r>
          <a:r>
            <a:rPr lang="es-BO" sz="1700" kern="1200" dirty="0" smtClean="0"/>
            <a:t> y los informes de los costos reales y beneficios</a:t>
          </a:r>
          <a:endParaRPr lang="en-US" sz="1700" kern="1200" dirty="0"/>
        </a:p>
      </dsp:txBody>
      <dsp:txXfrm rot="-5400000">
        <a:off x="2433838" y="4236602"/>
        <a:ext cx="5873714" cy="1365003"/>
      </dsp:txXfrm>
    </dsp:sp>
    <dsp:sp modelId="{0C3D5C3A-7FB5-4CCF-AAC6-DCEC2CEBA68F}">
      <dsp:nvSpPr>
        <dsp:cNvPr id="0" name=""/>
        <dsp:cNvSpPr/>
      </dsp:nvSpPr>
      <dsp:spPr>
        <a:xfrm>
          <a:off x="0" y="3973673"/>
          <a:ext cx="2433232" cy="1890861"/>
        </a:xfrm>
        <a:prstGeom prst="roundRect">
          <a:avLst/>
        </a:prstGeom>
        <a:solidFill>
          <a:schemeClr val="accent3">
            <a:hueOff val="-13803598"/>
            <a:satOff val="-3638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Llevar a cabo la Contabilidad y los Reportes de las </a:t>
          </a:r>
          <a:r>
            <a:rPr lang="es-MX" sz="2800" kern="1200" dirty="0" err="1" smtClean="0"/>
            <a:t>TICs</a:t>
          </a:r>
          <a:r>
            <a:rPr lang="es-MX" sz="2800" kern="1200" dirty="0" smtClean="0"/>
            <a:t> </a:t>
          </a:r>
          <a:endParaRPr lang="en-US" sz="2800" kern="1200" dirty="0" smtClean="0"/>
        </a:p>
      </dsp:txBody>
      <dsp:txXfrm>
        <a:off x="92304" y="4065977"/>
        <a:ext cx="2248624" cy="1706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/>
          <a:lstStyle>
            <a:lvl1pPr algn="r">
              <a:defRPr sz="1200"/>
            </a:lvl1pPr>
          </a:lstStyle>
          <a:p>
            <a:fld id="{A0AAF362-A5B5-4BD4-83E1-670B76C7425F}" type="datetimeFigureOut">
              <a:rPr lang="en-US" smtClean="0"/>
              <a:pPr/>
              <a:t>10/1/2013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Microsoft Operations Framework 4.0 Foundations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>
              <a:defRPr sz="1200"/>
            </a:lvl1pPr>
          </a:lstStyle>
          <a:p>
            <a:fld id="{CDF7F722-A0F4-462B-AC97-505ECC19314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789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83" tIns="46342" rIns="92683" bIns="4634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683" tIns="46342" rIns="92683" bIns="463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683" tIns="46342" rIns="92683" bIns="463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F7BDCA-338E-49B3-83A6-F98B58631B2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837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301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7.jpeg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312.aspx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315.aspx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echnet.microsoft.com/en-us/library/cc543275.asp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cc543275.aspx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.jpeg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96754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3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8302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260" y="8661101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“2.1 Business IT Alignment SMF”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http://technet.microsoft.com/en-us/library/cc543301.aspx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pic>
        <p:nvPicPr>
          <p:cNvPr id="8" name="Picture 7" descr="PPTE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48" y="7026201"/>
            <a:ext cx="5325119" cy="1655089"/>
          </a:xfrm>
          <a:prstGeom prst="rect">
            <a:avLst/>
          </a:prstGeom>
        </p:spPr>
      </p:pic>
      <p:sp>
        <p:nvSpPr>
          <p:cNvPr id="11" name="Slide Image Placeholder 10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0711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59378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2116" indent="-112116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09011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7915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Sample SERVICE MAP_v0 1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1639" y="6324600"/>
            <a:ext cx="426373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06120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/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087A9-D81D-4ADA-AFB4-DD9BD95F3343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53864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2300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389A3-7016-4527-AC0C-7A363B9C07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25010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2A5D-9B8E-4A21-93C4-43B3D501FD43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34241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48193" name="Picture 1" descr="Imag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0107" y="6398409"/>
            <a:ext cx="2657061" cy="251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01911" y="7844234"/>
            <a:ext cx="2488197" cy="553242"/>
          </a:xfrm>
          <a:prstGeom prst="rect">
            <a:avLst/>
          </a:prstGeom>
        </p:spPr>
        <p:txBody>
          <a:bodyPr wrap="square" lIns="90955" tIns="45478" rIns="90955" bIns="45478">
            <a:spAutoFit/>
          </a:bodyPr>
          <a:lstStyle/>
          <a:p>
            <a:r>
              <a:rPr lang="en-US" sz="1000" b="1" dirty="0"/>
              <a:t>Figure 4. SLA, OLAs, and UCs for Woodgrove Bank desktop computing (example)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260" y="8610895"/>
            <a:ext cx="3638046" cy="399564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“2.1 Business IT Alignment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http://technet.microsoft.com/en-us/library/cc543312.aspx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25490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5028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28F35-51E2-47F8-A476-1EA00DD2E3D3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8023" y="6725769"/>
          <a:ext cx="5482680" cy="187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11"/>
                <a:gridCol w="2530468"/>
              </a:tblGrid>
              <a:tr h="2812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Inputs into the Service Alignment</a:t>
                      </a:r>
                      <a:r>
                        <a:rPr lang="en-US" sz="1200" baseline="0" dirty="0" smtClean="0"/>
                        <a:t> MR</a:t>
                      </a:r>
                      <a:endParaRPr lang="en-US" sz="1200" dirty="0"/>
                    </a:p>
                  </a:txBody>
                  <a:tcPr marL="89763" marR="8976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9814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SLA metrics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New business requirements, proposals, forecasts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New regulatory requirements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New policy requirements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Customer satisfaction surveys, other end user feedback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Feedback from the Operational Health review in the Operate Phase</a:t>
                      </a:r>
                    </a:p>
                  </a:txBody>
                  <a:tcPr marL="89763" marR="8976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Demand management report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Reliability report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Financial reconciliation and new budget requirements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Audit reports, issues, recommendations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Senior management directives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Budgeted vs. actual spending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Value realization data</a:t>
                      </a:r>
                      <a:endParaRPr lang="en-US" sz="1100" dirty="0"/>
                    </a:p>
                  </a:txBody>
                  <a:tcPr marL="89763" marR="89763"/>
                </a:tc>
              </a:tr>
            </a:tbl>
          </a:graphicData>
        </a:graphic>
      </p:graphicFrame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33256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1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02298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75983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0124-D0DA-4C37-94DC-C863894F5917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80266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2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6312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83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9451-9EBC-4273-87C7-8F35BE57004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38077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47176-A57A-4795-8C8B-23159F72779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40613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A791B-275C-4C5B-B7C8-91D88F888D56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58948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A791B-275C-4C5B-B7C8-91D88F888D56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47830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78960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529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5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5740499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87675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182" y="4415791"/>
            <a:ext cx="5505450" cy="426550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940033" name="Picture 1" descr="imag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2507" y="5124235"/>
            <a:ext cx="2623971" cy="358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2260" y="8891982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“2.4 Financial Management SMF”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http://technet.microsoft.com/en-us/library/cc543315.aspx</a:t>
            </a:r>
            <a:endParaRPr lang="en-US" sz="1000" i="1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0107" y="8725380"/>
            <a:ext cx="3440121" cy="245885"/>
          </a:xfrm>
          <a:prstGeom prst="rect">
            <a:avLst/>
          </a:prstGeom>
        </p:spPr>
        <p:txBody>
          <a:bodyPr lIns="90955" tIns="45478" rIns="90955" bIns="45478">
            <a:spAutoFit/>
          </a:bodyPr>
          <a:lstStyle/>
          <a:p>
            <a:pPr algn="ctr"/>
            <a:r>
              <a:rPr lang="en-US" sz="1000" b="1" dirty="0"/>
              <a:t>Figure 2. Financial Management SMF process flow</a:t>
            </a:r>
            <a:endParaRPr lang="en-US" sz="1000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3733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77570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831025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42997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14313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869995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69201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6228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5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0" y="7463753"/>
            <a:ext cx="5277994" cy="1845831"/>
          </a:xfrm>
          <a:prstGeom prst="rect">
            <a:avLst/>
          </a:prstGeom>
        </p:spPr>
      </p:pic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51110" y="4415791"/>
            <a:ext cx="5542522" cy="312405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660" y="8968078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“2.0 Plan Overview” </a:t>
            </a:r>
            <a:r>
              <a:rPr lang="en-US" sz="1000" i="1" dirty="0">
                <a:latin typeface="+mn-lt"/>
                <a:hlinkClick r:id="rId4"/>
              </a:rPr>
              <a:t>http://technet.microsoft.com/en-us/library/cc543275.aspx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2078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2A6CD-8167-49A9-84F1-EE263792CA3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0264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</p:spPr>
        <p:txBody>
          <a:bodyPr/>
          <a:lstStyle/>
          <a:p>
            <a:fld id="{20F7BDCA-338E-49B3-83A6-F98B58631B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260" y="8815886"/>
            <a:ext cx="5523043" cy="245885"/>
          </a:xfrm>
          <a:prstGeom prst="rect">
            <a:avLst/>
          </a:prstGeom>
          <a:noFill/>
        </p:spPr>
        <p:txBody>
          <a:bodyPr wrap="square" lIns="90955" tIns="45478" rIns="90955" bIns="45478" rtlCol="0">
            <a:spAutoFit/>
          </a:bodyPr>
          <a:lstStyle/>
          <a:p>
            <a:r>
              <a:rPr lang="en-US" sz="1000" i="1" dirty="0">
                <a:latin typeface="+mn-lt"/>
              </a:rPr>
              <a:t>Source: “2.0 Plan Overview” </a:t>
            </a:r>
            <a:r>
              <a:rPr lang="en-US" sz="1000" i="1" dirty="0">
                <a:latin typeface="+mn-lt"/>
                <a:hlinkClick r:id="rId3"/>
              </a:rPr>
              <a:t>http://technet.microsoft.com/en-us/library/cc543275.aspx</a:t>
            </a:r>
            <a:r>
              <a:rPr lang="en-US" sz="1000" i="1" dirty="0">
                <a:latin typeface="+mn-lt"/>
              </a:rPr>
              <a:t> </a:t>
            </a:r>
          </a:p>
        </p:txBody>
      </p:sp>
      <p:pic>
        <p:nvPicPr>
          <p:cNvPr id="17" name="Picture 16" descr="PPT5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10" y="6322313"/>
            <a:ext cx="5240294" cy="15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7BDCA-338E-49B3-83A6-F98B58631B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5879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71625"/>
          </a:xfrm>
        </p:spPr>
        <p:txBody>
          <a:bodyPr/>
          <a:lstStyle>
            <a:lvl1pPr marL="0" indent="0" algn="ctr">
              <a:buClr>
                <a:schemeClr val="hlink"/>
              </a:buClr>
              <a:defRPr sz="54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147638"/>
            <a:ext cx="8775700" cy="6527800"/>
          </a:xfrm>
          <a:prstGeom prst="rect">
            <a:avLst/>
          </a:prstGeom>
          <a:solidFill>
            <a:srgbClr val="E1D1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94C92-03E2-4E8C-A0F3-59B60B87529C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5B72-2C81-4C6C-B368-DDB1348F10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20650"/>
            <a:ext cx="2128837" cy="306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" y="120650"/>
            <a:ext cx="6234113" cy="306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A8B36-87CE-4BFC-9D85-3AC3F2FFEA78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8256-96C8-41A2-854E-B75852CD5D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3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9988"/>
            <a:ext cx="4038600" cy="93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252663"/>
            <a:ext cx="4038600" cy="93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58025" y="6638925"/>
            <a:ext cx="1905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 bwMode="auto">
          <a:xfrm>
            <a:off x="0" y="0"/>
            <a:ext cx="9144000" cy="6858000"/>
          </a:xfrm>
          <a:prstGeom prst="frame">
            <a:avLst>
              <a:gd name="adj1" fmla="val 1540"/>
            </a:avLst>
          </a:prstGeom>
          <a:solidFill>
            <a:srgbClr val="58588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7296150" cy="5032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0000" y="152400"/>
            <a:ext cx="1371600" cy="647699"/>
            <a:chOff x="7620000" y="304800"/>
            <a:chExt cx="1371600" cy="49529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620000" y="304800"/>
              <a:ext cx="1371600" cy="49529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96200" y="367662"/>
              <a:ext cx="1219200" cy="3657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7646894" y="381000"/>
              <a:ext cx="1344706" cy="298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63550" marR="0" lvl="0" indent="-463550" algn="ctr" defTabSz="914400" rtl="0" eaLnBrk="0" fontAlgn="base" latinLnBrk="0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Activity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B159-E01E-4C04-B1FC-976B23D1246B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DDE88-B3BF-409E-AE24-3D0F5DA36658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7E34C-F5C8-4993-B9C3-A494671262C1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7CF0-8698-4C4C-84E8-E010C4E615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9988"/>
            <a:ext cx="4038600" cy="201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5D44-5A9F-4A99-AAC4-379FBE35BA0E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B7D2-8252-4BB5-956E-82FB83F2DDF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DF0E-B91C-4946-94EF-72AC9846971F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D3FF8-C1BF-4270-986E-BB3BD9D32FB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B13D-522B-47B9-B013-0D840B4D3B5B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B535E-7F8E-4D11-A967-05BBDA9ECE8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422E-F5A9-4265-8CC3-C62554273B2A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0966-C535-42E9-B6C0-4CF04EAC4A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EAE0-3889-434C-837E-9385D213CCC6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1FE2A-C1A9-420F-A6A3-76991A11A57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66E6-CA9C-4A5A-A504-534530D698FD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AFA7-809E-4869-828C-ED9CEE3830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20650"/>
            <a:ext cx="85153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69988"/>
            <a:ext cx="8229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b="1" i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53C78D3D-DE42-445A-9D2E-AAAF619E1B80}" type="datetimeFigureOut">
              <a:rPr lang="en-US" smtClean="0"/>
              <a:pPr>
                <a:defRPr/>
              </a:pPr>
              <a:t>10/1/2013</a:t>
            </a:fld>
            <a:endParaRPr lang="en-US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8025" y="6638925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2B16435-C910-4922-9C7B-34B87762F7F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213" y="801688"/>
            <a:ext cx="8801100" cy="5822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63500" dir="16200000" algn="ctr" rotWithShape="0">
              <a:srgbClr val="FF9900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70" r:id="rId13"/>
  </p:sldLayoutIdLst>
  <p:txStyles>
    <p:titleStyle>
      <a:lvl1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marL="4635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9207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13779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8351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2292350" indent="-4635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33813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2pPr>
      <a:lvl3pPr marL="102393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374775" indent="-3492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17160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1732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6304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0876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544888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gi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gi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458200" cy="2720975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sz="6000" dirty="0" smtClean="0">
                <a:latin typeface="Times New Roman" pitchFamily="18" charset="0"/>
              </a:rPr>
              <a:t>Microsoft Operations Framework 4.0</a:t>
            </a:r>
            <a:br>
              <a:rPr lang="en-US" sz="6000" dirty="0" smtClean="0">
                <a:latin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</a:rPr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212598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71450" y="-87099"/>
            <a:ext cx="8515350" cy="923330"/>
          </a:xfrm>
        </p:spPr>
        <p:txBody>
          <a:bodyPr/>
          <a:lstStyle/>
          <a:p>
            <a:pPr eaLnBrk="1" hangingPunct="1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los </a:t>
            </a:r>
            <a:r>
              <a:rPr lang="en-US" dirty="0" err="1" smtClean="0"/>
              <a:t>componentes</a:t>
            </a:r>
            <a:r>
              <a:rPr lang="en-US" dirty="0" smtClean="0"/>
              <a:t> de la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Planeación</a:t>
            </a:r>
            <a:r>
              <a:rPr lang="en-US" dirty="0" smtClean="0"/>
              <a:t> </a:t>
            </a:r>
            <a:r>
              <a:rPr lang="en-US" dirty="0" err="1" smtClean="0"/>
              <a:t>trabajan</a:t>
            </a:r>
            <a:r>
              <a:rPr lang="en-US" dirty="0" smtClean="0"/>
              <a:t> </a:t>
            </a:r>
            <a:r>
              <a:rPr lang="en-US" dirty="0" err="1" smtClean="0"/>
              <a:t>juntos</a:t>
            </a:r>
            <a:r>
              <a:rPr lang="en-US" dirty="0" smtClean="0"/>
              <a:t>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216813"/>
          </a:xfrm>
        </p:spPr>
        <p:txBody>
          <a:bodyPr/>
          <a:lstStyle/>
          <a:p>
            <a:r>
              <a:rPr lang="en-US" sz="3000" dirty="0" smtClean="0"/>
              <a:t>El</a:t>
            </a:r>
            <a:r>
              <a:rPr lang="en-US" sz="3000" b="1" dirty="0" smtClean="0"/>
              <a:t> MR </a:t>
            </a:r>
            <a:r>
              <a:rPr lang="en-US" sz="3000" b="1" dirty="0" err="1" smtClean="0"/>
              <a:t>Alineación</a:t>
            </a:r>
            <a:r>
              <a:rPr lang="en-US" sz="3000" b="1" dirty="0" smtClean="0"/>
              <a:t> del </a:t>
            </a:r>
            <a:r>
              <a:rPr lang="en-US" sz="3000" b="1" dirty="0" err="1" smtClean="0"/>
              <a:t>Servicio</a:t>
            </a:r>
            <a:r>
              <a:rPr lang="en-US" sz="3000" b="1" dirty="0" smtClean="0"/>
              <a:t> </a:t>
            </a:r>
            <a:r>
              <a:rPr lang="en-US" sz="3000" dirty="0" smtClean="0"/>
              <a:t>y </a:t>
            </a:r>
            <a:r>
              <a:rPr lang="en-US" sz="3000" dirty="0" err="1" smtClean="0"/>
              <a:t>solicitud</a:t>
            </a:r>
            <a:r>
              <a:rPr lang="en-US" sz="3000" dirty="0" smtClean="0"/>
              <a:t> de </a:t>
            </a:r>
            <a:r>
              <a:rPr lang="en-US" sz="3000" dirty="0" err="1" smtClean="0"/>
              <a:t>cambios</a:t>
            </a:r>
            <a:r>
              <a:rPr lang="en-US" sz="3000" dirty="0" smtClean="0"/>
              <a:t> se </a:t>
            </a:r>
            <a:r>
              <a:rPr lang="en-US" sz="3000" dirty="0" err="1" smtClean="0"/>
              <a:t>combinan</a:t>
            </a:r>
            <a:r>
              <a:rPr lang="en-US" sz="3000" dirty="0" smtClean="0"/>
              <a:t> con </a:t>
            </a:r>
            <a:r>
              <a:rPr lang="en-US" sz="3000" dirty="0" err="1" smtClean="0"/>
              <a:t>Confiabilidad</a:t>
            </a:r>
            <a:r>
              <a:rPr lang="en-US" sz="3000" dirty="0" smtClean="0"/>
              <a:t> y </a:t>
            </a:r>
            <a:r>
              <a:rPr lang="en-US" sz="3000" dirty="0" err="1" smtClean="0"/>
              <a:t>Política</a:t>
            </a:r>
            <a:r>
              <a:rPr lang="en-US" sz="3000" dirty="0" smtClean="0"/>
              <a:t> para </a:t>
            </a:r>
            <a:r>
              <a:rPr lang="en-US" sz="3000" dirty="0" err="1" smtClean="0"/>
              <a:t>alimentar</a:t>
            </a:r>
            <a:r>
              <a:rPr lang="en-US" sz="3000" dirty="0" smtClean="0"/>
              <a:t> el </a:t>
            </a:r>
            <a:r>
              <a:rPr lang="en-US" sz="3000" dirty="0" err="1" smtClean="0"/>
              <a:t>proceso</a:t>
            </a:r>
            <a:r>
              <a:rPr lang="en-US" sz="3000" dirty="0" smtClean="0"/>
              <a:t> </a:t>
            </a:r>
            <a:r>
              <a:rPr lang="es-BO" sz="3000" dirty="0"/>
              <a:t>Alineación de las </a:t>
            </a:r>
            <a:r>
              <a:rPr lang="es-BO" sz="3000" dirty="0" err="1"/>
              <a:t>TICs</a:t>
            </a:r>
            <a:r>
              <a:rPr lang="es-BO" sz="3000" dirty="0"/>
              <a:t> con el Negocio</a:t>
            </a:r>
          </a:p>
          <a:p>
            <a:r>
              <a:rPr lang="en-US" sz="3000" b="1" dirty="0" err="1" smtClean="0"/>
              <a:t>Administración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Financiera</a:t>
            </a:r>
            <a:r>
              <a:rPr lang="en-US" sz="3000" b="1" dirty="0" smtClean="0"/>
              <a:t> </a:t>
            </a:r>
            <a:r>
              <a:rPr lang="en-US" sz="3000" dirty="0" err="1" smtClean="0"/>
              <a:t>es</a:t>
            </a:r>
            <a:r>
              <a:rPr lang="en-US" sz="3000" dirty="0" smtClean="0"/>
              <a:t> </a:t>
            </a:r>
            <a:r>
              <a:rPr lang="en-US" sz="3000" dirty="0" err="1" smtClean="0"/>
              <a:t>utilizada</a:t>
            </a:r>
            <a:r>
              <a:rPr lang="en-US" sz="3000" dirty="0" smtClean="0"/>
              <a:t> para </a:t>
            </a:r>
            <a:r>
              <a:rPr lang="en-US" sz="3000" dirty="0" err="1" smtClean="0"/>
              <a:t>evaluar</a:t>
            </a:r>
            <a:r>
              <a:rPr lang="en-US" sz="3000" dirty="0" smtClean="0"/>
              <a:t> y </a:t>
            </a:r>
            <a:r>
              <a:rPr lang="en-US" sz="3000" dirty="0" err="1" smtClean="0"/>
              <a:t>realizar</a:t>
            </a:r>
            <a:r>
              <a:rPr lang="en-US" sz="3000" dirty="0" smtClean="0"/>
              <a:t> </a:t>
            </a:r>
            <a:r>
              <a:rPr lang="en-US" sz="3000" dirty="0" err="1" smtClean="0"/>
              <a:t>seguimiento</a:t>
            </a:r>
            <a:r>
              <a:rPr lang="en-US" sz="3000" dirty="0" smtClean="0"/>
              <a:t> a los </a:t>
            </a:r>
            <a:r>
              <a:rPr lang="en-US" sz="3000" dirty="0" err="1" smtClean="0"/>
              <a:t>aspectos</a:t>
            </a:r>
            <a:r>
              <a:rPr lang="en-US" sz="3000" dirty="0" smtClean="0"/>
              <a:t> </a:t>
            </a:r>
            <a:r>
              <a:rPr lang="en-US" sz="3000" dirty="0" err="1" smtClean="0"/>
              <a:t>tecnológicos</a:t>
            </a: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Culmina</a:t>
            </a:r>
            <a:r>
              <a:rPr lang="en-US" sz="3000" dirty="0" smtClean="0"/>
              <a:t> en la </a:t>
            </a:r>
            <a:r>
              <a:rPr lang="en-US" sz="3000" dirty="0" err="1" smtClean="0"/>
              <a:t>toma</a:t>
            </a:r>
            <a:r>
              <a:rPr lang="en-US" sz="3000" dirty="0" smtClean="0"/>
              <a:t> de </a:t>
            </a:r>
            <a:r>
              <a:rPr lang="en-US" sz="3000" dirty="0" err="1" smtClean="0"/>
              <a:t>decisiones</a:t>
            </a:r>
            <a:r>
              <a:rPr lang="en-US" sz="3000" dirty="0" smtClean="0"/>
              <a:t> del </a:t>
            </a:r>
            <a:r>
              <a:rPr lang="en-US" sz="3000" dirty="0" err="1" smtClean="0"/>
              <a:t>Portafolio</a:t>
            </a:r>
            <a:r>
              <a:rPr lang="en-US" sz="3000" dirty="0" smtClean="0"/>
              <a:t> de </a:t>
            </a:r>
            <a:r>
              <a:rPr lang="en-US" sz="3000" dirty="0" err="1" smtClean="0"/>
              <a:t>negocios</a:t>
            </a:r>
            <a:r>
              <a:rPr lang="en-US" sz="3000" dirty="0" smtClean="0"/>
              <a:t> </a:t>
            </a:r>
            <a:r>
              <a:rPr lang="en-US" sz="3000" dirty="0" err="1" smtClean="0"/>
              <a:t>alineados</a:t>
            </a:r>
            <a:r>
              <a:rPr lang="en-US" sz="3000" dirty="0" smtClean="0"/>
              <a:t> con el MR </a:t>
            </a:r>
            <a:r>
              <a:rPr lang="en-US" sz="3000" dirty="0" err="1" smtClean="0"/>
              <a:t>Portafolio</a:t>
            </a:r>
            <a:r>
              <a:rPr lang="en-US" sz="3000" dirty="0" smtClean="0"/>
              <a:t>.</a:t>
            </a:r>
            <a:endParaRPr lang="en-US" sz="3000" b="1" dirty="0" smtClean="0"/>
          </a:p>
          <a:p>
            <a:r>
              <a:rPr lang="es-BO" sz="3000" dirty="0"/>
              <a:t>Las buenas decisiones se facilitan con la </a:t>
            </a:r>
            <a:r>
              <a:rPr lang="es-BO" sz="3000" dirty="0" smtClean="0"/>
              <a:t>gobernabilidad, </a:t>
            </a:r>
            <a:r>
              <a:rPr lang="es-BO" sz="3000" dirty="0"/>
              <a:t>la gestión del </a:t>
            </a:r>
            <a:r>
              <a:rPr lang="es-BO" sz="3000" dirty="0" smtClean="0"/>
              <a:t>riesgos </a:t>
            </a:r>
            <a:r>
              <a:rPr lang="es-BO" sz="3000" dirty="0"/>
              <a:t>y la gestión del cambio de </a:t>
            </a:r>
            <a:r>
              <a:rPr lang="es-BO" sz="3000" dirty="0" smtClean="0"/>
              <a:t>la Capa de Administración.</a:t>
            </a:r>
            <a:endParaRPr lang="en-US" sz="3000" i="1" dirty="0" smtClean="0"/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</p:txBody>
      </p:sp>
      <p:pic>
        <p:nvPicPr>
          <p:cNvPr id="4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369750"/>
            <a:ext cx="1640331" cy="141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5875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Lección</a:t>
            </a:r>
            <a:r>
              <a:rPr lang="en-US" dirty="0" smtClean="0"/>
              <a:t> 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SMF </a:t>
            </a:r>
            <a:r>
              <a:rPr lang="en-US" dirty="0" err="1"/>
              <a:t>Alineación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TIC’s con el </a:t>
            </a:r>
            <a:r>
              <a:rPr lang="en-US" dirty="0" err="1" smtClean="0"/>
              <a:t>Negocio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/>
              <a:t> de </a:t>
            </a:r>
            <a:r>
              <a:rPr lang="en-US" dirty="0" smtClean="0"/>
              <a:t>SMF </a:t>
            </a:r>
            <a:r>
              <a:rPr lang="en-US" dirty="0" err="1" smtClean="0"/>
              <a:t>Alineación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las</a:t>
            </a:r>
            <a:r>
              <a:rPr lang="en-US" dirty="0"/>
              <a:t> TIC’s con el </a:t>
            </a:r>
            <a:r>
              <a:rPr lang="en-US" dirty="0" err="1"/>
              <a:t>Negocio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875181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Goals</a:t>
            </a:r>
            <a:r>
              <a:rPr lang="en-US" dirty="0" smtClean="0"/>
              <a:t> </a:t>
            </a:r>
          </a:p>
          <a:p>
            <a:r>
              <a:rPr lang="es-BO" dirty="0" smtClean="0"/>
              <a:t>Alinear </a:t>
            </a:r>
            <a:r>
              <a:rPr lang="es-BO" dirty="0"/>
              <a:t>las metas de las </a:t>
            </a:r>
            <a:r>
              <a:rPr lang="es-BO" dirty="0" err="1"/>
              <a:t>TICs</a:t>
            </a:r>
            <a:r>
              <a:rPr lang="es-BO" dirty="0"/>
              <a:t> con </a:t>
            </a:r>
            <a:r>
              <a:rPr lang="es-BO" dirty="0" smtClean="0"/>
              <a:t>			      las </a:t>
            </a:r>
            <a:r>
              <a:rPr lang="es-BO" dirty="0"/>
              <a:t>de la  </a:t>
            </a:r>
            <a:r>
              <a:rPr lang="es-BO" dirty="0" smtClean="0"/>
              <a:t>Organización</a:t>
            </a:r>
          </a:p>
          <a:p>
            <a:r>
              <a:rPr lang="en-US" dirty="0" err="1" smtClean="0"/>
              <a:t>Alinear</a:t>
            </a:r>
            <a:r>
              <a:rPr lang="en-US" dirty="0" smtClean="0"/>
              <a:t> la </a:t>
            </a:r>
            <a:r>
              <a:rPr lang="en-US" dirty="0" err="1" smtClean="0"/>
              <a:t>oferta</a:t>
            </a:r>
            <a:r>
              <a:rPr lang="en-US" dirty="0" smtClean="0"/>
              <a:t> y </a:t>
            </a:r>
            <a:r>
              <a:rPr lang="en-US" dirty="0" err="1" smtClean="0"/>
              <a:t>servicios</a:t>
            </a:r>
            <a:r>
              <a:rPr lang="en-US" dirty="0" smtClean="0"/>
              <a:t> 			              </a:t>
            </a:r>
            <a:r>
              <a:rPr lang="en-US" dirty="0" err="1" smtClean="0"/>
              <a:t>tecnológicos</a:t>
            </a:r>
            <a:r>
              <a:rPr lang="en-US" dirty="0" smtClean="0"/>
              <a:t> con los </a:t>
            </a:r>
            <a:r>
              <a:rPr lang="en-US" dirty="0" err="1" smtClean="0"/>
              <a:t>objetivos</a:t>
            </a:r>
            <a:r>
              <a:rPr lang="en-US" dirty="0" smtClean="0"/>
              <a:t> del </a:t>
            </a:r>
            <a:br>
              <a:rPr lang="en-US" dirty="0" smtClean="0"/>
            </a:br>
            <a:r>
              <a:rPr lang="en-US" dirty="0" err="1" smtClean="0"/>
              <a:t>negocio</a:t>
            </a:r>
            <a:endParaRPr lang="en-US" dirty="0" smtClean="0"/>
          </a:p>
          <a:p>
            <a:r>
              <a:rPr lang="en-US" dirty="0" err="1" smtClean="0"/>
              <a:t>Asegurar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servicios</a:t>
            </a:r>
            <a:r>
              <a:rPr lang="en-US" dirty="0" smtClean="0"/>
              <a:t> 			            </a:t>
            </a:r>
            <a:r>
              <a:rPr lang="en-US" dirty="0" err="1" smtClean="0"/>
              <a:t>tecnológicos</a:t>
            </a:r>
            <a:r>
              <a:rPr lang="en-US" dirty="0" smtClean="0"/>
              <a:t> son </a:t>
            </a:r>
            <a:r>
              <a:rPr lang="en-US" dirty="0" err="1" smtClean="0"/>
              <a:t>eficentes</a:t>
            </a:r>
            <a:r>
              <a:rPr lang="en-US" dirty="0" smtClean="0"/>
              <a:t> y 			              </a:t>
            </a:r>
            <a:r>
              <a:rPr lang="en-US" dirty="0" err="1" smtClean="0"/>
              <a:t>efectivos</a:t>
            </a:r>
            <a:r>
              <a:rPr lang="en-US" dirty="0" smtClean="0"/>
              <a:t> en el </a:t>
            </a:r>
            <a:r>
              <a:rPr lang="en-US" dirty="0" err="1" smtClean="0"/>
              <a:t>cumplimiento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               </a:t>
            </a:r>
            <a:r>
              <a:rPr lang="en-US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organizativas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4275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27519"/>
            <a:ext cx="4449247" cy="383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7831"/>
          </a:xfrm>
        </p:spPr>
        <p:txBody>
          <a:bodyPr/>
          <a:lstStyle/>
          <a:p>
            <a:pPr eaLnBrk="1" hangingPunct="1"/>
            <a:r>
              <a:rPr lang="en-US" dirty="0" err="1" smtClean="0"/>
              <a:t>Trata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….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85652"/>
          </a:xfrm>
        </p:spPr>
        <p:txBody>
          <a:bodyPr/>
          <a:lstStyle/>
          <a:p>
            <a:pPr lvl="0"/>
            <a:r>
              <a:rPr lang="es-ES" sz="3200" dirty="0"/>
              <a:t>Definir la Estrategia del Servicios de </a:t>
            </a:r>
            <a:r>
              <a:rPr lang="es-ES" sz="3200" dirty="0" err="1"/>
              <a:t>TICs</a:t>
            </a:r>
            <a:r>
              <a:rPr lang="es-ES" sz="3200" dirty="0"/>
              <a:t>.</a:t>
            </a:r>
            <a:endParaRPr lang="es-BO" sz="3200" dirty="0"/>
          </a:p>
          <a:p>
            <a:pPr lvl="0"/>
            <a:r>
              <a:rPr lang="es-ES" sz="3200" dirty="0"/>
              <a:t>Identificar y Mapear los Servicios.</a:t>
            </a:r>
            <a:endParaRPr lang="es-BO" sz="3200" dirty="0"/>
          </a:p>
          <a:p>
            <a:pPr lvl="0"/>
            <a:r>
              <a:rPr lang="es-ES" sz="3200" dirty="0"/>
              <a:t>Medir la demanda y Administrar las solicitudes de la Organización.</a:t>
            </a:r>
            <a:endParaRPr lang="es-BO" sz="3200" dirty="0"/>
          </a:p>
          <a:p>
            <a:pPr lvl="0"/>
            <a:r>
              <a:rPr lang="es-ES" sz="3200" dirty="0"/>
              <a:t>Desarrollar un Portafolio de Servicios de </a:t>
            </a:r>
            <a:r>
              <a:rPr lang="es-ES" sz="3200" dirty="0" err="1"/>
              <a:t>TICs</a:t>
            </a:r>
            <a:r>
              <a:rPr lang="es-ES" sz="3200" dirty="0"/>
              <a:t>.</a:t>
            </a:r>
            <a:endParaRPr lang="es-BO" sz="3200" dirty="0"/>
          </a:p>
          <a:p>
            <a:pPr lvl="0"/>
            <a:r>
              <a:rPr lang="es-ES" sz="3200" dirty="0"/>
              <a:t>Establece la Administración de los Niveles de Servicio</a:t>
            </a:r>
            <a:endParaRPr lang="es-BO" sz="3200" dirty="0"/>
          </a:p>
        </p:txBody>
      </p:sp>
      <p:pic>
        <p:nvPicPr>
          <p:cNvPr id="4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176" y="5403850"/>
            <a:ext cx="1600624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/>
              <a:t> de SMF </a:t>
            </a:r>
            <a:r>
              <a:rPr lang="en-US" dirty="0" err="1"/>
              <a:t>Alineación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TIC’s con el </a:t>
            </a:r>
            <a:r>
              <a:rPr lang="en-US" dirty="0" err="1"/>
              <a:t>Negocio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023892"/>
              </p:ext>
            </p:extLst>
          </p:nvPr>
        </p:nvGraphicFramePr>
        <p:xfrm>
          <a:off x="457200" y="1169988"/>
          <a:ext cx="8229600" cy="538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5400000"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7831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s-BO" dirty="0"/>
              <a:t>Definir una Estrategia para los Servicios de </a:t>
            </a:r>
            <a:r>
              <a:rPr lang="es-BO" dirty="0" err="1"/>
              <a:t>TICs</a:t>
            </a:r>
            <a:r>
              <a:rPr lang="es-BO" dirty="0"/>
              <a:t>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 rtlCol="0">
            <a:normAutofit fontScale="85000" lnSpcReduction="20000"/>
          </a:bodyPr>
          <a:lstStyle/>
          <a:p>
            <a:r>
              <a:rPr lang="es-BO" dirty="0"/>
              <a:t>Una Estrategia para los Servicios de </a:t>
            </a:r>
            <a:r>
              <a:rPr lang="es-BO" dirty="0" err="1"/>
              <a:t>TICs</a:t>
            </a:r>
            <a:r>
              <a:rPr lang="es-BO" dirty="0"/>
              <a:t> determina cuáles Servicios son los que se necesitan para apoyar las Metas y Objetivos de la </a:t>
            </a:r>
            <a:r>
              <a:rPr lang="es-BO" dirty="0" smtClean="0"/>
              <a:t>Organización</a:t>
            </a:r>
          </a:p>
          <a:p>
            <a:r>
              <a:rPr lang="es-BO" dirty="0"/>
              <a:t>Las Administraciones tanto de la Organización como la de </a:t>
            </a:r>
            <a:r>
              <a:rPr lang="es-BO" dirty="0" err="1"/>
              <a:t>TICs</a:t>
            </a:r>
            <a:r>
              <a:rPr lang="es-BO" dirty="0"/>
              <a:t> deben discernir con mucho cuidado cuáles iniciativas ofrecen el Valor al Negocio más alto al tiempo que ayudan a asegurar la disponibilidad de los recursos necesarios y con el compromiso de cumplir con la inversión</a:t>
            </a:r>
            <a:r>
              <a:rPr lang="es-BO" dirty="0" smtClean="0"/>
              <a:t>.</a:t>
            </a:r>
          </a:p>
          <a:p>
            <a:r>
              <a:rPr lang="es-BO" dirty="0" smtClean="0"/>
              <a:t>Una </a:t>
            </a:r>
            <a:r>
              <a:rPr lang="es-BO" dirty="0"/>
              <a:t>Estrategia para los Servicios asegurará que</a:t>
            </a:r>
            <a:r>
              <a:rPr lang="en-US" dirty="0" smtClean="0"/>
              <a:t>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 smtClean="0"/>
              <a:t>Las </a:t>
            </a:r>
            <a:r>
              <a:rPr lang="es-BO" dirty="0"/>
              <a:t>Metas de las </a:t>
            </a:r>
            <a:r>
              <a:rPr lang="es-BO" dirty="0" err="1"/>
              <a:t>TICs</a:t>
            </a:r>
            <a:r>
              <a:rPr lang="es-BO" dirty="0"/>
              <a:t> están Alineadas con las Metas de la Organización.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 smtClean="0"/>
              <a:t>Las </a:t>
            </a:r>
            <a:r>
              <a:rPr lang="es-BO" dirty="0"/>
              <a:t>Iniciativas anuales que apoyan las Metas de la Organización han sido identificadas.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 smtClean="0"/>
              <a:t>Hay </a:t>
            </a:r>
            <a:r>
              <a:rPr lang="es-BO" dirty="0"/>
              <a:t>un acuerdo entre la Estrategia y su correspondiente Plan para el logro de las Metas y de las Iniciativas.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 smtClean="0"/>
              <a:t>La </a:t>
            </a:r>
            <a:r>
              <a:rPr lang="es-BO" dirty="0"/>
              <a:t>estrategia se evalúa contra los resultados de la Organización.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s-BO" dirty="0" smtClean="0"/>
              <a:t>Se </a:t>
            </a:r>
            <a:r>
              <a:rPr lang="es-BO" dirty="0"/>
              <a:t>tienen identificadas las oportunidades de mejora.</a:t>
            </a:r>
          </a:p>
        </p:txBody>
      </p:sp>
      <p:pic>
        <p:nvPicPr>
          <p:cNvPr id="6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176" y="5403850"/>
            <a:ext cx="1600624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s-BO" dirty="0"/>
              <a:t>Identificar y Mapear los Servicios 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943719"/>
            <a:ext cx="8229600" cy="5884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/>
              <a:t>Un Mapa de Servicio representa al Servicio desde la perspectiva de la Organización y la del Usuario </a:t>
            </a:r>
            <a:endParaRPr lang="es-ES" sz="2400" dirty="0" smtClean="0"/>
          </a:p>
          <a:p>
            <a:pPr>
              <a:lnSpc>
                <a:spcPct val="80000"/>
              </a:lnSpc>
            </a:pPr>
            <a:r>
              <a:rPr lang="es-BO" sz="2400" dirty="0"/>
              <a:t>Estos Mapas identifican: los recursos necesarios para la Entrega de los Servicios </a:t>
            </a:r>
            <a:r>
              <a:rPr lang="es-BO" sz="2400" dirty="0" smtClean="0"/>
              <a:t>descritos </a:t>
            </a:r>
            <a:r>
              <a:rPr lang="es-BO" sz="2400" dirty="0"/>
              <a:t>en el Catálogo de Servicios; quién Entrega ese Servicio; y quiénes consumen el Servicio</a:t>
            </a:r>
            <a:r>
              <a:rPr lang="es-BO" sz="2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Se </a:t>
            </a:r>
            <a:r>
              <a:rPr lang="en-US" sz="2400" dirty="0" err="1" smtClean="0"/>
              <a:t>dividen</a:t>
            </a:r>
            <a:r>
              <a:rPr lang="en-US" sz="2400" dirty="0" smtClean="0"/>
              <a:t> en </a:t>
            </a:r>
            <a:r>
              <a:rPr lang="en-US" sz="2400" dirty="0" err="1" smtClean="0"/>
              <a:t>cinco</a:t>
            </a:r>
            <a:r>
              <a:rPr lang="en-US" sz="2400" dirty="0" smtClean="0"/>
              <a:t> </a:t>
            </a:r>
            <a:r>
              <a:rPr lang="en-US" sz="2400" dirty="0" err="1" smtClean="0"/>
              <a:t>secciones</a:t>
            </a:r>
            <a:r>
              <a:rPr lang="en-US" sz="2400" dirty="0" smtClean="0"/>
              <a:t>:</a:t>
            </a:r>
          </a:p>
          <a:p>
            <a:pPr lvl="1"/>
            <a:r>
              <a:rPr lang="es-ES" sz="2300" b="1" dirty="0" smtClean="0"/>
              <a:t>Clientes</a:t>
            </a:r>
            <a:r>
              <a:rPr lang="es-ES" sz="2300" dirty="0"/>
              <a:t>. Un listado categorizado de individuos y grupos que utilizan el Servicio.</a:t>
            </a:r>
            <a:endParaRPr lang="es-BO" sz="2300" dirty="0"/>
          </a:p>
          <a:p>
            <a:pPr lvl="1"/>
            <a:r>
              <a:rPr lang="es-ES" sz="2300" b="1" dirty="0"/>
              <a:t>Hardware</a:t>
            </a:r>
            <a:r>
              <a:rPr lang="es-ES" sz="2300" dirty="0"/>
              <a:t>. Las plataformas de Hardware necesarias para la Entrega del Servicio. </a:t>
            </a:r>
            <a:endParaRPr lang="es-BO" sz="2300" dirty="0"/>
          </a:p>
          <a:p>
            <a:pPr lvl="1"/>
            <a:r>
              <a:rPr lang="es-ES" sz="2300" b="1" dirty="0"/>
              <a:t>Aplicaciones</a:t>
            </a:r>
            <a:r>
              <a:rPr lang="es-ES" sz="2300" dirty="0"/>
              <a:t>. El (los) Sistema(s) Operativo(s) y otra(s) Aplicación(es) que requiere el Servicio.</a:t>
            </a:r>
            <a:endParaRPr lang="es-BO" sz="2300" dirty="0"/>
          </a:p>
          <a:p>
            <a:pPr lvl="1"/>
            <a:r>
              <a:rPr lang="es-ES" sz="2300" b="1" dirty="0"/>
              <a:t>Configuraciones</a:t>
            </a:r>
            <a:r>
              <a:rPr lang="es-ES" sz="2300" dirty="0"/>
              <a:t>. Los parámetros de Configuración necesarios para que funciones el Servicio.</a:t>
            </a:r>
            <a:endParaRPr lang="es-BO" sz="2300" dirty="0"/>
          </a:p>
          <a:p>
            <a:pPr lvl="1"/>
            <a:r>
              <a:rPr lang="es-ES" sz="2300" b="1" dirty="0"/>
              <a:t>Servicios Internos/Externos</a:t>
            </a:r>
            <a:r>
              <a:rPr lang="es-ES" sz="2300" dirty="0"/>
              <a:t>. Los componentes que ayudan a asegurar la disponibilidad del Servicio</a:t>
            </a:r>
            <a:r>
              <a:rPr lang="es-ES" dirty="0"/>
              <a:t>.</a:t>
            </a:r>
            <a:endParaRPr lang="es-BO" dirty="0"/>
          </a:p>
        </p:txBody>
      </p:sp>
      <p:pic>
        <p:nvPicPr>
          <p:cNvPr id="5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176" y="5403850"/>
            <a:ext cx="1600624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Service Map</a:t>
            </a:r>
          </a:p>
        </p:txBody>
      </p:sp>
      <p:pic>
        <p:nvPicPr>
          <p:cNvPr id="62467" name="Picture 2" descr="Service%20Map%20without%20lege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67818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7120" y="5791200"/>
            <a:ext cx="115067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71450" y="-87099"/>
            <a:ext cx="8515350" cy="92333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s-BO" dirty="0"/>
              <a:t>Identificar la Demanda y Administrar las Solicitudes de la Organización</a:t>
            </a:r>
            <a:endParaRPr 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04800" y="1114535"/>
            <a:ext cx="8229600" cy="55276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sz="2400" dirty="0"/>
              <a:t>El Análisis de la Administración de la Demanda y de las Solicitudes es un proceso, donde se describe como se utilizan y se solicitan los Servicios de </a:t>
            </a:r>
            <a:r>
              <a:rPr lang="es-BO" sz="2400" dirty="0" err="1"/>
              <a:t>TICs</a:t>
            </a:r>
            <a:r>
              <a:rPr lang="es-BO" sz="2400" dirty="0"/>
              <a:t>, por la Organización y como las tendencias futuras pueden afectar los Servicios. </a:t>
            </a:r>
            <a:endParaRPr lang="es-BO" sz="2400" dirty="0" smtClean="0"/>
          </a:p>
          <a:p>
            <a:pPr>
              <a:lnSpc>
                <a:spcPct val="80000"/>
              </a:lnSpc>
            </a:pPr>
            <a:r>
              <a:rPr lang="es-BO" sz="2400" dirty="0"/>
              <a:t>Los datos de la Administración de la demanda ayudan a los administradores a Planear los gastos en </a:t>
            </a:r>
            <a:r>
              <a:rPr lang="es-BO" sz="2400" dirty="0" err="1"/>
              <a:t>TICs</a:t>
            </a:r>
            <a:r>
              <a:rPr lang="es-BO" sz="2400" dirty="0"/>
              <a:t> y a Rendir Cuentas sobre los mismos, así como a entender los Servicios de </a:t>
            </a:r>
            <a:r>
              <a:rPr lang="es-BO" sz="2400" dirty="0" err="1"/>
              <a:t>TICs</a:t>
            </a:r>
            <a:r>
              <a:rPr lang="es-BO" sz="2400" dirty="0"/>
              <a:t> de la Organización que reciben a cambio del gasto efectuado, y finalmente a participar en la toma de decisiones acerca de futuros Proyectos y acerca de la asignación de recursos. </a:t>
            </a:r>
            <a:endParaRPr lang="es-BO" sz="2400" dirty="0" smtClean="0"/>
          </a:p>
          <a:p>
            <a:pPr>
              <a:lnSpc>
                <a:spcPct val="80000"/>
              </a:lnSpc>
            </a:pPr>
            <a:r>
              <a:rPr lang="es-ES" sz="2400" dirty="0"/>
              <a:t>Un proceso ya maduro, para la Administración de la demanda y de las </a:t>
            </a:r>
            <a:r>
              <a:rPr lang="es-ES" sz="2400" dirty="0" smtClean="0"/>
              <a:t>solicitudes </a:t>
            </a:r>
            <a:r>
              <a:rPr lang="es-ES" sz="2400" dirty="0"/>
              <a:t>debe asegurar que </a:t>
            </a:r>
            <a:r>
              <a:rPr lang="en-US" sz="24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s-BO" sz="2000" dirty="0" smtClean="0"/>
              <a:t>Hay </a:t>
            </a:r>
            <a:r>
              <a:rPr lang="es-BO" sz="2000" dirty="0"/>
              <a:t>un proceso predecible para la Administración de Solicitudes.</a:t>
            </a:r>
          </a:p>
          <a:p>
            <a:pPr lvl="1">
              <a:lnSpc>
                <a:spcPct val="80000"/>
              </a:lnSpc>
            </a:pPr>
            <a:r>
              <a:rPr lang="es-BO" sz="2000" dirty="0" smtClean="0"/>
              <a:t>Hay </a:t>
            </a:r>
            <a:r>
              <a:rPr lang="es-BO" sz="2000" dirty="0"/>
              <a:t>un modelo consistente para medir la demanda actual.</a:t>
            </a:r>
          </a:p>
          <a:p>
            <a:pPr lvl="1">
              <a:lnSpc>
                <a:spcPct val="80000"/>
              </a:lnSpc>
            </a:pPr>
            <a:r>
              <a:rPr lang="es-BO" sz="2000" dirty="0" smtClean="0"/>
              <a:t>Hay </a:t>
            </a:r>
            <a:r>
              <a:rPr lang="es-BO" sz="2000" dirty="0"/>
              <a:t>un método para analizar las solicitudes y la capacidad actual de los Servicios.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5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7120" y="5791200"/>
            <a:ext cx="115067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71450" y="-87099"/>
            <a:ext cx="8515350" cy="92333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s-BO" dirty="0"/>
              <a:t>Desarrollar y Evaluar un Portafolio de Servicios de </a:t>
            </a:r>
            <a:r>
              <a:rPr lang="es-BO" dirty="0" err="1"/>
              <a:t>TICs</a:t>
            </a:r>
            <a:r>
              <a:rPr lang="es-BO" dirty="0"/>
              <a:t> </a:t>
            </a:r>
            <a:endParaRPr lang="en-US" dirty="0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91546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sz="2600" dirty="0"/>
              <a:t>El asegurar que los Servicios y proyectos correctos sean incluidos en el Portafolio, requiere de los siguientes elementos</a:t>
            </a:r>
            <a:r>
              <a:rPr lang="en-US" sz="26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es-BO" dirty="0" smtClean="0"/>
              <a:t>Los </a:t>
            </a:r>
            <a:r>
              <a:rPr lang="es-BO" dirty="0"/>
              <a:t>Proyectos propuestos están Alineados con las iniciativas de la Estrategia de </a:t>
            </a:r>
            <a:r>
              <a:rPr lang="es-BO" dirty="0" err="1"/>
              <a:t>TICs</a:t>
            </a:r>
            <a:endParaRPr lang="es-BO" dirty="0"/>
          </a:p>
          <a:p>
            <a:pPr lvl="1">
              <a:lnSpc>
                <a:spcPct val="80000"/>
              </a:lnSpc>
            </a:pPr>
            <a:r>
              <a:rPr lang="es-BO" dirty="0" smtClean="0"/>
              <a:t>Una </a:t>
            </a:r>
            <a:r>
              <a:rPr lang="es-BO" dirty="0"/>
              <a:t>lista de Proyectos en lista de espera, Servicios Implementados, y servicios previstos para ser dados de baja</a:t>
            </a:r>
          </a:p>
          <a:p>
            <a:pPr lvl="1">
              <a:lnSpc>
                <a:spcPct val="80000"/>
              </a:lnSpc>
            </a:pPr>
            <a:r>
              <a:rPr lang="es-BO" dirty="0" smtClean="0"/>
              <a:t>Un </a:t>
            </a:r>
            <a:r>
              <a:rPr lang="es-BO" dirty="0"/>
              <a:t>proceso de priorización  y aprobación de los nuevos Proyectos</a:t>
            </a:r>
          </a:p>
          <a:p>
            <a:pPr lvl="1">
              <a:lnSpc>
                <a:spcPct val="80000"/>
              </a:lnSpc>
            </a:pPr>
            <a:r>
              <a:rPr lang="es-BO" dirty="0" smtClean="0"/>
              <a:t>Un </a:t>
            </a:r>
            <a:r>
              <a:rPr lang="es-BO" dirty="0"/>
              <a:t>sistema de medición para poder determinar el valor de los Servicios en relación a las Metas del Negocio</a:t>
            </a:r>
          </a:p>
          <a:p>
            <a:pPr>
              <a:lnSpc>
                <a:spcPct val="80000"/>
              </a:lnSpc>
            </a:pPr>
            <a:r>
              <a:rPr lang="es-BO" sz="2600" dirty="0"/>
              <a:t>El Portafolio de Servicios de </a:t>
            </a:r>
            <a:r>
              <a:rPr lang="es-BO" sz="2600" dirty="0" err="1"/>
              <a:t>TICs</a:t>
            </a:r>
            <a:r>
              <a:rPr lang="es-BO" sz="2600" dirty="0"/>
              <a:t> mueve la Alineación del consumo de los recursos de </a:t>
            </a:r>
            <a:r>
              <a:rPr lang="es-BO" sz="2600" dirty="0" err="1"/>
              <a:t>TICs</a:t>
            </a:r>
            <a:r>
              <a:rPr lang="es-BO" sz="2600" dirty="0"/>
              <a:t>, el presupuesto de operación, y las Estrategias de inversión que apoyan la Estrategia de los Servicios de </a:t>
            </a:r>
            <a:r>
              <a:rPr lang="es-BO" sz="2600" dirty="0" err="1"/>
              <a:t>TICs</a:t>
            </a:r>
            <a:r>
              <a:rPr lang="es-BO" sz="26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s-BO" sz="2600" dirty="0"/>
              <a:t>Los principales usuarios del Portafolio son los líderes de la Organización y de las </a:t>
            </a:r>
            <a:r>
              <a:rPr lang="es-BO" sz="2600" dirty="0" err="1"/>
              <a:t>TICs</a:t>
            </a:r>
            <a:r>
              <a:rPr lang="es-BO" sz="2600" dirty="0"/>
              <a:t>, responsables de la Realización del Valor al Negocio con base en las inversiones en </a:t>
            </a:r>
            <a:r>
              <a:rPr lang="es-BO" sz="2600" dirty="0" err="1"/>
              <a:t>TICs</a:t>
            </a:r>
            <a:endParaRPr lang="en-US" sz="2600" dirty="0" smtClean="0"/>
          </a:p>
        </p:txBody>
      </p:sp>
      <p:pic>
        <p:nvPicPr>
          <p:cNvPr id="5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7120" y="5791200"/>
            <a:ext cx="115067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5" y="2707944"/>
            <a:ext cx="5553295" cy="704850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Module 0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1790700" y="33909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1790700" y="20193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790700" y="40767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019300" y="4240768"/>
            <a:ext cx="533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5: La </a:t>
            </a:r>
            <a:r>
              <a:rPr lang="en-US" sz="2400" b="1" dirty="0" err="1" smtClean="0">
                <a:solidFill>
                  <a:srgbClr val="000000"/>
                </a:solidFill>
              </a:rPr>
              <a:t>Fase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Operación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790700" y="13335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019300" y="2828925"/>
            <a:ext cx="4834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Módulo</a:t>
            </a:r>
            <a:r>
              <a:rPr lang="en-US" sz="2400" b="1" dirty="0" smtClean="0">
                <a:solidFill>
                  <a:schemeClr val="bg1"/>
                </a:solidFill>
              </a:rPr>
              <a:t> 3: La </a:t>
            </a:r>
            <a:r>
              <a:rPr lang="en-US" sz="2400" b="1" dirty="0" err="1" smtClean="0">
                <a:solidFill>
                  <a:schemeClr val="bg1"/>
                </a:solidFill>
              </a:rPr>
              <a:t>Fase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Planeación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790700" y="2705100"/>
            <a:ext cx="5562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2019300" y="3519488"/>
            <a:ext cx="490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4: La </a:t>
            </a:r>
            <a:r>
              <a:rPr lang="en-US" sz="2400" b="1" dirty="0" err="1" smtClean="0">
                <a:solidFill>
                  <a:srgbClr val="000000"/>
                </a:solidFill>
              </a:rPr>
              <a:t>Fase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Entrega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019300" y="4930775"/>
            <a:ext cx="4425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6: </a:t>
            </a:r>
            <a:r>
              <a:rPr lang="en-US" sz="2400" b="1" dirty="0" err="1" smtClean="0">
                <a:solidFill>
                  <a:srgbClr val="000000"/>
                </a:solidFill>
              </a:rPr>
              <a:t>Resumen</a:t>
            </a:r>
            <a:r>
              <a:rPr lang="en-US" sz="2400" b="1" dirty="0" smtClean="0">
                <a:solidFill>
                  <a:srgbClr val="000000"/>
                </a:solidFill>
              </a:rPr>
              <a:t> del </a:t>
            </a:r>
            <a:r>
              <a:rPr lang="en-US" sz="2400" b="1" dirty="0" err="1" smtClean="0">
                <a:solidFill>
                  <a:srgbClr val="000000"/>
                </a:solidFill>
              </a:rPr>
              <a:t>Curso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1790700" y="4762500"/>
            <a:ext cx="5562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2009775" y="1454150"/>
            <a:ext cx="4894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/>
              <a:t>Módulo</a:t>
            </a:r>
            <a:r>
              <a:rPr lang="en-US" sz="2400" b="1" dirty="0" smtClean="0"/>
              <a:t> 1: </a:t>
            </a:r>
            <a:r>
              <a:rPr lang="en-US" sz="2400" b="1" dirty="0" err="1" smtClean="0"/>
              <a:t>Visión</a:t>
            </a:r>
            <a:r>
              <a:rPr lang="en-US" sz="2400" b="1" dirty="0" smtClean="0"/>
              <a:t> General de MOF</a:t>
            </a:r>
            <a:endParaRPr lang="en-US" sz="2400" b="1" dirty="0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2009775" y="2139950"/>
            <a:ext cx="4406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400" b="1" dirty="0" err="1" smtClean="0">
                <a:solidFill>
                  <a:srgbClr val="000000"/>
                </a:solidFill>
              </a:rPr>
              <a:t>Módulo</a:t>
            </a:r>
            <a:r>
              <a:rPr lang="en-US" sz="2400" b="1" dirty="0" smtClean="0">
                <a:solidFill>
                  <a:srgbClr val="000000"/>
                </a:solidFill>
              </a:rPr>
              <a:t> 2: La </a:t>
            </a:r>
            <a:r>
              <a:rPr lang="en-US" sz="2400" b="1" dirty="0" err="1" smtClean="0">
                <a:solidFill>
                  <a:srgbClr val="000000"/>
                </a:solidFill>
              </a:rPr>
              <a:t>Capa</a:t>
            </a:r>
            <a:r>
              <a:rPr lang="en-US" sz="2400" b="1" dirty="0" smtClean="0">
                <a:solidFill>
                  <a:srgbClr val="000000"/>
                </a:solidFill>
              </a:rPr>
              <a:t> de </a:t>
            </a:r>
            <a:r>
              <a:rPr lang="en-US" sz="2400" b="1" dirty="0" err="1" smtClean="0">
                <a:solidFill>
                  <a:srgbClr val="000000"/>
                </a:solidFill>
              </a:rPr>
              <a:t>Gestión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0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MR </a:t>
            </a:r>
            <a:r>
              <a:rPr lang="en-US" dirty="0" err="1" smtClean="0"/>
              <a:t>Portafolio</a:t>
            </a:r>
            <a:endParaRPr lang="en-US" dirty="0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886200" cy="3545586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s-BO" sz="2200" dirty="0"/>
              <a:t>La comprensión de los conceptos y requerimientos de cambios en los servicios de tecnología </a:t>
            </a:r>
            <a:r>
              <a:rPr lang="es-BO" sz="2200" dirty="0" smtClean="0"/>
              <a:t>propuestos</a:t>
            </a:r>
            <a:endParaRPr lang="es-BO" sz="2200" dirty="0"/>
          </a:p>
          <a:p>
            <a:pPr lvl="1">
              <a:lnSpc>
                <a:spcPct val="80000"/>
              </a:lnSpc>
            </a:pPr>
            <a:r>
              <a:rPr lang="es-BO" sz="2200" dirty="0"/>
              <a:t>La decisión de invertir más en el desarrollo de estos conceptos</a:t>
            </a:r>
          </a:p>
          <a:p>
            <a:pPr lvl="1">
              <a:lnSpc>
                <a:spcPct val="80000"/>
              </a:lnSpc>
            </a:pPr>
            <a:r>
              <a:rPr lang="es-BO" sz="2200" dirty="0"/>
              <a:t>Aprobar una visión preliminar del proyecto y el alcance que se moverá adelante un proyecto en la fase de Entrega</a:t>
            </a:r>
            <a:endParaRPr lang="en-US" sz="2200" dirty="0" smtClean="0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4038600" y="4114800"/>
          <a:ext cx="51054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0" name="Visio" r:id="rId4" imgW="6445070" imgH="2890091" progId="Visio.Drawing.11">
                  <p:embed/>
                </p:oleObj>
              </mc:Choice>
              <mc:Fallback>
                <p:oleObj name="Visio" r:id="rId4" imgW="6445070" imgH="28900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14800"/>
                        <a:ext cx="5105400" cy="223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772400" y="2271713"/>
            <a:ext cx="319087" cy="319087"/>
          </a:xfrm>
          <a:prstGeom prst="rect">
            <a:avLst/>
          </a:prstGeom>
          <a:noFill/>
        </p:spPr>
      </p:pic>
      <p:pic>
        <p:nvPicPr>
          <p:cNvPr id="7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1569152"/>
            <a:ext cx="2691638" cy="231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5126757"/>
            <a:ext cx="4114800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s-BO" sz="2400" kern="0" dirty="0">
                <a:latin typeface="+mn-lt"/>
              </a:rPr>
              <a:t>Determina si la organización está trabajando en las </a:t>
            </a:r>
            <a:r>
              <a:rPr lang="es-BO" sz="2400" kern="0" dirty="0" smtClean="0">
                <a:latin typeface="+mn-lt"/>
              </a:rPr>
              <a:t>cuestiones </a:t>
            </a:r>
            <a:r>
              <a:rPr lang="es-BO" sz="2400" kern="0" dirty="0">
                <a:latin typeface="+mn-lt"/>
              </a:rPr>
              <a:t>correctas</a:t>
            </a:r>
          </a:p>
          <a:p>
            <a:pPr marL="342900" lvl="0" indent="-34290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s-BO" sz="2400" kern="0" dirty="0">
                <a:latin typeface="+mn-lt"/>
              </a:rPr>
              <a:t>Aclara el valor de negocio de los proyectos propuestos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5486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lang="en-US" sz="2400" kern="0" dirty="0" smtClean="0">
                <a:latin typeface="+mn-lt"/>
              </a:rPr>
              <a:t>El MR </a:t>
            </a:r>
            <a:r>
              <a:rPr lang="en-US" sz="2400" kern="0" dirty="0" err="1" smtClean="0">
                <a:latin typeface="+mn-lt"/>
              </a:rPr>
              <a:t>Portafolio</a:t>
            </a:r>
            <a:r>
              <a:rPr lang="en-US" sz="2400" kern="0" dirty="0" smtClean="0">
                <a:latin typeface="+mn-lt"/>
              </a:rPr>
              <a:t> </a:t>
            </a:r>
            <a:r>
              <a:rPr lang="es-BO" sz="2400" kern="0" dirty="0">
                <a:latin typeface="+mn-lt"/>
              </a:rPr>
              <a:t>actúa como una puerta de entrada en la fase de plan que se centra en</a:t>
            </a:r>
            <a:r>
              <a:rPr lang="en-US" sz="2400" kern="0" dirty="0" smtClean="0">
                <a:latin typeface="+mn-lt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s-BO" dirty="0"/>
              <a:t>Administración de Niveles de Servicio </a:t>
            </a:r>
            <a:r>
              <a:rPr lang="en-US" dirty="0" smtClean="0"/>
              <a:t>(Service Level Management)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97872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La </a:t>
            </a:r>
            <a:r>
              <a:rPr lang="en-US" sz="1800" dirty="0" err="1"/>
              <a:t>Administración</a:t>
            </a:r>
            <a:r>
              <a:rPr lang="en-US" sz="1800" dirty="0"/>
              <a:t> de los </a:t>
            </a:r>
            <a:r>
              <a:rPr lang="en-US" sz="1800" dirty="0" err="1"/>
              <a:t>Niveles</a:t>
            </a:r>
            <a:r>
              <a:rPr lang="en-US" sz="1800" dirty="0"/>
              <a:t> de </a:t>
            </a:r>
            <a:r>
              <a:rPr lang="en-US" sz="1800" dirty="0" err="1" smtClean="0"/>
              <a:t>Servicio</a:t>
            </a:r>
            <a:r>
              <a:rPr lang="en-US" sz="1800" dirty="0" smtClean="0"/>
              <a:t> (SLM) </a:t>
            </a:r>
            <a:r>
              <a:rPr lang="en-US" sz="1800" dirty="0" err="1"/>
              <a:t>asegura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los </a:t>
            </a:r>
            <a:r>
              <a:rPr lang="en-US" sz="1800" dirty="0" err="1"/>
              <a:t>requerimientos</a:t>
            </a:r>
            <a:r>
              <a:rPr lang="en-US" sz="1800" dirty="0"/>
              <a:t> para la </a:t>
            </a:r>
            <a:r>
              <a:rPr lang="en-US" sz="1800" dirty="0" err="1"/>
              <a:t>continuidad</a:t>
            </a:r>
            <a:r>
              <a:rPr lang="en-US" sz="1800" dirty="0"/>
              <a:t>,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comunicaciones</a:t>
            </a:r>
            <a:r>
              <a:rPr lang="en-US" sz="1800" dirty="0"/>
              <a:t> y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espectativas</a:t>
            </a:r>
            <a:r>
              <a:rPr lang="en-US" sz="1800" dirty="0"/>
              <a:t> de la </a:t>
            </a:r>
            <a:r>
              <a:rPr lang="en-US" sz="1800" dirty="0" err="1"/>
              <a:t>Organización</a:t>
            </a:r>
            <a:r>
              <a:rPr lang="en-US" sz="1800" dirty="0"/>
              <a:t> con </a:t>
            </a:r>
            <a:r>
              <a:rPr lang="en-US" sz="1800" dirty="0" err="1"/>
              <a:t>respecto</a:t>
            </a:r>
            <a:r>
              <a:rPr lang="en-US" sz="1800" dirty="0"/>
              <a:t> a </a:t>
            </a:r>
            <a:r>
              <a:rPr lang="en-US" sz="1800" dirty="0" err="1"/>
              <a:t>las</a:t>
            </a:r>
            <a:r>
              <a:rPr lang="en-US" sz="1800" dirty="0"/>
              <a:t> TICs se </a:t>
            </a:r>
            <a:r>
              <a:rPr lang="en-US" sz="1800" dirty="0" err="1"/>
              <a:t>Gestionan</a:t>
            </a:r>
            <a:r>
              <a:rPr lang="en-US" sz="1800" dirty="0"/>
              <a:t> de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manera</a:t>
            </a:r>
            <a:r>
              <a:rPr lang="en-US" sz="1800" dirty="0"/>
              <a:t> </a:t>
            </a:r>
            <a:r>
              <a:rPr lang="en-US" sz="1800" dirty="0" err="1"/>
              <a:t>proactiva</a:t>
            </a:r>
            <a:r>
              <a:rPr lang="en-US" sz="1800" dirty="0"/>
              <a:t>.   La </a:t>
            </a:r>
            <a:r>
              <a:rPr lang="en-US" sz="1800" dirty="0" err="1"/>
              <a:t>Administración</a:t>
            </a:r>
            <a:r>
              <a:rPr lang="en-US" sz="1800" dirty="0"/>
              <a:t> de los </a:t>
            </a:r>
            <a:r>
              <a:rPr lang="en-US" sz="1800" dirty="0" err="1"/>
              <a:t>Niveles</a:t>
            </a:r>
            <a:r>
              <a:rPr lang="en-US" sz="1800" dirty="0"/>
              <a:t> de </a:t>
            </a:r>
            <a:r>
              <a:rPr lang="en-US" sz="1800" dirty="0" err="1"/>
              <a:t>Servicio</a:t>
            </a:r>
            <a:r>
              <a:rPr lang="en-US" sz="1800" dirty="0"/>
              <a:t> </a:t>
            </a:r>
            <a:r>
              <a:rPr lang="en-US" sz="1800" dirty="0" err="1"/>
              <a:t>también</a:t>
            </a:r>
            <a:r>
              <a:rPr lang="en-US" sz="1800" dirty="0"/>
              <a:t> se </a:t>
            </a:r>
            <a:r>
              <a:rPr lang="en-US" sz="1800" dirty="0" err="1"/>
              <a:t>responsabiliza</a:t>
            </a:r>
            <a:r>
              <a:rPr lang="en-US" sz="1800" dirty="0"/>
              <a:t> de </a:t>
            </a:r>
            <a:r>
              <a:rPr lang="en-US" sz="1800" dirty="0" err="1"/>
              <a:t>asegurar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espectativas</a:t>
            </a:r>
            <a:r>
              <a:rPr lang="en-US" sz="1800" dirty="0"/>
              <a:t> </a:t>
            </a:r>
            <a:r>
              <a:rPr lang="en-US" sz="1800" dirty="0" err="1"/>
              <a:t>internas</a:t>
            </a:r>
            <a:r>
              <a:rPr lang="en-US" sz="1800" dirty="0"/>
              <a:t> del </a:t>
            </a:r>
            <a:r>
              <a:rPr lang="en-US" sz="1800" dirty="0" err="1"/>
              <a:t>Área</a:t>
            </a:r>
            <a:r>
              <a:rPr lang="en-US" sz="1800" dirty="0"/>
              <a:t> de TICs se </a:t>
            </a:r>
            <a:r>
              <a:rPr lang="en-US" sz="1800" dirty="0" err="1" smtClean="0"/>
              <a:t>alcancen</a:t>
            </a:r>
            <a:r>
              <a:rPr lang="en-US" sz="1800" dirty="0" smtClean="0"/>
              <a:t>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3935559"/>
              </p:ext>
            </p:extLst>
          </p:nvPr>
        </p:nvGraphicFramePr>
        <p:xfrm>
          <a:off x="228600" y="1905000"/>
          <a:ext cx="8763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7120" y="5791200"/>
            <a:ext cx="115067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" y="-89395"/>
            <a:ext cx="8515350" cy="923330"/>
          </a:xfrm>
        </p:spPr>
        <p:txBody>
          <a:bodyPr/>
          <a:lstStyle/>
          <a:p>
            <a:r>
              <a:rPr lang="en-US" dirty="0">
                <a:effectLst/>
              </a:rPr>
              <a:t>La </a:t>
            </a:r>
            <a:r>
              <a:rPr lang="en-US" dirty="0" err="1">
                <a:effectLst/>
              </a:rPr>
              <a:t>Relación</a:t>
            </a:r>
            <a:r>
              <a:rPr lang="en-US" dirty="0">
                <a:effectLst/>
              </a:rPr>
              <a:t> entre  los </a:t>
            </a:r>
            <a:r>
              <a:rPr lang="en-US" dirty="0" err="1">
                <a:effectLst/>
              </a:rPr>
              <a:t>clientes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losSLA</a:t>
            </a:r>
            <a:r>
              <a:rPr lang="en-US" dirty="0">
                <a:effectLst/>
              </a:rPr>
              <a:t>, los OLA y los </a:t>
            </a:r>
            <a:r>
              <a:rPr lang="en-US" dirty="0" smtClean="0">
                <a:effectLst/>
              </a:rPr>
              <a:t>UC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52610" name="Picture 2" descr="imag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46" y="1066800"/>
            <a:ext cx="394990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8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7831"/>
          </a:xfrm>
        </p:spPr>
        <p:txBody>
          <a:bodyPr/>
          <a:lstStyle/>
          <a:p>
            <a:pPr eaLnBrk="1" hangingPunct="1"/>
            <a:r>
              <a:rPr lang="en-US" dirty="0" smtClean="0"/>
              <a:t>SLM: </a:t>
            </a:r>
            <a:r>
              <a:rPr lang="en-US" dirty="0" err="1" smtClean="0"/>
              <a:t>Catálogo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endParaRPr lang="en-US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058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Un </a:t>
            </a:r>
            <a:r>
              <a:rPr lang="en-US" dirty="0" err="1" smtClean="0"/>
              <a:t>catálogo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complete de:</a:t>
            </a:r>
          </a:p>
          <a:p>
            <a:pPr lvl="1"/>
            <a:r>
              <a:rPr lang="es-BO" dirty="0"/>
              <a:t>Servicios de tecnología existentes, incluidas las prioridades de la </a:t>
            </a:r>
            <a:r>
              <a:rPr lang="es-BO" dirty="0" smtClean="0"/>
              <a:t>empresa</a:t>
            </a:r>
          </a:p>
          <a:p>
            <a:pPr lvl="1"/>
            <a:r>
              <a:rPr lang="es-BO" dirty="0" err="1" smtClean="0"/>
              <a:t>SLAs</a:t>
            </a:r>
            <a:r>
              <a:rPr lang="es-BO" dirty="0" smtClean="0"/>
              <a:t> correspondientes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 </a:t>
            </a:r>
            <a:r>
              <a:rPr lang="en-US" dirty="0" err="1" smtClean="0"/>
              <a:t>catálogo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incluir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lo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Descripción</a:t>
            </a:r>
            <a:r>
              <a:rPr lang="en-US" dirty="0" smtClean="0"/>
              <a:t> del </a:t>
            </a:r>
            <a:r>
              <a:rPr lang="en-US" dirty="0" err="1" smtClean="0"/>
              <a:t>servicio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/>
              <a:t>Política</a:t>
            </a:r>
            <a:r>
              <a:rPr lang="en-US" dirty="0"/>
              <a:t> en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 smtClean="0"/>
              <a:t>apoya</a:t>
            </a:r>
            <a:endParaRPr lang="en-US" dirty="0" smtClean="0"/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dueño</a:t>
            </a:r>
            <a:r>
              <a:rPr lang="en-US" dirty="0" smtClean="0"/>
              <a:t>/</a:t>
            </a:r>
            <a:r>
              <a:rPr lang="en-US" dirty="0" err="1" smtClean="0"/>
              <a:t>administrador</a:t>
            </a:r>
            <a:r>
              <a:rPr lang="en-US" dirty="0" smtClean="0"/>
              <a:t> del </a:t>
            </a:r>
            <a:r>
              <a:rPr lang="en-US" dirty="0" err="1" smtClean="0"/>
              <a:t>servicio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Dueño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catálogo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negocio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TICs</a:t>
            </a:r>
          </a:p>
        </p:txBody>
      </p:sp>
      <p:pic>
        <p:nvPicPr>
          <p:cNvPr id="7" name="Picture 2" descr="http://sharepoint/sites/SAT/SATWorkspace/MOF/MOF%20Graphics/for%20docs/logo%20finals/MOF-PLAN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7120" y="5791200"/>
            <a:ext cx="115067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07831"/>
          </a:xfrm>
        </p:spPr>
        <p:txBody>
          <a:bodyPr/>
          <a:lstStyle/>
          <a:p>
            <a:pPr eaLnBrk="1" hangingPunct="1"/>
            <a:r>
              <a:rPr lang="en-US" dirty="0" err="1" smtClean="0"/>
              <a:t>Conclusión</a:t>
            </a:r>
            <a:endParaRPr lang="en-US" dirty="0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753354" cy="3951851"/>
          </a:xfrm>
        </p:spPr>
        <p:txBody>
          <a:bodyPr/>
          <a:lstStyle/>
          <a:p>
            <a:r>
              <a:rPr lang="en-US" sz="2000" dirty="0"/>
              <a:t>El SMF de </a:t>
            </a:r>
            <a:r>
              <a:rPr lang="en-US" sz="2000" dirty="0" err="1"/>
              <a:t>Alineación</a:t>
            </a:r>
            <a:r>
              <a:rPr lang="en-US" sz="2000" dirty="0"/>
              <a:t> de </a:t>
            </a:r>
            <a:r>
              <a:rPr lang="en-US" sz="2000" dirty="0" err="1"/>
              <a:t>las</a:t>
            </a:r>
            <a:r>
              <a:rPr lang="en-US" sz="2000" dirty="0"/>
              <a:t> TICs con el </a:t>
            </a:r>
            <a:r>
              <a:rPr lang="en-US" sz="2000" dirty="0" err="1"/>
              <a:t>Negocio</a:t>
            </a:r>
            <a:r>
              <a:rPr lang="en-US" sz="2000" dirty="0"/>
              <a:t> describe los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principales</a:t>
            </a:r>
            <a:r>
              <a:rPr lang="en-US" sz="2000" dirty="0"/>
              <a:t> para </a:t>
            </a:r>
            <a:r>
              <a:rPr lang="en-US" sz="2000" dirty="0" err="1"/>
              <a:t>Alinear</a:t>
            </a:r>
            <a:r>
              <a:rPr lang="en-US" sz="2000" dirty="0"/>
              <a:t> </a:t>
            </a:r>
            <a:r>
              <a:rPr lang="en-US" sz="2000" dirty="0" err="1"/>
              <a:t>las</a:t>
            </a:r>
            <a:r>
              <a:rPr lang="en-US" sz="2000" dirty="0"/>
              <a:t> </a:t>
            </a:r>
            <a:r>
              <a:rPr lang="en-US" sz="2000" dirty="0" err="1"/>
              <a:t>Metas</a:t>
            </a:r>
            <a:r>
              <a:rPr lang="en-US" sz="2000" dirty="0"/>
              <a:t> de la </a:t>
            </a:r>
            <a:r>
              <a:rPr lang="en-US" sz="2000" dirty="0" err="1"/>
              <a:t>Organización</a:t>
            </a:r>
            <a:r>
              <a:rPr lang="en-US" sz="2000" dirty="0"/>
              <a:t> con </a:t>
            </a:r>
            <a:r>
              <a:rPr lang="en-US" sz="2000" dirty="0" err="1"/>
              <a:t>las</a:t>
            </a:r>
            <a:r>
              <a:rPr lang="en-US" sz="2000" dirty="0"/>
              <a:t> del </a:t>
            </a:r>
            <a:r>
              <a:rPr lang="en-US" sz="2000" dirty="0" err="1"/>
              <a:t>Área</a:t>
            </a:r>
            <a:r>
              <a:rPr lang="en-US" sz="2000" dirty="0"/>
              <a:t> de TICs, </a:t>
            </a:r>
            <a:r>
              <a:rPr lang="en-US" sz="2000" dirty="0" err="1"/>
              <a:t>desarrollando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Estrategia</a:t>
            </a:r>
            <a:r>
              <a:rPr lang="en-US" sz="2000" dirty="0"/>
              <a:t> de </a:t>
            </a:r>
            <a:r>
              <a:rPr lang="en-US" sz="2000" dirty="0" err="1"/>
              <a:t>Servicios</a:t>
            </a:r>
            <a:r>
              <a:rPr lang="en-US" sz="2000" dirty="0"/>
              <a:t> de TICs, </a:t>
            </a:r>
            <a:r>
              <a:rPr lang="en-US" sz="2000" dirty="0" err="1"/>
              <a:t>identificando</a:t>
            </a:r>
            <a:r>
              <a:rPr lang="en-US" sz="2000" dirty="0"/>
              <a:t> un </a:t>
            </a:r>
            <a:r>
              <a:rPr lang="en-US" sz="2000" dirty="0" err="1"/>
              <a:t>Portafolio</a:t>
            </a:r>
            <a:r>
              <a:rPr lang="en-US" sz="2000" dirty="0"/>
              <a:t> de </a:t>
            </a:r>
            <a:r>
              <a:rPr lang="en-US" sz="2000" dirty="0" err="1"/>
              <a:t>Proyectos</a:t>
            </a:r>
            <a:r>
              <a:rPr lang="en-US" sz="2000" dirty="0"/>
              <a:t> en los </a:t>
            </a:r>
            <a:r>
              <a:rPr lang="en-US" sz="2000" dirty="0" err="1"/>
              <a:t>que</a:t>
            </a:r>
            <a:r>
              <a:rPr lang="en-US" sz="2000" dirty="0"/>
              <a:t> hay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trabajar</a:t>
            </a:r>
            <a:r>
              <a:rPr lang="en-US" sz="2000" dirty="0"/>
              <a:t> y </a:t>
            </a:r>
            <a:r>
              <a:rPr lang="en-US" sz="2000" dirty="0" err="1"/>
              <a:t>estableciendo</a:t>
            </a:r>
            <a:r>
              <a:rPr lang="en-US" sz="2000" dirty="0"/>
              <a:t> </a:t>
            </a:r>
            <a:r>
              <a:rPr lang="en-US" sz="2000" dirty="0" err="1"/>
              <a:t>métodos</a:t>
            </a:r>
            <a:r>
              <a:rPr lang="en-US" sz="2000" dirty="0"/>
              <a:t> para </a:t>
            </a:r>
            <a:r>
              <a:rPr lang="en-US" sz="2000" dirty="0" err="1"/>
              <a:t>mantener</a:t>
            </a:r>
            <a:r>
              <a:rPr lang="en-US" sz="2000" dirty="0"/>
              <a:t> la </a:t>
            </a:r>
            <a:r>
              <a:rPr lang="en-US" sz="2000" dirty="0" err="1"/>
              <a:t>Alineación</a:t>
            </a:r>
            <a:r>
              <a:rPr lang="en-US" sz="2000" dirty="0"/>
              <a:t> entre la </a:t>
            </a:r>
            <a:r>
              <a:rPr lang="en-US" sz="2000" dirty="0" err="1"/>
              <a:t>Organización</a:t>
            </a:r>
            <a:r>
              <a:rPr lang="en-US" sz="2000" dirty="0"/>
              <a:t> y </a:t>
            </a:r>
            <a:r>
              <a:rPr lang="en-US" sz="2000" dirty="0" err="1"/>
              <a:t>las</a:t>
            </a:r>
            <a:r>
              <a:rPr lang="en-US" sz="2000" dirty="0"/>
              <a:t> TICs. </a:t>
            </a:r>
            <a:endParaRPr lang="en-US" sz="2000" dirty="0" smtClean="0"/>
          </a:p>
          <a:p>
            <a:r>
              <a:rPr lang="en-US" sz="2000" dirty="0"/>
              <a:t>Los </a:t>
            </a:r>
            <a:r>
              <a:rPr lang="en-US" sz="2000" dirty="0" err="1"/>
              <a:t>entregables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SMF </a:t>
            </a:r>
            <a:r>
              <a:rPr lang="en-US" sz="2000" dirty="0" err="1"/>
              <a:t>incluyen</a:t>
            </a:r>
            <a:r>
              <a:rPr lang="en-US" sz="2000" dirty="0"/>
              <a:t>: </a:t>
            </a:r>
            <a:endParaRPr lang="es-BO" sz="2000" dirty="0"/>
          </a:p>
          <a:p>
            <a:pPr lvl="1"/>
            <a:r>
              <a:rPr lang="en-US" sz="1600" dirty="0"/>
              <a:t>La </a:t>
            </a:r>
            <a:r>
              <a:rPr lang="en-US" sz="1600" dirty="0" err="1"/>
              <a:t>Estrategia</a:t>
            </a:r>
            <a:r>
              <a:rPr lang="en-US" sz="1600" dirty="0"/>
              <a:t> de los </a:t>
            </a:r>
            <a:r>
              <a:rPr lang="en-US" sz="1600" dirty="0" err="1"/>
              <a:t>Servicios</a:t>
            </a:r>
            <a:r>
              <a:rPr lang="en-US" sz="1600" dirty="0"/>
              <a:t> de TICs.</a:t>
            </a:r>
            <a:endParaRPr lang="es-BO" sz="1600" dirty="0"/>
          </a:p>
          <a:p>
            <a:pPr lvl="1"/>
            <a:r>
              <a:rPr lang="en-US" sz="1600" dirty="0"/>
              <a:t>Los </a:t>
            </a:r>
            <a:r>
              <a:rPr lang="en-US" sz="1600" dirty="0" err="1"/>
              <a:t>Mapas</a:t>
            </a:r>
            <a:r>
              <a:rPr lang="en-US" sz="1600" dirty="0"/>
              <a:t> de los </a:t>
            </a:r>
            <a:r>
              <a:rPr lang="en-US" sz="1600" dirty="0" err="1"/>
              <a:t>Servicios</a:t>
            </a:r>
            <a:r>
              <a:rPr lang="en-US" sz="1600" dirty="0"/>
              <a:t> de TICs.</a:t>
            </a:r>
            <a:endParaRPr lang="es-BO" sz="1600" dirty="0"/>
          </a:p>
          <a:p>
            <a:pPr lvl="1"/>
            <a:r>
              <a:rPr lang="en-US" sz="1600" dirty="0"/>
              <a:t>El </a:t>
            </a:r>
            <a:r>
              <a:rPr lang="en-US" sz="1600" dirty="0" err="1"/>
              <a:t>Portafolio</a:t>
            </a:r>
            <a:r>
              <a:rPr lang="en-US" sz="1600" dirty="0"/>
              <a:t> de los </a:t>
            </a:r>
            <a:r>
              <a:rPr lang="en-US" sz="1600" dirty="0" err="1"/>
              <a:t>Servicios</a:t>
            </a:r>
            <a:r>
              <a:rPr lang="en-US" sz="1600" dirty="0"/>
              <a:t> de TICs.</a:t>
            </a:r>
            <a:endParaRPr lang="es-BO" sz="1600" dirty="0"/>
          </a:p>
          <a:p>
            <a:pPr lvl="1"/>
            <a:r>
              <a:rPr lang="en-US" sz="1600" dirty="0"/>
              <a:t>Los </a:t>
            </a:r>
            <a:r>
              <a:rPr lang="en-US" sz="1600" dirty="0" err="1"/>
              <a:t>Acuerdos</a:t>
            </a:r>
            <a:r>
              <a:rPr lang="en-US" sz="1600" dirty="0"/>
              <a:t> de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Servicio</a:t>
            </a:r>
            <a:r>
              <a:rPr lang="en-US" sz="1600" dirty="0"/>
              <a:t>.</a:t>
            </a:r>
            <a:endParaRPr lang="es-BO" sz="1600" dirty="0"/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7260"/>
              </p:ext>
            </p:extLst>
          </p:nvPr>
        </p:nvGraphicFramePr>
        <p:xfrm>
          <a:off x="762000" y="4454525"/>
          <a:ext cx="54864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4" name="Visio" r:id="rId4" imgW="6445070" imgH="2890091" progId="Visio.Drawing.11">
                  <p:embed/>
                </p:oleObj>
              </mc:Choice>
              <mc:Fallback>
                <p:oleObj name="Visio" r:id="rId4" imgW="6445070" imgH="28900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54525"/>
                        <a:ext cx="5486400" cy="240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5487" y="2362200"/>
            <a:ext cx="290513" cy="290513"/>
          </a:xfrm>
          <a:prstGeom prst="rect">
            <a:avLst/>
          </a:prstGeom>
          <a:noFill/>
        </p:spPr>
      </p:pic>
      <p:pic>
        <p:nvPicPr>
          <p:cNvPr id="7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10554" y="1676400"/>
            <a:ext cx="300964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87500"/>
          </a:xfrm>
        </p:spPr>
        <p:txBody>
          <a:bodyPr rtlCol="0">
            <a:normAutofit/>
          </a:bodyPr>
          <a:lstStyle/>
          <a:p>
            <a:r>
              <a:rPr lang="en-US" dirty="0" err="1" smtClean="0"/>
              <a:t>Lección</a:t>
            </a:r>
            <a:r>
              <a:rPr lang="en-US" dirty="0" smtClean="0"/>
              <a:t> 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SMF </a:t>
            </a:r>
            <a:r>
              <a:rPr lang="en-US" dirty="0" err="1"/>
              <a:t>Confiabilidad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SMF </a:t>
            </a:r>
            <a:r>
              <a:rPr lang="en-US" dirty="0" err="1" smtClean="0"/>
              <a:t>Confiabilidad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33684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Metas</a:t>
            </a:r>
            <a:endParaRPr lang="en-US" b="1" dirty="0" smtClean="0"/>
          </a:p>
          <a:p>
            <a:r>
              <a:rPr lang="en-US" dirty="0" err="1" smtClean="0"/>
              <a:t>Asegurar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la: </a:t>
            </a:r>
          </a:p>
          <a:p>
            <a:pPr lvl="1"/>
            <a:r>
              <a:rPr lang="es-BO" dirty="0" smtClean="0"/>
              <a:t>Confidencialidad</a:t>
            </a:r>
            <a:endParaRPr lang="es-BO" dirty="0"/>
          </a:p>
          <a:p>
            <a:pPr lvl="1"/>
            <a:r>
              <a:rPr lang="es-BO" dirty="0" smtClean="0"/>
              <a:t>Integridad</a:t>
            </a:r>
            <a:endParaRPr lang="es-BO" dirty="0"/>
          </a:p>
          <a:p>
            <a:pPr lvl="1"/>
            <a:r>
              <a:rPr lang="es-BO" dirty="0" smtClean="0"/>
              <a:t>Disponibilidad</a:t>
            </a:r>
            <a:endParaRPr lang="es-BO" dirty="0"/>
          </a:p>
          <a:p>
            <a:pPr lvl="1"/>
            <a:r>
              <a:rPr lang="es-BO" dirty="0" smtClean="0"/>
              <a:t>Continuidad</a:t>
            </a:r>
            <a:endParaRPr lang="es-BO" dirty="0"/>
          </a:p>
          <a:p>
            <a:pPr lvl="1"/>
            <a:r>
              <a:rPr lang="es-BO" dirty="0" smtClean="0"/>
              <a:t>Capacidad</a:t>
            </a:r>
            <a:endParaRPr lang="es-BO" dirty="0"/>
          </a:p>
          <a:p>
            <a:pPr marL="12700" indent="-7938">
              <a:buNone/>
            </a:pPr>
            <a:r>
              <a:rPr lang="en-US" dirty="0" smtClean="0"/>
              <a:t>…del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s-BO" dirty="0" smtClean="0"/>
              <a:t>estén </a:t>
            </a:r>
            <a:br>
              <a:rPr lang="es-BO" dirty="0" smtClean="0"/>
            </a:br>
            <a:r>
              <a:rPr lang="es-BO" dirty="0" smtClean="0"/>
              <a:t>alineadas </a:t>
            </a:r>
            <a:r>
              <a:rPr lang="es-BO" dirty="0"/>
              <a:t>a </a:t>
            </a:r>
            <a:r>
              <a:rPr lang="es-BO" dirty="0" smtClean="0"/>
              <a:t>las necesidades </a:t>
            </a:r>
            <a:br>
              <a:rPr lang="es-BO" dirty="0" smtClean="0"/>
            </a:br>
            <a:r>
              <a:rPr lang="es-BO" dirty="0" smtClean="0"/>
              <a:t>de </a:t>
            </a:r>
            <a:r>
              <a:rPr lang="es-BO" dirty="0"/>
              <a:t>la </a:t>
            </a:r>
            <a:r>
              <a:rPr lang="es-BO" dirty="0" smtClean="0"/>
              <a:t> Organización </a:t>
            </a:r>
            <a:r>
              <a:rPr lang="es-BO" dirty="0"/>
              <a:t>de una 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/>
              <a:t>forma rentable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8611" name="Picture 2" descr="http://sharepoint/sites/SAT/SATWorkspace/MOF/MOF%20Graphics/for%20docs/logo%20finals/MOF-PLAN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5867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Confiabilidad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16911254"/>
              </p:ext>
            </p:extLst>
          </p:nvPr>
        </p:nvGraphicFramePr>
        <p:xfrm>
          <a:off x="457200" y="1066800"/>
          <a:ext cx="8305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7831"/>
          </a:xfrm>
        </p:spPr>
        <p:txBody>
          <a:bodyPr/>
          <a:lstStyle/>
          <a:p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s-BO" dirty="0" smtClean="0"/>
              <a:t>definan </a:t>
            </a:r>
            <a:r>
              <a:rPr lang="es-BO" dirty="0"/>
              <a:t>los requerimientos del Servicio</a:t>
            </a:r>
            <a:endParaRPr lang="en-US" dirty="0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284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dirty="0" smtClean="0"/>
              <a:t>Establezca </a:t>
            </a:r>
            <a:r>
              <a:rPr lang="es-BO" dirty="0"/>
              <a:t>la Confiabilidad en términos de la </a:t>
            </a:r>
            <a:r>
              <a:rPr lang="es-BO" dirty="0" smtClean="0"/>
              <a:t>Organización </a:t>
            </a:r>
            <a:r>
              <a:rPr lang="en-US" dirty="0" smtClean="0"/>
              <a:t>—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“</a:t>
            </a:r>
            <a:r>
              <a:rPr lang="es-MX" dirty="0"/>
              <a:t>Cuando un usuario consulta el Servicio recibe una respuesta dentro de los siguientes 20 segundos</a:t>
            </a:r>
            <a:r>
              <a:rPr lang="en-US" dirty="0" smtClean="0"/>
              <a:t>.” </a:t>
            </a:r>
          </a:p>
          <a:p>
            <a:pPr>
              <a:lnSpc>
                <a:spcPct val="80000"/>
              </a:lnSpc>
            </a:pPr>
            <a:r>
              <a:rPr lang="es-MX" dirty="0"/>
              <a:t>Documentar, clarificar y verificar tantos requerimientos de la Organización como sea </a:t>
            </a:r>
            <a:r>
              <a:rPr lang="es-MX" dirty="0" smtClean="0"/>
              <a:t>posible</a:t>
            </a:r>
          </a:p>
          <a:p>
            <a:pPr>
              <a:lnSpc>
                <a:spcPct val="80000"/>
              </a:lnSpc>
            </a:pPr>
            <a:r>
              <a:rPr lang="es-MX" dirty="0"/>
              <a:t>Discutir el impacto Financiero del Servicio desde el inicio del proceso de </a:t>
            </a:r>
            <a:r>
              <a:rPr lang="es-MX" dirty="0" smtClean="0"/>
              <a:t>planeación</a:t>
            </a:r>
          </a:p>
          <a:p>
            <a:pPr>
              <a:lnSpc>
                <a:spcPct val="80000"/>
              </a:lnSpc>
            </a:pPr>
            <a:r>
              <a:rPr lang="es-MX" dirty="0"/>
              <a:t>Para fomentar la consistencia del diseño operacional, asegurar que el equipo de desarrollo entiende los estándares de la infraestructura y la estrategia</a:t>
            </a:r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PLAN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76800"/>
            <a:ext cx="2058366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87500"/>
          </a:xfrm>
        </p:spPr>
        <p:txBody>
          <a:bodyPr rtlCol="0">
            <a:normAutofit/>
          </a:bodyPr>
          <a:lstStyle/>
          <a:p>
            <a:r>
              <a:rPr lang="en-US" dirty="0" err="1" smtClean="0"/>
              <a:t>Lección</a:t>
            </a:r>
            <a:r>
              <a:rPr lang="en-US" dirty="0" smtClean="0"/>
              <a:t> 4: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SMF </a:t>
            </a:r>
            <a:r>
              <a:rPr lang="en-US" dirty="0" err="1"/>
              <a:t>Política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762000" y="2374273"/>
            <a:ext cx="7772400" cy="1588127"/>
          </a:xfrm>
        </p:spPr>
        <p:txBody>
          <a:bodyPr/>
          <a:lstStyle/>
          <a:p>
            <a:pPr eaLnBrk="1" hangingPunct="1"/>
            <a:r>
              <a:rPr lang="en-US" dirty="0" err="1" smtClean="0"/>
              <a:t>Módulo</a:t>
            </a:r>
            <a:r>
              <a:rPr lang="en-US" dirty="0" smtClean="0"/>
              <a:t> 3:</a:t>
            </a:r>
            <a:br>
              <a:rPr lang="en-US" dirty="0" smtClean="0"/>
            </a:br>
            <a:r>
              <a:rPr lang="en-US" dirty="0" smtClean="0"/>
              <a:t>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171450" y="118353"/>
            <a:ext cx="8515350" cy="507831"/>
          </a:xfrm>
        </p:spPr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/>
              <a:t> SMF </a:t>
            </a:r>
            <a:r>
              <a:rPr lang="en-US" dirty="0" err="1" smtClean="0"/>
              <a:t>Política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4267200" cy="5558445"/>
          </a:xfrm>
        </p:spPr>
        <p:txBody>
          <a:bodyPr/>
          <a:lstStyle/>
          <a:p>
            <a:r>
              <a:rPr lang="es-BO" sz="2400" dirty="0" smtClean="0"/>
              <a:t>La SMF política debería asegurar que </a:t>
            </a:r>
            <a:r>
              <a:rPr lang="en-US" sz="2400" dirty="0" smtClean="0"/>
              <a:t>:</a:t>
            </a:r>
          </a:p>
          <a:p>
            <a:pPr lvl="1"/>
            <a:r>
              <a:rPr lang="es-BO" sz="2000" dirty="0"/>
              <a:t>Las Políticas cumplen puntualmente con los deseos de la Organización en lo que toca al </a:t>
            </a:r>
            <a:r>
              <a:rPr lang="es-BO" sz="2000" dirty="0" smtClean="0"/>
              <a:t>                  comportamiento </a:t>
            </a:r>
            <a:r>
              <a:rPr lang="es-BO" sz="2000" dirty="0"/>
              <a:t>de los </a:t>
            </a:r>
            <a:r>
              <a:rPr lang="es-BO" sz="2000" dirty="0" smtClean="0"/>
              <a:t>       miembros </a:t>
            </a:r>
            <a:r>
              <a:rPr lang="es-BO" sz="2000" dirty="0"/>
              <a:t>de la misma.</a:t>
            </a:r>
          </a:p>
          <a:p>
            <a:pPr lvl="1"/>
            <a:r>
              <a:rPr lang="es-BO" sz="2000" dirty="0"/>
              <a:t>Las Políticas incorporan reglas claras, pero su implementación se hace a través del empleo de procedimientos y haciéndolas cumplir por los empleados. </a:t>
            </a:r>
          </a:p>
          <a:p>
            <a:pPr lvl="1"/>
            <a:r>
              <a:rPr lang="es-BO" sz="2000" dirty="0"/>
              <a:t>Las Políticas son comunicadas de manera consistente y efectiva a lo largo de la Organización. </a:t>
            </a:r>
          </a:p>
          <a:p>
            <a:pPr lvl="1"/>
            <a:r>
              <a:rPr lang="es-BO" sz="2000" dirty="0"/>
              <a:t>Las Políticas se definen tomando en consideración su eventual aplicación y evaluación. </a:t>
            </a:r>
            <a:endParaRPr lang="en-US" sz="2000" dirty="0"/>
          </a:p>
        </p:txBody>
      </p:sp>
      <p:pic>
        <p:nvPicPr>
          <p:cNvPr id="75779" name="Picture 2" descr="http://sharepoint/sites/SAT/SATWorkspace/MOF/MOF%20Graphics/for%20docs/logo%20finals/MOF-PLAN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5867400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 Policy? </a:t>
            </a:r>
            <a:endParaRPr lang="en-US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7814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sz="2700" dirty="0"/>
              <a:t>Una Política explica que hacer en determinadas </a:t>
            </a:r>
            <a:r>
              <a:rPr lang="es-BO" sz="2700" dirty="0" smtClean="0"/>
              <a:t>circunstancias</a:t>
            </a:r>
          </a:p>
          <a:p>
            <a:pPr>
              <a:lnSpc>
                <a:spcPct val="80000"/>
              </a:lnSpc>
            </a:pPr>
            <a:r>
              <a:rPr lang="es-BO" sz="2700" dirty="0" smtClean="0"/>
              <a:t> </a:t>
            </a:r>
            <a:r>
              <a:rPr lang="es-BO" sz="2700" dirty="0"/>
              <a:t>Las Políticas ayudan a las organizaciones </a:t>
            </a:r>
            <a:r>
              <a:rPr lang="es-BO" sz="2700" dirty="0" smtClean="0"/>
              <a:t>a</a:t>
            </a:r>
          </a:p>
          <a:p>
            <a:pPr lvl="1">
              <a:lnSpc>
                <a:spcPct val="80000"/>
              </a:lnSpc>
            </a:pPr>
            <a:r>
              <a:rPr lang="es-BO" dirty="0" smtClean="0"/>
              <a:t>Clarificar </a:t>
            </a:r>
            <a:r>
              <a:rPr lang="es-BO" dirty="0"/>
              <a:t>los requerimientos de </a:t>
            </a:r>
            <a:r>
              <a:rPr lang="es-BO" dirty="0" smtClean="0"/>
              <a:t>rendimiento</a:t>
            </a:r>
          </a:p>
          <a:p>
            <a:pPr lvl="1">
              <a:lnSpc>
                <a:spcPct val="80000"/>
              </a:lnSpc>
            </a:pPr>
            <a:r>
              <a:rPr lang="es-MX" dirty="0" smtClean="0"/>
              <a:t>Comunicar cómo </a:t>
            </a:r>
            <a:r>
              <a:rPr lang="es-MX" dirty="0"/>
              <a:t>la administración de la Organización  quiere que se haga el trabajo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s-BO" dirty="0" smtClean="0"/>
              <a:t>Establecer </a:t>
            </a:r>
            <a:r>
              <a:rPr lang="es-BO" dirty="0"/>
              <a:t>la obligación de rendir cuentas y las bases para el cumplimiento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s-BO" sz="2700" dirty="0"/>
              <a:t>Los procedimientos parten a las políticas en </a:t>
            </a:r>
            <a:r>
              <a:rPr lang="es-BO" sz="2700" dirty="0" smtClean="0"/>
              <a:t>pasos     </a:t>
            </a:r>
            <a:r>
              <a:rPr lang="es-BO" sz="2700" dirty="0"/>
              <a:t>detallados que describen como debería </a:t>
            </a:r>
            <a:r>
              <a:rPr lang="es-BO" sz="2700" dirty="0" smtClean="0"/>
              <a:t>de </a:t>
            </a:r>
            <a:r>
              <a:rPr lang="es-BO" sz="2700" dirty="0"/>
              <a:t>hacerse </a:t>
            </a:r>
            <a:r>
              <a:rPr lang="es-BO" sz="2700" dirty="0" smtClean="0"/>
              <a:t>               el </a:t>
            </a:r>
            <a:r>
              <a:rPr lang="es-BO" sz="2700" dirty="0"/>
              <a:t>trabajo e identifican quién debería de </a:t>
            </a:r>
            <a:r>
              <a:rPr lang="es-BO" sz="2700" dirty="0" smtClean="0"/>
              <a:t>                          hacer </a:t>
            </a:r>
            <a:r>
              <a:rPr lang="es-BO" sz="2700" dirty="0"/>
              <a:t>qué</a:t>
            </a:r>
            <a:endParaRPr lang="en-US" sz="2700" dirty="0" smtClean="0"/>
          </a:p>
        </p:txBody>
      </p:sp>
      <p:pic>
        <p:nvPicPr>
          <p:cNvPr id="5" name="Picture 2" descr="http://sharepoint/sites/SAT/SATWorkspace/MOF/MOF%20Graphics/for%20docs/logo%20finals/MOF-PLAN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2525" y="4480560"/>
            <a:ext cx="2761475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políticas</a:t>
            </a:r>
            <a:endParaRPr lang="en-US" dirty="0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3065455"/>
          </a:xfrm>
        </p:spPr>
        <p:txBody>
          <a:bodyPr/>
          <a:lstStyle/>
          <a:p>
            <a:r>
              <a:rPr lang="es-BO" dirty="0"/>
              <a:t>Políticas de Gobernabilidad</a:t>
            </a:r>
          </a:p>
          <a:p>
            <a:r>
              <a:rPr lang="es-BO" dirty="0"/>
              <a:t>Políticas de Seguridad</a:t>
            </a:r>
          </a:p>
          <a:p>
            <a:r>
              <a:rPr lang="es-BO" dirty="0"/>
              <a:t>Políticas de Privacidad</a:t>
            </a:r>
          </a:p>
          <a:p>
            <a:r>
              <a:rPr lang="es-BO" dirty="0"/>
              <a:t>Políticas para las relaciones con Socios y con Terceros</a:t>
            </a:r>
          </a:p>
          <a:p>
            <a:r>
              <a:rPr lang="es-BO" dirty="0"/>
              <a:t>Políticas de Administración del Conocimiento</a:t>
            </a:r>
          </a:p>
          <a:p>
            <a:r>
              <a:rPr lang="es-BO" dirty="0"/>
              <a:t>Políticas de Uso apropiado</a:t>
            </a:r>
            <a:endParaRPr lang="en-US" dirty="0" smtClean="0"/>
          </a:p>
        </p:txBody>
      </p:sp>
      <p:pic>
        <p:nvPicPr>
          <p:cNvPr id="8" name="Picture 2" descr="http://sharepoint/sites/SAT/SATWorkspace/MOF/MOF%20Graphics/for%20docs/logo%20finals/MOF-PLAN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2525" y="4480560"/>
            <a:ext cx="2761475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450" y="120650"/>
            <a:ext cx="8515350" cy="503238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Política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735994"/>
              </p:ext>
            </p:extLst>
          </p:nvPr>
        </p:nvGraphicFramePr>
        <p:xfrm>
          <a:off x="457200" y="1066800"/>
          <a:ext cx="8305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http://sharepoint/sites/SAT/SATWorkspace/MOF/MOF%20Graphics/for%20docs/logo%20finals/MOF-PLAN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23760" y="5204806"/>
            <a:ext cx="1920240" cy="165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5400000"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requieren</a:t>
            </a:r>
            <a:r>
              <a:rPr lang="en-US" dirty="0"/>
              <a:t> </a:t>
            </a:r>
            <a:r>
              <a:rPr lang="en-US" dirty="0" err="1"/>
              <a:t>Políticas</a:t>
            </a:r>
            <a:endParaRPr lang="en-US" dirty="0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858000" cy="429040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3200" dirty="0"/>
              <a:t>Las metas de la Organización deben de ser evaluadas para determinar posibles riesgos</a:t>
            </a:r>
            <a:r>
              <a:rPr lang="en-US" sz="32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s-BO" sz="2800" dirty="0"/>
              <a:t>El impacto de los riesgos puede ser evaluado tomando en consideración lo que sucedería si las expectativas de ese riesgo no son claras para todos dentro de la </a:t>
            </a:r>
            <a:r>
              <a:rPr lang="es-BO" sz="2800" dirty="0" smtClean="0"/>
              <a:t>Organización</a:t>
            </a:r>
          </a:p>
          <a:p>
            <a:pPr lvl="1">
              <a:lnSpc>
                <a:spcPct val="80000"/>
              </a:lnSpc>
            </a:pPr>
            <a:r>
              <a:rPr lang="es-BO" sz="2800" dirty="0"/>
              <a:t>Si un riesgo identificado y su impacto pueden impedir el logro de una meta, entonces se requiere de una Política para poder remediar la situación</a:t>
            </a:r>
            <a:endParaRPr lang="en-US" sz="2800" dirty="0" smtClean="0"/>
          </a:p>
        </p:txBody>
      </p:sp>
      <p:pic>
        <p:nvPicPr>
          <p:cNvPr id="8" name="Picture 2" descr="http://sharepoint/sites/SAT/SATWorkspace/MOF/MOF%20Graphics/for%20docs/logo%20finals/MOF-PLAN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2525" y="4480560"/>
            <a:ext cx="2761475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Hacer Cumplir y Evaluar las Políticas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2640012"/>
          </a:xfrm>
        </p:spPr>
        <p:txBody>
          <a:bodyPr rtlCol="0">
            <a:noAutofit/>
          </a:bodyPr>
          <a:lstStyle/>
          <a:p>
            <a:r>
              <a:rPr lang="es-BO" sz="2400" dirty="0" smtClean="0"/>
              <a:t>Las </a:t>
            </a:r>
            <a:r>
              <a:rPr lang="es-BO" sz="2400" dirty="0"/>
              <a:t>actividades involucradas en este </a:t>
            </a:r>
            <a:r>
              <a:rPr lang="es-BO" sz="2400" dirty="0" smtClean="0"/>
              <a:t>proceso son: </a:t>
            </a:r>
            <a:endParaRPr lang="es-BO" sz="2400" dirty="0"/>
          </a:p>
          <a:p>
            <a:pPr lvl="1"/>
            <a:r>
              <a:rPr lang="es-BO" sz="2100" dirty="0" smtClean="0"/>
              <a:t>Hacer </a:t>
            </a:r>
            <a:r>
              <a:rPr lang="es-BO" sz="2100" dirty="0"/>
              <a:t>cumplir la Política. La forma en que se comunica la Política tiene un efecto directo en que tan exitosamente esta Política será cumplida.</a:t>
            </a:r>
          </a:p>
          <a:p>
            <a:pPr lvl="1"/>
            <a:r>
              <a:rPr lang="es-BO" sz="2100" dirty="0" smtClean="0"/>
              <a:t>Solicitar </a:t>
            </a:r>
            <a:r>
              <a:rPr lang="es-BO" sz="2100" dirty="0"/>
              <a:t>las acciones correctivas. Conforme se desarrolla un canal de comunicación para las solicitudes de acciones correctivas, se debe asegurar que el solicitante tenga la opción de comunicarse en forma </a:t>
            </a:r>
            <a:r>
              <a:rPr lang="es-BO" sz="2100" dirty="0" smtClean="0"/>
              <a:t>anónima.</a:t>
            </a:r>
            <a:endParaRPr lang="es-BO" sz="2100" dirty="0"/>
          </a:p>
          <a:p>
            <a:pPr lvl="1"/>
            <a:r>
              <a:rPr lang="es-BO" sz="2100" dirty="0" smtClean="0"/>
              <a:t>Analizar </a:t>
            </a:r>
            <a:r>
              <a:rPr lang="es-BO" sz="2100" dirty="0"/>
              <a:t>la forma en que se hace cumplir la Política. Un excesivo número de acciones tomadas para hacer cumplir una Política es una señal de que la Política tiene un problema o en su contenido o en su intención</a:t>
            </a:r>
          </a:p>
          <a:p>
            <a:pPr lvl="1"/>
            <a:r>
              <a:rPr lang="es-BO" sz="2100" dirty="0" smtClean="0"/>
              <a:t>Evaluar </a:t>
            </a:r>
            <a:r>
              <a:rPr lang="es-BO" sz="2100" dirty="0"/>
              <a:t>la efectividad de la Política. Mientras se </a:t>
            </a:r>
            <a:r>
              <a:rPr lang="es-BO" sz="2100" dirty="0" smtClean="0"/>
              <a:t>evalúan </a:t>
            </a:r>
            <a:r>
              <a:rPr lang="es-BO" sz="2100"/>
              <a:t>las  </a:t>
            </a:r>
            <a:r>
              <a:rPr lang="es-BO" sz="2100" smtClean="0"/>
              <a:t>               Políticas</a:t>
            </a:r>
            <a:r>
              <a:rPr lang="es-BO" sz="2100" dirty="0"/>
              <a:t>, se debe analizar si la creación de la Política y </a:t>
            </a:r>
            <a:r>
              <a:rPr lang="es-BO" sz="2100"/>
              <a:t>el </a:t>
            </a:r>
            <a:r>
              <a:rPr lang="es-BO" sz="2100" smtClean="0"/>
              <a:t>                               hacerla </a:t>
            </a:r>
            <a:r>
              <a:rPr lang="es-BO" sz="2100" dirty="0"/>
              <a:t>cumplir </a:t>
            </a:r>
            <a:r>
              <a:rPr lang="es-BO" sz="2100"/>
              <a:t>ha </a:t>
            </a:r>
            <a:r>
              <a:rPr lang="es-BO" sz="2100" smtClean="0"/>
              <a:t>resultado </a:t>
            </a:r>
            <a:r>
              <a:rPr lang="es-BO" sz="2100" dirty="0"/>
              <a:t>en consecuencias </a:t>
            </a:r>
            <a:r>
              <a:rPr lang="es-BO" sz="2100"/>
              <a:t>no </a:t>
            </a:r>
            <a:r>
              <a:rPr lang="es-BO" sz="2100" smtClean="0"/>
              <a:t>                                          buscadas </a:t>
            </a:r>
            <a:r>
              <a:rPr lang="es-BO" sz="2100" dirty="0"/>
              <a:t>y si </a:t>
            </a:r>
            <a:r>
              <a:rPr lang="es-BO" sz="2100"/>
              <a:t>las </a:t>
            </a:r>
            <a:r>
              <a:rPr lang="es-BO" sz="2100" smtClean="0"/>
              <a:t>consecuencias </a:t>
            </a:r>
            <a:r>
              <a:rPr lang="es-BO" sz="2100" dirty="0" smtClean="0"/>
              <a:t>que </a:t>
            </a:r>
            <a:r>
              <a:rPr lang="es-BO" sz="2100" dirty="0"/>
              <a:t>se buscaban </a:t>
            </a:r>
            <a:r>
              <a:rPr lang="es-BO" sz="2100"/>
              <a:t>se </a:t>
            </a:r>
            <a:r>
              <a:rPr lang="es-BO" sz="2100" smtClean="0"/>
              <a:t>                                     lograron</a:t>
            </a:r>
            <a:r>
              <a:rPr lang="es-BO" sz="2100" dirty="0"/>
              <a:t>.</a:t>
            </a:r>
          </a:p>
          <a:p>
            <a:pPr lvl="1"/>
            <a:r>
              <a:rPr lang="es-BO" sz="2100" dirty="0" smtClean="0"/>
              <a:t>Solicitar </a:t>
            </a:r>
            <a:r>
              <a:rPr lang="es-BO" sz="2100" dirty="0"/>
              <a:t>cambios a la Política. Considerar si la situación </a:t>
            </a:r>
            <a:r>
              <a:rPr lang="es-BO" sz="2100" dirty="0" smtClean="0"/>
              <a:t>		   justifica </a:t>
            </a:r>
            <a:r>
              <a:rPr lang="es-BO" sz="2100" dirty="0"/>
              <a:t>el cambio en la Política o una excepción de una </a:t>
            </a:r>
            <a:r>
              <a:rPr lang="es-BO" sz="2100" dirty="0" smtClean="0"/>
              <a:t>                               sola </a:t>
            </a:r>
            <a:r>
              <a:rPr lang="es-BO" sz="2100" dirty="0"/>
              <a:t>ocasión.</a:t>
            </a:r>
          </a:p>
          <a:p>
            <a:endParaRPr lang="en-US" dirty="0"/>
          </a:p>
        </p:txBody>
      </p:sp>
      <p:pic>
        <p:nvPicPr>
          <p:cNvPr id="5" name="Picture 2" descr="http://sharepoint/sites/SAT/SATWorkspace/MOF/MOF%20Graphics/for%20docs/logo%20finals/MOF-PLAN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2525" y="4480560"/>
            <a:ext cx="2761475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71450" y="118353"/>
            <a:ext cx="8515350" cy="507831"/>
          </a:xfrm>
        </p:spPr>
        <p:txBody>
          <a:bodyPr/>
          <a:lstStyle/>
          <a:p>
            <a:pPr eaLnBrk="1" hangingPunct="1"/>
            <a:r>
              <a:rPr lang="en-US" dirty="0" err="1" smtClean="0"/>
              <a:t>Utilizar</a:t>
            </a:r>
            <a:r>
              <a:rPr lang="en-US" dirty="0" smtClean="0"/>
              <a:t> la SMF </a:t>
            </a:r>
            <a:r>
              <a:rPr lang="en-US" dirty="0" err="1" smtClean="0"/>
              <a:t>Política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MOF</a:t>
            </a:r>
            <a:endParaRPr lang="en-US" dirty="0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4572000" cy="5983176"/>
          </a:xfrm>
        </p:spPr>
        <p:txBody>
          <a:bodyPr/>
          <a:lstStyle/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Planeación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refiere</a:t>
            </a:r>
            <a:r>
              <a:rPr lang="en-US" dirty="0" smtClean="0"/>
              <a:t> a la </a:t>
            </a:r>
            <a:r>
              <a:rPr lang="en-US" dirty="0" err="1" smtClean="0"/>
              <a:t>Política</a:t>
            </a:r>
            <a:r>
              <a:rPr lang="en-US" dirty="0" smtClean="0"/>
              <a:t> en la </a:t>
            </a:r>
            <a:r>
              <a:rPr lang="en-US" dirty="0" err="1" smtClean="0"/>
              <a:t>toma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de </a:t>
            </a:r>
            <a:r>
              <a:rPr lang="en-US" dirty="0" err="1" smtClean="0"/>
              <a:t>Portafolio</a:t>
            </a:r>
            <a:endParaRPr lang="en-US" dirty="0" smtClean="0"/>
          </a:p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de </a:t>
            </a:r>
            <a:r>
              <a:rPr lang="en-US" dirty="0" err="1" smtClean="0"/>
              <a:t>políticas</a:t>
            </a:r>
            <a:r>
              <a:rPr lang="en-US" dirty="0" smtClean="0"/>
              <a:t> en </a:t>
            </a:r>
            <a:r>
              <a:rPr lang="en-US" dirty="0" err="1" smtClean="0"/>
              <a:t>diseños</a:t>
            </a:r>
            <a:r>
              <a:rPr lang="en-US" dirty="0" smtClean="0"/>
              <a:t> (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en 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en la </a:t>
            </a:r>
            <a:r>
              <a:rPr lang="en-US" dirty="0" err="1" smtClean="0"/>
              <a:t>modificación</a:t>
            </a:r>
            <a:r>
              <a:rPr lang="en-US" dirty="0" smtClean="0"/>
              <a:t>)</a:t>
            </a:r>
            <a:endParaRPr lang="en-US" dirty="0" smtClean="0"/>
          </a:p>
          <a:p>
            <a:pPr eaLnBrk="1" hangingPunct="1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s-ES" dirty="0"/>
              <a:t>Supervisar el cumplimiento de políticas en las operaciones</a:t>
            </a:r>
            <a:endParaRPr lang="en-US" dirty="0" smtClean="0"/>
          </a:p>
          <a:p>
            <a:pPr eaLnBrk="1" hangingPunct="1"/>
            <a:r>
              <a:rPr lang="en-US" dirty="0" err="1" smtClean="0"/>
              <a:t>Capa</a:t>
            </a:r>
            <a:r>
              <a:rPr lang="en-US" dirty="0" smtClean="0"/>
              <a:t> </a:t>
            </a:r>
            <a:r>
              <a:rPr lang="en-US" dirty="0" err="1" smtClean="0"/>
              <a:t>Administración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</a:t>
            </a:r>
            <a:r>
              <a:rPr lang="en-US" dirty="0" err="1" smtClean="0"/>
              <a:t>apoyan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políticas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4" name="Picture 2" descr="http://sharepoint/sites/SAT/SATWorkspace/MOF/MOF%20Graphics/for%20docs/logo%20finals/MOF-PLAN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3299" y="2797175"/>
            <a:ext cx="1884501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sharepoint/sites/SAT/SATWorkspace/MOF/MOF%20Graphics/for%20docs/logo%20finals/MOF-MANAGE3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181600"/>
            <a:ext cx="95434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sharepoint/sites/SAT/SATWorkspace/MOF/MOF%20Graphics/for%20docs/logo%20finals/MOF-OPERAT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3189" y="4598939"/>
            <a:ext cx="1270011" cy="81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sharepoint/sites/SAT/SATWorkspace/MOF/MOF%20Graphics/for%20docs/logo%20finals/MOF-DELIV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828800"/>
            <a:ext cx="1360524" cy="9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1400" y="838200"/>
            <a:ext cx="1273290" cy="10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2900249">
            <a:off x="6807234" y="2706811"/>
            <a:ext cx="480185" cy="240096"/>
          </a:xfrm>
          <a:prstGeom prst="rect">
            <a:avLst/>
          </a:prstGeom>
          <a:noFill/>
        </p:spPr>
      </p:pic>
      <p:pic>
        <p:nvPicPr>
          <p:cNvPr id="14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7804756" y="4669059"/>
            <a:ext cx="480185" cy="240096"/>
          </a:xfrm>
          <a:prstGeom prst="rect">
            <a:avLst/>
          </a:prstGeom>
          <a:noFill/>
        </p:spPr>
      </p:pic>
      <p:pic>
        <p:nvPicPr>
          <p:cNvPr id="15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7793259" y="2230659"/>
            <a:ext cx="480185" cy="240096"/>
          </a:xfrm>
          <a:prstGeom prst="rect">
            <a:avLst/>
          </a:prstGeom>
          <a:noFill/>
        </p:spPr>
      </p:pic>
      <p:pic>
        <p:nvPicPr>
          <p:cNvPr id="16" name="Picture 2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8266170">
            <a:off x="6876370" y="4354093"/>
            <a:ext cx="480185" cy="240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647950"/>
            <a:ext cx="7772400" cy="1587500"/>
          </a:xfrm>
        </p:spPr>
        <p:txBody>
          <a:bodyPr rtlCol="0">
            <a:normAutofit fontScale="90000"/>
          </a:bodyPr>
          <a:lstStyle/>
          <a:p>
            <a:r>
              <a:rPr lang="en-US" dirty="0" err="1" smtClean="0"/>
              <a:t>Lección</a:t>
            </a:r>
            <a:r>
              <a:rPr lang="en-US" dirty="0" smtClean="0"/>
              <a:t> 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SMF </a:t>
            </a:r>
            <a:r>
              <a:rPr lang="en-US" dirty="0" err="1"/>
              <a:t>Administración</a:t>
            </a:r>
            <a:r>
              <a:rPr lang="en-US" dirty="0"/>
              <a:t> </a:t>
            </a:r>
            <a:r>
              <a:rPr lang="en-US" dirty="0" err="1"/>
              <a:t>Financiera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r>
              <a:rPr lang="en-US" dirty="0" smtClean="0"/>
              <a:t> de SMF </a:t>
            </a:r>
            <a:r>
              <a:rPr lang="en-US" dirty="0" err="1" smtClean="0"/>
              <a:t>Administración</a:t>
            </a:r>
            <a:r>
              <a:rPr lang="en-US" dirty="0" smtClean="0"/>
              <a:t> </a:t>
            </a:r>
            <a:r>
              <a:rPr lang="en-US" dirty="0" err="1" smtClean="0"/>
              <a:t>Financiera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245539"/>
          </a:xfrm>
        </p:spPr>
        <p:txBody>
          <a:bodyPr/>
          <a:lstStyle/>
          <a:p>
            <a:r>
              <a:rPr lang="es-MX" sz="2400" dirty="0"/>
              <a:t>Una Administración Financiera debe </a:t>
            </a:r>
            <a:r>
              <a:rPr lang="es-MX" sz="2400" dirty="0" smtClean="0"/>
              <a:t>ayudar		                      </a:t>
            </a:r>
            <a:r>
              <a:rPr lang="es-MX" sz="2400" dirty="0"/>
              <a:t>a la Organización </a:t>
            </a:r>
            <a:r>
              <a:rPr lang="es-MX" sz="2400" dirty="0" smtClean="0"/>
              <a:t>a: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es-BO" sz="2200" dirty="0" smtClean="0"/>
              <a:t>Tomar </a:t>
            </a:r>
            <a:r>
              <a:rPr lang="es-BO" sz="2200" dirty="0"/>
              <a:t>en cuenta el costo total de los </a:t>
            </a:r>
            <a:r>
              <a:rPr lang="es-BO" sz="2200" dirty="0" smtClean="0"/>
              <a:t>			               servicios </a:t>
            </a:r>
            <a:r>
              <a:rPr lang="es-BO" sz="2200" dirty="0"/>
              <a:t>de </a:t>
            </a:r>
            <a:r>
              <a:rPr lang="es-BO" sz="2200" dirty="0" err="1"/>
              <a:t>TICs</a:t>
            </a:r>
            <a:r>
              <a:rPr lang="es-BO" sz="2200" dirty="0"/>
              <a:t>, al tiempo </a:t>
            </a:r>
            <a:r>
              <a:rPr lang="es-BO" sz="2200" dirty="0" smtClean="0"/>
              <a:t>                                                                 que </a:t>
            </a:r>
            <a:r>
              <a:rPr lang="es-BO" sz="2200" dirty="0"/>
              <a:t>define la contribución, </a:t>
            </a:r>
            <a:r>
              <a:rPr lang="es-BO" sz="2200" dirty="0" smtClean="0"/>
              <a:t>                                                                   que </a:t>
            </a:r>
            <a:r>
              <a:rPr lang="es-BO" sz="2200" dirty="0"/>
              <a:t>de ellos, espera el Negocio.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es-BO" sz="2200" dirty="0" smtClean="0"/>
              <a:t>Costos </a:t>
            </a:r>
            <a:r>
              <a:rPr lang="es-BO" sz="2200" dirty="0"/>
              <a:t>del Servicio por </a:t>
            </a:r>
            <a:r>
              <a:rPr lang="es-BO" sz="2200" dirty="0" smtClean="0"/>
              <a:t>                                                                       funcionalidad </a:t>
            </a:r>
            <a:r>
              <a:rPr lang="es-BO" sz="2200" dirty="0"/>
              <a:t>entregados a los </a:t>
            </a:r>
            <a:r>
              <a:rPr lang="es-BO" sz="2200" dirty="0" smtClean="0"/>
              <a:t>                                                                     clientes</a:t>
            </a:r>
            <a:r>
              <a:rPr lang="es-BO" sz="2200" dirty="0"/>
              <a:t>, con la finalidad de </a:t>
            </a:r>
            <a:r>
              <a:rPr lang="es-BO" sz="2200" dirty="0" smtClean="0"/>
              <a:t>                                                                       recuperar </a:t>
            </a:r>
            <a:r>
              <a:rPr lang="es-BO" sz="2200" dirty="0"/>
              <a:t>los costos. 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es-BO" sz="2200" dirty="0" smtClean="0"/>
              <a:t>Ayudar </a:t>
            </a:r>
            <a:r>
              <a:rPr lang="es-BO" sz="2200" dirty="0"/>
              <a:t>a la toma de decisiones al </a:t>
            </a:r>
            <a:r>
              <a:rPr lang="es-BO" sz="2200" dirty="0" smtClean="0"/>
              <a:t>                                                                   tener </a:t>
            </a:r>
            <a:r>
              <a:rPr lang="es-BO" sz="2200" dirty="0"/>
              <a:t>claros los costos, los beneficios </a:t>
            </a:r>
            <a:r>
              <a:rPr lang="es-BO" sz="2200" dirty="0" err="1" smtClean="0"/>
              <a:t>yl</a:t>
            </a:r>
            <a:r>
              <a:rPr lang="es-BO" sz="2200" dirty="0" smtClean="0"/>
              <a:t>                                                 los </a:t>
            </a:r>
            <a:r>
              <a:rPr lang="es-BO" sz="2200" dirty="0"/>
              <a:t>Riesgos de los Servicios de </a:t>
            </a:r>
            <a:r>
              <a:rPr lang="es-BO" sz="2200" dirty="0" err="1"/>
              <a:t>TICs</a:t>
            </a:r>
            <a:r>
              <a:rPr lang="es-BO" sz="2200" dirty="0"/>
              <a:t>.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es-BO" sz="2200" dirty="0" smtClean="0"/>
              <a:t>Contribuir </a:t>
            </a:r>
            <a:r>
              <a:rPr lang="es-BO" sz="2200" dirty="0"/>
              <a:t>en los Casos de Negocio para los cambios en los Servicios de </a:t>
            </a:r>
            <a:r>
              <a:rPr lang="es-BO" sz="2200" dirty="0" err="1"/>
              <a:t>TICs</a:t>
            </a:r>
            <a:r>
              <a:rPr lang="es-BO" sz="2200" dirty="0"/>
              <a:t>, al tener un entendimiento completo de los pros y contras de los costos y beneficios involucrados.</a:t>
            </a:r>
          </a:p>
        </p:txBody>
      </p:sp>
      <p:pic>
        <p:nvPicPr>
          <p:cNvPr id="86019" name="Picture 2" descr="http://sharepoint/sites/SAT/SATWorkspace/MOF/MOF%20Graphics/for%20docs/logo%20finals/MOF-PLAN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45" y="1184025"/>
            <a:ext cx="4821295" cy="4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 de SMF </a:t>
            </a:r>
            <a:r>
              <a:rPr lang="en-US" dirty="0" err="1"/>
              <a:t>Administración</a:t>
            </a:r>
            <a:r>
              <a:rPr lang="en-US" dirty="0"/>
              <a:t> </a:t>
            </a:r>
            <a:r>
              <a:rPr lang="en-US" dirty="0" err="1"/>
              <a:t>Financiera</a:t>
            </a:r>
            <a:endParaRPr lang="en-US" dirty="0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44429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dirty="0"/>
              <a:t>Cómo hace la Organización para</a:t>
            </a:r>
            <a:r>
              <a:rPr lang="en-US" sz="2800" dirty="0" smtClean="0"/>
              <a:t>… 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s-BO" dirty="0"/>
              <a:t>¿Determinar el valor de los Servicios de </a:t>
            </a:r>
            <a:r>
              <a:rPr lang="es-BO" dirty="0" err="1"/>
              <a:t>TICs</a:t>
            </a:r>
            <a:r>
              <a:rPr lang="es-BO" dirty="0"/>
              <a:t>? </a:t>
            </a:r>
          </a:p>
          <a:p>
            <a:pPr lvl="1">
              <a:lnSpc>
                <a:spcPct val="80000"/>
              </a:lnSpc>
            </a:pPr>
            <a:r>
              <a:rPr lang="es-BO" dirty="0"/>
              <a:t>¿Compara entre el Riesgo y el Retorno de Inversión para entender el Valor que proporcionan las </a:t>
            </a:r>
            <a:r>
              <a:rPr lang="es-BO" dirty="0" err="1"/>
              <a:t>TICs</a:t>
            </a:r>
            <a:r>
              <a:rPr lang="es-BO" dirty="0"/>
              <a:t>?</a:t>
            </a:r>
          </a:p>
          <a:p>
            <a:pPr lvl="1">
              <a:lnSpc>
                <a:spcPct val="80000"/>
              </a:lnSpc>
            </a:pPr>
            <a:r>
              <a:rPr lang="es-BO" dirty="0"/>
              <a:t>¿Lograr el equilibrio deseado entre el Riesgo y la contribución financiera prevista para la Organización?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s-MX" dirty="0"/>
              <a:t>Cuando la Alta Dirección toma decisiones con respecto a cambios en la infraestructura, los sistemas, el personal  o los procesos de las </a:t>
            </a:r>
            <a:r>
              <a:rPr lang="es-MX" dirty="0" err="1"/>
              <a:t>TICs</a:t>
            </a:r>
            <a:r>
              <a:rPr lang="es-MX" dirty="0"/>
              <a:t>, utiliza datos Financieros para justificar el costo.  Sin embargo, el costo solo es una parte de la historia; se debe de considerar también el Valor al </a:t>
            </a:r>
            <a:r>
              <a:rPr lang="es-MX" dirty="0" smtClean="0"/>
              <a:t>Negocio.</a:t>
            </a:r>
            <a:endParaRPr lang="en-US" sz="2000" dirty="0" smtClean="0"/>
          </a:p>
        </p:txBody>
      </p:sp>
      <p:pic>
        <p:nvPicPr>
          <p:cNvPr id="4" name="Picture 2" descr="http://sharepoint/sites/SAT/SATWorkspace/MOF/MOF%20Graphics/for%20docs/logo%20finals/MOF-PLAN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924" y="5257800"/>
            <a:ext cx="159347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Overview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9220200" cy="3453253"/>
          </a:xfrm>
        </p:spPr>
        <p:txBody>
          <a:bodyPr/>
          <a:lstStyle/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1: </a:t>
            </a:r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2: SMF </a:t>
            </a:r>
            <a:r>
              <a:rPr lang="en-US" dirty="0" err="1" smtClean="0"/>
              <a:t>Alineación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TIC’s con el </a:t>
            </a:r>
            <a:r>
              <a:rPr lang="en-US" dirty="0" err="1" smtClean="0"/>
              <a:t>Negocio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3: SMF </a:t>
            </a:r>
            <a:r>
              <a:rPr lang="en-US" dirty="0" err="1" smtClean="0"/>
              <a:t>Confiabilidad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4: SMF </a:t>
            </a:r>
            <a:r>
              <a:rPr lang="en-US" dirty="0" err="1" smtClean="0"/>
              <a:t>Política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5: SMF </a:t>
            </a:r>
            <a:r>
              <a:rPr lang="en-US" dirty="0" err="1" smtClean="0"/>
              <a:t>Administración</a:t>
            </a:r>
            <a:r>
              <a:rPr lang="en-US" dirty="0" smtClean="0"/>
              <a:t> </a:t>
            </a:r>
            <a:r>
              <a:rPr lang="en-US" dirty="0" err="1" smtClean="0"/>
              <a:t>Financiera</a:t>
            </a:r>
            <a:endParaRPr lang="en-US" dirty="0" smtClean="0"/>
          </a:p>
          <a:p>
            <a:pPr eaLnBrk="1" hangingPunct="1"/>
            <a:r>
              <a:rPr lang="en-US" dirty="0" err="1" smtClean="0"/>
              <a:t>Lección</a:t>
            </a:r>
            <a:r>
              <a:rPr lang="en-US" dirty="0" smtClean="0"/>
              <a:t> 6: El </a:t>
            </a:r>
            <a:r>
              <a:rPr lang="en-US" dirty="0" err="1" smtClean="0"/>
              <a:t>rol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r>
              <a:rPr lang="en-US" dirty="0" smtClean="0"/>
              <a:t>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87099"/>
            <a:ext cx="8515350" cy="923330"/>
          </a:xfrm>
        </p:spPr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y </a:t>
            </a:r>
            <a:r>
              <a:rPr lang="en-US" dirty="0" err="1" smtClean="0"/>
              <a:t>Actividades</a:t>
            </a:r>
            <a:r>
              <a:rPr lang="en-US" dirty="0" smtClean="0"/>
              <a:t> de SMF </a:t>
            </a:r>
            <a:r>
              <a:rPr lang="en-US" dirty="0" err="1" smtClean="0"/>
              <a:t>Administración</a:t>
            </a:r>
            <a:r>
              <a:rPr lang="en-US" dirty="0" smtClean="0"/>
              <a:t> </a:t>
            </a:r>
            <a:r>
              <a:rPr lang="en-US" dirty="0" err="1" smtClean="0"/>
              <a:t>Financiera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527694"/>
              </p:ext>
            </p:extLst>
          </p:nvPr>
        </p:nvGraphicFramePr>
        <p:xfrm>
          <a:off x="457200" y="838200"/>
          <a:ext cx="83820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r>
              <a:rPr lang="es-BO" dirty="0"/>
              <a:t>Resultados y Mediciones de las Metas del SMF de Administración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95783"/>
              </p:ext>
            </p:extLst>
          </p:nvPr>
        </p:nvGraphicFramePr>
        <p:xfrm>
          <a:off x="152400" y="914400"/>
          <a:ext cx="8839200" cy="5867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286000"/>
                <a:gridCol w="6553200"/>
              </a:tblGrid>
              <a:tr h="5678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 smtClean="0"/>
                        <a:t>Resultados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 smtClean="0"/>
                        <a:t>Mediciones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2489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BO" sz="2000" dirty="0" smtClean="0"/>
                        <a:t>Contabilidad de los costos de </a:t>
                      </a:r>
                      <a:r>
                        <a:rPr lang="es-BO" sz="2000" dirty="0" err="1" smtClean="0"/>
                        <a:t>TICs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Costo total de las </a:t>
                      </a:r>
                      <a:r>
                        <a:rPr lang="es-BO" sz="2000" dirty="0" err="1" smtClean="0"/>
                        <a:t>TICs</a:t>
                      </a:r>
                      <a:r>
                        <a:rPr lang="es-BO" sz="2000" dirty="0" smtClean="0"/>
                        <a:t> tomado en cuenta y con seguimiento</a:t>
                      </a:r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Costos revisados y con mejoras en curso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132489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/>
                        <a:t>Valor al </a:t>
                      </a:r>
                      <a:r>
                        <a:rPr lang="en-US" sz="2000" dirty="0" err="1" smtClean="0"/>
                        <a:t>Negocio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entregado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Cada proyecto ha sido evaluado con relación a su Valor al Negocio esperado</a:t>
                      </a:r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Los beneficios de los proyectos se cumplen consistentemente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132489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BO" sz="2000" dirty="0" smtClean="0"/>
                        <a:t>Recuperación de los costos de las </a:t>
                      </a:r>
                      <a:r>
                        <a:rPr lang="es-BO" sz="2000" dirty="0" err="1" smtClean="0"/>
                        <a:t>TICs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28600" algn="l"/>
                        </a:tabLst>
                      </a:pPr>
                      <a:endParaRPr lang="en-US" sz="2000" dirty="0" smtClean="0"/>
                    </a:p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A los clientes se les cobra de forma justa</a:t>
                      </a:r>
                      <a:endParaRPr lang="en-US" sz="2000" dirty="0" smtClean="0"/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El modelo de cobro es relevante y apropiado para la Organización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132489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BO" sz="2000" dirty="0" smtClean="0"/>
                        <a:t>Presupuesto preciso de las </a:t>
                      </a:r>
                      <a:r>
                        <a:rPr lang="es-BO" sz="2000" dirty="0" err="1" smtClean="0"/>
                        <a:t>TICs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28600" algn="l"/>
                        </a:tabLst>
                      </a:pPr>
                      <a:endParaRPr lang="en-US" sz="2000" dirty="0" smtClean="0"/>
                    </a:p>
                    <a:p>
                      <a:pPr marL="228600" marR="0" indent="-228600">
                        <a:lnSpc>
                          <a:spcPts val="11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Se comprende el componente Financiero en la</a:t>
                      </a:r>
                      <a:br>
                        <a:rPr lang="es-BO" sz="2000" dirty="0" smtClean="0"/>
                      </a:br>
                      <a:r>
                        <a:rPr lang="es-BO" sz="2000" dirty="0" smtClean="0"/>
                        <a:t/>
                      </a:r>
                      <a:br>
                        <a:rPr lang="es-BO" sz="2000" dirty="0" smtClean="0"/>
                      </a:br>
                      <a:r>
                        <a:rPr lang="es-BO" sz="2000" dirty="0" smtClean="0"/>
                        <a:t>Organización de </a:t>
                      </a:r>
                      <a:r>
                        <a:rPr lang="es-BO" sz="2000" dirty="0" err="1" smtClean="0"/>
                        <a:t>TICs</a:t>
                      </a:r>
                      <a:endParaRPr lang="en-US" sz="2000" dirty="0" smtClean="0"/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>
                          <a:tab pos="228600" algn="l"/>
                        </a:tabLst>
                      </a:pPr>
                      <a:r>
                        <a:rPr lang="es-BO" sz="2000" dirty="0" smtClean="0"/>
                        <a:t>El presupuesto actual es cercano al presupuesto planeado, no se tienen sorpresas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30845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Lección</a:t>
            </a:r>
            <a:r>
              <a:rPr lang="en-US" dirty="0" smtClean="0"/>
              <a:t> 6:</a:t>
            </a:r>
            <a:br>
              <a:rPr lang="en-US" dirty="0" smtClean="0"/>
            </a:br>
            <a:r>
              <a:rPr lang="en-US" dirty="0"/>
              <a:t>El </a:t>
            </a:r>
            <a:r>
              <a:rPr lang="en-US" dirty="0" err="1"/>
              <a:t>rol</a:t>
            </a:r>
            <a:r>
              <a:rPr lang="en-US" dirty="0"/>
              <a:t> de la </a:t>
            </a:r>
            <a:r>
              <a:rPr lang="en-US" dirty="0" err="1"/>
              <a:t>Capa</a:t>
            </a:r>
            <a:r>
              <a:rPr lang="en-US" dirty="0"/>
              <a:t> de </a:t>
            </a:r>
            <a:r>
              <a:rPr lang="en-US" dirty="0" err="1"/>
              <a:t>Administración</a:t>
            </a:r>
            <a:r>
              <a:rPr lang="en-US" dirty="0"/>
              <a:t> en la </a:t>
            </a:r>
            <a:r>
              <a:rPr lang="en-US" dirty="0" err="1"/>
              <a:t>Fase</a:t>
            </a:r>
            <a:r>
              <a:rPr lang="en-US" dirty="0"/>
              <a:t> de </a:t>
            </a:r>
            <a:r>
              <a:rPr lang="en-US" dirty="0" err="1" smtClean="0"/>
              <a:t>Planeación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71450" y="-89396"/>
            <a:ext cx="8515350" cy="923330"/>
          </a:xfrm>
        </p:spPr>
        <p:txBody>
          <a:bodyPr/>
          <a:lstStyle/>
          <a:p>
            <a:pPr eaLnBrk="1" hangingPunct="1"/>
            <a:r>
              <a:rPr lang="en-US" dirty="0" smtClean="0"/>
              <a:t>El </a:t>
            </a:r>
            <a:r>
              <a:rPr lang="en-US" dirty="0" err="1" smtClean="0"/>
              <a:t>rol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r>
              <a:rPr lang="en-US" dirty="0" smtClean="0"/>
              <a:t>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endParaRPr lang="en-US" dirty="0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61384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BO" sz="2600" dirty="0"/>
              <a:t>La Capa de Administración es la base para el ciclo de vida del Servicio de </a:t>
            </a:r>
            <a:r>
              <a:rPr lang="es-BO" sz="2600" dirty="0" err="1" smtClean="0"/>
              <a:t>TICs</a:t>
            </a:r>
            <a:endParaRPr lang="es-BO" sz="2600" dirty="0" smtClean="0"/>
          </a:p>
          <a:p>
            <a:pPr>
              <a:lnSpc>
                <a:spcPct val="80000"/>
              </a:lnSpc>
            </a:pPr>
            <a:r>
              <a:rPr lang="es-BO" sz="2600" dirty="0" smtClean="0"/>
              <a:t>Tres </a:t>
            </a:r>
            <a:r>
              <a:rPr lang="es-BO" sz="2600" dirty="0" err="1"/>
              <a:t>SMF´s</a:t>
            </a:r>
            <a:r>
              <a:rPr lang="es-BO" sz="2600" dirty="0"/>
              <a:t> de la Capa de Administración, apoyan las actividades principales de la Fase de </a:t>
            </a:r>
            <a:r>
              <a:rPr lang="es-BO" sz="2600" dirty="0" smtClean="0"/>
              <a:t>Planeación</a:t>
            </a:r>
            <a:r>
              <a:rPr lang="en-US" sz="26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s-BO" sz="2600" dirty="0" smtClean="0"/>
              <a:t>Cambio </a:t>
            </a:r>
            <a:r>
              <a:rPr lang="es-BO" sz="2600" dirty="0"/>
              <a:t>y Configuración</a:t>
            </a:r>
          </a:p>
          <a:p>
            <a:pPr lvl="1">
              <a:lnSpc>
                <a:spcPct val="80000"/>
              </a:lnSpc>
            </a:pPr>
            <a:r>
              <a:rPr lang="es-BO" sz="2600" dirty="0" smtClean="0"/>
              <a:t>Gobernabilidad</a:t>
            </a:r>
            <a:r>
              <a:rPr lang="es-BO" sz="2600" dirty="0"/>
              <a:t>, Riesgo y Cumplimiento (GRC)</a:t>
            </a:r>
          </a:p>
          <a:p>
            <a:pPr lvl="1">
              <a:lnSpc>
                <a:spcPct val="80000"/>
              </a:lnSpc>
            </a:pPr>
            <a:r>
              <a:rPr lang="es-BO" sz="2600" dirty="0" smtClean="0"/>
              <a:t>Grupos </a:t>
            </a:r>
            <a:r>
              <a:rPr lang="es-BO" sz="2600" dirty="0"/>
              <a:t>de Trabajo</a:t>
            </a:r>
          </a:p>
          <a:p>
            <a:pPr>
              <a:lnSpc>
                <a:spcPct val="80000"/>
              </a:lnSpc>
            </a:pPr>
            <a:r>
              <a:rPr lang="es-BO" sz="2600" dirty="0"/>
              <a:t>Sin embargo, los </a:t>
            </a:r>
            <a:r>
              <a:rPr lang="es-BO" sz="2600" dirty="0" err="1"/>
              <a:t>SMF´s</a:t>
            </a:r>
            <a:r>
              <a:rPr lang="es-BO" sz="2600" dirty="0"/>
              <a:t> de Cambio y Configuración  y el de GRC tienen la meta de garantizar Servicios de </a:t>
            </a:r>
            <a:r>
              <a:rPr lang="es-BO" sz="2600" dirty="0" err="1"/>
              <a:t>TICs</a:t>
            </a:r>
            <a:r>
              <a:rPr lang="es-BO" sz="2600" dirty="0"/>
              <a:t> eficaces, eficientes y compatibles</a:t>
            </a:r>
            <a:r>
              <a:rPr lang="es-BO" sz="26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s-BO" sz="2600" dirty="0"/>
              <a:t>Durante la Fase de Planeación, la Administración </a:t>
            </a:r>
            <a:r>
              <a:rPr lang="es-BO" sz="2600" dirty="0" smtClean="0"/>
              <a:t>                  del </a:t>
            </a:r>
            <a:r>
              <a:rPr lang="es-BO" sz="2600" dirty="0"/>
              <a:t>Cambio y de la Configuración nos </a:t>
            </a:r>
            <a:r>
              <a:rPr lang="es-BO" sz="2600" dirty="0" smtClean="0"/>
              <a:t>                                    asegura </a:t>
            </a:r>
            <a:r>
              <a:rPr lang="es-BO" sz="2600" dirty="0"/>
              <a:t>que los Cambios son </a:t>
            </a:r>
            <a:r>
              <a:rPr lang="es-BO" sz="2600" dirty="0" smtClean="0"/>
              <a:t>                                              revisados</a:t>
            </a:r>
            <a:r>
              <a:rPr lang="es-BO" sz="2600" dirty="0"/>
              <a:t>, aprobados y que se les da </a:t>
            </a:r>
            <a:r>
              <a:rPr lang="es-BO" sz="2600" dirty="0" smtClean="0"/>
              <a:t>                                   seguimiento</a:t>
            </a:r>
            <a:endParaRPr lang="en-US" sz="2600" dirty="0" smtClean="0"/>
          </a:p>
        </p:txBody>
      </p:sp>
      <p:grpSp>
        <p:nvGrpSpPr>
          <p:cNvPr id="11" name="Group 7"/>
          <p:cNvGrpSpPr/>
          <p:nvPr/>
        </p:nvGrpSpPr>
        <p:grpSpPr>
          <a:xfrm>
            <a:off x="5486400" y="5105400"/>
            <a:ext cx="3429000" cy="1600200"/>
            <a:chOff x="2133600" y="3416428"/>
            <a:chExt cx="5715000" cy="2755772"/>
          </a:xfrm>
        </p:grpSpPr>
        <p:pic>
          <p:nvPicPr>
            <p:cNvPr id="12" name="Picture 5" descr="http://sharepoint/sites/SAT/SATWorkspace/MOF/MOF%20Graphics/for%20docs/logo%20finals/MOF-PLA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7311" y="3416428"/>
              <a:ext cx="3201289" cy="275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http://sharepoint/sites/SAT/SATWorkspace/MOF/MOF%20Graphics/for%20docs/logo%20finals/MOF-MANAG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3600" y="3810000"/>
              <a:ext cx="1656347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Program Files\Microsoft Office\MEDIA\OFFICE12\Bullets\BD21298_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495800"/>
              <a:ext cx="442913" cy="4429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Foco</a:t>
            </a:r>
            <a:r>
              <a:rPr lang="en-US" dirty="0" smtClean="0"/>
              <a:t> de GRC</a:t>
            </a:r>
            <a:endParaRPr lang="en-US" dirty="0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4358116"/>
          </a:xfrm>
        </p:spPr>
        <p:txBody>
          <a:bodyPr/>
          <a:lstStyle/>
          <a:p>
            <a:r>
              <a:rPr lang="es-BO" dirty="0"/>
              <a:t>Transferir la Estrategia de la Organización a la estrategia de las </a:t>
            </a:r>
            <a:r>
              <a:rPr lang="es-BO" dirty="0" err="1"/>
              <a:t>TICs</a:t>
            </a:r>
            <a:endParaRPr lang="es-BO" dirty="0"/>
          </a:p>
          <a:p>
            <a:r>
              <a:rPr lang="es-BO" dirty="0"/>
              <a:t>Estructura de Gobernabilidad, derechos para la toma de decisiones</a:t>
            </a:r>
          </a:p>
          <a:p>
            <a:r>
              <a:rPr lang="es-BO" dirty="0"/>
              <a:t>Riesgos de Alto Nivel</a:t>
            </a:r>
          </a:p>
          <a:p>
            <a:r>
              <a:rPr lang="es-BO" dirty="0"/>
              <a:t>El Ambiente de  Regulación en general</a:t>
            </a:r>
          </a:p>
          <a:p>
            <a:r>
              <a:rPr lang="es-BO" dirty="0"/>
              <a:t>Políticas definidas</a:t>
            </a:r>
          </a:p>
          <a:p>
            <a:r>
              <a:rPr lang="es-BO" dirty="0"/>
              <a:t>Determinar las Inversiones</a:t>
            </a:r>
          </a:p>
          <a:p>
            <a:r>
              <a:rPr lang="es-BO" dirty="0"/>
              <a:t>Tener definidos los objetivos de la Alta Dirección</a:t>
            </a:r>
            <a:r>
              <a:rPr lang="en-US" dirty="0" smtClean="0"/>
              <a:t> 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5105400"/>
            <a:ext cx="3429000" cy="1600200"/>
            <a:chOff x="2133600" y="3416428"/>
            <a:chExt cx="5715000" cy="2755772"/>
          </a:xfrm>
        </p:grpSpPr>
        <p:pic>
          <p:nvPicPr>
            <p:cNvPr id="12" name="Picture 5" descr="http://sharepoint/sites/SAT/SATWorkspace/MOF/MOF%20Graphics/for%20docs/logo%20finals/MOF-PLA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7311" y="3416428"/>
              <a:ext cx="3201289" cy="275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http://sharepoint/sites/SAT/SATWorkspace/MOF/MOF%20Graphics/for%20docs/logo%20finals/MOF-MANAG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3600" y="3810000"/>
              <a:ext cx="1656347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Program Files\Microsoft Office\MEDIA\OFFICE12\Bullets\BD21298_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495800"/>
              <a:ext cx="442913" cy="4429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Foco de Cambio y Configuración</a:t>
            </a:r>
            <a:endParaRPr lang="en-US" dirty="0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3194721"/>
          </a:xfrm>
        </p:spPr>
        <p:txBody>
          <a:bodyPr/>
          <a:lstStyle/>
          <a:p>
            <a:r>
              <a:rPr lang="es-BO" dirty="0"/>
              <a:t>Tener identificado el Liderazgo y hacerlo participar en la evaluación de los Cambios</a:t>
            </a:r>
          </a:p>
          <a:p>
            <a:r>
              <a:rPr lang="es-BO" dirty="0"/>
              <a:t>Cambios en los procesos de la Organización</a:t>
            </a:r>
          </a:p>
          <a:p>
            <a:r>
              <a:rPr lang="es-BO" dirty="0"/>
              <a:t>Cambios en la Arquitectura de la Organización</a:t>
            </a:r>
          </a:p>
          <a:p>
            <a:r>
              <a:rPr lang="es-BO" dirty="0"/>
              <a:t>Cambios evaluados a través de varias dimensiones (tales como la Financiera, la del Portafolio de Aplicaciones, la de Seguridad) </a:t>
            </a:r>
            <a:r>
              <a:rPr lang="en-US" dirty="0" smtClean="0"/>
              <a:t> </a:t>
            </a:r>
            <a:endParaRPr lang="en-US" dirty="0" smtClean="0"/>
          </a:p>
        </p:txBody>
      </p:sp>
      <p:grpSp>
        <p:nvGrpSpPr>
          <p:cNvPr id="15" name="Group 7"/>
          <p:cNvGrpSpPr/>
          <p:nvPr/>
        </p:nvGrpSpPr>
        <p:grpSpPr>
          <a:xfrm>
            <a:off x="5486400" y="5105400"/>
            <a:ext cx="3429000" cy="1600200"/>
            <a:chOff x="2133600" y="3416428"/>
            <a:chExt cx="5715000" cy="2755772"/>
          </a:xfrm>
        </p:grpSpPr>
        <p:pic>
          <p:nvPicPr>
            <p:cNvPr id="16" name="Picture 5" descr="http://sharepoint/sites/SAT/SATWorkspace/MOF/MOF%20Graphics/for%20docs/logo%20finals/MOF-PLA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7311" y="3416428"/>
              <a:ext cx="3201289" cy="275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 descr="http://sharepoint/sites/SAT/SATWorkspace/MOF/MOF%20Graphics/for%20docs/logo%20finals/MOF-MANAG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3600" y="3810000"/>
              <a:ext cx="1656347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 descr="C:\Program Files\Microsoft Office\MEDIA\OFFICE12\Bullets\BD21298_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495800"/>
              <a:ext cx="442913" cy="4429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/>
          <p:cNvGrpSpPr/>
          <p:nvPr/>
        </p:nvGrpSpPr>
        <p:grpSpPr>
          <a:xfrm>
            <a:off x="5486400" y="5105400"/>
            <a:ext cx="3429000" cy="1600200"/>
            <a:chOff x="2133600" y="3416428"/>
            <a:chExt cx="5715000" cy="2755772"/>
          </a:xfrm>
        </p:grpSpPr>
        <p:pic>
          <p:nvPicPr>
            <p:cNvPr id="16" name="Picture 5" descr="http://sharepoint/sites/SAT/SATWorkspace/MOF/MOF%20Graphics/for%20docs/logo%20finals/MOF-PLA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7311" y="3416428"/>
              <a:ext cx="3201289" cy="275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 descr="http://sharepoint/sites/SAT/SATWorkspace/MOF/MOF%20Graphics/for%20docs/logo%20finals/MOF-MANAG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3600" y="3810000"/>
              <a:ext cx="1656347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 descr="C:\Program Files\Microsoft Office\MEDIA\OFFICE12\Bullets\BD21298_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495800"/>
              <a:ext cx="442913" cy="442913"/>
            </a:xfrm>
            <a:prstGeom prst="rect">
              <a:avLst/>
            </a:prstGeom>
            <a:noFill/>
          </p:spPr>
        </p:pic>
      </p:grpSp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228600" y="127084"/>
            <a:ext cx="8229600" cy="507831"/>
          </a:xfrm>
        </p:spPr>
        <p:txBody>
          <a:bodyPr/>
          <a:lstStyle/>
          <a:p>
            <a:r>
              <a:rPr lang="es-BO" dirty="0"/>
              <a:t>Foco de Grupos de Trabajo</a:t>
            </a:r>
            <a:endParaRPr lang="en-US" dirty="0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1902059"/>
          </a:xfrm>
        </p:spPr>
        <p:txBody>
          <a:bodyPr/>
          <a:lstStyle/>
          <a:p>
            <a:r>
              <a:rPr lang="es-BO" dirty="0"/>
              <a:t>Principios para un pensamiento estratégico efectivo</a:t>
            </a:r>
          </a:p>
          <a:p>
            <a:r>
              <a:rPr lang="es-BO" dirty="0"/>
              <a:t>Principios para la Gobernabilidad y para la Administración del Riesgo</a:t>
            </a:r>
          </a:p>
          <a:p>
            <a:r>
              <a:rPr lang="es-BO" dirty="0"/>
              <a:t>Principios para Administrar los Cambios de forma efectiva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Resumen</a:t>
            </a:r>
            <a:r>
              <a:rPr lang="en-US" dirty="0" smtClean="0"/>
              <a:t> de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endParaRPr lang="en-US" dirty="0" smtClean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876800" cy="4782848"/>
          </a:xfrm>
        </p:spPr>
        <p:txBody>
          <a:bodyPr/>
          <a:lstStyle/>
          <a:p>
            <a:r>
              <a:rPr lang="en-US" sz="1800" dirty="0" smtClean="0"/>
              <a:t>En la </a:t>
            </a:r>
            <a:r>
              <a:rPr lang="en-US" sz="1800" dirty="0" err="1" smtClean="0"/>
              <a:t>Fase</a:t>
            </a:r>
            <a:r>
              <a:rPr lang="en-US" sz="1800" dirty="0" smtClean="0"/>
              <a:t> de </a:t>
            </a:r>
            <a:r>
              <a:rPr lang="en-US" sz="1800" dirty="0" err="1" smtClean="0"/>
              <a:t>Planeación</a:t>
            </a:r>
            <a:r>
              <a:rPr lang="en-US" sz="1800" dirty="0" smtClean="0"/>
              <a:t> </a:t>
            </a:r>
            <a:r>
              <a:rPr lang="es-BO" sz="2000" dirty="0"/>
              <a:t>es donde tecnología y negocio trabajan como socios para asegurar </a:t>
            </a:r>
            <a:r>
              <a:rPr lang="es-BO" sz="2000" dirty="0" smtClean="0"/>
              <a:t>que los servicios </a:t>
            </a:r>
            <a:r>
              <a:rPr lang="es-BO" sz="2000" dirty="0"/>
              <a:t>de tecnología se </a:t>
            </a:r>
            <a:r>
              <a:rPr lang="es-BO" sz="2000" dirty="0" smtClean="0"/>
              <a:t>alinean con </a:t>
            </a:r>
            <a:r>
              <a:rPr lang="es-BO" sz="2000" dirty="0"/>
              <a:t>las necesidades del negocio</a:t>
            </a:r>
          </a:p>
          <a:p>
            <a:r>
              <a:rPr lang="es-BO" sz="2000" dirty="0"/>
              <a:t>Permite la organización brindar servicios confiables, </a:t>
            </a:r>
            <a:r>
              <a:rPr lang="es-BO" sz="2000" dirty="0" smtClean="0"/>
              <a:t>obedientes, rentables, </a:t>
            </a:r>
            <a:r>
              <a:rPr lang="es-BO" sz="2000" dirty="0"/>
              <a:t>y continuamente </a:t>
            </a:r>
            <a:r>
              <a:rPr lang="es-BO" sz="2000" dirty="0" smtClean="0"/>
              <a:t>adaptables</a:t>
            </a:r>
            <a:endParaRPr lang="es-BO" sz="2000" dirty="0"/>
          </a:p>
          <a:p>
            <a:r>
              <a:rPr lang="en-US" sz="1800" dirty="0" smtClean="0"/>
              <a:t>Las SMFs de la </a:t>
            </a:r>
            <a:r>
              <a:rPr lang="en-US" sz="1800" dirty="0" err="1" smtClean="0"/>
              <a:t>Fase</a:t>
            </a:r>
            <a:r>
              <a:rPr lang="en-US" sz="1800" dirty="0" smtClean="0"/>
              <a:t> de </a:t>
            </a:r>
            <a:r>
              <a:rPr lang="en-US" sz="1800" dirty="0" err="1" smtClean="0"/>
              <a:t>Planeación</a:t>
            </a:r>
            <a:r>
              <a:rPr lang="en-US" sz="1800" dirty="0" smtClean="0"/>
              <a:t> son:</a:t>
            </a:r>
            <a:endParaRPr lang="en-US" sz="1800" dirty="0" smtClean="0"/>
          </a:p>
          <a:p>
            <a:pPr lvl="1"/>
            <a:r>
              <a:rPr lang="es-BO" sz="1800" dirty="0"/>
              <a:t>SMF Alineación de las </a:t>
            </a:r>
            <a:r>
              <a:rPr lang="es-BO" sz="1800" dirty="0" err="1"/>
              <a:t>TIC’s</a:t>
            </a:r>
            <a:r>
              <a:rPr lang="es-BO" sz="1800" dirty="0"/>
              <a:t> con el Negocio</a:t>
            </a:r>
          </a:p>
          <a:p>
            <a:pPr lvl="1"/>
            <a:r>
              <a:rPr lang="es-BO" sz="1800" dirty="0"/>
              <a:t>SMF Confiabilidad</a:t>
            </a:r>
          </a:p>
          <a:p>
            <a:pPr lvl="1"/>
            <a:r>
              <a:rPr lang="es-BO" sz="1800" dirty="0"/>
              <a:t>SMF Política</a:t>
            </a:r>
          </a:p>
          <a:p>
            <a:pPr lvl="1"/>
            <a:r>
              <a:rPr lang="es-BO" sz="1800" dirty="0"/>
              <a:t>SMF Administración Financiera</a:t>
            </a:r>
            <a:endParaRPr lang="en-US" sz="1800" dirty="0" smtClean="0"/>
          </a:p>
          <a:p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fase</a:t>
            </a:r>
            <a:r>
              <a:rPr lang="en-US" sz="1800" dirty="0" smtClean="0"/>
              <a:t> </a:t>
            </a:r>
            <a:r>
              <a:rPr lang="en-US" sz="1800" dirty="0" err="1" smtClean="0"/>
              <a:t>tiene</a:t>
            </a:r>
            <a:r>
              <a:rPr lang="en-US" sz="1800" dirty="0" smtClean="0"/>
              <a:t> dos </a:t>
            </a:r>
            <a:r>
              <a:rPr lang="en-US" sz="1800" dirty="0" err="1" smtClean="0"/>
              <a:t>Revisiones</a:t>
            </a:r>
            <a:r>
              <a:rPr lang="en-US" sz="1800" dirty="0" smtClean="0"/>
              <a:t> </a:t>
            </a:r>
            <a:r>
              <a:rPr lang="en-US" sz="1800" dirty="0" err="1" smtClean="0"/>
              <a:t>Gerenciales</a:t>
            </a:r>
            <a:r>
              <a:rPr lang="en-US" sz="1800" dirty="0" smtClean="0"/>
              <a:t> (MRs)</a:t>
            </a:r>
          </a:p>
          <a:p>
            <a:pPr lvl="1"/>
            <a:r>
              <a:rPr lang="en-US" sz="1800" dirty="0" err="1"/>
              <a:t>Alineación</a:t>
            </a:r>
            <a:r>
              <a:rPr lang="en-US" sz="1800" dirty="0"/>
              <a:t> del </a:t>
            </a:r>
            <a:r>
              <a:rPr lang="en-US" sz="1800" dirty="0" err="1" smtClean="0"/>
              <a:t>Servicio</a:t>
            </a:r>
            <a:endParaRPr lang="en-US" sz="1800" dirty="0" smtClean="0"/>
          </a:p>
          <a:p>
            <a:pPr lvl="1"/>
            <a:r>
              <a:rPr lang="en-US" sz="1800" dirty="0" err="1" smtClean="0"/>
              <a:t>Portafolio</a:t>
            </a:r>
            <a:endParaRPr lang="en-US" sz="1800" dirty="0" smtClean="0"/>
          </a:p>
        </p:txBody>
      </p:sp>
      <p:pic>
        <p:nvPicPr>
          <p:cNvPr id="4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447800"/>
            <a:ext cx="38948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47450"/>
            <a:ext cx="7772400" cy="2100575"/>
          </a:xfrm>
        </p:spPr>
        <p:txBody>
          <a:bodyPr/>
          <a:lstStyle/>
          <a:p>
            <a:r>
              <a:rPr lang="en-US" sz="4900" dirty="0" err="1" smtClean="0"/>
              <a:t>Lección</a:t>
            </a:r>
            <a:r>
              <a:rPr lang="en-US" sz="4900" dirty="0" smtClean="0"/>
              <a:t> 1:</a:t>
            </a:r>
            <a:br>
              <a:rPr lang="en-US" sz="4900" dirty="0" smtClean="0"/>
            </a:br>
            <a:r>
              <a:rPr lang="en-US" sz="4800" dirty="0" err="1"/>
              <a:t>Introducción</a:t>
            </a:r>
            <a:r>
              <a:rPr lang="en-US" sz="4800" dirty="0"/>
              <a:t> a la </a:t>
            </a:r>
            <a:r>
              <a:rPr lang="en-US" sz="4800" dirty="0" err="1"/>
              <a:t>Fase</a:t>
            </a:r>
            <a:r>
              <a:rPr lang="en-US" sz="4800" dirty="0"/>
              <a:t> de </a:t>
            </a:r>
            <a:r>
              <a:rPr lang="en-US" sz="4800" dirty="0" err="1"/>
              <a:t>Planeación</a:t>
            </a:r>
            <a:endParaRPr lang="en-US" sz="4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Resumen de la Fase Planeación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4724400" cy="6204776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Metas</a:t>
            </a:r>
            <a:endParaRPr lang="en-US" b="1" dirty="0" smtClean="0"/>
          </a:p>
          <a:p>
            <a:r>
              <a:rPr lang="es-BO" dirty="0" smtClean="0"/>
              <a:t>Proporcionar </a:t>
            </a:r>
            <a:r>
              <a:rPr lang="es-BO" dirty="0"/>
              <a:t>una guía para los Grupos de </a:t>
            </a:r>
            <a:r>
              <a:rPr lang="es-BO" dirty="0" err="1"/>
              <a:t>TICs</a:t>
            </a:r>
            <a:r>
              <a:rPr lang="es-BO" dirty="0"/>
              <a:t>, con respecto a cómo planear y optimizar  de forma continua la estrategia </a:t>
            </a:r>
            <a:r>
              <a:rPr lang="es-BO" dirty="0" smtClean="0"/>
              <a:t>   del </a:t>
            </a:r>
            <a:r>
              <a:rPr lang="es-BO" dirty="0"/>
              <a:t>Servicio de </a:t>
            </a:r>
            <a:r>
              <a:rPr lang="es-BO" dirty="0" err="1"/>
              <a:t>TICs</a:t>
            </a:r>
            <a:r>
              <a:rPr lang="es-BO" dirty="0"/>
              <a:t> y cómo asegurar que los servicios entregados sean</a:t>
            </a:r>
            <a:r>
              <a:rPr lang="en-US" dirty="0" smtClean="0"/>
              <a:t>: </a:t>
            </a:r>
          </a:p>
          <a:p>
            <a:pPr lvl="1"/>
            <a:r>
              <a:rPr lang="es-BO" dirty="0" smtClean="0"/>
              <a:t>Valiosos </a:t>
            </a:r>
            <a:r>
              <a:rPr lang="es-BO" dirty="0"/>
              <a:t>y convincentes.</a:t>
            </a:r>
          </a:p>
          <a:p>
            <a:pPr lvl="1"/>
            <a:r>
              <a:rPr lang="es-BO" dirty="0" smtClean="0"/>
              <a:t>Previsibles </a:t>
            </a:r>
            <a:r>
              <a:rPr lang="es-BO" dirty="0"/>
              <a:t>y Confiables.</a:t>
            </a:r>
          </a:p>
          <a:p>
            <a:pPr lvl="1"/>
            <a:r>
              <a:rPr lang="es-BO" dirty="0" smtClean="0"/>
              <a:t>Compatibles</a:t>
            </a:r>
            <a:r>
              <a:rPr lang="es-BO" dirty="0"/>
              <a:t>.</a:t>
            </a:r>
          </a:p>
          <a:p>
            <a:pPr lvl="1"/>
            <a:r>
              <a:rPr lang="es-BO" dirty="0" smtClean="0"/>
              <a:t>Rentables</a:t>
            </a:r>
            <a:r>
              <a:rPr lang="es-BO" dirty="0"/>
              <a:t>.</a:t>
            </a:r>
          </a:p>
          <a:p>
            <a:pPr lvl="1"/>
            <a:r>
              <a:rPr lang="es-BO" dirty="0" smtClean="0"/>
              <a:t>Adaptables </a:t>
            </a:r>
            <a:r>
              <a:rPr lang="es-BO" dirty="0"/>
              <a:t>a las necesidades, siempre cambiantes, de la Organización.</a:t>
            </a:r>
          </a:p>
        </p:txBody>
      </p:sp>
      <p:pic>
        <p:nvPicPr>
          <p:cNvPr id="5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752600"/>
            <a:ext cx="469150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Objetivos</a:t>
            </a:r>
            <a:r>
              <a:rPr lang="en-US" dirty="0" smtClean="0"/>
              <a:t> de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endParaRPr lang="en-US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8229600" cy="5558445"/>
          </a:xfrm>
        </p:spPr>
        <p:txBody>
          <a:bodyPr/>
          <a:lstStyle/>
          <a:p>
            <a:r>
              <a:rPr lang="en-US" sz="3000" dirty="0" err="1" smtClean="0"/>
              <a:t>Donde</a:t>
            </a:r>
            <a:r>
              <a:rPr lang="en-US" sz="3000" dirty="0" smtClean="0"/>
              <a:t> los </a:t>
            </a:r>
            <a:r>
              <a:rPr lang="en-US" sz="3000" dirty="0" err="1" smtClean="0"/>
              <a:t>negocios</a:t>
            </a:r>
            <a:r>
              <a:rPr lang="en-US" sz="3000" dirty="0" smtClean="0"/>
              <a:t> y la </a:t>
            </a:r>
            <a:r>
              <a:rPr lang="en-US" sz="3000" dirty="0" err="1" smtClean="0"/>
              <a:t>tecnología</a:t>
            </a:r>
            <a:r>
              <a:rPr lang="en-US" sz="3000" dirty="0" smtClean="0"/>
              <a:t> </a:t>
            </a:r>
            <a:r>
              <a:rPr lang="en-US" sz="3000" dirty="0" err="1" smtClean="0"/>
              <a:t>trabajan</a:t>
            </a:r>
            <a:r>
              <a:rPr lang="en-US" sz="3000" dirty="0" smtClean="0"/>
              <a:t> en </a:t>
            </a:r>
            <a:r>
              <a:rPr lang="en-US" sz="3000" dirty="0" err="1" smtClean="0"/>
              <a:t>conjungo</a:t>
            </a:r>
            <a:r>
              <a:rPr lang="en-US" sz="3000" dirty="0" smtClean="0"/>
              <a:t> para: </a:t>
            </a:r>
          </a:p>
          <a:p>
            <a:pPr lvl="1"/>
            <a:r>
              <a:rPr lang="en-US" sz="2600" dirty="0" err="1" smtClean="0"/>
              <a:t>Ayudar</a:t>
            </a:r>
            <a:r>
              <a:rPr lang="en-US" sz="2600" dirty="0" smtClean="0"/>
              <a:t> a la </a:t>
            </a:r>
            <a:r>
              <a:rPr lang="en-US" sz="2600" dirty="0" err="1" smtClean="0"/>
              <a:t>tecnología</a:t>
            </a:r>
            <a:r>
              <a:rPr lang="en-US" sz="2600" dirty="0" smtClean="0"/>
              <a:t> a </a:t>
            </a:r>
            <a:r>
              <a:rPr lang="en-US" sz="2600" dirty="0" err="1" smtClean="0"/>
              <a:t>entender</a:t>
            </a:r>
            <a:r>
              <a:rPr lang="en-US" sz="2600" dirty="0" smtClean="0"/>
              <a:t> la </a:t>
            </a:r>
            <a:r>
              <a:rPr lang="en-US" sz="2600" dirty="0" err="1" smtClean="0"/>
              <a:t>estratégia</a:t>
            </a:r>
            <a:r>
              <a:rPr lang="en-US" sz="2600" dirty="0" smtClean="0"/>
              <a:t> y </a:t>
            </a:r>
            <a:r>
              <a:rPr lang="en-US" sz="2600" dirty="0" err="1" smtClean="0"/>
              <a:t>requisitos</a:t>
            </a:r>
            <a:r>
              <a:rPr lang="en-US" sz="2600" dirty="0" smtClean="0"/>
              <a:t> de </a:t>
            </a:r>
            <a:r>
              <a:rPr lang="en-US" sz="2600" dirty="0" err="1" smtClean="0"/>
              <a:t>negocio</a:t>
            </a:r>
            <a:endParaRPr lang="en-US" sz="2600" dirty="0" smtClean="0"/>
          </a:p>
          <a:p>
            <a:pPr lvl="1"/>
            <a:r>
              <a:rPr lang="en-US" sz="2600" dirty="0" err="1" smtClean="0"/>
              <a:t>Ayudar</a:t>
            </a:r>
            <a:r>
              <a:rPr lang="en-US" sz="2600" dirty="0" smtClean="0"/>
              <a:t> a la </a:t>
            </a:r>
            <a:r>
              <a:rPr lang="en-US" sz="2600" dirty="0" err="1" smtClean="0"/>
              <a:t>tecnología</a:t>
            </a:r>
            <a:r>
              <a:rPr lang="en-US" sz="2600" dirty="0" smtClean="0"/>
              <a:t> a </a:t>
            </a:r>
            <a:r>
              <a:rPr lang="en-US" sz="2600" dirty="0" err="1" smtClean="0"/>
              <a:t>enfocar</a:t>
            </a:r>
            <a:r>
              <a:rPr lang="en-US" sz="2600" dirty="0" smtClean="0"/>
              <a:t> la </a:t>
            </a:r>
            <a:r>
              <a:rPr lang="en-US" sz="2600" dirty="0" err="1" smtClean="0"/>
              <a:t>entrega</a:t>
            </a:r>
            <a:r>
              <a:rPr lang="en-US" sz="2600" dirty="0" smtClean="0"/>
              <a:t> de </a:t>
            </a:r>
            <a:r>
              <a:rPr lang="en-US" sz="2600" dirty="0" err="1" smtClean="0"/>
              <a:t>valores</a:t>
            </a:r>
            <a:r>
              <a:rPr lang="en-US" sz="2600" dirty="0" smtClean="0"/>
              <a:t> de </a:t>
            </a:r>
            <a:r>
              <a:rPr lang="en-US" sz="2600" dirty="0" err="1" smtClean="0"/>
              <a:t>servicio</a:t>
            </a:r>
            <a:r>
              <a:rPr lang="en-US" sz="2600" dirty="0" smtClean="0"/>
              <a:t> </a:t>
            </a:r>
            <a:r>
              <a:rPr lang="en-US" sz="2600" dirty="0" err="1" smtClean="0"/>
              <a:t>que</a:t>
            </a:r>
            <a:r>
              <a:rPr lang="en-US" sz="2600" dirty="0" smtClean="0"/>
              <a:t> </a:t>
            </a:r>
            <a:r>
              <a:rPr lang="en-US" sz="2600" dirty="0" err="1" smtClean="0"/>
              <a:t>permiten</a:t>
            </a:r>
            <a:r>
              <a:rPr lang="en-US" sz="2600" dirty="0" smtClean="0"/>
              <a:t> a la </a:t>
            </a:r>
            <a:r>
              <a:rPr lang="en-US" sz="2600" dirty="0" err="1" smtClean="0"/>
              <a:t>organización</a:t>
            </a:r>
            <a:r>
              <a:rPr lang="en-US" sz="2600" dirty="0" smtClean="0"/>
              <a:t> </a:t>
            </a:r>
            <a:r>
              <a:rPr lang="en-US" sz="2600" dirty="0" err="1" smtClean="0"/>
              <a:t>lograr</a:t>
            </a:r>
            <a:r>
              <a:rPr lang="en-US" sz="2600" dirty="0" smtClean="0"/>
              <a:t> </a:t>
            </a:r>
            <a:r>
              <a:rPr lang="en-US" sz="2600" dirty="0" err="1" smtClean="0"/>
              <a:t>éxito</a:t>
            </a:r>
            <a:endParaRPr lang="en-US" sz="2600" dirty="0" smtClean="0"/>
          </a:p>
          <a:p>
            <a:r>
              <a:rPr lang="en-US" sz="3000" dirty="0" err="1" smtClean="0"/>
              <a:t>Permite</a:t>
            </a:r>
            <a:r>
              <a:rPr lang="en-US" sz="3000" dirty="0" smtClean="0"/>
              <a:t> a la </a:t>
            </a:r>
            <a:r>
              <a:rPr lang="en-US" sz="3000" dirty="0" err="1" smtClean="0"/>
              <a:t>tecnología</a:t>
            </a:r>
            <a:r>
              <a:rPr lang="en-US" sz="3000" dirty="0" smtClean="0"/>
              <a:t> </a:t>
            </a:r>
            <a:r>
              <a:rPr lang="en-US" sz="3000" dirty="0" err="1" smtClean="0"/>
              <a:t>prestar</a:t>
            </a:r>
            <a:r>
              <a:rPr lang="en-US" sz="3000" dirty="0" smtClean="0"/>
              <a:t> </a:t>
            </a:r>
            <a:r>
              <a:rPr lang="en-US" sz="3000" dirty="0" err="1" smtClean="0"/>
              <a:t>servicios</a:t>
            </a:r>
            <a:r>
              <a:rPr lang="en-US" sz="3000" dirty="0" smtClean="0"/>
              <a:t> </a:t>
            </a:r>
            <a:r>
              <a:rPr lang="en-US" sz="3000" dirty="0" err="1" smtClean="0"/>
              <a:t>que</a:t>
            </a:r>
            <a:r>
              <a:rPr lang="en-US" sz="3000" dirty="0" smtClean="0"/>
              <a:t> </a:t>
            </a:r>
            <a:r>
              <a:rPr lang="en-US" sz="3000" dirty="0" err="1" smtClean="0"/>
              <a:t>sean</a:t>
            </a:r>
            <a:r>
              <a:rPr lang="en-US" sz="3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err="1" smtClean="0"/>
              <a:t>Seguros</a:t>
            </a:r>
            <a:endParaRPr lang="en-US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600" dirty="0" err="1" smtClean="0"/>
              <a:t>Complacientes</a:t>
            </a:r>
            <a:endParaRPr lang="en-US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600" dirty="0" err="1" smtClean="0"/>
              <a:t>Rentables</a:t>
            </a:r>
            <a:endParaRPr lang="en-US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600" dirty="0" err="1" smtClean="0"/>
              <a:t>Continuamente</a:t>
            </a:r>
            <a:r>
              <a:rPr lang="en-US" sz="2600" dirty="0" smtClean="0"/>
              <a:t> adaptable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 smtClean="0"/>
          </a:p>
        </p:txBody>
      </p:sp>
      <p:pic>
        <p:nvPicPr>
          <p:cNvPr id="6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369750"/>
            <a:ext cx="1640331" cy="141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71450" y="118353"/>
            <a:ext cx="8515350" cy="507831"/>
          </a:xfrm>
        </p:spPr>
        <p:txBody>
          <a:bodyPr/>
          <a:lstStyle/>
          <a:p>
            <a:pPr eaLnBrk="1" hangingPunct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r>
              <a:rPr lang="en-US" dirty="0" smtClean="0"/>
              <a:t>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283017"/>
            <a:ext cx="5715000" cy="4431983"/>
          </a:xfrm>
        </p:spPr>
        <p:txBody>
          <a:bodyPr/>
          <a:lstStyle/>
          <a:p>
            <a:pPr eaLnBrk="1" hangingPunct="1"/>
            <a:r>
              <a:rPr lang="en-US" dirty="0" smtClean="0"/>
              <a:t>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r>
              <a:rPr lang="en-US" dirty="0" smtClean="0"/>
              <a:t> </a:t>
            </a:r>
            <a:r>
              <a:rPr lang="en-US" dirty="0" err="1" smtClean="0"/>
              <a:t>incljye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SMFs:</a:t>
            </a:r>
          </a:p>
          <a:p>
            <a:pPr lvl="1"/>
            <a:r>
              <a:rPr lang="es-BO" dirty="0"/>
              <a:t>Alineación de las </a:t>
            </a:r>
            <a:r>
              <a:rPr lang="es-BO" dirty="0" err="1"/>
              <a:t>TICs</a:t>
            </a:r>
            <a:r>
              <a:rPr lang="es-BO" dirty="0"/>
              <a:t> con el </a:t>
            </a:r>
            <a:r>
              <a:rPr lang="es-BO" dirty="0" smtClean="0"/>
              <a:t>Negocio</a:t>
            </a:r>
          </a:p>
          <a:p>
            <a:pPr lvl="1"/>
            <a:r>
              <a:rPr lang="en-US" dirty="0" err="1" smtClean="0"/>
              <a:t>Confiabilidad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Política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Administración</a:t>
            </a:r>
            <a:r>
              <a:rPr lang="en-US" dirty="0" smtClean="0"/>
              <a:t> </a:t>
            </a:r>
            <a:r>
              <a:rPr lang="en-US" dirty="0" err="1" smtClean="0"/>
              <a:t>financiera</a:t>
            </a:r>
            <a:endParaRPr lang="en-US" dirty="0" smtClean="0"/>
          </a:p>
          <a:p>
            <a:pPr eaLnBrk="1" hangingPunct="1"/>
            <a:r>
              <a:rPr lang="en-US" dirty="0" smtClean="0"/>
              <a:t>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incluyen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MRs:</a:t>
            </a:r>
          </a:p>
          <a:p>
            <a:pPr lvl="1"/>
            <a:r>
              <a:rPr lang="en-US" dirty="0" err="1"/>
              <a:t>Alineación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Portafolio</a:t>
            </a:r>
            <a:endParaRPr lang="en-US" dirty="0" smtClean="0"/>
          </a:p>
        </p:txBody>
      </p:sp>
      <p:pic>
        <p:nvPicPr>
          <p:cNvPr id="49156" name="Picture 5" descr="http://sharepoint/sites/SAT/SATWorkspace/MOF/MOF%20Graphics/for%20docs/logo%20finals/MOF-PLA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4259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354470"/>
            <a:ext cx="33649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de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endParaRPr lang="en-US" dirty="0" smtClean="0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1590675"/>
          <a:ext cx="9237663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46" name="Visio" r:id="rId4" imgW="6444941" imgH="2890179" progId="Visio.Drawing.11">
                  <p:embed/>
                </p:oleObj>
              </mc:Choice>
              <mc:Fallback>
                <p:oleObj name="Visio" r:id="rId4" imgW="6444941" imgH="28901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90675"/>
                        <a:ext cx="9237663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Fv4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larkPowerPoint_a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rkPowerPoint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rkPowerPoint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rkPowerPoint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MOFv4</Template>
  <TotalTime>0</TotalTime>
  <Words>3206</Words>
  <Application>Microsoft Office PowerPoint</Application>
  <PresentationFormat>Presentación en pantalla (4:3)</PresentationFormat>
  <Paragraphs>364</Paragraphs>
  <Slides>47</Slides>
  <Notes>46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Arial Narrow</vt:lpstr>
      <vt:lpstr>Calibri</vt:lpstr>
      <vt:lpstr>Times New Roman</vt:lpstr>
      <vt:lpstr>Wingdings</vt:lpstr>
      <vt:lpstr>MOFv4</vt:lpstr>
      <vt:lpstr>Visio</vt:lpstr>
      <vt:lpstr>Microsoft Operations Framework 4.0 Foundations</vt:lpstr>
      <vt:lpstr>Presentación de PowerPoint</vt:lpstr>
      <vt:lpstr>Módulo 3: La Fase de Planeación</vt:lpstr>
      <vt:lpstr>Module Overview</vt:lpstr>
      <vt:lpstr>Lección 1: Introducción a la Fase de Planeación</vt:lpstr>
      <vt:lpstr>Resumen de la Fase Planeación</vt:lpstr>
      <vt:lpstr>Objetivos de la Fase de Planeación</vt:lpstr>
      <vt:lpstr>¿Qué incluye la fase de Planeación?</vt:lpstr>
      <vt:lpstr>Diagrama de Flujo de la Fase de Planeación</vt:lpstr>
      <vt:lpstr>¿Cómo los componentes de la Fase Planeación trabajan juntos?</vt:lpstr>
      <vt:lpstr>Lección 2: SMF Alineación de las TIC’s con el Negocio</vt:lpstr>
      <vt:lpstr>Resumen de SMF Alineación de las TIC’s con el Negocio</vt:lpstr>
      <vt:lpstr>Trata de como lograr los siguientes puntos….</vt:lpstr>
      <vt:lpstr>Procesos de SMF Alineación de las TIC’s con el Negocio</vt:lpstr>
      <vt:lpstr>1. Definir una Estrategia para los Servicios de TICs </vt:lpstr>
      <vt:lpstr>2. Identificar y Mapear los Servicios </vt:lpstr>
      <vt:lpstr>Sample Service Map</vt:lpstr>
      <vt:lpstr>3. Identificar la Demanda y Administrar las Solicitudes de la Organización</vt:lpstr>
      <vt:lpstr>4. Desarrollar y Evaluar un Portafolio de Servicios de TICs </vt:lpstr>
      <vt:lpstr>MR Portafolio</vt:lpstr>
      <vt:lpstr>5. Administración de Niveles de Servicio (Service Level Management)</vt:lpstr>
      <vt:lpstr>La Relación entre  los clientes, losSLA, los OLA y los UC</vt:lpstr>
      <vt:lpstr>SLM: Catálogo de Servicio</vt:lpstr>
      <vt:lpstr>Conclusión</vt:lpstr>
      <vt:lpstr>Lección 3: SMF Confiabilidad</vt:lpstr>
      <vt:lpstr>Resumen SMF Confiabilidad</vt:lpstr>
      <vt:lpstr>Procesos de Confiabilidad</vt:lpstr>
      <vt:lpstr>Cuando se definan los requerimientos del Servicio</vt:lpstr>
      <vt:lpstr>Lección 4: SMF Política</vt:lpstr>
      <vt:lpstr>Resumen SMF Política</vt:lpstr>
      <vt:lpstr>What Is a Policy? </vt:lpstr>
      <vt:lpstr>Tipos de políticas</vt:lpstr>
      <vt:lpstr>Procesos de Política</vt:lpstr>
      <vt:lpstr>Determinar las Áreas que requieren Políticas</vt:lpstr>
      <vt:lpstr>Hacer Cumplir y Evaluar las Políticas</vt:lpstr>
      <vt:lpstr>Utilizar la SMF Política a través de MOF</vt:lpstr>
      <vt:lpstr>Lección 5: SMF Administración Financiera</vt:lpstr>
      <vt:lpstr>Resumen de SMF Administración Financiera</vt:lpstr>
      <vt:lpstr>Resumen de SMF Administración Financiera</vt:lpstr>
      <vt:lpstr>Procesos y Actividades de SMF Administración Financiera</vt:lpstr>
      <vt:lpstr>Resultados y Mediciones de las Metas del SMF de Administración </vt:lpstr>
      <vt:lpstr>Lección 6: El rol de la Capa de Administración en la Fase de Planeación</vt:lpstr>
      <vt:lpstr>El rol de la Capa de Administración en la fase de Planeación</vt:lpstr>
      <vt:lpstr>Foco de GRC</vt:lpstr>
      <vt:lpstr>Foco de Cambio y Configuración</vt:lpstr>
      <vt:lpstr>Foco de Grupos de Trabajo</vt:lpstr>
      <vt:lpstr>Resumen de la Fase de Planeación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2012-09-06T17:45:31Z</dcterms:created>
  <dcterms:modified xsi:type="dcterms:W3CDTF">2013-10-02T00:44:00Z</dcterms:modified>
</cp:coreProperties>
</file>