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1142" r:id="rId2"/>
    <p:sldId id="1143" r:id="rId3"/>
    <p:sldId id="1019" r:id="rId4"/>
    <p:sldId id="1022" r:id="rId5"/>
    <p:sldId id="1124" r:id="rId6"/>
    <p:sldId id="1028" r:id="rId7"/>
    <p:sldId id="1141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1E1"/>
    <a:srgbClr val="FF9900"/>
    <a:srgbClr val="58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3896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28"/>
    </p:cViewPr>
  </p:sorterViewPr>
  <p:notesViewPr>
    <p:cSldViewPr>
      <p:cViewPr>
        <p:scale>
          <a:sx n="100" d="100"/>
          <a:sy n="100" d="100"/>
        </p:scale>
        <p:origin x="-750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r">
              <a:defRPr sz="1200"/>
            </a:lvl1pPr>
          </a:lstStyle>
          <a:p>
            <a:fld id="{A0AAF362-A5B5-4BD4-83E1-670B76C7425F}" type="datetimeFigureOut">
              <a:rPr lang="en-US" smtClean="0"/>
              <a:pPr/>
              <a:t>9/30/2013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Microsoft Operations Framework 4.0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>
              <a:defRPr sz="1200"/>
            </a:lvl1pPr>
          </a:lstStyle>
          <a:p>
            <a:fld id="{CDF7F722-A0F4-462B-AC97-505ECC19314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8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83" tIns="46342" rIns="92683" bIns="463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683" tIns="46342" rIns="92683" bIns="463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F7BDCA-338E-49B3-83A6-F98B58631B2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9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6540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1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F7BDCA-338E-49B3-83A6-F98B58631B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71625"/>
          </a:xfrm>
        </p:spPr>
        <p:txBody>
          <a:bodyPr/>
          <a:lstStyle>
            <a:lvl1pPr marL="0" indent="0" algn="ctr">
              <a:buClr>
                <a:schemeClr val="hlink"/>
              </a:buClr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4C92-03E2-4E8C-A0F3-59B60B87529C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5B72-2C81-4C6C-B368-DDB1348F1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20650"/>
            <a:ext cx="2128837" cy="306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120650"/>
            <a:ext cx="6234113" cy="306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8B36-87CE-4BFC-9D85-3AC3F2FFEA78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8256-96C8-41A2-854E-B75852CD5D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9988"/>
            <a:ext cx="4038600" cy="93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252663"/>
            <a:ext cx="4038600" cy="93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58025" y="6638925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 bwMode="auto">
          <a:xfrm>
            <a:off x="0" y="0"/>
            <a:ext cx="9144000" cy="6858000"/>
          </a:xfrm>
          <a:prstGeom prst="frame">
            <a:avLst>
              <a:gd name="adj1" fmla="val 1540"/>
            </a:avLst>
          </a:prstGeom>
          <a:solidFill>
            <a:srgbClr val="58588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7296150" cy="5032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0" y="152400"/>
            <a:ext cx="1371600" cy="647699"/>
            <a:chOff x="7620000" y="304800"/>
            <a:chExt cx="1371600" cy="4952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0000" y="304800"/>
              <a:ext cx="1371600" cy="49529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96200" y="367662"/>
              <a:ext cx="1219200" cy="36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46894" y="381000"/>
              <a:ext cx="1344706" cy="29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63550" marR="0" lvl="0" indent="-4635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Activity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B159-E01E-4C04-B1FC-976B23D1246B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DE88-B3BF-409E-AE24-3D0F5DA36658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E34C-F5C8-4993-B9C3-A494671262C1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7CF0-8698-4C4C-84E8-E010C4E615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5D44-5A9F-4A99-AAC4-379FBE35BA0E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B7D2-8252-4BB5-956E-82FB83F2DDF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DF0E-B91C-4946-94EF-72AC9846971F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3FF8-C1BF-4270-986E-BB3BD9D32FB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B13D-522B-47B9-B013-0D840B4D3B5B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535E-7F8E-4D11-A967-05BBDA9ECE8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422E-F5A9-4265-8CC3-C62554273B2A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966-C535-42E9-B6C0-4CF04EAC4A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AE0-3889-434C-837E-9385D213CCC6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FE2A-C1A9-420F-A6A3-76991A11A57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66E6-CA9C-4A5A-A504-534530D698FD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FA7-809E-4869-828C-ED9CEE3830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0650"/>
            <a:ext cx="8515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988"/>
            <a:ext cx="822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b="1" i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9/30/2013</a:t>
            </a:fld>
            <a:endParaRPr lang="en-US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8025" y="663892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70" r:id="rId13"/>
  </p:sldLayoutIdLst>
  <p:txStyles>
    <p:titleStyle>
      <a:lvl1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9207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13779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8351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22923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3381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393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4775" indent="-349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17160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1732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6304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0876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5448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earp@microsoft.com" TargetMode="External"/><Relationship Id="rId2" Type="http://schemas.openxmlformats.org/officeDocument/2006/relationships/hyperlink" Target="mailto:bpaul@microsoft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2720975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sz="6000" dirty="0" smtClean="0">
                <a:latin typeface="Times New Roman" pitchFamily="18" charset="0"/>
              </a:rPr>
              <a:t>Microsoft Operations Framework 4.0</a:t>
            </a:r>
            <a:br>
              <a:rPr lang="en-US" sz="6000" dirty="0" smtClean="0">
                <a:latin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72904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4763779"/>
            <a:ext cx="5556558" cy="771525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0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790700" y="33909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790700" y="20193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90700" y="40767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019300" y="4240768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/>
              <a:t>Módulo</a:t>
            </a:r>
            <a:r>
              <a:rPr lang="en-US" sz="2400" b="1" dirty="0" smtClean="0"/>
              <a:t> 5: La </a:t>
            </a:r>
            <a:r>
              <a:rPr lang="en-US" sz="2400" b="1" dirty="0" err="1" smtClean="0"/>
              <a:t>Fase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Operación</a:t>
            </a:r>
            <a:endParaRPr lang="en-US" sz="2400" b="1" dirty="0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90700" y="13335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019300" y="2828925"/>
            <a:ext cx="4834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3: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Planeación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90700" y="27051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019300" y="3519488"/>
            <a:ext cx="490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4: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Entrega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019300" y="4930775"/>
            <a:ext cx="4425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Módulo</a:t>
            </a:r>
            <a:r>
              <a:rPr lang="en-US" sz="2400" b="1" dirty="0" smtClean="0">
                <a:solidFill>
                  <a:schemeClr val="bg1"/>
                </a:solidFill>
              </a:rPr>
              <a:t> 6: </a:t>
            </a:r>
            <a:r>
              <a:rPr lang="en-US" sz="2400" b="1" dirty="0" err="1" smtClean="0">
                <a:solidFill>
                  <a:schemeClr val="bg1"/>
                </a:solidFill>
              </a:rPr>
              <a:t>Resumen</a:t>
            </a:r>
            <a:r>
              <a:rPr lang="en-US" sz="2400" b="1" dirty="0" smtClean="0">
                <a:solidFill>
                  <a:schemeClr val="bg1"/>
                </a:solidFill>
              </a:rPr>
              <a:t> del </a:t>
            </a:r>
            <a:r>
              <a:rPr lang="en-US" sz="2400" b="1" dirty="0" err="1" smtClean="0">
                <a:solidFill>
                  <a:schemeClr val="bg1"/>
                </a:solidFill>
              </a:rPr>
              <a:t>Curso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790700" y="4762500"/>
            <a:ext cx="5562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2009775" y="1454150"/>
            <a:ext cx="4894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/>
              <a:t>Módulo</a:t>
            </a:r>
            <a:r>
              <a:rPr lang="en-US" sz="2400" b="1" dirty="0" smtClean="0"/>
              <a:t> 1: </a:t>
            </a:r>
            <a:r>
              <a:rPr lang="en-US" sz="2400" b="1" dirty="0" err="1" smtClean="0"/>
              <a:t>Visión</a:t>
            </a:r>
            <a:r>
              <a:rPr lang="en-US" sz="2400" b="1" dirty="0" smtClean="0"/>
              <a:t> General de MOF</a:t>
            </a:r>
            <a:endParaRPr lang="en-US" sz="2400" b="1" dirty="0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2009775" y="2139950"/>
            <a:ext cx="4406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2: La </a:t>
            </a:r>
            <a:r>
              <a:rPr lang="en-US" sz="2400" b="1" dirty="0" err="1" smtClean="0">
                <a:solidFill>
                  <a:srgbClr val="000000"/>
                </a:solidFill>
              </a:rPr>
              <a:t>Capa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Gestión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9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6:</a:t>
            </a:r>
            <a:br>
              <a:rPr lang="en-US" dirty="0" smtClean="0"/>
            </a:br>
            <a:r>
              <a:rPr lang="en-US" dirty="0" smtClean="0"/>
              <a:t>Course 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Phases and the Manage Layer Organize Activities</a:t>
            </a:r>
            <a:endParaRPr lang="en-US" dirty="0"/>
          </a:p>
        </p:txBody>
      </p:sp>
      <p:pic>
        <p:nvPicPr>
          <p:cNvPr id="5" name="Picture 2" descr="MOF-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6508"/>
            <a:ext cx="6858000" cy="5482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KF\MOF &amp; ITIL\_MOF Docs\MOF v4\MOF v4 Graphics\MOF flowchart 121708.jpg"/>
          <p:cNvPicPr>
            <a:picLocks noChangeAspect="1" noChangeArrowheads="1"/>
          </p:cNvPicPr>
          <p:nvPr/>
        </p:nvPicPr>
        <p:blipFill>
          <a:blip r:embed="rId4" cstate="print"/>
          <a:srcRect l="15426" t="3261" r="29160" b="3875"/>
          <a:stretch>
            <a:fillRect/>
          </a:stretch>
        </p:blipFill>
        <p:spPr bwMode="auto">
          <a:xfrm>
            <a:off x="3581400" y="840738"/>
            <a:ext cx="5410200" cy="55904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MOF 4.0 Workflow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69988"/>
            <a:ext cx="3124200" cy="1643527"/>
          </a:xfrm>
        </p:spPr>
        <p:txBody>
          <a:bodyPr/>
          <a:lstStyle/>
          <a:p>
            <a:r>
              <a:rPr lang="en-US" dirty="0" smtClean="0"/>
              <a:t>Workflow of information exchange between SMFs and MRs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1"/>
            </p:custDataLst>
          </p:nvPr>
        </p:nvGrpSpPr>
        <p:grpSpPr>
          <a:xfrm>
            <a:off x="5334000" y="6396159"/>
            <a:ext cx="3581400" cy="385641"/>
            <a:chOff x="5342098" y="5772393"/>
            <a:chExt cx="2431013" cy="385641"/>
          </a:xfrm>
        </p:grpSpPr>
        <p:sp>
          <p:nvSpPr>
            <p:cNvPr id="5" name="TextBox 4"/>
            <p:cNvSpPr txBox="1"/>
            <p:nvPr/>
          </p:nvSpPr>
          <p:spPr>
            <a:xfrm>
              <a:off x="5679131" y="5777553"/>
              <a:ext cx="2093980" cy="369332"/>
            </a:xfrm>
            <a:prstGeom prst="rect">
              <a:avLst/>
            </a:prstGeom>
            <a:solidFill>
              <a:srgbClr val="E1D1E1"/>
            </a:solidFill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</a:rPr>
                <a:t>Job Aid 1: MOF 4.0 Workflow</a:t>
              </a:r>
            </a:p>
          </p:txBody>
        </p:sp>
        <p:pic>
          <p:nvPicPr>
            <p:cNvPr id="6" name="Picture 5" descr="handout.PNG"/>
            <p:cNvPicPr>
              <a:picLocks noChangeAspect="1"/>
            </p:cNvPicPr>
            <p:nvPr/>
          </p:nvPicPr>
          <p:blipFill>
            <a:blip r:embed="rId5" cstate="print">
              <a:duotone>
                <a:srgbClr val="00336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42098" y="5772393"/>
              <a:ext cx="311175" cy="3856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Next Steps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9988"/>
            <a:ext cx="8229600" cy="411956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To learn more about MOF:</a:t>
            </a:r>
          </a:p>
          <a:p>
            <a:pPr lvl="1"/>
            <a:r>
              <a:rPr lang="en-US" dirty="0" smtClean="0">
                <a:latin typeface="Arial" charset="0"/>
              </a:rPr>
              <a:t>Access www.microsoft.com/mof for additional information and program updates:</a:t>
            </a:r>
          </a:p>
          <a:p>
            <a:pPr lvl="2"/>
            <a:r>
              <a:rPr lang="en-US" dirty="0" smtClean="0">
                <a:latin typeface="Arial" charset="0"/>
              </a:rPr>
              <a:t>White papers </a:t>
            </a:r>
          </a:p>
          <a:p>
            <a:pPr lvl="2"/>
            <a:r>
              <a:rPr lang="en-US" dirty="0" smtClean="0">
                <a:latin typeface="Arial" charset="0"/>
              </a:rPr>
              <a:t>Operations guides</a:t>
            </a:r>
          </a:p>
          <a:p>
            <a:pPr lvl="2"/>
            <a:r>
              <a:rPr lang="en-US" dirty="0" smtClean="0">
                <a:latin typeface="Arial" charset="0"/>
              </a:rPr>
              <a:t>Services</a:t>
            </a:r>
          </a:p>
          <a:p>
            <a:pPr lvl="2"/>
            <a:r>
              <a:rPr lang="en-US" dirty="0" smtClean="0">
                <a:latin typeface="Arial" charset="0"/>
              </a:rPr>
              <a:t>Courseware</a:t>
            </a:r>
          </a:p>
          <a:p>
            <a:r>
              <a:rPr lang="en-US" dirty="0" smtClean="0">
                <a:latin typeface="Arial" charset="0"/>
              </a:rPr>
              <a:t>To consider MOF for your organization, contact Microsoft Services or a Microsoft partner</a:t>
            </a:r>
          </a:p>
          <a:p>
            <a:endParaRPr lang="en-US" dirty="0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54326"/>
          </a:xfrm>
        </p:spPr>
        <p:txBody>
          <a:bodyPr/>
          <a:lstStyle/>
          <a:p>
            <a:r>
              <a:rPr lang="en-US" dirty="0" smtClean="0"/>
              <a:t>Questions?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bpaul@microsoft.com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searp@microsoft.com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772400" cy="1311128"/>
          </a:xfrm>
        </p:spPr>
        <p:txBody>
          <a:bodyPr/>
          <a:lstStyle/>
          <a:p>
            <a:r>
              <a:rPr lang="en-US" sz="8800" dirty="0" smtClean="0">
                <a:latin typeface="Berlin Sans FB Demi" pitchFamily="34" charset="0"/>
              </a:rPr>
              <a:t>Thank you!!</a:t>
            </a:r>
            <a:endParaRPr lang="en-US" sz="88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MOFv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larkPowerPoint_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rkPowerPoint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rkPowerPoint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MOFv4</Template>
  <TotalTime>0</TotalTime>
  <Words>125</Words>
  <Application>Microsoft Office PowerPoint</Application>
  <PresentationFormat>Presentación en pantalla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Berlin Sans FB Demi</vt:lpstr>
      <vt:lpstr>Calibri</vt:lpstr>
      <vt:lpstr>Times New Roman</vt:lpstr>
      <vt:lpstr>Wingdings</vt:lpstr>
      <vt:lpstr>MOFv4</vt:lpstr>
      <vt:lpstr>Microsoft Operations Framework 4.0 Foundations</vt:lpstr>
      <vt:lpstr>Presentación de PowerPoint</vt:lpstr>
      <vt:lpstr>Module 6: Course Summary</vt:lpstr>
      <vt:lpstr>Phases and the Manage Layer Organize Activities</vt:lpstr>
      <vt:lpstr>MOF 4.0 Workflow</vt:lpstr>
      <vt:lpstr>Next Steps</vt:lpstr>
      <vt:lpstr>Questions?  bpaul@microsoft.com searp@microsoft.com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2012-09-06T17:45:31Z</dcterms:created>
  <dcterms:modified xsi:type="dcterms:W3CDTF">2013-09-30T22:46:11Z</dcterms:modified>
</cp:coreProperties>
</file>