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7" r:id="rId2"/>
    <p:sldId id="258" r:id="rId3"/>
    <p:sldId id="259" r:id="rId4"/>
    <p:sldId id="260" r:id="rId5"/>
    <p:sldId id="261" r:id="rId6"/>
    <p:sldId id="262" r:id="rId7"/>
    <p:sldId id="264"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B238E-5AD7-4245-B793-761AEC29275E}" v="86" dt="2022-10-10T01:35:51.544"/>
    <p1510:client id="{DF2B5FAD-B170-E173-12E4-B4D6F1E4ACF5}" v="656" dt="2022-10-10T05:00:21.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111" d="100"/>
          <a:sy n="111" d="100"/>
        </p:scale>
        <p:origin x="4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02C563-C210-4708-83EC-9D4256E9F25A}" type="doc">
      <dgm:prSet loTypeId="urn:microsoft.com/office/officeart/2016/7/layout/LinearBlockProcessNumbered" loCatId="process" qsTypeId="urn:microsoft.com/office/officeart/2005/8/quickstyle/3d3" qsCatId="3D" csTypeId="urn:microsoft.com/office/officeart/2005/8/colors/colorful1" csCatId="colorful" phldr="1"/>
      <dgm:spPr/>
      <dgm:t>
        <a:bodyPr/>
        <a:lstStyle/>
        <a:p>
          <a:endParaRPr lang="en-US"/>
        </a:p>
      </dgm:t>
    </dgm:pt>
    <dgm:pt modelId="{5C3D278A-55BF-4B35-8747-B784BCDD39D5}">
      <dgm:prSet/>
      <dgm:spPr/>
      <dgm:t>
        <a:bodyPr/>
        <a:lstStyle/>
        <a:p>
          <a:pPr>
            <a:defRPr cap="all"/>
          </a:pPr>
          <a:r>
            <a:rPr lang="en-US" b="1" dirty="0"/>
            <a:t>Contexto</a:t>
          </a:r>
          <a:r>
            <a:rPr lang="en-US" dirty="0"/>
            <a:t>: Configura una estrategia concreta mediante una referencia a la estrategia necesaria. Puede definir una interfaz que permita a la estrategia el acceso a sus datos en caso de que fuese necesario el intercambio de información entre el contexto y la estrategia. En caso de no definir dicha interfaz, el contexto podría pasarse a sí mismo a la estrategia como parámetro.</a:t>
          </a:r>
        </a:p>
      </dgm:t>
    </dgm:pt>
    <dgm:pt modelId="{ADE3FDB9-C1EC-4C00-B9F1-0F59ED44C4B0}" type="parTrans" cxnId="{4E85B2FB-5D5F-42F0-8543-17D0596482FF}">
      <dgm:prSet/>
      <dgm:spPr/>
      <dgm:t>
        <a:bodyPr/>
        <a:lstStyle/>
        <a:p>
          <a:endParaRPr lang="en-US"/>
        </a:p>
      </dgm:t>
    </dgm:pt>
    <dgm:pt modelId="{708999D5-9F39-4134-94FA-DBA69274C8B0}" type="sibTrans" cxnId="{4E85B2FB-5D5F-42F0-8543-17D0596482FF}">
      <dgm:prSet phldrT="01" phldr="0"/>
      <dgm:spPr/>
      <dgm:t>
        <a:bodyPr/>
        <a:lstStyle/>
        <a:p>
          <a:r>
            <a:rPr lang="en-US" dirty="0"/>
            <a:t>01</a:t>
          </a:r>
        </a:p>
      </dgm:t>
    </dgm:pt>
    <dgm:pt modelId="{222EE891-16A5-4048-8183-6AECFD5F77BE}">
      <dgm:prSet/>
      <dgm:spPr/>
      <dgm:t>
        <a:bodyPr/>
        <a:lstStyle/>
        <a:p>
          <a:pPr>
            <a:defRPr cap="all"/>
          </a:pPr>
          <a:r>
            <a:rPr lang="en-US" b="1" dirty="0"/>
            <a:t>Estrategia</a:t>
          </a:r>
          <a:r>
            <a:rPr lang="en-US" dirty="0"/>
            <a:t> (</a:t>
          </a:r>
          <a:r>
            <a:rPr lang="en-US" i="1" dirty="0"/>
            <a:t>Strategy</a:t>
          </a:r>
          <a:r>
            <a:rPr lang="en-US" dirty="0"/>
            <a:t>): Declara una interfaz común para todos los algoritmos soportados. Esta interfaz será usada por el contexto para invocar a la estrategia concreta.</a:t>
          </a:r>
        </a:p>
      </dgm:t>
    </dgm:pt>
    <dgm:pt modelId="{7962E0E0-F730-4022-B00F-BF50844BF6FC}" type="parTrans" cxnId="{3009B1D9-1312-42E9-85BE-82D16B02B31F}">
      <dgm:prSet/>
      <dgm:spPr/>
      <dgm:t>
        <a:bodyPr/>
        <a:lstStyle/>
        <a:p>
          <a:endParaRPr lang="en-US"/>
        </a:p>
      </dgm:t>
    </dgm:pt>
    <dgm:pt modelId="{66B605E4-8E1E-42C0-8CAE-F3E158C5EF4C}" type="sibTrans" cxnId="{3009B1D9-1312-42E9-85BE-82D16B02B31F}">
      <dgm:prSet phldrT="02" phldr="0"/>
      <dgm:spPr/>
      <dgm:t>
        <a:bodyPr/>
        <a:lstStyle/>
        <a:p>
          <a:r>
            <a:rPr lang="en-US" dirty="0"/>
            <a:t>02</a:t>
          </a:r>
        </a:p>
      </dgm:t>
    </dgm:pt>
    <dgm:pt modelId="{DD337D48-1405-46BC-86DB-C32E7850BF17}">
      <dgm:prSet/>
      <dgm:spPr/>
      <dgm:t>
        <a:bodyPr/>
        <a:lstStyle/>
        <a:p>
          <a:pPr>
            <a:defRPr cap="all"/>
          </a:pPr>
          <a:r>
            <a:rPr lang="en-US" b="1" dirty="0"/>
            <a:t>EstrategiaConcreta</a:t>
          </a:r>
          <a:r>
            <a:rPr lang="en-US" dirty="0"/>
            <a:t> (</a:t>
          </a:r>
          <a:r>
            <a:rPr lang="en-US" i="1" dirty="0"/>
            <a:t>ConcreteStrategy</a:t>
          </a:r>
          <a:r>
            <a:rPr lang="en-US" dirty="0"/>
            <a:t>): Implementa el algoritmo utilizando la interfaz definida por la estrategia.</a:t>
          </a:r>
        </a:p>
      </dgm:t>
    </dgm:pt>
    <dgm:pt modelId="{0FA8CA05-88AF-45AC-B82A-A0280142CA7A}" type="parTrans" cxnId="{D604A901-950F-4E21-92C9-7CF184BC9863}">
      <dgm:prSet/>
      <dgm:spPr/>
      <dgm:t>
        <a:bodyPr/>
        <a:lstStyle/>
        <a:p>
          <a:endParaRPr lang="en-US"/>
        </a:p>
      </dgm:t>
    </dgm:pt>
    <dgm:pt modelId="{55B8DADB-E4A4-4618-B97E-31FC7BBFDE61}" type="sibTrans" cxnId="{D604A901-950F-4E21-92C9-7CF184BC9863}">
      <dgm:prSet phldrT="03" phldr="0"/>
      <dgm:spPr/>
      <dgm:t>
        <a:bodyPr/>
        <a:lstStyle/>
        <a:p>
          <a:r>
            <a:rPr lang="en-US" dirty="0"/>
            <a:t>03</a:t>
          </a:r>
        </a:p>
      </dgm:t>
    </dgm:pt>
    <dgm:pt modelId="{05634CD2-4C88-449A-B959-CA8FD599F413}" type="pres">
      <dgm:prSet presAssocID="{A702C563-C210-4708-83EC-9D4256E9F25A}" presName="Name0" presStyleCnt="0">
        <dgm:presLayoutVars>
          <dgm:animLvl val="lvl"/>
          <dgm:resizeHandles val="exact"/>
        </dgm:presLayoutVars>
      </dgm:prSet>
      <dgm:spPr/>
    </dgm:pt>
    <dgm:pt modelId="{0797F1B8-1B40-44BF-8686-1045933D6B60}" type="pres">
      <dgm:prSet presAssocID="{5C3D278A-55BF-4B35-8747-B784BCDD39D5}" presName="compositeNode" presStyleCnt="0">
        <dgm:presLayoutVars>
          <dgm:bulletEnabled val="1"/>
        </dgm:presLayoutVars>
      </dgm:prSet>
      <dgm:spPr/>
    </dgm:pt>
    <dgm:pt modelId="{EFC11C6A-8EC4-4CF1-A826-DB64FF9872D6}" type="pres">
      <dgm:prSet presAssocID="{5C3D278A-55BF-4B35-8747-B784BCDD39D5}" presName="bgRect" presStyleLbl="alignNode1" presStyleIdx="0" presStyleCnt="3"/>
      <dgm:spPr/>
    </dgm:pt>
    <dgm:pt modelId="{52B7C479-6B02-4FF5-AEA0-4EF5CD499F27}" type="pres">
      <dgm:prSet presAssocID="{708999D5-9F39-4134-94FA-DBA69274C8B0}" presName="sibTransNodeRect" presStyleLbl="alignNode1" presStyleIdx="0" presStyleCnt="3">
        <dgm:presLayoutVars>
          <dgm:chMax val="0"/>
          <dgm:bulletEnabled val="1"/>
        </dgm:presLayoutVars>
      </dgm:prSet>
      <dgm:spPr/>
    </dgm:pt>
    <dgm:pt modelId="{3C6F0FB7-E25A-4547-B006-67E80DE11506}" type="pres">
      <dgm:prSet presAssocID="{5C3D278A-55BF-4B35-8747-B784BCDD39D5}" presName="nodeRect" presStyleLbl="alignNode1" presStyleIdx="0" presStyleCnt="3">
        <dgm:presLayoutVars>
          <dgm:bulletEnabled val="1"/>
        </dgm:presLayoutVars>
      </dgm:prSet>
      <dgm:spPr/>
    </dgm:pt>
    <dgm:pt modelId="{9F1B39E3-24AD-442E-85DD-63D85E830583}" type="pres">
      <dgm:prSet presAssocID="{708999D5-9F39-4134-94FA-DBA69274C8B0}" presName="sibTrans" presStyleCnt="0"/>
      <dgm:spPr/>
    </dgm:pt>
    <dgm:pt modelId="{77256E85-B258-4B17-B1AF-938EA17A6D31}" type="pres">
      <dgm:prSet presAssocID="{222EE891-16A5-4048-8183-6AECFD5F77BE}" presName="compositeNode" presStyleCnt="0">
        <dgm:presLayoutVars>
          <dgm:bulletEnabled val="1"/>
        </dgm:presLayoutVars>
      </dgm:prSet>
      <dgm:spPr/>
    </dgm:pt>
    <dgm:pt modelId="{288118BA-66A8-4C9E-9AC0-A253CE45ED59}" type="pres">
      <dgm:prSet presAssocID="{222EE891-16A5-4048-8183-6AECFD5F77BE}" presName="bgRect" presStyleLbl="alignNode1" presStyleIdx="1" presStyleCnt="3"/>
      <dgm:spPr/>
    </dgm:pt>
    <dgm:pt modelId="{25D2E6DD-D971-402E-AC9D-3DF46B149C68}" type="pres">
      <dgm:prSet presAssocID="{66B605E4-8E1E-42C0-8CAE-F3E158C5EF4C}" presName="sibTransNodeRect" presStyleLbl="alignNode1" presStyleIdx="1" presStyleCnt="3">
        <dgm:presLayoutVars>
          <dgm:chMax val="0"/>
          <dgm:bulletEnabled val="1"/>
        </dgm:presLayoutVars>
      </dgm:prSet>
      <dgm:spPr/>
    </dgm:pt>
    <dgm:pt modelId="{1CA75E65-4DA7-4FD3-8FA8-4ACE24B39A5F}" type="pres">
      <dgm:prSet presAssocID="{222EE891-16A5-4048-8183-6AECFD5F77BE}" presName="nodeRect" presStyleLbl="alignNode1" presStyleIdx="1" presStyleCnt="3">
        <dgm:presLayoutVars>
          <dgm:bulletEnabled val="1"/>
        </dgm:presLayoutVars>
      </dgm:prSet>
      <dgm:spPr/>
    </dgm:pt>
    <dgm:pt modelId="{469A82D2-BB7E-4355-869E-0B3597ED3F93}" type="pres">
      <dgm:prSet presAssocID="{66B605E4-8E1E-42C0-8CAE-F3E158C5EF4C}" presName="sibTrans" presStyleCnt="0"/>
      <dgm:spPr/>
    </dgm:pt>
    <dgm:pt modelId="{EAC57497-DE67-4D76-86AB-0243330D4721}" type="pres">
      <dgm:prSet presAssocID="{DD337D48-1405-46BC-86DB-C32E7850BF17}" presName="compositeNode" presStyleCnt="0">
        <dgm:presLayoutVars>
          <dgm:bulletEnabled val="1"/>
        </dgm:presLayoutVars>
      </dgm:prSet>
      <dgm:spPr/>
    </dgm:pt>
    <dgm:pt modelId="{A677E03A-04AC-4522-86EF-9DC1F652CA84}" type="pres">
      <dgm:prSet presAssocID="{DD337D48-1405-46BC-86DB-C32E7850BF17}" presName="bgRect" presStyleLbl="alignNode1" presStyleIdx="2" presStyleCnt="3"/>
      <dgm:spPr/>
    </dgm:pt>
    <dgm:pt modelId="{EBB156BB-6404-44FC-AEF4-6B3C345FF797}" type="pres">
      <dgm:prSet presAssocID="{55B8DADB-E4A4-4618-B97E-31FC7BBFDE61}" presName="sibTransNodeRect" presStyleLbl="alignNode1" presStyleIdx="2" presStyleCnt="3">
        <dgm:presLayoutVars>
          <dgm:chMax val="0"/>
          <dgm:bulletEnabled val="1"/>
        </dgm:presLayoutVars>
      </dgm:prSet>
      <dgm:spPr/>
    </dgm:pt>
    <dgm:pt modelId="{4E36B21C-A419-4CDF-A2EB-2BA4F3C3253D}" type="pres">
      <dgm:prSet presAssocID="{DD337D48-1405-46BC-86DB-C32E7850BF17}" presName="nodeRect" presStyleLbl="alignNode1" presStyleIdx="2" presStyleCnt="3">
        <dgm:presLayoutVars>
          <dgm:bulletEnabled val="1"/>
        </dgm:presLayoutVars>
      </dgm:prSet>
      <dgm:spPr/>
    </dgm:pt>
  </dgm:ptLst>
  <dgm:cxnLst>
    <dgm:cxn modelId="{D604A901-950F-4E21-92C9-7CF184BC9863}" srcId="{A702C563-C210-4708-83EC-9D4256E9F25A}" destId="{DD337D48-1405-46BC-86DB-C32E7850BF17}" srcOrd="2" destOrd="0" parTransId="{0FA8CA05-88AF-45AC-B82A-A0280142CA7A}" sibTransId="{55B8DADB-E4A4-4618-B97E-31FC7BBFDE61}"/>
    <dgm:cxn modelId="{0FB34B5E-54DD-4DF2-864D-165B203D9610}" type="presOf" srcId="{222EE891-16A5-4048-8183-6AECFD5F77BE}" destId="{1CA75E65-4DA7-4FD3-8FA8-4ACE24B39A5F}" srcOrd="1" destOrd="0" presId="urn:microsoft.com/office/officeart/2016/7/layout/LinearBlockProcessNumbered"/>
    <dgm:cxn modelId="{60885346-5230-4FCA-9A64-4BAE8F1BE9DD}" type="presOf" srcId="{222EE891-16A5-4048-8183-6AECFD5F77BE}" destId="{288118BA-66A8-4C9E-9AC0-A253CE45ED59}" srcOrd="0" destOrd="0" presId="urn:microsoft.com/office/officeart/2016/7/layout/LinearBlockProcessNumbered"/>
    <dgm:cxn modelId="{51D7505A-60C1-4256-B8D9-9E957CE4DF17}" type="presOf" srcId="{5C3D278A-55BF-4B35-8747-B784BCDD39D5}" destId="{3C6F0FB7-E25A-4547-B006-67E80DE11506}" srcOrd="1" destOrd="0" presId="urn:microsoft.com/office/officeart/2016/7/layout/LinearBlockProcessNumbered"/>
    <dgm:cxn modelId="{FF9FD48B-D6D6-4BED-A41F-B85B5112B708}" type="presOf" srcId="{708999D5-9F39-4134-94FA-DBA69274C8B0}" destId="{52B7C479-6B02-4FF5-AEA0-4EF5CD499F27}" srcOrd="0" destOrd="0" presId="urn:microsoft.com/office/officeart/2016/7/layout/LinearBlockProcessNumbered"/>
    <dgm:cxn modelId="{CD2E15AA-5348-4A95-B446-7239A9ECF659}" type="presOf" srcId="{5C3D278A-55BF-4B35-8747-B784BCDD39D5}" destId="{EFC11C6A-8EC4-4CF1-A826-DB64FF9872D6}" srcOrd="0" destOrd="0" presId="urn:microsoft.com/office/officeart/2016/7/layout/LinearBlockProcessNumbered"/>
    <dgm:cxn modelId="{CE06B7C0-34AA-417D-91A8-359BB4923C37}" type="presOf" srcId="{DD337D48-1405-46BC-86DB-C32E7850BF17}" destId="{4E36B21C-A419-4CDF-A2EB-2BA4F3C3253D}" srcOrd="1" destOrd="0" presId="urn:microsoft.com/office/officeart/2016/7/layout/LinearBlockProcessNumbered"/>
    <dgm:cxn modelId="{58A608D1-E031-4EED-A392-AB3A39137294}" type="presOf" srcId="{A702C563-C210-4708-83EC-9D4256E9F25A}" destId="{05634CD2-4C88-449A-B959-CA8FD599F413}" srcOrd="0" destOrd="0" presId="urn:microsoft.com/office/officeart/2016/7/layout/LinearBlockProcessNumbered"/>
    <dgm:cxn modelId="{3009B1D9-1312-42E9-85BE-82D16B02B31F}" srcId="{A702C563-C210-4708-83EC-9D4256E9F25A}" destId="{222EE891-16A5-4048-8183-6AECFD5F77BE}" srcOrd="1" destOrd="0" parTransId="{7962E0E0-F730-4022-B00F-BF50844BF6FC}" sibTransId="{66B605E4-8E1E-42C0-8CAE-F3E158C5EF4C}"/>
    <dgm:cxn modelId="{192B3BDB-9BE2-4E8A-B7D8-6B68322D5B64}" type="presOf" srcId="{DD337D48-1405-46BC-86DB-C32E7850BF17}" destId="{A677E03A-04AC-4522-86EF-9DC1F652CA84}" srcOrd="0" destOrd="0" presId="urn:microsoft.com/office/officeart/2016/7/layout/LinearBlockProcessNumbered"/>
    <dgm:cxn modelId="{429664F2-6FEF-41EB-A6EA-8A2CA3EAAAA3}" type="presOf" srcId="{55B8DADB-E4A4-4618-B97E-31FC7BBFDE61}" destId="{EBB156BB-6404-44FC-AEF4-6B3C345FF797}" srcOrd="0" destOrd="0" presId="urn:microsoft.com/office/officeart/2016/7/layout/LinearBlockProcessNumbered"/>
    <dgm:cxn modelId="{96D6B2FA-9649-4188-B5F7-12A6FC37F09F}" type="presOf" srcId="{66B605E4-8E1E-42C0-8CAE-F3E158C5EF4C}" destId="{25D2E6DD-D971-402E-AC9D-3DF46B149C68}" srcOrd="0" destOrd="0" presId="urn:microsoft.com/office/officeart/2016/7/layout/LinearBlockProcessNumbered"/>
    <dgm:cxn modelId="{4E85B2FB-5D5F-42F0-8543-17D0596482FF}" srcId="{A702C563-C210-4708-83EC-9D4256E9F25A}" destId="{5C3D278A-55BF-4B35-8747-B784BCDD39D5}" srcOrd="0" destOrd="0" parTransId="{ADE3FDB9-C1EC-4C00-B9F1-0F59ED44C4B0}" sibTransId="{708999D5-9F39-4134-94FA-DBA69274C8B0}"/>
    <dgm:cxn modelId="{8CE36D35-4473-4513-A49E-FDE0B4A6E180}" type="presParOf" srcId="{05634CD2-4C88-449A-B959-CA8FD599F413}" destId="{0797F1B8-1B40-44BF-8686-1045933D6B60}" srcOrd="0" destOrd="0" presId="urn:microsoft.com/office/officeart/2016/7/layout/LinearBlockProcessNumbered"/>
    <dgm:cxn modelId="{616952D3-583B-4DDD-A75E-078B806EAC87}" type="presParOf" srcId="{0797F1B8-1B40-44BF-8686-1045933D6B60}" destId="{EFC11C6A-8EC4-4CF1-A826-DB64FF9872D6}" srcOrd="0" destOrd="0" presId="urn:microsoft.com/office/officeart/2016/7/layout/LinearBlockProcessNumbered"/>
    <dgm:cxn modelId="{F83B4977-E2C1-41B7-A357-40965ADCDF20}" type="presParOf" srcId="{0797F1B8-1B40-44BF-8686-1045933D6B60}" destId="{52B7C479-6B02-4FF5-AEA0-4EF5CD499F27}" srcOrd="1" destOrd="0" presId="urn:microsoft.com/office/officeart/2016/7/layout/LinearBlockProcessNumbered"/>
    <dgm:cxn modelId="{E445AB86-1B73-420C-9CA1-9A44303679C0}" type="presParOf" srcId="{0797F1B8-1B40-44BF-8686-1045933D6B60}" destId="{3C6F0FB7-E25A-4547-B006-67E80DE11506}" srcOrd="2" destOrd="0" presId="urn:microsoft.com/office/officeart/2016/7/layout/LinearBlockProcessNumbered"/>
    <dgm:cxn modelId="{DBDC263A-0FA7-420D-BFEF-7B240193EAE4}" type="presParOf" srcId="{05634CD2-4C88-449A-B959-CA8FD599F413}" destId="{9F1B39E3-24AD-442E-85DD-63D85E830583}" srcOrd="1" destOrd="0" presId="urn:microsoft.com/office/officeart/2016/7/layout/LinearBlockProcessNumbered"/>
    <dgm:cxn modelId="{1B3420CC-1DCA-40C0-B6F8-21D3A802A37E}" type="presParOf" srcId="{05634CD2-4C88-449A-B959-CA8FD599F413}" destId="{77256E85-B258-4B17-B1AF-938EA17A6D31}" srcOrd="2" destOrd="0" presId="urn:microsoft.com/office/officeart/2016/7/layout/LinearBlockProcessNumbered"/>
    <dgm:cxn modelId="{4DBDC539-2E41-4B66-ADFD-8233D4F7F1C0}" type="presParOf" srcId="{77256E85-B258-4B17-B1AF-938EA17A6D31}" destId="{288118BA-66A8-4C9E-9AC0-A253CE45ED59}" srcOrd="0" destOrd="0" presId="urn:microsoft.com/office/officeart/2016/7/layout/LinearBlockProcessNumbered"/>
    <dgm:cxn modelId="{4142F648-F47E-4F69-A945-645348252572}" type="presParOf" srcId="{77256E85-B258-4B17-B1AF-938EA17A6D31}" destId="{25D2E6DD-D971-402E-AC9D-3DF46B149C68}" srcOrd="1" destOrd="0" presId="urn:microsoft.com/office/officeart/2016/7/layout/LinearBlockProcessNumbered"/>
    <dgm:cxn modelId="{7A70E1D6-91D9-476A-8DAA-464FF8E16E67}" type="presParOf" srcId="{77256E85-B258-4B17-B1AF-938EA17A6D31}" destId="{1CA75E65-4DA7-4FD3-8FA8-4ACE24B39A5F}" srcOrd="2" destOrd="0" presId="urn:microsoft.com/office/officeart/2016/7/layout/LinearBlockProcessNumbered"/>
    <dgm:cxn modelId="{4CE4674B-51AA-4DD6-BDBF-5080AF9C23A3}" type="presParOf" srcId="{05634CD2-4C88-449A-B959-CA8FD599F413}" destId="{469A82D2-BB7E-4355-869E-0B3597ED3F93}" srcOrd="3" destOrd="0" presId="urn:microsoft.com/office/officeart/2016/7/layout/LinearBlockProcessNumbered"/>
    <dgm:cxn modelId="{CA953118-5230-40EE-A352-F1D7079F93C0}" type="presParOf" srcId="{05634CD2-4C88-449A-B959-CA8FD599F413}" destId="{EAC57497-DE67-4D76-86AB-0243330D4721}" srcOrd="4" destOrd="0" presId="urn:microsoft.com/office/officeart/2016/7/layout/LinearBlockProcessNumbered"/>
    <dgm:cxn modelId="{6D6119C0-BB55-4EAC-93B3-DCDBECBDD639}" type="presParOf" srcId="{EAC57497-DE67-4D76-86AB-0243330D4721}" destId="{A677E03A-04AC-4522-86EF-9DC1F652CA84}" srcOrd="0" destOrd="0" presId="urn:microsoft.com/office/officeart/2016/7/layout/LinearBlockProcessNumbered"/>
    <dgm:cxn modelId="{F0789CC2-D07E-46E3-B27F-D01A8B571515}" type="presParOf" srcId="{EAC57497-DE67-4D76-86AB-0243330D4721}" destId="{EBB156BB-6404-44FC-AEF4-6B3C345FF797}" srcOrd="1" destOrd="0" presId="urn:microsoft.com/office/officeart/2016/7/layout/LinearBlockProcessNumbered"/>
    <dgm:cxn modelId="{0F8E7952-F6FF-4572-9BFE-EA2F03703FC8}" type="presParOf" srcId="{EAC57497-DE67-4D76-86AB-0243330D4721}" destId="{4E36B21C-A419-4CDF-A2EB-2BA4F3C3253D}"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11C6A-8EC4-4CF1-A826-DB64FF9872D6}">
      <dsp:nvSpPr>
        <dsp:cNvPr id="0" name=""/>
        <dsp:cNvSpPr/>
      </dsp:nvSpPr>
      <dsp:spPr>
        <a:xfrm>
          <a:off x="773" y="0"/>
          <a:ext cx="3134320" cy="3387436"/>
        </a:xfrm>
        <a:prstGeom prst="rect">
          <a:avLst/>
        </a:prstGeom>
        <a:solidFill>
          <a:schemeClr val="accent2">
            <a:hueOff val="0"/>
            <a:satOff val="0"/>
            <a:lumOff val="0"/>
            <a:alphaOff val="0"/>
          </a:schemeClr>
        </a:solidFill>
        <a:ln>
          <a:noFill/>
        </a:ln>
        <a:effectLst>
          <a:innerShdw blurRad="50800" dist="25400" dir="13500000">
            <a:srgbClr val="000000">
              <a:alpha val="5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9601" tIns="0" rIns="309601" bIns="330200" numCol="1" spcCol="1270" anchor="t" anchorCtr="0">
          <a:noAutofit/>
        </a:bodyPr>
        <a:lstStyle/>
        <a:p>
          <a:pPr marL="0" lvl="0" indent="0" algn="l" defTabSz="488950">
            <a:lnSpc>
              <a:spcPct val="90000"/>
            </a:lnSpc>
            <a:spcBef>
              <a:spcPct val="0"/>
            </a:spcBef>
            <a:spcAft>
              <a:spcPct val="35000"/>
            </a:spcAft>
            <a:buNone/>
            <a:defRPr cap="all"/>
          </a:pPr>
          <a:r>
            <a:rPr lang="en-US" sz="1100" b="1" kern="1200" dirty="0"/>
            <a:t>Contexto</a:t>
          </a:r>
          <a:r>
            <a:rPr lang="en-US" sz="1100" kern="1200" dirty="0"/>
            <a:t>: Configura una estrategia concreta mediante una referencia a la estrategia necesaria. Puede definir una interfaz que permita a la estrategia el acceso a sus datos en caso de que fuese necesario el intercambio de información entre el contexto y la estrategia. En caso de no definir dicha interfaz, el contexto podría pasarse a sí mismo a la estrategia como parámetro.</a:t>
          </a:r>
        </a:p>
      </dsp:txBody>
      <dsp:txXfrm>
        <a:off x="773" y="1354974"/>
        <a:ext cx="3134320" cy="2032461"/>
      </dsp:txXfrm>
    </dsp:sp>
    <dsp:sp modelId="{52B7C479-6B02-4FF5-AEA0-4EF5CD499F27}">
      <dsp:nvSpPr>
        <dsp:cNvPr id="0" name=""/>
        <dsp:cNvSpPr/>
      </dsp:nvSpPr>
      <dsp:spPr>
        <a:xfrm>
          <a:off x="773" y="0"/>
          <a:ext cx="3134320" cy="1354974"/>
        </a:xfrm>
        <a:prstGeom prst="rect">
          <a:avLst/>
        </a:prstGeom>
        <a:noFill/>
        <a:ln>
          <a:noFill/>
        </a:ln>
        <a:effectLst>
          <a:innerShdw blurRad="50800" dist="25400" dir="13500000">
            <a:srgbClr val="000000">
              <a:alpha val="55000"/>
            </a:srgbClr>
          </a:inn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09601" tIns="165100" rIns="309601"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773" y="0"/>
        <a:ext cx="3134320" cy="1354974"/>
      </dsp:txXfrm>
    </dsp:sp>
    <dsp:sp modelId="{288118BA-66A8-4C9E-9AC0-A253CE45ED59}">
      <dsp:nvSpPr>
        <dsp:cNvPr id="0" name=""/>
        <dsp:cNvSpPr/>
      </dsp:nvSpPr>
      <dsp:spPr>
        <a:xfrm>
          <a:off x="3385839" y="0"/>
          <a:ext cx="3134320" cy="3387436"/>
        </a:xfrm>
        <a:prstGeom prst="rect">
          <a:avLst/>
        </a:prstGeom>
        <a:solidFill>
          <a:schemeClr val="accent3">
            <a:hueOff val="0"/>
            <a:satOff val="0"/>
            <a:lumOff val="0"/>
            <a:alphaOff val="0"/>
          </a:schemeClr>
        </a:solidFill>
        <a:ln>
          <a:noFill/>
        </a:ln>
        <a:effectLst>
          <a:innerShdw blurRad="50800" dist="25400" dir="13500000">
            <a:srgbClr val="000000">
              <a:alpha val="5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9601" tIns="0" rIns="309601" bIns="330200" numCol="1" spcCol="1270" anchor="t" anchorCtr="0">
          <a:noAutofit/>
        </a:bodyPr>
        <a:lstStyle/>
        <a:p>
          <a:pPr marL="0" lvl="0" indent="0" algn="l" defTabSz="488950">
            <a:lnSpc>
              <a:spcPct val="90000"/>
            </a:lnSpc>
            <a:spcBef>
              <a:spcPct val="0"/>
            </a:spcBef>
            <a:spcAft>
              <a:spcPct val="35000"/>
            </a:spcAft>
            <a:buNone/>
            <a:defRPr cap="all"/>
          </a:pPr>
          <a:r>
            <a:rPr lang="en-US" sz="1100" b="1" kern="1200" dirty="0"/>
            <a:t>Estrategia</a:t>
          </a:r>
          <a:r>
            <a:rPr lang="en-US" sz="1100" kern="1200" dirty="0"/>
            <a:t> (</a:t>
          </a:r>
          <a:r>
            <a:rPr lang="en-US" sz="1100" i="1" kern="1200" dirty="0"/>
            <a:t>Strategy</a:t>
          </a:r>
          <a:r>
            <a:rPr lang="en-US" sz="1100" kern="1200" dirty="0"/>
            <a:t>): Declara una interfaz común para todos los algoritmos soportados. Esta interfaz será usada por el contexto para invocar a la estrategia concreta.</a:t>
          </a:r>
        </a:p>
      </dsp:txBody>
      <dsp:txXfrm>
        <a:off x="3385839" y="1354974"/>
        <a:ext cx="3134320" cy="2032461"/>
      </dsp:txXfrm>
    </dsp:sp>
    <dsp:sp modelId="{25D2E6DD-D971-402E-AC9D-3DF46B149C68}">
      <dsp:nvSpPr>
        <dsp:cNvPr id="0" name=""/>
        <dsp:cNvSpPr/>
      </dsp:nvSpPr>
      <dsp:spPr>
        <a:xfrm>
          <a:off x="3385839" y="0"/>
          <a:ext cx="3134320" cy="1354974"/>
        </a:xfrm>
        <a:prstGeom prst="rect">
          <a:avLst/>
        </a:prstGeom>
        <a:noFill/>
        <a:ln>
          <a:noFill/>
        </a:ln>
        <a:effectLst>
          <a:innerShdw blurRad="50800" dist="25400" dir="13500000">
            <a:srgbClr val="000000">
              <a:alpha val="55000"/>
            </a:srgbClr>
          </a:inn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09601" tIns="165100" rIns="309601" bIns="165100" numCol="1" spcCol="1270" anchor="ctr" anchorCtr="0">
          <a:noAutofit/>
        </a:bodyPr>
        <a:lstStyle/>
        <a:p>
          <a:pPr marL="0" lvl="0" indent="0" algn="l" defTabSz="2933700">
            <a:lnSpc>
              <a:spcPct val="90000"/>
            </a:lnSpc>
            <a:spcBef>
              <a:spcPct val="0"/>
            </a:spcBef>
            <a:spcAft>
              <a:spcPct val="35000"/>
            </a:spcAft>
            <a:buNone/>
          </a:pPr>
          <a:r>
            <a:rPr lang="en-US" sz="6600" kern="1200" dirty="0"/>
            <a:t>02</a:t>
          </a:r>
        </a:p>
      </dsp:txBody>
      <dsp:txXfrm>
        <a:off x="3385839" y="0"/>
        <a:ext cx="3134320" cy="1354974"/>
      </dsp:txXfrm>
    </dsp:sp>
    <dsp:sp modelId="{A677E03A-04AC-4522-86EF-9DC1F652CA84}">
      <dsp:nvSpPr>
        <dsp:cNvPr id="0" name=""/>
        <dsp:cNvSpPr/>
      </dsp:nvSpPr>
      <dsp:spPr>
        <a:xfrm>
          <a:off x="6770905" y="0"/>
          <a:ext cx="3134320" cy="3387436"/>
        </a:xfrm>
        <a:prstGeom prst="rect">
          <a:avLst/>
        </a:prstGeom>
        <a:solidFill>
          <a:schemeClr val="accent4">
            <a:hueOff val="0"/>
            <a:satOff val="0"/>
            <a:lumOff val="0"/>
            <a:alphaOff val="0"/>
          </a:schemeClr>
        </a:solidFill>
        <a:ln>
          <a:noFill/>
        </a:ln>
        <a:effectLst>
          <a:innerShdw blurRad="50800" dist="25400" dir="13500000">
            <a:srgbClr val="000000">
              <a:alpha val="5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9601" tIns="0" rIns="309601" bIns="330200" numCol="1" spcCol="1270" anchor="t" anchorCtr="0">
          <a:noAutofit/>
        </a:bodyPr>
        <a:lstStyle/>
        <a:p>
          <a:pPr marL="0" lvl="0" indent="0" algn="l" defTabSz="488950">
            <a:lnSpc>
              <a:spcPct val="90000"/>
            </a:lnSpc>
            <a:spcBef>
              <a:spcPct val="0"/>
            </a:spcBef>
            <a:spcAft>
              <a:spcPct val="35000"/>
            </a:spcAft>
            <a:buNone/>
            <a:defRPr cap="all"/>
          </a:pPr>
          <a:r>
            <a:rPr lang="en-US" sz="1100" b="1" kern="1200" dirty="0"/>
            <a:t>EstrategiaConcreta</a:t>
          </a:r>
          <a:r>
            <a:rPr lang="en-US" sz="1100" kern="1200" dirty="0"/>
            <a:t> (</a:t>
          </a:r>
          <a:r>
            <a:rPr lang="en-US" sz="1100" i="1" kern="1200" dirty="0"/>
            <a:t>ConcreteStrategy</a:t>
          </a:r>
          <a:r>
            <a:rPr lang="en-US" sz="1100" kern="1200" dirty="0"/>
            <a:t>): Implementa el algoritmo utilizando la interfaz definida por la estrategia.</a:t>
          </a:r>
        </a:p>
      </dsp:txBody>
      <dsp:txXfrm>
        <a:off x="6770905" y="1354974"/>
        <a:ext cx="3134320" cy="2032461"/>
      </dsp:txXfrm>
    </dsp:sp>
    <dsp:sp modelId="{EBB156BB-6404-44FC-AEF4-6B3C345FF797}">
      <dsp:nvSpPr>
        <dsp:cNvPr id="0" name=""/>
        <dsp:cNvSpPr/>
      </dsp:nvSpPr>
      <dsp:spPr>
        <a:xfrm>
          <a:off x="6770905" y="0"/>
          <a:ext cx="3134320" cy="1354974"/>
        </a:xfrm>
        <a:prstGeom prst="rect">
          <a:avLst/>
        </a:prstGeom>
        <a:noFill/>
        <a:ln>
          <a:noFill/>
        </a:ln>
        <a:effectLst>
          <a:innerShdw blurRad="50800" dist="25400" dir="13500000">
            <a:srgbClr val="000000">
              <a:alpha val="55000"/>
            </a:srgbClr>
          </a:innerShdw>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09601" tIns="165100" rIns="309601" bIns="165100" numCol="1" spcCol="1270" anchor="ctr" anchorCtr="0">
          <a:noAutofit/>
        </a:bodyPr>
        <a:lstStyle/>
        <a:p>
          <a:pPr marL="0" lvl="0" indent="0" algn="l" defTabSz="2933700">
            <a:lnSpc>
              <a:spcPct val="90000"/>
            </a:lnSpc>
            <a:spcBef>
              <a:spcPct val="0"/>
            </a:spcBef>
            <a:spcAft>
              <a:spcPct val="35000"/>
            </a:spcAft>
            <a:buNone/>
          </a:pPr>
          <a:r>
            <a:rPr lang="en-US" sz="6600" kern="1200" dirty="0"/>
            <a:t>03</a:t>
          </a:r>
        </a:p>
      </dsp:txBody>
      <dsp:txXfrm>
        <a:off x="6770905" y="0"/>
        <a:ext cx="3134320" cy="135497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9901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2738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791561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780249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00012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383550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682442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984330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1379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06786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2319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7658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73692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92399235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72870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9456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10/9/2022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051480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10/9/2022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157310828"/>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youtu.be/EgbWtnn2amE" TargetMode="External"/><Relationship Id="rId7" Type="http://schemas.openxmlformats.org/officeDocument/2006/relationships/hyperlink" Target="https://youtu.be/GyT2IWgUILU"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youtu.be/VQ8V0ym2JSo" TargetMode="External"/><Relationship Id="rId5" Type="http://schemas.openxmlformats.org/officeDocument/2006/relationships/hyperlink" Target="https://programacion-innata.blogspot.com/2014/06/patron-de-diseno-strategy.html" TargetMode="External"/><Relationship Id="rId4" Type="http://schemas.openxmlformats.org/officeDocument/2006/relationships/hyperlink" Target="https://es.wikipedia.org/wiki/Strategy_(patr%C3%B3n_de_dise%C3%B1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D2117A1-113A-A4DE-F43A-DC8A5355CF4C}"/>
              </a:ext>
            </a:extLst>
          </p:cNvPr>
          <p:cNvSpPr txBox="1"/>
          <p:nvPr/>
        </p:nvSpPr>
        <p:spPr>
          <a:xfrm>
            <a:off x="1018034" y="349404"/>
            <a:ext cx="10152791" cy="76212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62500" lnSpcReduction="20000"/>
          </a:bodyPr>
          <a:lstStyle/>
          <a:p>
            <a:pPr algn="ctr" defTabSz="457200">
              <a:spcBef>
                <a:spcPct val="0"/>
              </a:spcBef>
              <a:spcAft>
                <a:spcPts val="600"/>
              </a:spcAft>
            </a:pPr>
            <a:r>
              <a:rPr lang="en-US" sz="4800" cap="all" spc="-100" dirty="0">
                <a:ln w="3175" cmpd="sng">
                  <a:noFill/>
                </a:ln>
                <a:solidFill>
                  <a:srgbClr val="00FFFF"/>
                </a:solidFill>
                <a:effectLst>
                  <a:glow rad="38100">
                    <a:schemeClr val="bg1">
                      <a:lumMod val="65000"/>
                      <a:lumOff val="35000"/>
                      <a:alpha val="50000"/>
                    </a:schemeClr>
                  </a:glow>
                  <a:outerShdw blurRad="28575" dist="31750" dir="13200000" algn="tl" rotWithShape="0">
                    <a:srgbClr val="000000">
                      <a:alpha val="25000"/>
                    </a:srgbClr>
                  </a:outerShdw>
                </a:effectLst>
                <a:latin typeface="Times New Roman"/>
                <a:ea typeface="+mj-ea"/>
                <a:cs typeface="Times New Roman"/>
              </a:rPr>
              <a:t>Patrón de </a:t>
            </a:r>
            <a:r>
              <a:rPr lang="es-MX" sz="4800" cap="all" spc="-100" dirty="0">
                <a:ln w="3175" cmpd="sng">
                  <a:noFill/>
                </a:ln>
                <a:solidFill>
                  <a:srgbClr val="00FFFF"/>
                </a:solidFill>
                <a:effectLst>
                  <a:glow rad="38100">
                    <a:schemeClr val="bg1">
                      <a:lumMod val="65000"/>
                      <a:lumOff val="35000"/>
                      <a:alpha val="50000"/>
                    </a:schemeClr>
                  </a:glow>
                  <a:outerShdw blurRad="28575" dist="31750" dir="13200000" algn="tl" rotWithShape="0">
                    <a:srgbClr val="000000">
                      <a:alpha val="25000"/>
                    </a:srgbClr>
                  </a:outerShdw>
                </a:effectLst>
                <a:latin typeface="Times New Roman"/>
                <a:ea typeface="+mj-ea"/>
                <a:cs typeface="Times New Roman"/>
              </a:rPr>
              <a:t>Diseño</a:t>
            </a:r>
            <a:r>
              <a:rPr lang="en-US" sz="4800" cap="all" spc="-100" dirty="0">
                <a:ln w="3175" cmpd="sng">
                  <a:noFill/>
                </a:ln>
                <a:solidFill>
                  <a:srgbClr val="00FFFF"/>
                </a:solidFill>
                <a:effectLst>
                  <a:glow rad="38100">
                    <a:schemeClr val="bg1">
                      <a:lumMod val="65000"/>
                      <a:lumOff val="35000"/>
                      <a:alpha val="50000"/>
                    </a:schemeClr>
                  </a:glow>
                  <a:outerShdw blurRad="28575" dist="31750" dir="13200000" algn="tl" rotWithShape="0">
                    <a:srgbClr val="000000">
                      <a:alpha val="25000"/>
                    </a:srgbClr>
                  </a:outerShdw>
                </a:effectLst>
                <a:latin typeface="Times New Roman"/>
                <a:ea typeface="+mj-ea"/>
                <a:cs typeface="Times New Roman"/>
              </a:rPr>
              <a:t> Estrategia (De Comportamiento)</a:t>
            </a:r>
            <a:endParaRPr lang="en-US" sz="4800" cap="all" dirty="0">
              <a:ln w="3175" cmpd="sng">
                <a:noFill/>
              </a:ln>
              <a:solidFill>
                <a:srgbClr val="00FFFF"/>
              </a:solidFill>
              <a:effectLst>
                <a:glow rad="38100">
                  <a:prstClr val="black">
                    <a:lumMod val="65000"/>
                    <a:lumOff val="35000"/>
                    <a:alpha val="50000"/>
                  </a:prstClr>
                </a:glow>
                <a:outerShdw blurRad="28575" dist="31750" dir="13200000" algn="tl" rotWithShape="0">
                  <a:srgbClr val="000000">
                    <a:alpha val="25000"/>
                  </a:srgbClr>
                </a:outerShdw>
              </a:effectLst>
              <a:latin typeface="Times New Roman"/>
              <a:ea typeface="+mj-ea"/>
              <a:cs typeface="Times New Roman"/>
            </a:endParaRPr>
          </a:p>
        </p:txBody>
      </p:sp>
      <p:pic>
        <p:nvPicPr>
          <p:cNvPr id="3" name="Imagen 3">
            <a:extLst>
              <a:ext uri="{FF2B5EF4-FFF2-40B4-BE49-F238E27FC236}">
                <a16:creationId xmlns:a16="http://schemas.microsoft.com/office/drawing/2014/main" id="{3F709C8F-46DB-D652-67C9-CFC7E1FA93F2}"/>
              </a:ext>
            </a:extLst>
          </p:cNvPr>
          <p:cNvPicPr>
            <a:picLocks noChangeAspect="1"/>
          </p:cNvPicPr>
          <p:nvPr/>
        </p:nvPicPr>
        <p:blipFill rotWithShape="1">
          <a:blip r:embed="rId3"/>
          <a:srcRect r="-1451" b="-2750"/>
          <a:stretch/>
        </p:blipFill>
        <p:spPr>
          <a:xfrm>
            <a:off x="460354" y="1808501"/>
            <a:ext cx="6915663" cy="406244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CuadroTexto 3">
            <a:extLst>
              <a:ext uri="{FF2B5EF4-FFF2-40B4-BE49-F238E27FC236}">
                <a16:creationId xmlns:a16="http://schemas.microsoft.com/office/drawing/2014/main" id="{2A788C2D-E3F3-D3DE-7CB6-68F73F631551}"/>
              </a:ext>
            </a:extLst>
          </p:cNvPr>
          <p:cNvSpPr txBox="1"/>
          <p:nvPr/>
        </p:nvSpPr>
        <p:spPr>
          <a:xfrm>
            <a:off x="7701868" y="3659670"/>
            <a:ext cx="3859639"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2400" dirty="0">
                <a:ea typeface="+mn-lt"/>
                <a:cs typeface="+mn-lt"/>
              </a:rPr>
              <a:t>Leguajes de Programación IV</a:t>
            </a:r>
            <a:endParaRPr lang="es-MX" sz="2400" dirty="0"/>
          </a:p>
          <a:p>
            <a:endParaRPr lang="es-MX" dirty="0"/>
          </a:p>
          <a:p>
            <a:r>
              <a:rPr lang="es-MX" dirty="0"/>
              <a:t>Docente: I.S.C. Oscar Beltrán Gómez</a:t>
            </a:r>
          </a:p>
          <a:p>
            <a:endParaRPr lang="es-MX" dirty="0"/>
          </a:p>
          <a:p>
            <a:r>
              <a:rPr lang="es-MX" dirty="0"/>
              <a:t>Alumno: Diego Mendoza 338956</a:t>
            </a:r>
          </a:p>
        </p:txBody>
      </p:sp>
      <p:pic>
        <p:nvPicPr>
          <p:cNvPr id="5" name="Imagen 5">
            <a:extLst>
              <a:ext uri="{FF2B5EF4-FFF2-40B4-BE49-F238E27FC236}">
                <a16:creationId xmlns:a16="http://schemas.microsoft.com/office/drawing/2014/main" id="{BA948943-A095-29C7-A0B0-92530FCD931F}"/>
              </a:ext>
            </a:extLst>
          </p:cNvPr>
          <p:cNvPicPr>
            <a:picLocks noChangeAspect="1"/>
          </p:cNvPicPr>
          <p:nvPr/>
        </p:nvPicPr>
        <p:blipFill>
          <a:blip r:embed="rId4"/>
          <a:stretch>
            <a:fillRect/>
          </a:stretch>
        </p:blipFill>
        <p:spPr>
          <a:xfrm>
            <a:off x="8171986" y="1715560"/>
            <a:ext cx="2929053" cy="119663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8" name="Imagen 7">
            <a:extLst>
              <a:ext uri="{FF2B5EF4-FFF2-40B4-BE49-F238E27FC236}">
                <a16:creationId xmlns:a16="http://schemas.microsoft.com/office/drawing/2014/main" id="{A95BA782-F92D-4A36-A27B-852F2AE16A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5019" y="0"/>
            <a:ext cx="646981" cy="644106"/>
          </a:xfrm>
          <a:prstGeom prst="rect">
            <a:avLst/>
          </a:prstGeom>
        </p:spPr>
      </p:pic>
    </p:spTree>
    <p:extLst>
      <p:ext uri="{BB962C8B-B14F-4D97-AF65-F5344CB8AC3E}">
        <p14:creationId xmlns:p14="http://schemas.microsoft.com/office/powerpoint/2010/main" val="183956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685D2FF-A284-2E0D-0951-6891CCB42588}"/>
              </a:ext>
            </a:extLst>
          </p:cNvPr>
          <p:cNvSpPr txBox="1"/>
          <p:nvPr/>
        </p:nvSpPr>
        <p:spPr>
          <a:xfrm>
            <a:off x="141622" y="843987"/>
            <a:ext cx="4299572" cy="496212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182880" algn="just" defTabSz="457200">
              <a:lnSpc>
                <a:spcPct val="90000"/>
              </a:lnSpc>
              <a:spcBef>
                <a:spcPct val="20000"/>
              </a:spcBef>
              <a:spcAft>
                <a:spcPts val="600"/>
              </a:spcAft>
              <a:buClr>
                <a:schemeClr val="accent1"/>
              </a:buClr>
              <a:buSzPct val="100000"/>
              <a:buFont typeface="Arial"/>
              <a:buChar char="•"/>
              <a:tabLst>
                <a:tab pos="1143000" algn="l"/>
              </a:tabLst>
            </a:pPr>
            <a:r>
              <a:rPr lang="en-US" i="1" u="sng"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Cualquier programa que ofrezca un servicio o función determinada</a:t>
            </a:r>
            <a:r>
              <a:rPr lang="en-US"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 que pueda ser realizada de varias maneras, es candidato a utilizar el patrón estrategia. puede haber cualquier número de estrategias y cualquiera de ellas podrá ser intercambiada por otra en cualquier momento, incluso en tiempo de ejecución. si muchas clases relacionadas se diferencian únicamente por su comportamiento, se crea una superclase que almacene el comportamiento común y que hará de interfaz hacia las clases concretas.</a:t>
            </a:r>
            <a:endParaRPr lang="es-MX" sz="2000" dirty="0">
              <a:latin typeface="Arial"/>
              <a:cs typeface="Arial"/>
            </a:endParaRPr>
          </a:p>
        </p:txBody>
      </p:sp>
      <p:sp>
        <p:nvSpPr>
          <p:cNvPr id="5" name="Rounded Rectangle 7">
            <a:extLst>
              <a:ext uri="{FF2B5EF4-FFF2-40B4-BE49-F238E27FC236}">
                <a16:creationId xmlns:a16="http://schemas.microsoft.com/office/drawing/2014/main" id="{09A9F4B7-BB71-428C-9233-6923C88B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Imagen 3">
            <a:extLst>
              <a:ext uri="{FF2B5EF4-FFF2-40B4-BE49-F238E27FC236}">
                <a16:creationId xmlns:a16="http://schemas.microsoft.com/office/drawing/2014/main" id="{D8574FD8-593B-AB13-4A54-B8194B4CE1F1}"/>
              </a:ext>
            </a:extLst>
          </p:cNvPr>
          <p:cNvPicPr>
            <a:picLocks noChangeAspect="1"/>
          </p:cNvPicPr>
          <p:nvPr/>
        </p:nvPicPr>
        <p:blipFill rotWithShape="1">
          <a:blip r:embed="rId3"/>
          <a:srcRect l="5255" r="12369"/>
          <a:stretch/>
        </p:blipFill>
        <p:spPr>
          <a:xfrm>
            <a:off x="5273159" y="1115267"/>
            <a:ext cx="5645115" cy="4283039"/>
          </a:xfrm>
          <a:prstGeom prst="rect">
            <a:avLst/>
          </a:prstGeom>
        </p:spPr>
      </p:pic>
      <p:pic>
        <p:nvPicPr>
          <p:cNvPr id="7" name="Imagen 6">
            <a:extLst>
              <a:ext uri="{FF2B5EF4-FFF2-40B4-BE49-F238E27FC236}">
                <a16:creationId xmlns:a16="http://schemas.microsoft.com/office/drawing/2014/main" id="{36D24B45-0C57-489B-B187-A9A068C4A1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5019" y="0"/>
            <a:ext cx="646981" cy="644106"/>
          </a:xfrm>
          <a:prstGeom prst="rect">
            <a:avLst/>
          </a:prstGeom>
        </p:spPr>
      </p:pic>
    </p:spTree>
    <p:extLst>
      <p:ext uri="{BB962C8B-B14F-4D97-AF65-F5344CB8AC3E}">
        <p14:creationId xmlns:p14="http://schemas.microsoft.com/office/powerpoint/2010/main" val="85812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graphicFrame>
        <p:nvGraphicFramePr>
          <p:cNvPr id="4" name="CuadroTexto 1">
            <a:extLst>
              <a:ext uri="{FF2B5EF4-FFF2-40B4-BE49-F238E27FC236}">
                <a16:creationId xmlns:a16="http://schemas.microsoft.com/office/drawing/2014/main" id="{58A6897C-DDCD-171C-29DB-6FD9D1342FD6}"/>
              </a:ext>
            </a:extLst>
          </p:cNvPr>
          <p:cNvGraphicFramePr/>
          <p:nvPr>
            <p:extLst>
              <p:ext uri="{D42A27DB-BD31-4B8C-83A1-F6EECF244321}">
                <p14:modId xmlns:p14="http://schemas.microsoft.com/office/powerpoint/2010/main" val="1263655698"/>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n 4">
            <a:extLst>
              <a:ext uri="{FF2B5EF4-FFF2-40B4-BE49-F238E27FC236}">
                <a16:creationId xmlns:a16="http://schemas.microsoft.com/office/drawing/2014/main" id="{8FABB599-2465-4D60-B683-3BE1A13530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45019" y="0"/>
            <a:ext cx="646981" cy="644106"/>
          </a:xfrm>
          <a:prstGeom prst="rect">
            <a:avLst/>
          </a:prstGeom>
        </p:spPr>
      </p:pic>
    </p:spTree>
    <p:extLst>
      <p:ext uri="{BB962C8B-B14F-4D97-AF65-F5344CB8AC3E}">
        <p14:creationId xmlns:p14="http://schemas.microsoft.com/office/powerpoint/2010/main" val="50843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2" name="Imagen 2">
            <a:extLst>
              <a:ext uri="{FF2B5EF4-FFF2-40B4-BE49-F238E27FC236}">
                <a16:creationId xmlns:a16="http://schemas.microsoft.com/office/drawing/2014/main" id="{D446B8CF-4E98-D3B7-B8FC-CD80ABFAD0FB}"/>
              </a:ext>
            </a:extLst>
          </p:cNvPr>
          <p:cNvPicPr>
            <a:picLocks noChangeAspect="1"/>
          </p:cNvPicPr>
          <p:nvPr/>
        </p:nvPicPr>
        <p:blipFill rotWithShape="1">
          <a:blip r:embed="rId3">
            <a:duotone>
              <a:prstClr val="black"/>
              <a:schemeClr val="bg1">
                <a:tint val="45000"/>
                <a:satMod val="400000"/>
              </a:schemeClr>
            </a:duotone>
            <a:alphaModFix amt="15000"/>
          </a:blip>
          <a:srcRect l="28810" r="8079" b="1"/>
          <a:stretch/>
        </p:blipFill>
        <p:spPr>
          <a:xfrm>
            <a:off x="20" y="10"/>
            <a:ext cx="12191980" cy="6857990"/>
          </a:xfrm>
          <a:prstGeom prst="rect">
            <a:avLst/>
          </a:prstGeom>
        </p:spPr>
      </p:pic>
      <p:sp>
        <p:nvSpPr>
          <p:cNvPr id="3" name="CuadroTexto 2">
            <a:extLst>
              <a:ext uri="{FF2B5EF4-FFF2-40B4-BE49-F238E27FC236}">
                <a16:creationId xmlns:a16="http://schemas.microsoft.com/office/drawing/2014/main" id="{3E5F8F03-82DD-405C-4075-6E5A2771C288}"/>
              </a:ext>
            </a:extLst>
          </p:cNvPr>
          <p:cNvSpPr txBox="1"/>
          <p:nvPr/>
        </p:nvSpPr>
        <p:spPr>
          <a:xfrm>
            <a:off x="1141413" y="2666999"/>
            <a:ext cx="9905998" cy="31242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buClr>
              <a:buSzPct val="100000"/>
              <a:buFont typeface="Arial"/>
              <a:buChar char="•"/>
            </a:pPr>
            <a:r>
              <a:rPr lang="en-US" cap="small" dirty="0">
                <a:effectLst>
                  <a:glow rad="38100">
                    <a:schemeClr val="bg1">
                      <a:lumMod val="50000"/>
                      <a:lumOff val="50000"/>
                      <a:alpha val="20000"/>
                    </a:schemeClr>
                  </a:glow>
                  <a:outerShdw blurRad="44450" dist="12700" dir="13860000" algn="tl" rotWithShape="0">
                    <a:srgbClr val="000000">
                      <a:alpha val="20000"/>
                    </a:srgbClr>
                  </a:outerShdw>
                </a:effectLst>
              </a:rPr>
              <a:t>Contexto --&gt; Turno en Batalla</a:t>
            </a:r>
          </a:p>
          <a:p>
            <a:pPr defTabSz="457200">
              <a:spcBef>
                <a:spcPct val="20000"/>
              </a:spcBef>
              <a:spcAft>
                <a:spcPts val="600"/>
              </a:spcAft>
              <a:buClr>
                <a:schemeClr val="accent1"/>
              </a:buClr>
              <a:buSzPct val="100000"/>
              <a:buFont typeface="Arial"/>
              <a:buChar char="•"/>
            </a:pPr>
            <a:endParaRPr lang="en-US" cap="small" dirty="0">
              <a:effectLst>
                <a:glow rad="38100">
                  <a:schemeClr val="bg1">
                    <a:lumMod val="50000"/>
                    <a:lumOff val="50000"/>
                    <a:alpha val="20000"/>
                  </a:schemeClr>
                </a:glow>
                <a:outerShdw blurRad="44450" dist="12700" dir="13860000" algn="tl" rotWithShape="0">
                  <a:srgbClr val="000000">
                    <a:alpha val="20000"/>
                  </a:srgbClr>
                </a:outerShdw>
              </a:effectLst>
            </a:endParaRPr>
          </a:p>
          <a:p>
            <a:pPr defTabSz="457200">
              <a:spcBef>
                <a:spcPct val="20000"/>
              </a:spcBef>
              <a:spcAft>
                <a:spcPts val="600"/>
              </a:spcAft>
              <a:buClr>
                <a:schemeClr val="accent1"/>
              </a:buClr>
              <a:buSzPct val="100000"/>
              <a:buFont typeface="Arial"/>
              <a:buChar char="•"/>
            </a:pPr>
            <a:r>
              <a:rPr lang="en-US" cap="small" dirty="0">
                <a:effectLst>
                  <a:glow rad="38100">
                    <a:schemeClr val="bg1">
                      <a:lumMod val="50000"/>
                      <a:lumOff val="50000"/>
                      <a:alpha val="20000"/>
                    </a:schemeClr>
                  </a:glow>
                  <a:outerShdw blurRad="44450" dist="12700" dir="13860000" algn="tl" rotWithShape="0">
                    <a:srgbClr val="000000">
                      <a:alpha val="20000"/>
                    </a:srgbClr>
                  </a:outerShdw>
                </a:effectLst>
              </a:rPr>
              <a:t>Interface --&gt; Implementación de funciones para usarse de forma Polimorfica</a:t>
            </a:r>
          </a:p>
          <a:p>
            <a:pPr defTabSz="457200">
              <a:spcBef>
                <a:spcPct val="20000"/>
              </a:spcBef>
              <a:spcAft>
                <a:spcPts val="600"/>
              </a:spcAft>
              <a:buClr>
                <a:schemeClr val="accent1"/>
              </a:buClr>
              <a:buSzPct val="100000"/>
              <a:buFont typeface="Arial"/>
              <a:buChar char="•"/>
            </a:pPr>
            <a:endParaRPr lang="en-US" cap="small" dirty="0">
              <a:effectLst>
                <a:glow rad="38100">
                  <a:schemeClr val="bg1">
                    <a:lumMod val="50000"/>
                    <a:lumOff val="50000"/>
                    <a:alpha val="20000"/>
                  </a:schemeClr>
                </a:glow>
                <a:outerShdw blurRad="44450" dist="12700" dir="13860000" algn="tl" rotWithShape="0">
                  <a:srgbClr val="000000">
                    <a:alpha val="20000"/>
                  </a:srgbClr>
                </a:outerShdw>
              </a:effectLst>
            </a:endParaRPr>
          </a:p>
          <a:p>
            <a:pPr defTabSz="457200">
              <a:spcBef>
                <a:spcPct val="20000"/>
              </a:spcBef>
              <a:spcAft>
                <a:spcPts val="600"/>
              </a:spcAft>
              <a:buClr>
                <a:schemeClr val="accent1"/>
              </a:buClr>
              <a:buSzPct val="100000"/>
              <a:buFont typeface="Arial"/>
              <a:buChar char="•"/>
            </a:pPr>
            <a:r>
              <a:rPr lang="en-US" cap="small" dirty="0">
                <a:effectLst>
                  <a:glow rad="38100">
                    <a:schemeClr val="bg1">
                      <a:lumMod val="50000"/>
                      <a:lumOff val="50000"/>
                      <a:alpha val="20000"/>
                    </a:schemeClr>
                  </a:glow>
                  <a:outerShdw blurRad="44450" dist="12700" dir="13860000" algn="tl" rotWithShape="0">
                    <a:srgbClr val="000000">
                      <a:alpha val="20000"/>
                    </a:srgbClr>
                  </a:outerShdw>
                </a:effectLst>
              </a:rPr>
              <a:t>Interface Concreta --&gt; Clase del Ataque en si</a:t>
            </a:r>
          </a:p>
        </p:txBody>
      </p:sp>
      <p:pic>
        <p:nvPicPr>
          <p:cNvPr id="5" name="Imagen 4">
            <a:extLst>
              <a:ext uri="{FF2B5EF4-FFF2-40B4-BE49-F238E27FC236}">
                <a16:creationId xmlns:a16="http://schemas.microsoft.com/office/drawing/2014/main" id="{AB2545B2-216D-4BC1-B037-07E5B4CDB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5019" y="0"/>
            <a:ext cx="646981" cy="644106"/>
          </a:xfrm>
          <a:prstGeom prst="rect">
            <a:avLst/>
          </a:prstGeom>
        </p:spPr>
      </p:pic>
    </p:spTree>
    <p:extLst>
      <p:ext uri="{BB962C8B-B14F-4D97-AF65-F5344CB8AC3E}">
        <p14:creationId xmlns:p14="http://schemas.microsoft.com/office/powerpoint/2010/main" val="108817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3" descr="Notas adhesivas en una pared">
            <a:extLst>
              <a:ext uri="{FF2B5EF4-FFF2-40B4-BE49-F238E27FC236}">
                <a16:creationId xmlns:a16="http://schemas.microsoft.com/office/drawing/2014/main" id="{9831A3D8-8C24-D9A1-5BF6-91DE2B737D38}"/>
              </a:ext>
            </a:extLst>
          </p:cNvPr>
          <p:cNvPicPr>
            <a:picLocks noChangeAspect="1"/>
          </p:cNvPicPr>
          <p:nvPr/>
        </p:nvPicPr>
        <p:blipFill rotWithShape="1">
          <a:blip r:embed="rId3"/>
          <a:srcRect l="31416" r="33210" b="10"/>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2" name="CuadroTexto 1">
            <a:extLst>
              <a:ext uri="{FF2B5EF4-FFF2-40B4-BE49-F238E27FC236}">
                <a16:creationId xmlns:a16="http://schemas.microsoft.com/office/drawing/2014/main" id="{219CD67A-4196-E9FF-1873-ABF00C06F6A9}"/>
              </a:ext>
            </a:extLst>
          </p:cNvPr>
          <p:cNvSpPr txBox="1"/>
          <p:nvPr/>
        </p:nvSpPr>
        <p:spPr>
          <a:xfrm>
            <a:off x="4342225" y="43405"/>
            <a:ext cx="7046844" cy="675311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lnSpc>
                <a:spcPct val="90000"/>
              </a:lnSpc>
              <a:spcBef>
                <a:spcPct val="20000"/>
              </a:spcBef>
              <a:spcAft>
                <a:spcPts val="600"/>
              </a:spcAft>
              <a:buClr>
                <a:schemeClr val="accent1"/>
              </a:buClr>
              <a:buSzPct val="100000"/>
            </a:pPr>
            <a:r>
              <a:rPr lang="en-US" sz="3200" cap="small" dirty="0">
                <a:effectLst>
                  <a:glow rad="38100">
                    <a:schemeClr val="bg1">
                      <a:lumMod val="50000"/>
                      <a:lumOff val="50000"/>
                      <a:alpha val="20000"/>
                    </a:schemeClr>
                  </a:glow>
                  <a:outerShdw blurRad="44450" dist="12700" dir="13860000" algn="tl" rotWithShape="0">
                    <a:srgbClr val="000000">
                      <a:alpha val="20000"/>
                    </a:srgbClr>
                  </a:outerShdw>
                </a:effectLst>
                <a:latin typeface="Times New Roman"/>
                <a:cs typeface="Times New Roman"/>
              </a:rPr>
              <a:t>Cuando Aplicarlo</a:t>
            </a:r>
            <a:endParaRPr lang="es-MX" sz="2400" dirty="0">
              <a:latin typeface="Times New Roman"/>
              <a:cs typeface="Times New Roman"/>
            </a:endParaRPr>
          </a:p>
          <a:p>
            <a:pPr defTabSz="457200">
              <a:lnSpc>
                <a:spcPct val="90000"/>
              </a:lnSpc>
              <a:spcBef>
                <a:spcPct val="20000"/>
              </a:spcBef>
              <a:spcAft>
                <a:spcPts val="600"/>
              </a:spcAft>
              <a:buClr>
                <a:schemeClr val="accent1"/>
              </a:buClr>
              <a:buSzPct val="100000"/>
              <a:buFont typeface="Arial"/>
              <a:buChar char="•"/>
            </a:pPr>
            <a:endParaRPr lang="en-US" sz="1100" cap="small" dirty="0">
              <a:effectLst>
                <a:glow rad="38100">
                  <a:schemeClr val="bg1">
                    <a:lumMod val="50000"/>
                    <a:lumOff val="50000"/>
                    <a:alpha val="20000"/>
                  </a:schemeClr>
                </a:glow>
                <a:outerShdw blurRad="44450" dist="12700" dir="13860000" algn="tl" rotWithShape="0">
                  <a:srgbClr val="000000">
                    <a:alpha val="20000"/>
                  </a:srgbClr>
                </a:outerShdw>
              </a:effectLst>
            </a:endParaRPr>
          </a:p>
          <a:p>
            <a:pPr algn="just" defTabSz="457200">
              <a:lnSpc>
                <a:spcPct val="90000"/>
              </a:lnSpc>
              <a:spcBef>
                <a:spcPct val="20000"/>
              </a:spcBef>
              <a:spcAft>
                <a:spcPts val="600"/>
              </a:spcAft>
              <a:buClr>
                <a:schemeClr val="accent1"/>
              </a:buClr>
              <a:buSzPct val="100000"/>
            </a:pPr>
            <a:r>
              <a:rPr lang="en-US" sz="1600"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Suponiendo un editor de textos con diferentes algoritmos </a:t>
            </a:r>
            <a:r>
              <a:rPr lang="en-US" sz="1600" u="sng"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para particionar un texto en líneas</a:t>
            </a:r>
            <a:r>
              <a:rPr lang="en-US" sz="1600"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 (justificado, alineado a la izquierda, etc.), se desea separar las clases clientes de los diferentes algoritmos de partición, por diversos motivos:</a:t>
            </a:r>
            <a:endParaRPr lang="en-US" sz="1600" cap="small" dirty="0">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endParaRPr>
          </a:p>
          <a:p>
            <a:pPr algn="just" defTabSz="457200">
              <a:lnSpc>
                <a:spcPct val="90000"/>
              </a:lnSpc>
              <a:spcBef>
                <a:spcPct val="20000"/>
              </a:spcBef>
              <a:spcAft>
                <a:spcPts val="600"/>
              </a:spcAft>
              <a:buClr>
                <a:schemeClr val="accent1"/>
              </a:buClr>
              <a:buSzPct val="100000"/>
              <a:buFont typeface="Arial"/>
              <a:buChar char="•"/>
            </a:pPr>
            <a:r>
              <a:rPr lang="en-US" sz="1600" u="sng"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Incluir el código de los algoritmos en los clientes</a:t>
            </a:r>
            <a:r>
              <a:rPr lang="en-US" sz="1600"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 hace que estos sean demasiado grandes y complicados de mantener y/o extender.</a:t>
            </a:r>
            <a:endParaRPr lang="en-US" sz="1600" cap="small" dirty="0">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endParaRPr>
          </a:p>
          <a:p>
            <a:pPr algn="just" defTabSz="457200">
              <a:lnSpc>
                <a:spcPct val="90000"/>
              </a:lnSpc>
              <a:spcBef>
                <a:spcPct val="20000"/>
              </a:spcBef>
              <a:spcAft>
                <a:spcPts val="600"/>
              </a:spcAft>
              <a:buClr>
                <a:schemeClr val="accent1"/>
              </a:buClr>
              <a:buSzPct val="100000"/>
              <a:buFont typeface="Arial"/>
              <a:buChar char="•"/>
            </a:pPr>
            <a:r>
              <a:rPr lang="en-US" sz="1600" u="sng"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El cliente no va a necesitar todos los algoritmos en todos los casos</a:t>
            </a:r>
            <a:r>
              <a:rPr lang="en-US" sz="1600"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 de modo que no queremos que dicho cliente los almacene si no los va a usar.</a:t>
            </a:r>
            <a:endParaRPr lang="en-US" sz="1600" cap="small" dirty="0">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endParaRPr>
          </a:p>
          <a:p>
            <a:pPr algn="just" defTabSz="457200">
              <a:lnSpc>
                <a:spcPct val="90000"/>
              </a:lnSpc>
              <a:spcBef>
                <a:spcPct val="20000"/>
              </a:spcBef>
              <a:spcAft>
                <a:spcPts val="600"/>
              </a:spcAft>
              <a:buClr>
                <a:schemeClr val="accent1"/>
              </a:buClr>
              <a:buSzPct val="100000"/>
              <a:buFont typeface="Arial"/>
              <a:buChar char="•"/>
            </a:pPr>
            <a:r>
              <a:rPr lang="en-US" sz="1600" u="sng"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Si existiesen clientes distintos que usasen los mismos algoritmos, habría que duplicar el código</a:t>
            </a:r>
            <a:r>
              <a:rPr lang="en-US" sz="1600"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 por tanto, esta situación no favorece la reutilización.</a:t>
            </a:r>
            <a:endParaRPr lang="en-US" sz="1600" cap="small" dirty="0">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endParaRPr>
          </a:p>
          <a:p>
            <a:pPr algn="just" defTabSz="457200">
              <a:lnSpc>
                <a:spcPct val="90000"/>
              </a:lnSpc>
              <a:spcBef>
                <a:spcPct val="20000"/>
              </a:spcBef>
              <a:spcAft>
                <a:spcPts val="600"/>
              </a:spcAft>
              <a:buClr>
                <a:schemeClr val="accent1"/>
              </a:buClr>
              <a:buSzPct val="100000"/>
              <a:buFont typeface="Arial"/>
              <a:buChar char="•"/>
            </a:pPr>
            <a:r>
              <a:rPr lang="en-US" sz="1600"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La solución que el patrón estrategia supone para este escenario pasa</a:t>
            </a:r>
            <a:r>
              <a:rPr lang="en-US" sz="1600" u="sng"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 por encapsular los distintos algoritmos en una jerarquía</a:t>
            </a:r>
            <a:r>
              <a:rPr lang="en-US" sz="1600"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 y que el cliente trabaje contra un objeto intermediario contexto. </a:t>
            </a:r>
            <a:r>
              <a:rPr lang="en-US" sz="1600" u="sng"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El cliente puede elegir el algoritmo que prefiera de entre los disponibles</a:t>
            </a:r>
            <a:r>
              <a:rPr lang="en-US" sz="1600"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 o el mismo contexto pued</a:t>
            </a:r>
            <a:r>
              <a:rPr lang="en-US" sz="1600" u="sng"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e ser el que elija el más apropiado para cada situación</a:t>
            </a:r>
            <a:r>
              <a:rPr lang="en-US" sz="1600" cap="small" dirty="0">
                <a:effectLst>
                  <a:glow rad="38100">
                    <a:schemeClr val="bg1">
                      <a:lumMod val="50000"/>
                      <a:lumOff val="50000"/>
                      <a:alpha val="20000"/>
                    </a:schemeClr>
                  </a:glow>
                  <a:outerShdw blurRad="44450" dist="12700" dir="13860000" algn="tl" rotWithShape="0">
                    <a:srgbClr val="000000">
                      <a:alpha val="20000"/>
                    </a:srgbClr>
                  </a:outerShdw>
                </a:effectLst>
                <a:latin typeface="Arial"/>
                <a:cs typeface="Arial"/>
              </a:rPr>
              <a:t>.</a:t>
            </a:r>
            <a:endParaRPr lang="en-US" sz="1600" cap="small" dirty="0">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endParaRPr>
          </a:p>
        </p:txBody>
      </p:sp>
      <p:pic>
        <p:nvPicPr>
          <p:cNvPr id="5" name="Imagen 4">
            <a:extLst>
              <a:ext uri="{FF2B5EF4-FFF2-40B4-BE49-F238E27FC236}">
                <a16:creationId xmlns:a16="http://schemas.microsoft.com/office/drawing/2014/main" id="{D9B1924A-C490-405D-A9CD-48B2500D4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5019" y="0"/>
            <a:ext cx="646981" cy="644106"/>
          </a:xfrm>
          <a:prstGeom prst="rect">
            <a:avLst/>
          </a:prstGeom>
        </p:spPr>
      </p:pic>
    </p:spTree>
    <p:extLst>
      <p:ext uri="{BB962C8B-B14F-4D97-AF65-F5344CB8AC3E}">
        <p14:creationId xmlns:p14="http://schemas.microsoft.com/office/powerpoint/2010/main" val="171996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F32515-9322-44A5-8C72-4C7BFB461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617F13B-5021-454F-90E5-3AB2383BF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Imagen 2">
            <a:extLst>
              <a:ext uri="{FF2B5EF4-FFF2-40B4-BE49-F238E27FC236}">
                <a16:creationId xmlns:a16="http://schemas.microsoft.com/office/drawing/2014/main" id="{14A13203-2D05-CC19-4BD2-466B511BB4ED}"/>
              </a:ext>
            </a:extLst>
          </p:cNvPr>
          <p:cNvPicPr>
            <a:picLocks noChangeAspect="1"/>
          </p:cNvPicPr>
          <p:nvPr/>
        </p:nvPicPr>
        <p:blipFill>
          <a:blip r:embed="rId2"/>
          <a:stretch>
            <a:fillRect/>
          </a:stretch>
        </p:blipFill>
        <p:spPr>
          <a:xfrm>
            <a:off x="643467" y="1602402"/>
            <a:ext cx="10905066" cy="3653196"/>
          </a:xfrm>
          <a:prstGeom prst="rect">
            <a:avLst/>
          </a:prstGeom>
        </p:spPr>
      </p:pic>
      <p:pic>
        <p:nvPicPr>
          <p:cNvPr id="5" name="Imagen 4">
            <a:extLst>
              <a:ext uri="{FF2B5EF4-FFF2-40B4-BE49-F238E27FC236}">
                <a16:creationId xmlns:a16="http://schemas.microsoft.com/office/drawing/2014/main" id="{8FFCF261-F10C-4C6A-B50F-FC57C7C63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5019" y="0"/>
            <a:ext cx="646981" cy="644106"/>
          </a:xfrm>
          <a:prstGeom prst="rect">
            <a:avLst/>
          </a:prstGeom>
        </p:spPr>
      </p:pic>
    </p:spTree>
    <p:extLst>
      <p:ext uri="{BB962C8B-B14F-4D97-AF65-F5344CB8AC3E}">
        <p14:creationId xmlns:p14="http://schemas.microsoft.com/office/powerpoint/2010/main" val="114707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Freeform: Shape 8">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2" name="CuadroTexto 1">
            <a:extLst>
              <a:ext uri="{FF2B5EF4-FFF2-40B4-BE49-F238E27FC236}">
                <a16:creationId xmlns:a16="http://schemas.microsoft.com/office/drawing/2014/main" id="{E7EC1A68-5CF5-E8FF-B33C-383CD3EB9023}"/>
              </a:ext>
            </a:extLst>
          </p:cNvPr>
          <p:cNvSpPr txBox="1"/>
          <p:nvPr/>
        </p:nvSpPr>
        <p:spPr>
          <a:xfrm>
            <a:off x="1141413" y="2666999"/>
            <a:ext cx="9905998" cy="31242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20000"/>
              </a:spcBef>
              <a:spcAft>
                <a:spcPts val="600"/>
              </a:spcAft>
              <a:buClr>
                <a:schemeClr val="tx1"/>
              </a:buClr>
              <a:buSzPct val="100000"/>
            </a:pPr>
            <a:r>
              <a:rPr lang="en-US" sz="28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Times New Roman"/>
                <a:cs typeface="Times New Roman"/>
              </a:rPr>
              <a:t>Referencias</a:t>
            </a:r>
            <a:endParaRPr lang="es-MX" sz="2800" dirty="0">
              <a:latin typeface="Times New Roman"/>
              <a:cs typeface="Times New Roman"/>
            </a:endParaRPr>
          </a:p>
          <a:p>
            <a:pPr defTabSz="457200">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defTabSz="45720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3"/>
              </a:rPr>
              <a:t>https://youtu.be/EgbWtnn2amE</a:t>
            </a: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defTabSz="45720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4"/>
              </a:rPr>
              <a:t>https://es.wikipedia.org/wiki/Strategy_(patr%C3%B3n_de_dise%C3%B1o</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t>
            </a:r>
            <a:endParaRPr lang="en-US"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marL="285750" indent="-285750" defTabSz="45720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5"/>
              </a:rPr>
              <a:t>https://programacion-innata.blogspot.com/2014/06/patron-de-diseno-strategy.html</a:t>
            </a: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defTabSz="45720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hlinkClick r:id="rId6"/>
              </a:rPr>
              <a:t>https://youtu.be/VQ8V0ym2JSo</a:t>
            </a:r>
            <a:endParaRPr lang="en-US"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hlinkClick r:id="rId6"/>
            </a:endParaRPr>
          </a:p>
          <a:p>
            <a:pPr marL="285750" indent="-285750" defTabSz="457200">
              <a:spcBef>
                <a:spcPct val="20000"/>
              </a:spcBef>
              <a:spcAft>
                <a:spcPts val="600"/>
              </a:spcAft>
              <a:buClr>
                <a:srgbClr val="FFFFFF"/>
              </a:buClr>
              <a:buSzPct val="100000"/>
              <a:buFont typeface="Arial"/>
              <a:buChar char="•"/>
            </a:pPr>
            <a:r>
              <a:rPr lang="en-US" cap="small"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7"/>
              </a:rPr>
              <a:t>https://youtu.be/GyT2IWgUILU</a:t>
            </a:r>
          </a:p>
          <a:p>
            <a:pPr marL="285750" indent="-285750" defTabSz="457200">
              <a:spcBef>
                <a:spcPct val="20000"/>
              </a:spcBef>
              <a:spcAft>
                <a:spcPts val="600"/>
              </a:spcAft>
              <a:buClr>
                <a:srgbClr val="FFFFFF"/>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marL="285750" indent="-285750" defTabSz="457200">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5" name="Imagen 4">
            <a:extLst>
              <a:ext uri="{FF2B5EF4-FFF2-40B4-BE49-F238E27FC236}">
                <a16:creationId xmlns:a16="http://schemas.microsoft.com/office/drawing/2014/main" id="{D9E55D01-C314-4A74-84EA-F14C93C3FB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45019" y="0"/>
            <a:ext cx="646981" cy="644106"/>
          </a:xfrm>
          <a:prstGeom prst="rect">
            <a:avLst/>
          </a:prstGeom>
        </p:spPr>
      </p:pic>
    </p:spTree>
    <p:extLst>
      <p:ext uri="{BB962C8B-B14F-4D97-AF65-F5344CB8AC3E}">
        <p14:creationId xmlns:p14="http://schemas.microsoft.com/office/powerpoint/2010/main" val="122308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otalTime>2</TotalTime>
  <Words>488</Words>
  <Application>Microsoft Office PowerPoint</Application>
  <PresentationFormat>Panorámica</PresentationFormat>
  <Paragraphs>32</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Times New Roman</vt:lpstr>
      <vt:lpstr>Mesh</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Diego Hilario Mendoza Ramirez</cp:lastModifiedBy>
  <cp:revision>212</cp:revision>
  <dcterms:created xsi:type="dcterms:W3CDTF">2022-10-10T01:25:51Z</dcterms:created>
  <dcterms:modified xsi:type="dcterms:W3CDTF">2022-10-10T05:17:08Z</dcterms:modified>
</cp:coreProperties>
</file>