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2112776e1_2_38: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90" name="Google Shape;90;g312112776e1_2_38: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2112776e1_2_221: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292" name="Google Shape;292;g312112776e1_2_221: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2112776e1_2_264: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339" name="Google Shape;339;g312112776e1_2_264: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2112776e1_2_296: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374" name="Google Shape;374;g312112776e1_2_296: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2112776e1_2_51: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388" name="Google Shape;388;g312112776e1_2_51: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2112776e1_2_327: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418" name="Google Shape;418;g312112776e1_2_327: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2112776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2112776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12112776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12112776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2112776e1_2_333: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447" name="Google Shape;447;g312112776e1_2_333: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122266009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122266009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2112776e1_2_56: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478" name="Google Shape;478;g312112776e1_2_56: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2112776e1_2_71: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119" name="Google Shape;119;g312112776e1_2_71: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1216f33e8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1216f33e8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1216f33e8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1216f33e8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12112776e1_2_471: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561" name="Google Shape;561;g312112776e1_2_471: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1216f33e8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1216f33e8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1216f33e88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1216f33e88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1216f33e88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1216f33e88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12112776e1_2_575: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638" name="Google Shape;638;g312112776e1_2_575: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12112776e1_2_597: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661" name="Google Shape;661;g312112776e1_2_597: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2112776e1_2_78: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127" name="Google Shape;127;g312112776e1_2_78: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2112776e1_2_147: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133" name="Google Shape;133;g312112776e1_2_147: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2112776e1_2_43: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171" name="Google Shape;171;g312112776e1_2_43: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216f33e8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216f33e8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2112776e1_2_115: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215" name="Google Shape;215;g312112776e1_2_115: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25a81e81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25a81e81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2112776e1_2_184:notes"/>
          <p:cNvSpPr txBox="1"/>
          <p:nvPr>
            <p:ph idx="1" type="body"/>
          </p:nvPr>
        </p:nvSpPr>
        <p:spPr>
          <a:xfrm>
            <a:off x="684855" y="4400027"/>
            <a:ext cx="5488289" cy="3603070"/>
          </a:xfrm>
          <a:prstGeom prst="rect">
            <a:avLst/>
          </a:prstGeom>
        </p:spPr>
        <p:txBody>
          <a:bodyPr anchorCtr="0" anchor="t" bIns="171200" lIns="171200" spcFirstLastPara="1" rIns="171200" wrap="square" tIns="171200">
            <a:noAutofit/>
          </a:bodyPr>
          <a:lstStyle/>
          <a:p>
            <a:pPr indent="0" lvl="0" marL="0" rtl="0" algn="l">
              <a:spcBef>
                <a:spcPts val="0"/>
              </a:spcBef>
              <a:spcAft>
                <a:spcPts val="0"/>
              </a:spcAft>
              <a:buNone/>
            </a:pPr>
            <a:r>
              <a:t/>
            </a:r>
            <a:endParaRPr/>
          </a:p>
        </p:txBody>
      </p:sp>
      <p:sp>
        <p:nvSpPr>
          <p:cNvPr id="254" name="Google Shape;254;g312112776e1_2_184:notes"/>
          <p:cNvSpPr/>
          <p:nvPr>
            <p:ph idx="2" type="sldImg"/>
          </p:nvPr>
        </p:nvSpPr>
        <p:spPr>
          <a:xfrm>
            <a:off x="1884691" y="1145099"/>
            <a:ext cx="3088619" cy="308295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60" name="Shape 60"/>
        <p:cNvGrpSpPr/>
        <p:nvPr/>
      </p:nvGrpSpPr>
      <p:grpSpPr>
        <a:xfrm>
          <a:off x="0" y="0"/>
          <a:ext cx="0" cy="0"/>
          <a:chOff x="0" y="0"/>
          <a:chExt cx="0" cy="0"/>
        </a:xfrm>
      </p:grpSpPr>
      <p:sp>
        <p:nvSpPr>
          <p:cNvPr id="61" name="Google Shape;61;p14"/>
          <p:cNvSpPr txBox="1"/>
          <p:nvPr>
            <p:ph idx="11" type="ftr"/>
          </p:nvPr>
        </p:nvSpPr>
        <p:spPr>
          <a:xfrm>
            <a:off x="3108960" y="4783454"/>
            <a:ext cx="2926080" cy="257174"/>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62" name="Google Shape;62;p14"/>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63" name="Google Shape;63;p14"/>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4" name="Shape 64"/>
        <p:cNvGrpSpPr/>
        <p:nvPr/>
      </p:nvGrpSpPr>
      <p:grpSpPr>
        <a:xfrm>
          <a:off x="0" y="0"/>
          <a:ext cx="0" cy="0"/>
          <a:chOff x="0" y="0"/>
          <a:chExt cx="0" cy="0"/>
        </a:xfrm>
      </p:grpSpPr>
      <p:sp>
        <p:nvSpPr>
          <p:cNvPr id="65" name="Google Shape;65;p15"/>
          <p:cNvSpPr txBox="1"/>
          <p:nvPr>
            <p:ph type="ctrTitle"/>
          </p:nvPr>
        </p:nvSpPr>
        <p:spPr>
          <a:xfrm>
            <a:off x="685799" y="1594484"/>
            <a:ext cx="7772400" cy="10801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66" name="Google Shape;66;p15"/>
          <p:cNvSpPr txBox="1"/>
          <p:nvPr>
            <p:ph idx="1" type="subTitle"/>
          </p:nvPr>
        </p:nvSpPr>
        <p:spPr>
          <a:xfrm>
            <a:off x="1371600" y="2880360"/>
            <a:ext cx="6400800" cy="128587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67" name="Google Shape;67;p15"/>
          <p:cNvSpPr txBox="1"/>
          <p:nvPr>
            <p:ph idx="11" type="ftr"/>
          </p:nvPr>
        </p:nvSpPr>
        <p:spPr>
          <a:xfrm>
            <a:off x="3108960" y="4783454"/>
            <a:ext cx="2926080" cy="257174"/>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68" name="Google Shape;68;p15"/>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69" name="Google Shape;69;p15"/>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0" name="Shape 70"/>
        <p:cNvGrpSpPr/>
        <p:nvPr/>
      </p:nvGrpSpPr>
      <p:grpSpPr>
        <a:xfrm>
          <a:off x="0" y="0"/>
          <a:ext cx="0" cy="0"/>
          <a:chOff x="0" y="0"/>
          <a:chExt cx="0" cy="0"/>
        </a:xfrm>
      </p:grpSpPr>
      <p:sp>
        <p:nvSpPr>
          <p:cNvPr id="71" name="Google Shape;71;p16"/>
          <p:cNvSpPr txBox="1"/>
          <p:nvPr>
            <p:ph type="title"/>
          </p:nvPr>
        </p:nvSpPr>
        <p:spPr>
          <a:xfrm>
            <a:off x="457200" y="205740"/>
            <a:ext cx="8229600" cy="822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72" name="Google Shape;72;p16"/>
          <p:cNvSpPr txBox="1"/>
          <p:nvPr>
            <p:ph idx="1" type="body"/>
          </p:nvPr>
        </p:nvSpPr>
        <p:spPr>
          <a:xfrm>
            <a:off x="457200" y="1183004"/>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2500"/>
              <a:buNone/>
              <a:defRPr/>
            </a:lvl1pPr>
            <a:lvl2pPr indent="-228600" lvl="1" marL="914400" algn="l">
              <a:spcBef>
                <a:spcPts val="0"/>
              </a:spcBef>
              <a:spcAft>
                <a:spcPts val="0"/>
              </a:spcAft>
              <a:buSzPts val="2500"/>
              <a:buNone/>
              <a:defRPr/>
            </a:lvl2pPr>
            <a:lvl3pPr indent="-228600" lvl="2" marL="1371600" algn="l">
              <a:spcBef>
                <a:spcPts val="0"/>
              </a:spcBef>
              <a:spcAft>
                <a:spcPts val="0"/>
              </a:spcAft>
              <a:buSzPts val="2500"/>
              <a:buNone/>
              <a:defRPr/>
            </a:lvl3pPr>
            <a:lvl4pPr indent="-228600" lvl="3" marL="1828800" algn="l">
              <a:spcBef>
                <a:spcPts val="0"/>
              </a:spcBef>
              <a:spcAft>
                <a:spcPts val="0"/>
              </a:spcAft>
              <a:buSzPts val="2500"/>
              <a:buNone/>
              <a:defRPr/>
            </a:lvl4pPr>
            <a:lvl5pPr indent="-228600" lvl="4" marL="2286000" algn="l">
              <a:spcBef>
                <a:spcPts val="0"/>
              </a:spcBef>
              <a:spcAft>
                <a:spcPts val="0"/>
              </a:spcAft>
              <a:buSzPts val="2500"/>
              <a:buNone/>
              <a:defRPr/>
            </a:lvl5pPr>
            <a:lvl6pPr indent="-228600" lvl="5" marL="2743200" algn="l">
              <a:spcBef>
                <a:spcPts val="0"/>
              </a:spcBef>
              <a:spcAft>
                <a:spcPts val="0"/>
              </a:spcAft>
              <a:buSzPts val="2500"/>
              <a:buNone/>
              <a:defRPr/>
            </a:lvl6pPr>
            <a:lvl7pPr indent="-228600" lvl="6" marL="3200400" algn="l">
              <a:spcBef>
                <a:spcPts val="0"/>
              </a:spcBef>
              <a:spcAft>
                <a:spcPts val="0"/>
              </a:spcAft>
              <a:buSzPts val="2500"/>
              <a:buNone/>
              <a:defRPr/>
            </a:lvl7pPr>
            <a:lvl8pPr indent="-228600" lvl="7" marL="3657600" algn="l">
              <a:spcBef>
                <a:spcPts val="0"/>
              </a:spcBef>
              <a:spcAft>
                <a:spcPts val="0"/>
              </a:spcAft>
              <a:buSzPts val="2500"/>
              <a:buNone/>
              <a:defRPr/>
            </a:lvl8pPr>
            <a:lvl9pPr indent="-228600" lvl="8" marL="4114800" algn="l">
              <a:spcBef>
                <a:spcPts val="0"/>
              </a:spcBef>
              <a:spcAft>
                <a:spcPts val="0"/>
              </a:spcAft>
              <a:buSzPts val="2500"/>
              <a:buNone/>
              <a:defRPr/>
            </a:lvl9pPr>
          </a:lstStyle>
          <a:p/>
        </p:txBody>
      </p:sp>
      <p:sp>
        <p:nvSpPr>
          <p:cNvPr id="73" name="Google Shape;73;p16"/>
          <p:cNvSpPr txBox="1"/>
          <p:nvPr>
            <p:ph idx="11" type="ftr"/>
          </p:nvPr>
        </p:nvSpPr>
        <p:spPr>
          <a:xfrm>
            <a:off x="3108960" y="4783454"/>
            <a:ext cx="2926080" cy="257174"/>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74" name="Google Shape;74;p16"/>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75" name="Google Shape;75;p16"/>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6" name="Shape 76"/>
        <p:cNvGrpSpPr/>
        <p:nvPr/>
      </p:nvGrpSpPr>
      <p:grpSpPr>
        <a:xfrm>
          <a:off x="0" y="0"/>
          <a:ext cx="0" cy="0"/>
          <a:chOff x="0" y="0"/>
          <a:chExt cx="0" cy="0"/>
        </a:xfrm>
      </p:grpSpPr>
      <p:sp>
        <p:nvSpPr>
          <p:cNvPr id="77" name="Google Shape;77;p17"/>
          <p:cNvSpPr txBox="1"/>
          <p:nvPr>
            <p:ph type="title"/>
          </p:nvPr>
        </p:nvSpPr>
        <p:spPr>
          <a:xfrm>
            <a:off x="457200" y="205740"/>
            <a:ext cx="8229600" cy="822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78" name="Google Shape;78;p17"/>
          <p:cNvSpPr txBox="1"/>
          <p:nvPr>
            <p:ph idx="1" type="body"/>
          </p:nvPr>
        </p:nvSpPr>
        <p:spPr>
          <a:xfrm>
            <a:off x="457200" y="1183004"/>
            <a:ext cx="3977639"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2500"/>
              <a:buNone/>
              <a:defRPr/>
            </a:lvl1pPr>
            <a:lvl2pPr indent="-228600" lvl="1" marL="914400" algn="l">
              <a:spcBef>
                <a:spcPts val="0"/>
              </a:spcBef>
              <a:spcAft>
                <a:spcPts val="0"/>
              </a:spcAft>
              <a:buSzPts val="2500"/>
              <a:buNone/>
              <a:defRPr/>
            </a:lvl2pPr>
            <a:lvl3pPr indent="-228600" lvl="2" marL="1371600" algn="l">
              <a:spcBef>
                <a:spcPts val="0"/>
              </a:spcBef>
              <a:spcAft>
                <a:spcPts val="0"/>
              </a:spcAft>
              <a:buSzPts val="2500"/>
              <a:buNone/>
              <a:defRPr/>
            </a:lvl3pPr>
            <a:lvl4pPr indent="-228600" lvl="3" marL="1828800" algn="l">
              <a:spcBef>
                <a:spcPts val="0"/>
              </a:spcBef>
              <a:spcAft>
                <a:spcPts val="0"/>
              </a:spcAft>
              <a:buSzPts val="2500"/>
              <a:buNone/>
              <a:defRPr/>
            </a:lvl4pPr>
            <a:lvl5pPr indent="-228600" lvl="4" marL="2286000" algn="l">
              <a:spcBef>
                <a:spcPts val="0"/>
              </a:spcBef>
              <a:spcAft>
                <a:spcPts val="0"/>
              </a:spcAft>
              <a:buSzPts val="2500"/>
              <a:buNone/>
              <a:defRPr/>
            </a:lvl5pPr>
            <a:lvl6pPr indent="-228600" lvl="5" marL="2743200" algn="l">
              <a:spcBef>
                <a:spcPts val="0"/>
              </a:spcBef>
              <a:spcAft>
                <a:spcPts val="0"/>
              </a:spcAft>
              <a:buSzPts val="2500"/>
              <a:buNone/>
              <a:defRPr/>
            </a:lvl6pPr>
            <a:lvl7pPr indent="-228600" lvl="6" marL="3200400" algn="l">
              <a:spcBef>
                <a:spcPts val="0"/>
              </a:spcBef>
              <a:spcAft>
                <a:spcPts val="0"/>
              </a:spcAft>
              <a:buSzPts val="2500"/>
              <a:buNone/>
              <a:defRPr/>
            </a:lvl7pPr>
            <a:lvl8pPr indent="-228600" lvl="7" marL="3657600" algn="l">
              <a:spcBef>
                <a:spcPts val="0"/>
              </a:spcBef>
              <a:spcAft>
                <a:spcPts val="0"/>
              </a:spcAft>
              <a:buSzPts val="2500"/>
              <a:buNone/>
              <a:defRPr/>
            </a:lvl8pPr>
            <a:lvl9pPr indent="-228600" lvl="8" marL="4114800" algn="l">
              <a:spcBef>
                <a:spcPts val="0"/>
              </a:spcBef>
              <a:spcAft>
                <a:spcPts val="0"/>
              </a:spcAft>
              <a:buSzPts val="2500"/>
              <a:buNone/>
              <a:defRPr/>
            </a:lvl9pPr>
          </a:lstStyle>
          <a:p/>
        </p:txBody>
      </p:sp>
      <p:sp>
        <p:nvSpPr>
          <p:cNvPr id="79" name="Google Shape;79;p17"/>
          <p:cNvSpPr txBox="1"/>
          <p:nvPr>
            <p:ph idx="2" type="body"/>
          </p:nvPr>
        </p:nvSpPr>
        <p:spPr>
          <a:xfrm>
            <a:off x="4709159" y="1183004"/>
            <a:ext cx="3977639"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2500"/>
              <a:buNone/>
              <a:defRPr/>
            </a:lvl1pPr>
            <a:lvl2pPr indent="-228600" lvl="1" marL="914400" algn="l">
              <a:spcBef>
                <a:spcPts val="0"/>
              </a:spcBef>
              <a:spcAft>
                <a:spcPts val="0"/>
              </a:spcAft>
              <a:buSzPts val="2500"/>
              <a:buNone/>
              <a:defRPr/>
            </a:lvl2pPr>
            <a:lvl3pPr indent="-228600" lvl="2" marL="1371600" algn="l">
              <a:spcBef>
                <a:spcPts val="0"/>
              </a:spcBef>
              <a:spcAft>
                <a:spcPts val="0"/>
              </a:spcAft>
              <a:buSzPts val="2500"/>
              <a:buNone/>
              <a:defRPr/>
            </a:lvl3pPr>
            <a:lvl4pPr indent="-228600" lvl="3" marL="1828800" algn="l">
              <a:spcBef>
                <a:spcPts val="0"/>
              </a:spcBef>
              <a:spcAft>
                <a:spcPts val="0"/>
              </a:spcAft>
              <a:buSzPts val="2500"/>
              <a:buNone/>
              <a:defRPr/>
            </a:lvl4pPr>
            <a:lvl5pPr indent="-228600" lvl="4" marL="2286000" algn="l">
              <a:spcBef>
                <a:spcPts val="0"/>
              </a:spcBef>
              <a:spcAft>
                <a:spcPts val="0"/>
              </a:spcAft>
              <a:buSzPts val="2500"/>
              <a:buNone/>
              <a:defRPr/>
            </a:lvl5pPr>
            <a:lvl6pPr indent="-228600" lvl="5" marL="2743200" algn="l">
              <a:spcBef>
                <a:spcPts val="0"/>
              </a:spcBef>
              <a:spcAft>
                <a:spcPts val="0"/>
              </a:spcAft>
              <a:buSzPts val="2500"/>
              <a:buNone/>
              <a:defRPr/>
            </a:lvl6pPr>
            <a:lvl7pPr indent="-228600" lvl="6" marL="3200400" algn="l">
              <a:spcBef>
                <a:spcPts val="0"/>
              </a:spcBef>
              <a:spcAft>
                <a:spcPts val="0"/>
              </a:spcAft>
              <a:buSzPts val="2500"/>
              <a:buNone/>
              <a:defRPr/>
            </a:lvl7pPr>
            <a:lvl8pPr indent="-228600" lvl="7" marL="3657600" algn="l">
              <a:spcBef>
                <a:spcPts val="0"/>
              </a:spcBef>
              <a:spcAft>
                <a:spcPts val="0"/>
              </a:spcAft>
              <a:buSzPts val="2500"/>
              <a:buNone/>
              <a:defRPr/>
            </a:lvl8pPr>
            <a:lvl9pPr indent="-228600" lvl="8" marL="4114800" algn="l">
              <a:spcBef>
                <a:spcPts val="0"/>
              </a:spcBef>
              <a:spcAft>
                <a:spcPts val="0"/>
              </a:spcAft>
              <a:buSzPts val="2500"/>
              <a:buNone/>
              <a:defRPr/>
            </a:lvl9pPr>
          </a:lstStyle>
          <a:p/>
        </p:txBody>
      </p:sp>
      <p:sp>
        <p:nvSpPr>
          <p:cNvPr id="80" name="Google Shape;80;p17"/>
          <p:cNvSpPr txBox="1"/>
          <p:nvPr>
            <p:ph idx="11" type="ftr"/>
          </p:nvPr>
        </p:nvSpPr>
        <p:spPr>
          <a:xfrm>
            <a:off x="3108960" y="4783454"/>
            <a:ext cx="2926080" cy="257174"/>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81" name="Google Shape;81;p17"/>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82" name="Google Shape;82;p17"/>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3" name="Shape 83"/>
        <p:cNvGrpSpPr/>
        <p:nvPr/>
      </p:nvGrpSpPr>
      <p:grpSpPr>
        <a:xfrm>
          <a:off x="0" y="0"/>
          <a:ext cx="0" cy="0"/>
          <a:chOff x="0" y="0"/>
          <a:chExt cx="0" cy="0"/>
        </a:xfrm>
      </p:grpSpPr>
      <p:sp>
        <p:nvSpPr>
          <p:cNvPr id="84" name="Google Shape;84;p18"/>
          <p:cNvSpPr txBox="1"/>
          <p:nvPr>
            <p:ph type="title"/>
          </p:nvPr>
        </p:nvSpPr>
        <p:spPr>
          <a:xfrm>
            <a:off x="457200" y="205740"/>
            <a:ext cx="8229600" cy="822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85" name="Google Shape;85;p18"/>
          <p:cNvSpPr txBox="1"/>
          <p:nvPr>
            <p:ph idx="11" type="ftr"/>
          </p:nvPr>
        </p:nvSpPr>
        <p:spPr>
          <a:xfrm>
            <a:off x="3108960" y="4783454"/>
            <a:ext cx="2926080" cy="257174"/>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86" name="Google Shape;86;p18"/>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p:txBody>
      </p:sp>
      <p:sp>
        <p:nvSpPr>
          <p:cNvPr id="87" name="Google Shape;87;p18"/>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0221" cy="303891"/>
          </a:xfrm>
          <a:custGeom>
            <a:rect b="b" l="l" r="r" t="t"/>
            <a:pathLst>
              <a:path extrusionOk="0" h="204470" w="4608195">
                <a:moveTo>
                  <a:pt x="4608004" y="0"/>
                </a:moveTo>
                <a:lnTo>
                  <a:pt x="0" y="0"/>
                </a:lnTo>
                <a:lnTo>
                  <a:pt x="0" y="203974"/>
                </a:lnTo>
                <a:lnTo>
                  <a:pt x="4608004" y="203974"/>
                </a:lnTo>
                <a:lnTo>
                  <a:pt x="4608004" y="0"/>
                </a:lnTo>
                <a:close/>
              </a:path>
            </a:pathLst>
          </a:custGeom>
          <a:solidFill>
            <a:srgbClr val="2B41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2" name="Google Shape;52;p13"/>
          <p:cNvSpPr/>
          <p:nvPr/>
        </p:nvSpPr>
        <p:spPr>
          <a:xfrm>
            <a:off x="239306" y="212048"/>
            <a:ext cx="71792" cy="53794"/>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3" name="Google Shape;53;p13"/>
          <p:cNvSpPr/>
          <p:nvPr/>
        </p:nvSpPr>
        <p:spPr>
          <a:xfrm>
            <a:off x="339285" y="212048"/>
            <a:ext cx="71792" cy="53794"/>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4" name="Google Shape;54;p13"/>
          <p:cNvSpPr/>
          <p:nvPr/>
        </p:nvSpPr>
        <p:spPr>
          <a:xfrm>
            <a:off x="439238" y="212048"/>
            <a:ext cx="71792" cy="53794"/>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5" name="Google Shape;55;p13"/>
          <p:cNvSpPr txBox="1"/>
          <p:nvPr>
            <p:ph type="title"/>
          </p:nvPr>
        </p:nvSpPr>
        <p:spPr>
          <a:xfrm>
            <a:off x="457200" y="205740"/>
            <a:ext cx="8229600" cy="8229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2500"/>
              <a:buNone/>
              <a:defRPr b="0" i="0" sz="3300" u="none" cap="none" strike="noStrike">
                <a:latin typeface="Calibri"/>
                <a:ea typeface="Calibri"/>
                <a:cs typeface="Calibri"/>
                <a:sym typeface="Calibri"/>
              </a:defRPr>
            </a:lvl1pPr>
            <a:lvl2pPr lvl="1">
              <a:spcBef>
                <a:spcPts val="0"/>
              </a:spcBef>
              <a:spcAft>
                <a:spcPts val="0"/>
              </a:spcAft>
              <a:buSzPts val="2500"/>
              <a:buNone/>
              <a:defRPr sz="3300"/>
            </a:lvl2pPr>
            <a:lvl3pPr lvl="2">
              <a:spcBef>
                <a:spcPts val="0"/>
              </a:spcBef>
              <a:spcAft>
                <a:spcPts val="0"/>
              </a:spcAft>
              <a:buSzPts val="2500"/>
              <a:buNone/>
              <a:defRPr sz="3300"/>
            </a:lvl3pPr>
            <a:lvl4pPr lvl="3">
              <a:spcBef>
                <a:spcPts val="0"/>
              </a:spcBef>
              <a:spcAft>
                <a:spcPts val="0"/>
              </a:spcAft>
              <a:buSzPts val="2500"/>
              <a:buNone/>
              <a:defRPr sz="3300"/>
            </a:lvl4pPr>
            <a:lvl5pPr lvl="4">
              <a:spcBef>
                <a:spcPts val="0"/>
              </a:spcBef>
              <a:spcAft>
                <a:spcPts val="0"/>
              </a:spcAft>
              <a:buSzPts val="2500"/>
              <a:buNone/>
              <a:defRPr sz="3300"/>
            </a:lvl5pPr>
            <a:lvl6pPr lvl="5">
              <a:spcBef>
                <a:spcPts val="0"/>
              </a:spcBef>
              <a:spcAft>
                <a:spcPts val="0"/>
              </a:spcAft>
              <a:buSzPts val="2500"/>
              <a:buNone/>
              <a:defRPr sz="3300"/>
            </a:lvl6pPr>
            <a:lvl7pPr lvl="6">
              <a:spcBef>
                <a:spcPts val="0"/>
              </a:spcBef>
              <a:spcAft>
                <a:spcPts val="0"/>
              </a:spcAft>
              <a:buSzPts val="2500"/>
              <a:buNone/>
              <a:defRPr sz="3300"/>
            </a:lvl7pPr>
            <a:lvl8pPr lvl="7">
              <a:spcBef>
                <a:spcPts val="0"/>
              </a:spcBef>
              <a:spcAft>
                <a:spcPts val="0"/>
              </a:spcAft>
              <a:buSzPts val="2500"/>
              <a:buNone/>
              <a:defRPr sz="3300"/>
            </a:lvl8pPr>
            <a:lvl9pPr lvl="8">
              <a:spcBef>
                <a:spcPts val="0"/>
              </a:spcBef>
              <a:spcAft>
                <a:spcPts val="0"/>
              </a:spcAft>
              <a:buSzPts val="2500"/>
              <a:buNone/>
              <a:defRPr sz="3300"/>
            </a:lvl9pPr>
          </a:lstStyle>
          <a:p/>
        </p:txBody>
      </p:sp>
      <p:sp>
        <p:nvSpPr>
          <p:cNvPr id="56" name="Google Shape;56;p13"/>
          <p:cNvSpPr txBox="1"/>
          <p:nvPr>
            <p:ph idx="1" type="body"/>
          </p:nvPr>
        </p:nvSpPr>
        <p:spPr>
          <a:xfrm>
            <a:off x="457200" y="1183004"/>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2500"/>
              <a:buNone/>
              <a:defRPr b="0" i="0" sz="3300" u="none" cap="none" strike="noStrike">
                <a:latin typeface="Calibri"/>
                <a:ea typeface="Calibri"/>
                <a:cs typeface="Calibri"/>
                <a:sym typeface="Calibri"/>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57" name="Google Shape;57;p13"/>
          <p:cNvSpPr txBox="1"/>
          <p:nvPr>
            <p:ph idx="11" type="ftr"/>
          </p:nvPr>
        </p:nvSpPr>
        <p:spPr>
          <a:xfrm>
            <a:off x="3108960" y="4783454"/>
            <a:ext cx="2926080" cy="257174"/>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2500"/>
              <a:buNone/>
              <a:defRPr sz="3300">
                <a:solidFill>
                  <a:srgbClr val="888888"/>
                </a:solidFill>
                <a:latin typeface="Calibri"/>
                <a:ea typeface="Calibri"/>
                <a:cs typeface="Calibri"/>
                <a:sym typeface="Calibri"/>
              </a:defRPr>
            </a:lvl1pPr>
            <a:lvl2pPr lvl="1"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2pPr>
            <a:lvl3pPr lvl="2"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3pPr>
            <a:lvl4pPr lvl="3"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4pPr>
            <a:lvl5pPr lvl="4"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5pPr>
            <a:lvl6pPr lvl="5"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6pPr>
            <a:lvl7pPr lvl="6"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7pPr>
            <a:lvl8pPr lvl="7"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8pPr>
            <a:lvl9pPr lvl="8"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9pPr>
          </a:lstStyle>
          <a:p/>
        </p:txBody>
      </p:sp>
      <p:sp>
        <p:nvSpPr>
          <p:cNvPr id="58" name="Google Shape;58;p13"/>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2500"/>
              <a:buNone/>
              <a:defRPr sz="3300">
                <a:solidFill>
                  <a:srgbClr val="888888"/>
                </a:solidFill>
                <a:latin typeface="Calibri"/>
                <a:ea typeface="Calibri"/>
                <a:cs typeface="Calibri"/>
                <a:sym typeface="Calibri"/>
              </a:defRPr>
            </a:lvl1pPr>
            <a:lvl2pPr lvl="1"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2pPr>
            <a:lvl3pPr lvl="2"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3pPr>
            <a:lvl4pPr lvl="3"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4pPr>
            <a:lvl5pPr lvl="4"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5pPr>
            <a:lvl6pPr lvl="5"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6pPr>
            <a:lvl7pPr lvl="6"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7pPr>
            <a:lvl8pPr lvl="7"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8pPr>
            <a:lvl9pPr lvl="8" marR="0" rtl="0" algn="l">
              <a:spcBef>
                <a:spcPts val="0"/>
              </a:spcBef>
              <a:spcAft>
                <a:spcPts val="0"/>
              </a:spcAft>
              <a:buSzPts val="2500"/>
              <a:buNone/>
              <a:defRPr b="0" i="0" sz="33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b="0" u="non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slide" Target="/ppt/slides/slide5.xml"/><Relationship Id="rId4" Type="http://schemas.openxmlformats.org/officeDocument/2006/relationships/slide" Target="/ppt/slides/slide13.xml"/><Relationship Id="rId5" Type="http://schemas.openxmlformats.org/officeDocument/2006/relationships/slide" Target="/ppt/slides/slide19.xml"/><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slide" Target="/ppt/slides/slide5.xml"/><Relationship Id="rId4" Type="http://schemas.openxmlformats.org/officeDocument/2006/relationships/slide" Target="/ppt/slides/slide13.xml"/><Relationship Id="rId11" Type="http://schemas.openxmlformats.org/officeDocument/2006/relationships/hyperlink" Target="https://www.kaggle.com/datasets/bassamkasasbeh1/wsnds" TargetMode="External"/><Relationship Id="rId10" Type="http://schemas.openxmlformats.org/officeDocument/2006/relationships/hyperlink" Target="https://www.kaggle.com/datasets/hassan06/nslkdd" TargetMode="External"/><Relationship Id="rId12" Type="http://schemas.openxmlformats.org/officeDocument/2006/relationships/hyperlink" Target="https://www.kaggle.com/datasets/bassamkasasbeh1/wsnds" TargetMode="External"/><Relationship Id="rId9" Type="http://schemas.openxmlformats.org/officeDocument/2006/relationships/image" Target="../media/image9.png"/><Relationship Id="rId5" Type="http://schemas.openxmlformats.org/officeDocument/2006/relationships/slide" Target="/ppt/slides/slide19.xml"/><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slide" Target="/ppt/slides/slide5.xml"/><Relationship Id="rId4" Type="http://schemas.openxmlformats.org/officeDocument/2006/relationships/slide" Target="/ppt/slides/slide13.xml"/><Relationship Id="rId10" Type="http://schemas.openxmlformats.org/officeDocument/2006/relationships/hyperlink" Target="https://www.kaggle.com/datasets/dhoogla/nftoniot" TargetMode="External"/><Relationship Id="rId9" Type="http://schemas.openxmlformats.org/officeDocument/2006/relationships/hyperlink" Target="https://www.kaggle.com/datasets/dhoogla/nftoniot" TargetMode="External"/><Relationship Id="rId5" Type="http://schemas.openxmlformats.org/officeDocument/2006/relationships/slide" Target="/ppt/slides/slide19.xml"/><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slide" Target="/ppt/slides/slide5.xml"/><Relationship Id="rId4" Type="http://schemas.openxmlformats.org/officeDocument/2006/relationships/slide" Target="/ppt/slides/slide13.xml"/><Relationship Id="rId5" Type="http://schemas.openxmlformats.org/officeDocument/2006/relationships/slide" Target="/ppt/slides/slide19.xml"/><Relationship Id="rId6" Type="http://schemas.openxmlformats.org/officeDocument/2006/relationships/image" Target="../media/image21.png"/><Relationship Id="rId7"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slide" Target="/ppt/slides/slide5.xml"/><Relationship Id="rId4" Type="http://schemas.openxmlformats.org/officeDocument/2006/relationships/slide" Target="/ppt/slides/slide13.xml"/><Relationship Id="rId5" Type="http://schemas.openxmlformats.org/officeDocument/2006/relationships/slide" Target="/ppt/slides/slide19.xml"/><Relationship Id="rId6"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slide" Target="/ppt/slides/slide5.xml"/><Relationship Id="rId4" Type="http://schemas.openxmlformats.org/officeDocument/2006/relationships/slide" Target="/ppt/slides/slide13.xml"/><Relationship Id="rId11" Type="http://schemas.openxmlformats.org/officeDocument/2006/relationships/image" Target="../media/image28.png"/><Relationship Id="rId10" Type="http://schemas.openxmlformats.org/officeDocument/2006/relationships/image" Target="../media/image31.png"/><Relationship Id="rId9" Type="http://schemas.openxmlformats.org/officeDocument/2006/relationships/image" Target="../media/image33.png"/><Relationship Id="rId5" Type="http://schemas.openxmlformats.org/officeDocument/2006/relationships/slide" Target="/ppt/slides/slide19.xml"/><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32.png"/><Relationship Id="rId6" Type="http://schemas.openxmlformats.org/officeDocument/2006/relationships/image" Target="../media/image27.png"/><Relationship Id="rId7"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slide" Target="/ppt/slides/slide5.xml"/><Relationship Id="rId4" Type="http://schemas.openxmlformats.org/officeDocument/2006/relationships/slide" Target="/ppt/slides/slide13.xml"/><Relationship Id="rId5" Type="http://schemas.openxmlformats.org/officeDocument/2006/relationships/slide" Target="/ppt/slides/slide19.xml"/><Relationship Id="rId6" Type="http://schemas.openxmlformats.org/officeDocument/2006/relationships/image" Target="../media/image1.png"/><Relationship Id="rId7" Type="http://schemas.openxmlformats.org/officeDocument/2006/relationships/image" Target="../media/image36.png"/><Relationship Id="rId8"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ieeexplore.ieee.org/document/8988230" TargetMode="External"/><Relationship Id="rId4" Type="http://schemas.openxmlformats.org/officeDocument/2006/relationships/hyperlink" Target="https://ieeexplore.ieee.org/document/8066291" TargetMode="External"/><Relationship Id="rId5" Type="http://schemas.openxmlformats.org/officeDocument/2006/relationships/hyperlink" Target="https://www.researchgate.net/publication/301747018_Fuzziness_based_semi-supervised_learning_approach_for_Intrusion_Detection_System" TargetMode="External"/><Relationship Id="rId6" Type="http://schemas.openxmlformats.org/officeDocument/2006/relationships/hyperlink" Target="https://ieeexplore.ieee.org/document/8681044" TargetMode="External"/><Relationship Id="rId7" Type="http://schemas.openxmlformats.org/officeDocument/2006/relationships/hyperlink" Target="https://ieeexplore.ieee.org/abstract/document/1037963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ieeexplore.ieee.org/document/10496686" TargetMode="External"/><Relationship Id="rId4" Type="http://schemas.openxmlformats.org/officeDocument/2006/relationships/hyperlink" Target="https://thesai.org/Publications/ViewPaper?Volume=14&amp;Issue=9&amp;Code=IJACSA&amp;SerialNo=49" TargetMode="External"/><Relationship Id="rId5" Type="http://schemas.openxmlformats.org/officeDocument/2006/relationships/hyperlink" Target="https://www.sciencedirect.com/science/article/pii/S277266222200073X" TargetMode="External"/><Relationship Id="rId6" Type="http://schemas.openxmlformats.org/officeDocument/2006/relationships/hyperlink" Target="https://www.sciencedirect.com/science/article/pii/S187705092200761X" TargetMode="External"/><Relationship Id="rId7" Type="http://schemas.openxmlformats.org/officeDocument/2006/relationships/hyperlink" Target="https://www.sciencedirect.com/science/article/pii/S187705092200761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slide" Target="/ppt/slides/slide5.xml"/><Relationship Id="rId4" Type="http://schemas.openxmlformats.org/officeDocument/2006/relationships/slide" Target="/ppt/slides/slide13.xml"/><Relationship Id="rId5" Type="http://schemas.openxmlformats.org/officeDocument/2006/relationships/slide" Target="/ppt/slid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13.xml"/><Relationship Id="rId5" Type="http://schemas.openxmlformats.org/officeDocument/2006/relationships/slide" Target="/ppt/slides/slide19.xml"/><Relationship Id="rId6" Type="http://schemas.openxmlformats.org/officeDocument/2006/relationships/image" Target="../media/image1.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slide" Target="/ppt/slides/slide5.xml"/><Relationship Id="rId4" Type="http://schemas.openxmlformats.org/officeDocument/2006/relationships/slide" Target="/ppt/slides/slide13.xml"/><Relationship Id="rId5" Type="http://schemas.openxmlformats.org/officeDocument/2006/relationships/slide" Target="/ppt/slides/slide19.xml"/><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drive.google.com/file/d/1bmii8sGlNdYtplYku-M-oX9vEQzjivI2/view?usp=driv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slide" Target="/ppt/slides/slide5.xml"/><Relationship Id="rId4" Type="http://schemas.openxmlformats.org/officeDocument/2006/relationships/slide" Target="/ppt/slides/slide13.xml"/><Relationship Id="rId5" Type="http://schemas.openxmlformats.org/officeDocument/2006/relationships/slide" Target="/ppt/slides/slide19.xml"/><Relationship Id="rId6" Type="http://schemas.openxmlformats.org/officeDocument/2006/relationships/image" Target="../media/image1.png"/><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93" name="Google Shape;93;p19"/>
          <p:cNvGrpSpPr/>
          <p:nvPr/>
        </p:nvGrpSpPr>
        <p:grpSpPr>
          <a:xfrm>
            <a:off x="2804007" y="212048"/>
            <a:ext cx="471660" cy="53794"/>
            <a:chOff x="1413687" y="142674"/>
            <a:chExt cx="237795" cy="36195"/>
          </a:xfrm>
        </p:grpSpPr>
        <p:sp>
          <p:nvSpPr>
            <p:cNvPr id="94" name="Google Shape;94;p19"/>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95" name="Google Shape;95;p19"/>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96" name="Google Shape;96;p19"/>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97" name="Google Shape;97;p19"/>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98" name="Google Shape;98;p19"/>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99" name="Google Shape;99;p19"/>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100" name="Google Shape;100;p19"/>
          <p:cNvGrpSpPr/>
          <p:nvPr/>
        </p:nvGrpSpPr>
        <p:grpSpPr>
          <a:xfrm>
            <a:off x="5560332" y="212048"/>
            <a:ext cx="171747" cy="53794"/>
            <a:chOff x="2803334" y="142674"/>
            <a:chExt cx="86589" cy="36195"/>
          </a:xfrm>
        </p:grpSpPr>
        <p:sp>
          <p:nvSpPr>
            <p:cNvPr id="101" name="Google Shape;101;p19"/>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02" name="Google Shape;102;p19"/>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03" name="Google Shape;103;p19"/>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104" name="Google Shape;104;p19"/>
          <p:cNvGrpSpPr/>
          <p:nvPr/>
        </p:nvGrpSpPr>
        <p:grpSpPr>
          <a:xfrm>
            <a:off x="8027927" y="212048"/>
            <a:ext cx="171747" cy="53794"/>
            <a:chOff x="4047413" y="142674"/>
            <a:chExt cx="86589" cy="36195"/>
          </a:xfrm>
        </p:grpSpPr>
        <p:sp>
          <p:nvSpPr>
            <p:cNvPr id="105" name="Google Shape;105;p19"/>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06" name="Google Shape;106;p19"/>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07" name="Google Shape;107;p19"/>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108" name="Google Shape;108;p19"/>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109" name="Google Shape;109;p19"/>
          <p:cNvPicPr preferRelativeResize="0"/>
          <p:nvPr/>
        </p:nvPicPr>
        <p:blipFill rotWithShape="1">
          <a:blip r:embed="rId6">
            <a:alphaModFix/>
          </a:blip>
          <a:srcRect b="0" l="0" r="0" t="0"/>
          <a:stretch/>
        </p:blipFill>
        <p:spPr>
          <a:xfrm>
            <a:off x="987412" y="558425"/>
            <a:ext cx="6867638" cy="1191813"/>
          </a:xfrm>
          <a:prstGeom prst="rect">
            <a:avLst/>
          </a:prstGeom>
          <a:noFill/>
          <a:ln>
            <a:noFill/>
          </a:ln>
        </p:spPr>
      </p:pic>
      <p:grpSp>
        <p:nvGrpSpPr>
          <p:cNvPr id="110" name="Google Shape;110;p19"/>
          <p:cNvGrpSpPr/>
          <p:nvPr/>
        </p:nvGrpSpPr>
        <p:grpSpPr>
          <a:xfrm>
            <a:off x="174054" y="1799439"/>
            <a:ext cx="8970162" cy="1120246"/>
            <a:chOff x="87743" y="1380134"/>
            <a:chExt cx="4483736" cy="550300"/>
          </a:xfrm>
        </p:grpSpPr>
        <p:sp>
          <p:nvSpPr>
            <p:cNvPr id="111" name="Google Shape;111;p19"/>
            <p:cNvSpPr/>
            <p:nvPr/>
          </p:nvSpPr>
          <p:spPr>
            <a:xfrm>
              <a:off x="87743" y="1380134"/>
              <a:ext cx="4432935" cy="82550"/>
            </a:xfrm>
            <a:custGeom>
              <a:rect b="b" l="l" r="r" t="t"/>
              <a:pathLst>
                <a:path extrusionOk="0" h="82550" w="4432935">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12" name="Google Shape;112;p19"/>
            <p:cNvSpPr/>
            <p:nvPr/>
          </p:nvSpPr>
          <p:spPr>
            <a:xfrm>
              <a:off x="138544" y="1443389"/>
              <a:ext cx="4432935" cy="487045"/>
            </a:xfrm>
            <a:custGeom>
              <a:rect b="b" l="l" r="r" t="t"/>
              <a:pathLst>
                <a:path extrusionOk="0" h="487044" w="4432935">
                  <a:moveTo>
                    <a:pt x="4432566" y="0"/>
                  </a:moveTo>
                  <a:lnTo>
                    <a:pt x="0" y="0"/>
                  </a:lnTo>
                  <a:lnTo>
                    <a:pt x="0" y="486821"/>
                  </a:lnTo>
                  <a:lnTo>
                    <a:pt x="4432566" y="486821"/>
                  </a:lnTo>
                  <a:lnTo>
                    <a:pt x="443256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13" name="Google Shape;113;p19"/>
            <p:cNvSpPr/>
            <p:nvPr/>
          </p:nvSpPr>
          <p:spPr>
            <a:xfrm>
              <a:off x="87743" y="1424552"/>
              <a:ext cx="4432935" cy="455294"/>
            </a:xfrm>
            <a:custGeom>
              <a:rect b="b" l="l" r="r" t="t"/>
              <a:pathLst>
                <a:path extrusionOk="0" h="455294" w="4432935">
                  <a:moveTo>
                    <a:pt x="4432566" y="0"/>
                  </a:moveTo>
                  <a:lnTo>
                    <a:pt x="0" y="0"/>
                  </a:lnTo>
                  <a:lnTo>
                    <a:pt x="0" y="404056"/>
                  </a:lnTo>
                  <a:lnTo>
                    <a:pt x="4008" y="423781"/>
                  </a:lnTo>
                  <a:lnTo>
                    <a:pt x="14922" y="439934"/>
                  </a:lnTo>
                  <a:lnTo>
                    <a:pt x="31075" y="450848"/>
                  </a:lnTo>
                  <a:lnTo>
                    <a:pt x="50800" y="454857"/>
                  </a:lnTo>
                  <a:lnTo>
                    <a:pt x="4381765" y="454857"/>
                  </a:lnTo>
                  <a:lnTo>
                    <a:pt x="4401490" y="450848"/>
                  </a:lnTo>
                  <a:lnTo>
                    <a:pt x="4417643" y="439934"/>
                  </a:lnTo>
                  <a:lnTo>
                    <a:pt x="4428558" y="423781"/>
                  </a:lnTo>
                  <a:lnTo>
                    <a:pt x="4432566" y="404056"/>
                  </a:lnTo>
                  <a:lnTo>
                    <a:pt x="4432566"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14" name="Google Shape;114;p19"/>
          <p:cNvSpPr txBox="1"/>
          <p:nvPr/>
        </p:nvSpPr>
        <p:spPr>
          <a:xfrm>
            <a:off x="1110964" y="1872105"/>
            <a:ext cx="7314000" cy="934500"/>
          </a:xfrm>
          <a:prstGeom prst="rect">
            <a:avLst/>
          </a:prstGeom>
          <a:noFill/>
          <a:ln>
            <a:noFill/>
          </a:ln>
        </p:spPr>
        <p:txBody>
          <a:bodyPr anchorCtr="0" anchor="t" bIns="0" lIns="0" spcFirstLastPara="1" rIns="0" wrap="square" tIns="31125">
            <a:spAutoFit/>
          </a:bodyPr>
          <a:lstStyle/>
          <a:p>
            <a:pPr indent="0" lvl="0" marL="25400" marR="0" rtl="0" algn="ctr">
              <a:lnSpc>
                <a:spcPct val="100000"/>
              </a:lnSpc>
              <a:spcBef>
                <a:spcPts val="0"/>
              </a:spcBef>
              <a:spcAft>
                <a:spcPts val="0"/>
              </a:spcAft>
              <a:buNone/>
            </a:pPr>
            <a:r>
              <a:rPr lang="en" sz="1800">
                <a:solidFill>
                  <a:srgbClr val="FFFFFF"/>
                </a:solidFill>
                <a:latin typeface="Helvetica Neue"/>
                <a:ea typeface="Helvetica Neue"/>
                <a:cs typeface="Helvetica Neue"/>
                <a:sym typeface="Helvetica Neue"/>
              </a:rPr>
              <a:t>A Novel approach to Intrusion Detection in IoT Networks using Wavelet Transforms</a:t>
            </a:r>
            <a:r>
              <a:rPr lang="en" sz="2400">
                <a:solidFill>
                  <a:srgbClr val="FFFFFF"/>
                </a:solidFill>
                <a:latin typeface="Helvetica Neue"/>
                <a:ea typeface="Helvetica Neue"/>
                <a:cs typeface="Helvetica Neue"/>
                <a:sym typeface="Helvetica Neue"/>
              </a:rPr>
              <a:t> </a:t>
            </a:r>
            <a:endParaRPr sz="2400">
              <a:solidFill>
                <a:srgbClr val="FFFFFF"/>
              </a:solidFill>
              <a:latin typeface="Helvetica Neue"/>
              <a:ea typeface="Helvetica Neue"/>
              <a:cs typeface="Helvetica Neue"/>
              <a:sym typeface="Helvetica Neue"/>
            </a:endParaRPr>
          </a:p>
          <a:p>
            <a:pPr indent="0" lvl="0" marL="0" marR="0" rtl="0" algn="ctr">
              <a:lnSpc>
                <a:spcPct val="100000"/>
              </a:lnSpc>
              <a:spcBef>
                <a:spcPts val="200"/>
              </a:spcBef>
              <a:spcAft>
                <a:spcPts val="0"/>
              </a:spcAft>
              <a:buNone/>
            </a:pPr>
            <a:r>
              <a:rPr lang="en" sz="1500">
                <a:solidFill>
                  <a:srgbClr val="FFFFFF"/>
                </a:solidFill>
                <a:latin typeface="Helvetica Neue"/>
                <a:ea typeface="Helvetica Neue"/>
                <a:cs typeface="Helvetica Neue"/>
                <a:sym typeface="Helvetica Neue"/>
              </a:rPr>
              <a:t>BTP End Term Presentation</a:t>
            </a:r>
            <a:endParaRPr sz="2400"/>
          </a:p>
        </p:txBody>
      </p:sp>
      <p:sp>
        <p:nvSpPr>
          <p:cNvPr id="115" name="Google Shape;115;p19"/>
          <p:cNvSpPr txBox="1"/>
          <p:nvPr/>
        </p:nvSpPr>
        <p:spPr>
          <a:xfrm>
            <a:off x="214225" y="2983100"/>
            <a:ext cx="3528600" cy="1954800"/>
          </a:xfrm>
          <a:prstGeom prst="rect">
            <a:avLst/>
          </a:prstGeom>
          <a:noFill/>
          <a:ln>
            <a:noFill/>
          </a:ln>
        </p:spPr>
        <p:txBody>
          <a:bodyPr anchorCtr="0" anchor="t" bIns="0" lIns="0" spcFirstLastPara="1" rIns="0" wrap="square" tIns="21900">
            <a:spAutoFit/>
          </a:bodyPr>
          <a:lstStyle/>
          <a:p>
            <a:pPr indent="0" lvl="0" marL="25400" marR="12700" rtl="0" algn="just">
              <a:lnSpc>
                <a:spcPct val="199200"/>
              </a:lnSpc>
              <a:spcBef>
                <a:spcPts val="0"/>
              </a:spcBef>
              <a:spcAft>
                <a:spcPts val="0"/>
              </a:spcAft>
              <a:buNone/>
            </a:pPr>
            <a:r>
              <a:rPr i="1" lang="en" sz="1800">
                <a:solidFill>
                  <a:srgbClr val="002060"/>
                </a:solidFill>
                <a:latin typeface="Calibri"/>
                <a:ea typeface="Calibri"/>
                <a:cs typeface="Calibri"/>
                <a:sym typeface="Calibri"/>
              </a:rPr>
              <a:t>Vaibhav  Sodhi :       112215192</a:t>
            </a:r>
            <a:endParaRPr sz="2500"/>
          </a:p>
          <a:p>
            <a:pPr indent="0" lvl="0" marL="25400" marR="12700" rtl="0" algn="just">
              <a:lnSpc>
                <a:spcPct val="199200"/>
              </a:lnSpc>
              <a:spcBef>
                <a:spcPts val="0"/>
              </a:spcBef>
              <a:spcAft>
                <a:spcPts val="0"/>
              </a:spcAft>
              <a:buNone/>
            </a:pPr>
            <a:r>
              <a:rPr i="1" lang="en" sz="1800">
                <a:solidFill>
                  <a:srgbClr val="002060"/>
                </a:solidFill>
                <a:latin typeface="Calibri"/>
                <a:ea typeface="Calibri"/>
                <a:cs typeface="Calibri"/>
                <a:sym typeface="Calibri"/>
              </a:rPr>
              <a:t>Darpan Maurya:</a:t>
            </a:r>
            <a:r>
              <a:rPr i="1" lang="en" sz="1800">
                <a:solidFill>
                  <a:srgbClr val="002060"/>
                </a:solidFill>
                <a:latin typeface="Calibri"/>
                <a:ea typeface="Calibri"/>
                <a:cs typeface="Calibri"/>
                <a:sym typeface="Calibri"/>
              </a:rPr>
              <a:t>	</a:t>
            </a:r>
            <a:r>
              <a:rPr i="1" lang="en" sz="1800">
                <a:solidFill>
                  <a:srgbClr val="002060"/>
                </a:solidFill>
                <a:latin typeface="Calibri"/>
                <a:ea typeface="Calibri"/>
                <a:cs typeface="Calibri"/>
                <a:sym typeface="Calibri"/>
              </a:rPr>
              <a:t>112215054     Tabish Farooqui:</a:t>
            </a:r>
            <a:r>
              <a:rPr i="1" lang="en" sz="1800">
                <a:solidFill>
                  <a:srgbClr val="002060"/>
                </a:solidFill>
                <a:latin typeface="Calibri"/>
                <a:ea typeface="Calibri"/>
                <a:cs typeface="Calibri"/>
                <a:sym typeface="Calibri"/>
              </a:rPr>
              <a:t>	</a:t>
            </a:r>
            <a:r>
              <a:rPr i="1" lang="en" sz="1800">
                <a:solidFill>
                  <a:srgbClr val="002060"/>
                </a:solidFill>
                <a:latin typeface="Calibri"/>
                <a:ea typeface="Calibri"/>
                <a:cs typeface="Calibri"/>
                <a:sym typeface="Calibri"/>
              </a:rPr>
              <a:t>112215183    Harsh Singh :           112215070</a:t>
            </a:r>
            <a:endParaRPr sz="1800">
              <a:solidFill>
                <a:srgbClr val="002060"/>
              </a:solidFill>
              <a:latin typeface="Calibri"/>
              <a:ea typeface="Calibri"/>
              <a:cs typeface="Calibri"/>
              <a:sym typeface="Calibri"/>
            </a:endParaRPr>
          </a:p>
        </p:txBody>
      </p:sp>
      <p:sp>
        <p:nvSpPr>
          <p:cNvPr id="116" name="Google Shape;116;p19"/>
          <p:cNvSpPr txBox="1"/>
          <p:nvPr/>
        </p:nvSpPr>
        <p:spPr>
          <a:xfrm>
            <a:off x="4063127" y="3083298"/>
            <a:ext cx="4885200" cy="1276200"/>
          </a:xfrm>
          <a:prstGeom prst="rect">
            <a:avLst/>
          </a:prstGeom>
          <a:noFill/>
          <a:ln>
            <a:noFill/>
          </a:ln>
        </p:spPr>
        <p:txBody>
          <a:bodyPr anchorCtr="0" anchor="t" bIns="83075" lIns="166175" spcFirstLastPara="1" rIns="166175" wrap="square" tIns="83075">
            <a:spAutoFit/>
          </a:bodyPr>
          <a:lstStyle/>
          <a:p>
            <a:pPr indent="0" lvl="0" marL="0" marR="0" rtl="0" algn="l">
              <a:spcBef>
                <a:spcPts val="0"/>
              </a:spcBef>
              <a:spcAft>
                <a:spcPts val="0"/>
              </a:spcAft>
              <a:buNone/>
            </a:pPr>
            <a:r>
              <a:rPr lang="en" sz="1800">
                <a:solidFill>
                  <a:srgbClr val="002060"/>
                </a:solidFill>
                <a:latin typeface="Calibri"/>
                <a:ea typeface="Calibri"/>
                <a:cs typeface="Calibri"/>
                <a:sym typeface="Calibri"/>
              </a:rPr>
              <a:t>Faculty Advisor:  Dr. Pradeepkumar Bhale</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rPr lang="en" sz="1800">
                <a:solidFill>
                  <a:srgbClr val="002060"/>
                </a:solidFill>
                <a:latin typeface="Calibri"/>
                <a:ea typeface="Calibri"/>
                <a:cs typeface="Calibri"/>
                <a:sym typeface="Calibri"/>
              </a:rPr>
              <a:t>Date: 6/11/2024</a:t>
            </a:r>
            <a:endParaRPr sz="2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295" name="Google Shape;295;p28"/>
          <p:cNvGrpSpPr/>
          <p:nvPr/>
        </p:nvGrpSpPr>
        <p:grpSpPr>
          <a:xfrm>
            <a:off x="2804007" y="212048"/>
            <a:ext cx="471660" cy="53794"/>
            <a:chOff x="1413687" y="142674"/>
            <a:chExt cx="237795" cy="36195"/>
          </a:xfrm>
        </p:grpSpPr>
        <p:sp>
          <p:nvSpPr>
            <p:cNvPr id="296" name="Google Shape;296;p28"/>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97" name="Google Shape;297;p28"/>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98" name="Google Shape;298;p28"/>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99" name="Google Shape;299;p28"/>
            <p:cNvSpPr/>
            <p:nvPr/>
          </p:nvSpPr>
          <p:spPr>
            <a:xfrm>
              <a:off x="1564893" y="142674"/>
              <a:ext cx="36195" cy="36195"/>
            </a:xfrm>
            <a:custGeom>
              <a:rect b="b" l="l" r="r" t="t"/>
              <a:pathLst>
                <a:path extrusionOk="0" h="36194" w="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00" name="Google Shape;300;p28"/>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01" name="Google Shape;301;p28"/>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02" name="Google Shape;302;p28"/>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303" name="Google Shape;303;p28"/>
          <p:cNvGrpSpPr/>
          <p:nvPr/>
        </p:nvGrpSpPr>
        <p:grpSpPr>
          <a:xfrm>
            <a:off x="5560332" y="212048"/>
            <a:ext cx="171747" cy="53794"/>
            <a:chOff x="2803334" y="142674"/>
            <a:chExt cx="86589" cy="36195"/>
          </a:xfrm>
        </p:grpSpPr>
        <p:sp>
          <p:nvSpPr>
            <p:cNvPr id="304" name="Google Shape;304;p28"/>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05" name="Google Shape;305;p28"/>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06" name="Google Shape;306;p28"/>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307" name="Google Shape;307;p28"/>
          <p:cNvGrpSpPr/>
          <p:nvPr/>
        </p:nvGrpSpPr>
        <p:grpSpPr>
          <a:xfrm>
            <a:off x="8027927" y="212048"/>
            <a:ext cx="171747" cy="53794"/>
            <a:chOff x="4047413" y="142674"/>
            <a:chExt cx="86589" cy="36195"/>
          </a:xfrm>
        </p:grpSpPr>
        <p:sp>
          <p:nvSpPr>
            <p:cNvPr id="308" name="Google Shape;308;p28"/>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09" name="Google Shape;309;p28"/>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10" name="Google Shape;310;p28"/>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311" name="Google Shape;311;p28"/>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12" name="Google Shape;312;p28"/>
          <p:cNvSpPr txBox="1"/>
          <p:nvPr/>
        </p:nvSpPr>
        <p:spPr>
          <a:xfrm>
            <a:off x="189025" y="522100"/>
            <a:ext cx="5249700" cy="1149900"/>
          </a:xfrm>
          <a:prstGeom prst="rect">
            <a:avLst/>
          </a:prstGeom>
          <a:noFill/>
          <a:ln>
            <a:noFill/>
          </a:ln>
        </p:spPr>
        <p:txBody>
          <a:bodyPr anchorCtr="0" anchor="t" bIns="0" lIns="0" spcFirstLastPara="1" rIns="0" wrap="square" tIns="31125">
            <a:spAutoFit/>
          </a:bodyPr>
          <a:lstStyle/>
          <a:p>
            <a:pPr indent="0" lvl="0" marL="25400" marR="0" rtl="0" algn="l">
              <a:lnSpc>
                <a:spcPct val="100000"/>
              </a:lnSpc>
              <a:spcBef>
                <a:spcPts val="0"/>
              </a:spcBef>
              <a:spcAft>
                <a:spcPts val="0"/>
              </a:spcAft>
              <a:buNone/>
            </a:pPr>
            <a:r>
              <a:rPr b="1" lang="en" sz="2300">
                <a:solidFill>
                  <a:srgbClr val="132C68"/>
                </a:solidFill>
                <a:latin typeface="Helvetica Neue"/>
                <a:ea typeface="Helvetica Neue"/>
                <a:cs typeface="Helvetica Neue"/>
                <a:sym typeface="Helvetica Neue"/>
              </a:rPr>
              <a:t>PROPOSED WORK :</a:t>
            </a:r>
            <a:endParaRPr b="1" sz="2300">
              <a:solidFill>
                <a:srgbClr val="132C68"/>
              </a:solidFill>
              <a:latin typeface="Helvetica Neue"/>
              <a:ea typeface="Helvetica Neue"/>
              <a:cs typeface="Helvetica Neue"/>
              <a:sym typeface="Helvetica Neue"/>
            </a:endParaRPr>
          </a:p>
          <a:p>
            <a:pPr indent="0" lvl="0" marL="25400" marR="0" rtl="0" algn="l">
              <a:lnSpc>
                <a:spcPct val="100000"/>
              </a:lnSpc>
              <a:spcBef>
                <a:spcPts val="0"/>
              </a:spcBef>
              <a:spcAft>
                <a:spcPts val="0"/>
              </a:spcAft>
              <a:buNone/>
            </a:pPr>
            <a:r>
              <a:t/>
            </a:r>
            <a:endParaRPr b="1" sz="2300">
              <a:solidFill>
                <a:srgbClr val="132C68"/>
              </a:solidFill>
              <a:latin typeface="Helvetica Neue"/>
              <a:ea typeface="Helvetica Neue"/>
              <a:cs typeface="Helvetica Neue"/>
              <a:sym typeface="Helvetica Neue"/>
            </a:endParaRPr>
          </a:p>
          <a:p>
            <a:pPr indent="0" lvl="0" marL="25400" marR="0" rtl="0" algn="l">
              <a:lnSpc>
                <a:spcPct val="100000"/>
              </a:lnSpc>
              <a:spcBef>
                <a:spcPts val="200"/>
              </a:spcBef>
              <a:spcAft>
                <a:spcPts val="0"/>
              </a:spcAft>
              <a:buNone/>
            </a:pPr>
            <a:r>
              <a:rPr b="1" lang="en" sz="2100">
                <a:solidFill>
                  <a:srgbClr val="132C68"/>
                </a:solidFill>
                <a:latin typeface="Helvetica Neue"/>
                <a:ea typeface="Helvetica Neue"/>
                <a:cs typeface="Helvetica Neue"/>
                <a:sym typeface="Helvetica Neue"/>
              </a:rPr>
              <a:t>Dataset Description</a:t>
            </a:r>
            <a:r>
              <a:rPr b="1" lang="en" sz="2500">
                <a:solidFill>
                  <a:srgbClr val="132C68"/>
                </a:solidFill>
                <a:latin typeface="Helvetica Neue"/>
                <a:ea typeface="Helvetica Neue"/>
                <a:cs typeface="Helvetica Neue"/>
                <a:sym typeface="Helvetica Neue"/>
              </a:rPr>
              <a:t> </a:t>
            </a:r>
            <a:endParaRPr b="1" sz="2500">
              <a:solidFill>
                <a:schemeClr val="dk1"/>
              </a:solidFill>
              <a:latin typeface="Helvetica Neue"/>
              <a:ea typeface="Helvetica Neue"/>
              <a:cs typeface="Helvetica Neue"/>
              <a:sym typeface="Helvetica Neue"/>
            </a:endParaRPr>
          </a:p>
        </p:txBody>
      </p:sp>
      <p:grpSp>
        <p:nvGrpSpPr>
          <p:cNvPr id="313" name="Google Shape;313;p28"/>
          <p:cNvGrpSpPr/>
          <p:nvPr/>
        </p:nvGrpSpPr>
        <p:grpSpPr>
          <a:xfrm>
            <a:off x="841127" y="1795167"/>
            <a:ext cx="201524" cy="207624"/>
            <a:chOff x="176504" y="1108841"/>
            <a:chExt cx="101600" cy="139701"/>
          </a:xfrm>
        </p:grpSpPr>
        <p:pic>
          <p:nvPicPr>
            <p:cNvPr id="314" name="Google Shape;314;p28"/>
            <p:cNvPicPr preferRelativeResize="0"/>
            <p:nvPr/>
          </p:nvPicPr>
          <p:blipFill rotWithShape="1">
            <a:blip r:embed="rId6">
              <a:alphaModFix/>
            </a:blip>
            <a:srcRect b="0" l="0" r="0" t="0"/>
            <a:stretch/>
          </p:blipFill>
          <p:spPr>
            <a:xfrm>
              <a:off x="176504" y="1108841"/>
              <a:ext cx="101219" cy="139175"/>
            </a:xfrm>
            <a:prstGeom prst="rect">
              <a:avLst/>
            </a:prstGeom>
            <a:noFill/>
            <a:ln>
              <a:noFill/>
            </a:ln>
          </p:spPr>
        </p:pic>
        <p:sp>
          <p:nvSpPr>
            <p:cNvPr id="315" name="Google Shape;315;p28"/>
            <p:cNvSpPr/>
            <p:nvPr/>
          </p:nvSpPr>
          <p:spPr>
            <a:xfrm>
              <a:off x="176504" y="1108842"/>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16" name="Google Shape;316;p28"/>
            <p:cNvSpPr/>
            <p:nvPr/>
          </p:nvSpPr>
          <p:spPr>
            <a:xfrm>
              <a:off x="189156" y="1127820"/>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17" name="Google Shape;317;p28"/>
            <p:cNvSpPr/>
            <p:nvPr/>
          </p:nvSpPr>
          <p:spPr>
            <a:xfrm>
              <a:off x="201809" y="1146798"/>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18" name="Google Shape;318;p28"/>
            <p:cNvSpPr/>
            <p:nvPr/>
          </p:nvSpPr>
          <p:spPr>
            <a:xfrm>
              <a:off x="189156" y="1178429"/>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319" name="Google Shape;319;p28"/>
            <p:cNvPicPr preferRelativeResize="0"/>
            <p:nvPr/>
          </p:nvPicPr>
          <p:blipFill rotWithShape="1">
            <a:blip r:embed="rId7">
              <a:alphaModFix/>
            </a:blip>
            <a:srcRect b="0" l="0" r="0" t="0"/>
            <a:stretch/>
          </p:blipFill>
          <p:spPr>
            <a:xfrm>
              <a:off x="233440" y="1175265"/>
              <a:ext cx="31635" cy="44283"/>
            </a:xfrm>
            <a:prstGeom prst="rect">
              <a:avLst/>
            </a:prstGeom>
            <a:noFill/>
            <a:ln>
              <a:noFill/>
            </a:ln>
          </p:spPr>
        </p:pic>
        <p:sp>
          <p:nvSpPr>
            <p:cNvPr id="320" name="Google Shape;320;p28"/>
            <p:cNvSpPr/>
            <p:nvPr/>
          </p:nvSpPr>
          <p:spPr>
            <a:xfrm>
              <a:off x="233440" y="1229038"/>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21" name="Google Shape;321;p28"/>
            <p:cNvSpPr/>
            <p:nvPr/>
          </p:nvSpPr>
          <p:spPr>
            <a:xfrm>
              <a:off x="252419" y="1108842"/>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22" name="Google Shape;322;p28"/>
          <p:cNvSpPr txBox="1"/>
          <p:nvPr/>
        </p:nvSpPr>
        <p:spPr>
          <a:xfrm>
            <a:off x="1110975" y="1725850"/>
            <a:ext cx="3982500" cy="3591300"/>
          </a:xfrm>
          <a:prstGeom prst="rect">
            <a:avLst/>
          </a:prstGeom>
          <a:noFill/>
          <a:ln>
            <a:noFill/>
          </a:ln>
        </p:spPr>
        <p:txBody>
          <a:bodyPr anchorCtr="0" anchor="t" bIns="0" lIns="0" spcFirstLastPara="1" rIns="0" wrap="square" tIns="21900">
            <a:spAutoFit/>
          </a:bodyPr>
          <a:lstStyle/>
          <a:p>
            <a:pPr indent="0" lvl="0" marL="114300" marR="0" rtl="0" algn="l">
              <a:lnSpc>
                <a:spcPct val="100000"/>
              </a:lnSpc>
              <a:spcBef>
                <a:spcPts val="0"/>
              </a:spcBef>
              <a:spcAft>
                <a:spcPts val="0"/>
              </a:spcAft>
              <a:buNone/>
            </a:pPr>
            <a:r>
              <a:rPr b="1" lang="en" sz="1600">
                <a:solidFill>
                  <a:srgbClr val="132C68"/>
                </a:solidFill>
                <a:latin typeface="Arial"/>
                <a:ea typeface="Arial"/>
                <a:cs typeface="Arial"/>
                <a:sym typeface="Arial"/>
              </a:rPr>
              <a:t>NSL-</a:t>
            </a:r>
            <a:r>
              <a:rPr b="1" lang="en" sz="1600">
                <a:solidFill>
                  <a:srgbClr val="132C68"/>
                </a:solidFill>
              </a:rPr>
              <a:t>K</a:t>
            </a:r>
            <a:r>
              <a:rPr b="1" lang="en" sz="1600">
                <a:solidFill>
                  <a:srgbClr val="132C68"/>
                </a:solidFill>
                <a:latin typeface="Arial"/>
                <a:ea typeface="Arial"/>
                <a:cs typeface="Arial"/>
                <a:sym typeface="Arial"/>
              </a:rPr>
              <a:t>DD</a:t>
            </a:r>
            <a:endParaRPr sz="1600">
              <a:solidFill>
                <a:schemeClr val="dk1"/>
              </a:solidFill>
              <a:latin typeface="Arial"/>
              <a:ea typeface="Arial"/>
              <a:cs typeface="Arial"/>
              <a:sym typeface="Arial"/>
            </a:endParaRPr>
          </a:p>
          <a:p>
            <a:pPr indent="-209550" lvl="0" marL="622300" marR="101600" rtl="0" algn="l">
              <a:lnSpc>
                <a:spcPct val="101499"/>
              </a:lnSpc>
              <a:spcBef>
                <a:spcPts val="1200"/>
              </a:spcBef>
              <a:spcAft>
                <a:spcPts val="0"/>
              </a:spcAft>
              <a:buClr>
                <a:srgbClr val="132C68"/>
              </a:buClr>
              <a:buSzPts val="1300"/>
              <a:buFont typeface="Times New Roman"/>
              <a:buChar char="•"/>
            </a:pPr>
            <a:r>
              <a:rPr lang="en" sz="1300">
                <a:solidFill>
                  <a:srgbClr val="132C68"/>
                </a:solidFill>
                <a:latin typeface="Times New Roman"/>
                <a:ea typeface="Times New Roman"/>
                <a:cs typeface="Times New Roman"/>
                <a:sym typeface="Times New Roman"/>
              </a:rPr>
              <a:t>A benchmark dataset used for evaluating intrusion detection systems,  offering a reﬁned version of the KDD’99 dataset with reduced  redundancy and improved data quality for identifying network  intrusions.</a:t>
            </a:r>
            <a:endParaRPr sz="1300">
              <a:solidFill>
                <a:schemeClr val="dk1"/>
              </a:solidFill>
              <a:latin typeface="Times New Roman"/>
              <a:ea typeface="Times New Roman"/>
              <a:cs typeface="Times New Roman"/>
              <a:sym typeface="Times New Roman"/>
            </a:endParaRPr>
          </a:p>
          <a:p>
            <a:pPr indent="0" lvl="0" marL="114300" marR="0" rtl="0" algn="l">
              <a:lnSpc>
                <a:spcPct val="100000"/>
              </a:lnSpc>
              <a:spcBef>
                <a:spcPts val="1900"/>
              </a:spcBef>
              <a:spcAft>
                <a:spcPts val="0"/>
              </a:spcAft>
              <a:buNone/>
            </a:pPr>
            <a:r>
              <a:rPr b="1" lang="en" sz="1600">
                <a:solidFill>
                  <a:srgbClr val="132C68"/>
                </a:solidFill>
                <a:latin typeface="Arial"/>
                <a:ea typeface="Arial"/>
                <a:cs typeface="Arial"/>
                <a:sym typeface="Arial"/>
              </a:rPr>
              <a:t>WSN-DS      </a:t>
            </a:r>
            <a:endParaRPr sz="1600">
              <a:solidFill>
                <a:schemeClr val="dk1"/>
              </a:solidFill>
              <a:latin typeface="Arial"/>
              <a:ea typeface="Arial"/>
              <a:cs typeface="Arial"/>
              <a:sym typeface="Arial"/>
            </a:endParaRPr>
          </a:p>
          <a:p>
            <a:pPr indent="-228600" lvl="0" marL="622300" marR="88900" rtl="0" algn="l">
              <a:lnSpc>
                <a:spcPct val="101499"/>
              </a:lnSpc>
              <a:spcBef>
                <a:spcPts val="1200"/>
              </a:spcBef>
              <a:spcAft>
                <a:spcPts val="0"/>
              </a:spcAft>
              <a:buClr>
                <a:srgbClr val="132C68"/>
              </a:buClr>
              <a:buSzPts val="1600"/>
              <a:buFont typeface="Times New Roman"/>
              <a:buChar char="•"/>
            </a:pPr>
            <a:r>
              <a:rPr lang="en" sz="1300">
                <a:solidFill>
                  <a:srgbClr val="132C68"/>
                </a:solidFill>
                <a:latin typeface="Times New Roman"/>
                <a:ea typeface="Times New Roman"/>
                <a:cs typeface="Times New Roman"/>
                <a:sym typeface="Times New Roman"/>
              </a:rPr>
              <a:t>A dataset designed for evaluating intrusion detection systems in  wireless sensor networks, focusing on attacks like Sinkhole, Blackhole and Wormhole with features related to node behavior and communication</a:t>
            </a:r>
            <a:r>
              <a:rPr lang="en" sz="1300">
                <a:solidFill>
                  <a:srgbClr val="132C68"/>
                </a:solidFill>
                <a:latin typeface="Times New Roman"/>
                <a:ea typeface="Times New Roman"/>
                <a:cs typeface="Times New Roman"/>
                <a:sym typeface="Times New Roman"/>
              </a:rPr>
              <a:t> </a:t>
            </a:r>
            <a:r>
              <a:rPr lang="en" sz="1300">
                <a:solidFill>
                  <a:srgbClr val="132C68"/>
                </a:solidFill>
                <a:latin typeface="Times New Roman"/>
                <a:ea typeface="Times New Roman"/>
                <a:cs typeface="Times New Roman"/>
                <a:sym typeface="Times New Roman"/>
              </a:rPr>
              <a:t>patterns</a:t>
            </a:r>
            <a:r>
              <a:rPr lang="en" sz="1600">
                <a:solidFill>
                  <a:srgbClr val="132C68"/>
                </a:solidFill>
                <a:latin typeface="Times New Roman"/>
                <a:ea typeface="Times New Roman"/>
                <a:cs typeface="Times New Roman"/>
                <a:sym typeface="Times New Roman"/>
              </a:rPr>
              <a:t>.</a:t>
            </a:r>
            <a:endParaRPr sz="1600">
              <a:solidFill>
                <a:srgbClr val="132C68"/>
              </a:solidFill>
              <a:latin typeface="Times New Roman"/>
              <a:ea typeface="Times New Roman"/>
              <a:cs typeface="Times New Roman"/>
              <a:sym typeface="Times New Roman"/>
            </a:endParaRPr>
          </a:p>
          <a:p>
            <a:pPr indent="0" lvl="0" marL="381000" marR="88900" rtl="0" algn="l">
              <a:lnSpc>
                <a:spcPct val="101499"/>
              </a:lnSpc>
              <a:spcBef>
                <a:spcPts val="1200"/>
              </a:spcBef>
              <a:spcAft>
                <a:spcPts val="0"/>
              </a:spcAft>
              <a:buNone/>
            </a:pPr>
            <a:r>
              <a:t/>
            </a:r>
            <a:endParaRPr sz="1600">
              <a:solidFill>
                <a:schemeClr val="dk1"/>
              </a:solidFill>
              <a:latin typeface="Helvetica Neue"/>
              <a:ea typeface="Helvetica Neue"/>
              <a:cs typeface="Helvetica Neue"/>
              <a:sym typeface="Helvetica Neue"/>
            </a:endParaRPr>
          </a:p>
        </p:txBody>
      </p:sp>
      <p:grpSp>
        <p:nvGrpSpPr>
          <p:cNvPr id="323" name="Google Shape;323;p28"/>
          <p:cNvGrpSpPr/>
          <p:nvPr/>
        </p:nvGrpSpPr>
        <p:grpSpPr>
          <a:xfrm>
            <a:off x="793298" y="3391377"/>
            <a:ext cx="201524" cy="218952"/>
            <a:chOff x="176504" y="2022708"/>
            <a:chExt cx="101600" cy="139700"/>
          </a:xfrm>
        </p:grpSpPr>
        <p:pic>
          <p:nvPicPr>
            <p:cNvPr id="324" name="Google Shape;324;p28"/>
            <p:cNvPicPr preferRelativeResize="0"/>
            <p:nvPr/>
          </p:nvPicPr>
          <p:blipFill rotWithShape="1">
            <a:blip r:embed="rId6">
              <a:alphaModFix/>
            </a:blip>
            <a:srcRect b="0" l="0" r="0" t="0"/>
            <a:stretch/>
          </p:blipFill>
          <p:spPr>
            <a:xfrm>
              <a:off x="176504" y="2022708"/>
              <a:ext cx="101219" cy="139174"/>
            </a:xfrm>
            <a:prstGeom prst="rect">
              <a:avLst/>
            </a:prstGeom>
            <a:noFill/>
            <a:ln>
              <a:noFill/>
            </a:ln>
          </p:spPr>
        </p:pic>
        <p:sp>
          <p:nvSpPr>
            <p:cNvPr id="325" name="Google Shape;325;p28"/>
            <p:cNvSpPr/>
            <p:nvPr/>
          </p:nvSpPr>
          <p:spPr>
            <a:xfrm>
              <a:off x="176504" y="2022708"/>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26" name="Google Shape;326;p28"/>
            <p:cNvSpPr/>
            <p:nvPr/>
          </p:nvSpPr>
          <p:spPr>
            <a:xfrm>
              <a:off x="189156" y="2041687"/>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27" name="Google Shape;327;p28"/>
            <p:cNvSpPr/>
            <p:nvPr/>
          </p:nvSpPr>
          <p:spPr>
            <a:xfrm>
              <a:off x="201809" y="2060665"/>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28" name="Google Shape;328;p28"/>
            <p:cNvSpPr/>
            <p:nvPr/>
          </p:nvSpPr>
          <p:spPr>
            <a:xfrm>
              <a:off x="189156" y="2092296"/>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329" name="Google Shape;329;p28"/>
            <p:cNvPicPr preferRelativeResize="0"/>
            <p:nvPr/>
          </p:nvPicPr>
          <p:blipFill rotWithShape="1">
            <a:blip r:embed="rId7">
              <a:alphaModFix/>
            </a:blip>
            <a:srcRect b="0" l="0" r="0" t="0"/>
            <a:stretch/>
          </p:blipFill>
          <p:spPr>
            <a:xfrm>
              <a:off x="233440" y="2089132"/>
              <a:ext cx="31635" cy="44283"/>
            </a:xfrm>
            <a:prstGeom prst="rect">
              <a:avLst/>
            </a:prstGeom>
            <a:noFill/>
            <a:ln>
              <a:noFill/>
            </a:ln>
          </p:spPr>
        </p:pic>
        <p:sp>
          <p:nvSpPr>
            <p:cNvPr id="330" name="Google Shape;330;p28"/>
            <p:cNvSpPr/>
            <p:nvPr/>
          </p:nvSpPr>
          <p:spPr>
            <a:xfrm>
              <a:off x="233440" y="2142905"/>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31" name="Google Shape;331;p28"/>
            <p:cNvSpPr/>
            <p:nvPr/>
          </p:nvSpPr>
          <p:spPr>
            <a:xfrm>
              <a:off x="252419" y="2022708"/>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pic>
        <p:nvPicPr>
          <p:cNvPr id="332" name="Google Shape;332;p28"/>
          <p:cNvPicPr preferRelativeResize="0"/>
          <p:nvPr/>
        </p:nvPicPr>
        <p:blipFill rotWithShape="1">
          <a:blip r:embed="rId8">
            <a:alphaModFix/>
          </a:blip>
          <a:srcRect b="0" l="0" r="0" t="0"/>
          <a:stretch/>
        </p:blipFill>
        <p:spPr>
          <a:xfrm>
            <a:off x="4788676" y="1725850"/>
            <a:ext cx="3411123" cy="1819275"/>
          </a:xfrm>
          <a:prstGeom prst="rect">
            <a:avLst/>
          </a:prstGeom>
          <a:noFill/>
          <a:ln>
            <a:noFill/>
          </a:ln>
        </p:spPr>
      </p:pic>
      <p:pic>
        <p:nvPicPr>
          <p:cNvPr id="333" name="Google Shape;333;p28"/>
          <p:cNvPicPr preferRelativeResize="0"/>
          <p:nvPr/>
        </p:nvPicPr>
        <p:blipFill rotWithShape="1">
          <a:blip r:embed="rId9">
            <a:alphaModFix/>
          </a:blip>
          <a:srcRect b="0" l="0" r="0" t="0"/>
          <a:stretch/>
        </p:blipFill>
        <p:spPr>
          <a:xfrm>
            <a:off x="4974713" y="3598970"/>
            <a:ext cx="3225092" cy="1819282"/>
          </a:xfrm>
          <a:prstGeom prst="rect">
            <a:avLst/>
          </a:prstGeom>
          <a:noFill/>
          <a:ln>
            <a:noFill/>
          </a:ln>
        </p:spPr>
      </p:pic>
      <p:sp>
        <p:nvSpPr>
          <p:cNvPr id="334" name="Google Shape;334;p28"/>
          <p:cNvSpPr txBox="1"/>
          <p:nvPr/>
        </p:nvSpPr>
        <p:spPr>
          <a:xfrm>
            <a:off x="2306600" y="1672000"/>
            <a:ext cx="2569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Calibri"/>
                <a:ea typeface="Calibri"/>
                <a:cs typeface="Calibri"/>
                <a:sym typeface="Calibri"/>
                <a:hlinkClick r:id="rId10"/>
              </a:rPr>
              <a:t>NSL-KDD Dataset</a:t>
            </a:r>
            <a:endParaRPr sz="1600">
              <a:latin typeface="Calibri"/>
              <a:ea typeface="Calibri"/>
              <a:cs typeface="Calibri"/>
              <a:sym typeface="Calibri"/>
            </a:endParaRPr>
          </a:p>
        </p:txBody>
      </p:sp>
      <p:sp>
        <p:nvSpPr>
          <p:cNvPr id="335" name="Google Shape;335;p28">
            <a:hlinkClick r:id="rId11"/>
          </p:cNvPr>
          <p:cNvSpPr txBox="1"/>
          <p:nvPr/>
        </p:nvSpPr>
        <p:spPr>
          <a:xfrm>
            <a:off x="9670050" y="2917625"/>
            <a:ext cx="2701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300">
              <a:latin typeface="Calibri"/>
              <a:ea typeface="Calibri"/>
              <a:cs typeface="Calibri"/>
              <a:sym typeface="Calibri"/>
            </a:endParaRPr>
          </a:p>
        </p:txBody>
      </p:sp>
      <p:sp>
        <p:nvSpPr>
          <p:cNvPr id="336" name="Google Shape;336;p28"/>
          <p:cNvSpPr txBox="1"/>
          <p:nvPr/>
        </p:nvSpPr>
        <p:spPr>
          <a:xfrm>
            <a:off x="2306600" y="3140500"/>
            <a:ext cx="1919100" cy="72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u="sng">
                <a:solidFill>
                  <a:schemeClr val="hlink"/>
                </a:solidFill>
                <a:hlinkClick r:id="rId12"/>
              </a:rPr>
              <a:t>WSN-DS</a:t>
            </a:r>
            <a:endParaRPr sz="15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342" name="Google Shape;342;p29"/>
          <p:cNvGrpSpPr/>
          <p:nvPr/>
        </p:nvGrpSpPr>
        <p:grpSpPr>
          <a:xfrm>
            <a:off x="2804007" y="212048"/>
            <a:ext cx="471660" cy="53794"/>
            <a:chOff x="1413687" y="142674"/>
            <a:chExt cx="237795" cy="36195"/>
          </a:xfrm>
        </p:grpSpPr>
        <p:sp>
          <p:nvSpPr>
            <p:cNvPr id="343" name="Google Shape;343;p29"/>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44" name="Google Shape;344;p29"/>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45" name="Google Shape;345;p29"/>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46" name="Google Shape;346;p29"/>
            <p:cNvSpPr/>
            <p:nvPr/>
          </p:nvSpPr>
          <p:spPr>
            <a:xfrm>
              <a:off x="1564893" y="142674"/>
              <a:ext cx="36195" cy="36195"/>
            </a:xfrm>
            <a:custGeom>
              <a:rect b="b" l="l" r="r" t="t"/>
              <a:pathLst>
                <a:path extrusionOk="0" h="36194" w="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47" name="Google Shape;347;p29"/>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48" name="Google Shape;348;p29"/>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49" name="Google Shape;349;p29"/>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350" name="Google Shape;350;p29"/>
          <p:cNvGrpSpPr/>
          <p:nvPr/>
        </p:nvGrpSpPr>
        <p:grpSpPr>
          <a:xfrm>
            <a:off x="5560332" y="212048"/>
            <a:ext cx="171747" cy="53794"/>
            <a:chOff x="2803334" y="142674"/>
            <a:chExt cx="86589" cy="36195"/>
          </a:xfrm>
        </p:grpSpPr>
        <p:sp>
          <p:nvSpPr>
            <p:cNvPr id="351" name="Google Shape;351;p29"/>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52" name="Google Shape;352;p29"/>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53" name="Google Shape;353;p29"/>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354" name="Google Shape;354;p29"/>
          <p:cNvGrpSpPr/>
          <p:nvPr/>
        </p:nvGrpSpPr>
        <p:grpSpPr>
          <a:xfrm>
            <a:off x="8027927" y="212048"/>
            <a:ext cx="171747" cy="53794"/>
            <a:chOff x="4047413" y="142674"/>
            <a:chExt cx="86589" cy="36195"/>
          </a:xfrm>
        </p:grpSpPr>
        <p:sp>
          <p:nvSpPr>
            <p:cNvPr id="355" name="Google Shape;355;p29"/>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56" name="Google Shape;356;p29"/>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57" name="Google Shape;357;p29"/>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358" name="Google Shape;358;p29"/>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59" name="Google Shape;359;p29"/>
          <p:cNvSpPr txBox="1"/>
          <p:nvPr/>
        </p:nvSpPr>
        <p:spPr>
          <a:xfrm>
            <a:off x="143583" y="614252"/>
            <a:ext cx="4730700" cy="400800"/>
          </a:xfrm>
          <a:prstGeom prst="rect">
            <a:avLst/>
          </a:prstGeom>
          <a:noFill/>
          <a:ln>
            <a:noFill/>
          </a:ln>
        </p:spPr>
        <p:txBody>
          <a:bodyPr anchorCtr="0" anchor="t" bIns="0" lIns="0" spcFirstLastPara="1" rIns="0" wrap="square" tIns="31125">
            <a:spAutoFit/>
          </a:bodyPr>
          <a:lstStyle/>
          <a:p>
            <a:pPr indent="0" lvl="0" marL="25400" marR="0" rtl="0" algn="l">
              <a:lnSpc>
                <a:spcPct val="100000"/>
              </a:lnSpc>
              <a:spcBef>
                <a:spcPts val="0"/>
              </a:spcBef>
              <a:spcAft>
                <a:spcPts val="0"/>
              </a:spcAft>
              <a:buNone/>
            </a:pPr>
            <a:r>
              <a:rPr b="1" lang="en" sz="2400">
                <a:solidFill>
                  <a:srgbClr val="132C68"/>
                </a:solidFill>
                <a:latin typeface="Helvetica Neue"/>
                <a:ea typeface="Helvetica Neue"/>
                <a:cs typeface="Helvetica Neue"/>
                <a:sym typeface="Helvetica Neue"/>
              </a:rPr>
              <a:t>Dataset Description(Cont.)</a:t>
            </a:r>
            <a:endParaRPr b="1" sz="2400">
              <a:solidFill>
                <a:schemeClr val="dk1"/>
              </a:solidFill>
              <a:latin typeface="Helvetica Neue"/>
              <a:ea typeface="Helvetica Neue"/>
              <a:cs typeface="Helvetica Neue"/>
              <a:sym typeface="Helvetica Neue"/>
            </a:endParaRPr>
          </a:p>
        </p:txBody>
      </p:sp>
      <p:grpSp>
        <p:nvGrpSpPr>
          <p:cNvPr id="360" name="Google Shape;360;p29"/>
          <p:cNvGrpSpPr/>
          <p:nvPr/>
        </p:nvGrpSpPr>
        <p:grpSpPr>
          <a:xfrm>
            <a:off x="561838" y="1669513"/>
            <a:ext cx="201521" cy="207629"/>
            <a:chOff x="176504" y="1108841"/>
            <a:chExt cx="101600" cy="139701"/>
          </a:xfrm>
        </p:grpSpPr>
        <p:pic>
          <p:nvPicPr>
            <p:cNvPr id="361" name="Google Shape;361;p29"/>
            <p:cNvPicPr preferRelativeResize="0"/>
            <p:nvPr/>
          </p:nvPicPr>
          <p:blipFill rotWithShape="1">
            <a:blip r:embed="rId6">
              <a:alphaModFix/>
            </a:blip>
            <a:srcRect b="0" l="0" r="0" t="0"/>
            <a:stretch/>
          </p:blipFill>
          <p:spPr>
            <a:xfrm>
              <a:off x="176504" y="1108841"/>
              <a:ext cx="101219" cy="139175"/>
            </a:xfrm>
            <a:prstGeom prst="rect">
              <a:avLst/>
            </a:prstGeom>
            <a:noFill/>
            <a:ln>
              <a:noFill/>
            </a:ln>
          </p:spPr>
        </p:pic>
        <p:sp>
          <p:nvSpPr>
            <p:cNvPr id="362" name="Google Shape;362;p29"/>
            <p:cNvSpPr/>
            <p:nvPr/>
          </p:nvSpPr>
          <p:spPr>
            <a:xfrm>
              <a:off x="176504" y="1108842"/>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63" name="Google Shape;363;p29"/>
            <p:cNvSpPr/>
            <p:nvPr/>
          </p:nvSpPr>
          <p:spPr>
            <a:xfrm>
              <a:off x="189156" y="1127820"/>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64" name="Google Shape;364;p29"/>
            <p:cNvSpPr/>
            <p:nvPr/>
          </p:nvSpPr>
          <p:spPr>
            <a:xfrm>
              <a:off x="201809" y="1146798"/>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65" name="Google Shape;365;p29"/>
            <p:cNvSpPr/>
            <p:nvPr/>
          </p:nvSpPr>
          <p:spPr>
            <a:xfrm>
              <a:off x="189156" y="1178429"/>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366" name="Google Shape;366;p29"/>
            <p:cNvPicPr preferRelativeResize="0"/>
            <p:nvPr/>
          </p:nvPicPr>
          <p:blipFill rotWithShape="1">
            <a:blip r:embed="rId7">
              <a:alphaModFix/>
            </a:blip>
            <a:srcRect b="0" l="0" r="0" t="0"/>
            <a:stretch/>
          </p:blipFill>
          <p:spPr>
            <a:xfrm>
              <a:off x="233440" y="1175265"/>
              <a:ext cx="31635" cy="44283"/>
            </a:xfrm>
            <a:prstGeom prst="rect">
              <a:avLst/>
            </a:prstGeom>
            <a:noFill/>
            <a:ln>
              <a:noFill/>
            </a:ln>
          </p:spPr>
        </p:pic>
        <p:sp>
          <p:nvSpPr>
            <p:cNvPr id="367" name="Google Shape;367;p29"/>
            <p:cNvSpPr/>
            <p:nvPr/>
          </p:nvSpPr>
          <p:spPr>
            <a:xfrm>
              <a:off x="233440" y="1229038"/>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68" name="Google Shape;368;p29"/>
            <p:cNvSpPr/>
            <p:nvPr/>
          </p:nvSpPr>
          <p:spPr>
            <a:xfrm>
              <a:off x="252419" y="1108842"/>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69" name="Google Shape;369;p29"/>
          <p:cNvSpPr txBox="1"/>
          <p:nvPr/>
        </p:nvSpPr>
        <p:spPr>
          <a:xfrm>
            <a:off x="381000" y="1110875"/>
            <a:ext cx="8336400" cy="2170800"/>
          </a:xfrm>
          <a:prstGeom prst="rect">
            <a:avLst/>
          </a:prstGeom>
          <a:noFill/>
          <a:ln>
            <a:noFill/>
          </a:ln>
        </p:spPr>
        <p:txBody>
          <a:bodyPr anchorCtr="0" anchor="t" bIns="0" lIns="0" spcFirstLastPara="1" rIns="0" wrap="square" tIns="21900">
            <a:spAutoFit/>
          </a:bodyPr>
          <a:lstStyle/>
          <a:p>
            <a:pPr indent="0" lvl="0" marL="114300" marR="0" rtl="0" algn="l">
              <a:spcBef>
                <a:spcPts val="0"/>
              </a:spcBef>
              <a:spcAft>
                <a:spcPts val="0"/>
              </a:spcAft>
              <a:buNone/>
            </a:pPr>
            <a:r>
              <a:t/>
            </a:r>
            <a:endParaRPr b="1" sz="1600">
              <a:solidFill>
                <a:srgbClr val="132C68"/>
              </a:solidFill>
            </a:endParaRPr>
          </a:p>
          <a:p>
            <a:pPr indent="0" lvl="0" marL="0" marR="0" rtl="0" algn="l">
              <a:spcBef>
                <a:spcPts val="0"/>
              </a:spcBef>
              <a:spcAft>
                <a:spcPts val="0"/>
              </a:spcAft>
              <a:buNone/>
            </a:pPr>
            <a:r>
              <a:rPr b="1" lang="en" sz="1600">
                <a:solidFill>
                  <a:srgbClr val="132C68"/>
                </a:solidFill>
              </a:rPr>
              <a:t>           </a:t>
            </a:r>
            <a:endParaRPr b="1" sz="1600">
              <a:solidFill>
                <a:srgbClr val="132C68"/>
              </a:solidFill>
            </a:endParaRPr>
          </a:p>
          <a:p>
            <a:pPr indent="0" lvl="0" marL="0" marR="0" rtl="0" algn="l">
              <a:spcBef>
                <a:spcPts val="0"/>
              </a:spcBef>
              <a:spcAft>
                <a:spcPts val="0"/>
              </a:spcAft>
              <a:buNone/>
            </a:pPr>
            <a:r>
              <a:rPr b="1" lang="en" sz="1600">
                <a:solidFill>
                  <a:srgbClr val="132C68"/>
                </a:solidFill>
              </a:rPr>
              <a:t>          </a:t>
            </a:r>
            <a:r>
              <a:rPr b="1" lang="en" sz="1600">
                <a:solidFill>
                  <a:srgbClr val="132C68"/>
                </a:solidFill>
                <a:latin typeface="Arial"/>
                <a:ea typeface="Arial"/>
                <a:cs typeface="Arial"/>
                <a:sym typeface="Arial"/>
              </a:rPr>
              <a:t>NF-TON-IOT </a:t>
            </a:r>
            <a:endParaRPr b="1" sz="1600">
              <a:solidFill>
                <a:srgbClr val="132C68"/>
              </a:solidFill>
              <a:latin typeface="Arial"/>
              <a:ea typeface="Arial"/>
              <a:cs typeface="Arial"/>
              <a:sym typeface="Arial"/>
            </a:endParaRPr>
          </a:p>
          <a:p>
            <a:pPr indent="0" lvl="0" marL="0" marR="0" rtl="0" algn="l">
              <a:spcBef>
                <a:spcPts val="0"/>
              </a:spcBef>
              <a:spcAft>
                <a:spcPts val="0"/>
              </a:spcAft>
              <a:buNone/>
            </a:pPr>
            <a:r>
              <a:t/>
            </a:r>
            <a:endParaRPr b="1" sz="1600">
              <a:solidFill>
                <a:srgbClr val="132C68"/>
              </a:solidFill>
            </a:endParaRPr>
          </a:p>
          <a:p>
            <a:pPr indent="-209550" lvl="0" marL="622300" marR="88900" rtl="0" algn="l">
              <a:lnSpc>
                <a:spcPct val="101499"/>
              </a:lnSpc>
              <a:spcBef>
                <a:spcPts val="1200"/>
              </a:spcBef>
              <a:spcAft>
                <a:spcPts val="0"/>
              </a:spcAft>
              <a:buClr>
                <a:srgbClr val="132C68"/>
              </a:buClr>
              <a:buSzPts val="1300"/>
              <a:buFont typeface="Times New Roman"/>
              <a:buChar char="•"/>
            </a:pPr>
            <a:r>
              <a:rPr lang="en" sz="1300">
                <a:solidFill>
                  <a:srgbClr val="132C68"/>
                </a:solidFill>
                <a:latin typeface="Times New Roman"/>
                <a:ea typeface="Times New Roman"/>
                <a:cs typeface="Times New Roman"/>
                <a:sym typeface="Times New Roman"/>
              </a:rPr>
              <a:t>The NF-TON IoT dataset (Network Flow TON_IoT) is a comprehensive dataset designed specifically for research in cybersecurity within IoT environments. It contains network traffic data generated from an IoT testbed and captures a wide range of normal and malicious activities.</a:t>
            </a:r>
            <a:endParaRPr sz="1300">
              <a:solidFill>
                <a:srgbClr val="132C68"/>
              </a:solidFill>
              <a:latin typeface="Times New Roman"/>
              <a:ea typeface="Times New Roman"/>
              <a:cs typeface="Times New Roman"/>
              <a:sym typeface="Times New Roman"/>
            </a:endParaRPr>
          </a:p>
          <a:p>
            <a:pPr indent="0" lvl="0" marL="381000" marR="88900" rtl="0" algn="l">
              <a:lnSpc>
                <a:spcPct val="101499"/>
              </a:lnSpc>
              <a:spcBef>
                <a:spcPts val="1200"/>
              </a:spcBef>
              <a:spcAft>
                <a:spcPts val="0"/>
              </a:spcAft>
              <a:buNone/>
            </a:pPr>
            <a:r>
              <a:t/>
            </a:r>
            <a:endParaRPr sz="1600">
              <a:solidFill>
                <a:schemeClr val="dk1"/>
              </a:solidFill>
              <a:latin typeface="Helvetica Neue"/>
              <a:ea typeface="Helvetica Neue"/>
              <a:cs typeface="Helvetica Neue"/>
              <a:sym typeface="Helvetica Neue"/>
            </a:endParaRPr>
          </a:p>
        </p:txBody>
      </p:sp>
      <p:pic>
        <p:nvPicPr>
          <p:cNvPr id="370" name="Google Shape;370;p29"/>
          <p:cNvPicPr preferRelativeResize="0"/>
          <p:nvPr/>
        </p:nvPicPr>
        <p:blipFill>
          <a:blip r:embed="rId8">
            <a:alphaModFix/>
          </a:blip>
          <a:stretch>
            <a:fillRect/>
          </a:stretch>
        </p:blipFill>
        <p:spPr>
          <a:xfrm>
            <a:off x="2861829" y="2946023"/>
            <a:ext cx="3879600" cy="2514300"/>
          </a:xfrm>
          <a:prstGeom prst="rect">
            <a:avLst/>
          </a:prstGeom>
          <a:noFill/>
          <a:ln>
            <a:noFill/>
          </a:ln>
        </p:spPr>
      </p:pic>
      <p:sp>
        <p:nvSpPr>
          <p:cNvPr id="371" name="Google Shape;371;p29"/>
          <p:cNvSpPr txBox="1"/>
          <p:nvPr/>
        </p:nvSpPr>
        <p:spPr>
          <a:xfrm>
            <a:off x="2305975" y="1533663"/>
            <a:ext cx="2686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Calibri"/>
                <a:ea typeface="Calibri"/>
                <a:cs typeface="Calibri"/>
                <a:sym typeface="Calibri"/>
                <a:hlinkClick r:id="rId9"/>
              </a:rPr>
              <a:t>NF-TON-IOT </a:t>
            </a:r>
            <a:r>
              <a:rPr lang="en" u="sng">
                <a:solidFill>
                  <a:schemeClr val="hlink"/>
                </a:solidFill>
                <a:latin typeface="Calibri"/>
                <a:ea typeface="Calibri"/>
                <a:cs typeface="Calibri"/>
                <a:sym typeface="Calibri"/>
                <a:hlinkClick r:id="rId10"/>
              </a:rPr>
              <a:t>Dataset</a:t>
            </a:r>
            <a:endParaRPr>
              <a:latin typeface="Calibri"/>
              <a:ea typeface="Calibri"/>
              <a:cs typeface="Calibri"/>
              <a:sym typeface="Calibri"/>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p:nvPr/>
        </p:nvSpPr>
        <p:spPr>
          <a:xfrm>
            <a:off x="188925" y="533225"/>
            <a:ext cx="4534200" cy="494100"/>
          </a:xfrm>
          <a:prstGeom prst="rect">
            <a:avLst/>
          </a:prstGeom>
          <a:noFill/>
          <a:ln>
            <a:noFill/>
          </a:ln>
        </p:spPr>
        <p:txBody>
          <a:bodyPr anchorCtr="0" anchor="t" bIns="83075" lIns="166175" spcFirstLastPara="1" rIns="166175" wrap="square" tIns="83075">
            <a:noAutofit/>
          </a:bodyPr>
          <a:lstStyle/>
          <a:p>
            <a:pPr indent="0" lvl="0" marL="25400" marR="0" rtl="0" algn="l">
              <a:lnSpc>
                <a:spcPct val="100000"/>
              </a:lnSpc>
              <a:spcBef>
                <a:spcPts val="0"/>
              </a:spcBef>
              <a:spcAft>
                <a:spcPts val="0"/>
              </a:spcAft>
              <a:buNone/>
            </a:pPr>
            <a:r>
              <a:rPr b="1" lang="en" sz="2700">
                <a:solidFill>
                  <a:srgbClr val="132C68"/>
                </a:solidFill>
                <a:latin typeface="Helvetica Neue"/>
                <a:ea typeface="Helvetica Neue"/>
                <a:cs typeface="Helvetica Neue"/>
                <a:sym typeface="Helvetica Neue"/>
              </a:rPr>
              <a:t>Dataset Generation</a:t>
            </a:r>
            <a:endParaRPr b="1" sz="2700">
              <a:solidFill>
                <a:schemeClr val="dk1"/>
              </a:solidFill>
              <a:latin typeface="Helvetica Neue"/>
              <a:ea typeface="Helvetica Neue"/>
              <a:cs typeface="Helvetica Neue"/>
              <a:sym typeface="Helvetica Neue"/>
            </a:endParaRPr>
          </a:p>
        </p:txBody>
      </p:sp>
      <p:sp>
        <p:nvSpPr>
          <p:cNvPr id="377" name="Google Shape;377;p30"/>
          <p:cNvSpPr/>
          <p:nvPr/>
        </p:nvSpPr>
        <p:spPr>
          <a:xfrm>
            <a:off x="340066" y="1098629"/>
            <a:ext cx="8161587" cy="1257931"/>
          </a:xfrm>
          <a:prstGeom prst="rect">
            <a:avLst/>
          </a:prstGeom>
          <a:noFill/>
          <a:ln>
            <a:noFill/>
          </a:ln>
        </p:spPr>
        <p:txBody>
          <a:bodyPr anchorCtr="0" anchor="t" bIns="83075" lIns="166175" spcFirstLastPara="1" rIns="166175" wrap="square" tIns="83075">
            <a:noAutofit/>
          </a:bodyPr>
          <a:lstStyle/>
          <a:p>
            <a:pPr indent="0" lvl="0" marL="0" marR="0" rtl="0" algn="l">
              <a:spcBef>
                <a:spcPts val="0"/>
              </a:spcBef>
              <a:spcAft>
                <a:spcPts val="0"/>
              </a:spcAft>
              <a:buNone/>
            </a:pPr>
            <a:r>
              <a:rPr b="1" lang="en" sz="1800">
                <a:solidFill>
                  <a:srgbClr val="132C68"/>
                </a:solidFill>
                <a:latin typeface="Arial"/>
                <a:ea typeface="Arial"/>
                <a:cs typeface="Arial"/>
                <a:sym typeface="Arial"/>
              </a:rPr>
              <a:t>WGAN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2"/>
                </a:solidFill>
                <a:latin typeface="Times New Roman"/>
                <a:ea typeface="Times New Roman"/>
                <a:cs typeface="Times New Roman"/>
                <a:sym typeface="Times New Roman"/>
              </a:rPr>
              <a:t>GAN consists of two neural networks known as the generator (ζ)and the discriminator/critic (ϑ) . Wasserstein (Earth Mover’s) Distance used with GAN to increase the dataset .</a:t>
            </a:r>
            <a:endParaRPr sz="1800">
              <a:solidFill>
                <a:schemeClr val="dk2"/>
              </a:solidFill>
              <a:latin typeface="Times New Roman"/>
              <a:ea typeface="Times New Roman"/>
              <a:cs typeface="Times New Roman"/>
              <a:sym typeface="Times New Roman"/>
            </a:endParaRPr>
          </a:p>
        </p:txBody>
      </p:sp>
      <p:pic>
        <p:nvPicPr>
          <p:cNvPr id="378" name="Google Shape;378;p30"/>
          <p:cNvPicPr preferRelativeResize="0"/>
          <p:nvPr/>
        </p:nvPicPr>
        <p:blipFill rotWithShape="1">
          <a:blip r:embed="rId3">
            <a:alphaModFix/>
          </a:blip>
          <a:srcRect b="0" l="0" r="0" t="0"/>
          <a:stretch/>
        </p:blipFill>
        <p:spPr>
          <a:xfrm>
            <a:off x="484403" y="3163133"/>
            <a:ext cx="3713580" cy="1428844"/>
          </a:xfrm>
          <a:prstGeom prst="rect">
            <a:avLst/>
          </a:prstGeom>
          <a:noFill/>
          <a:ln>
            <a:noFill/>
          </a:ln>
        </p:spPr>
      </p:pic>
      <p:pic>
        <p:nvPicPr>
          <p:cNvPr id="379" name="Google Shape;379;p30"/>
          <p:cNvPicPr preferRelativeResize="0"/>
          <p:nvPr/>
        </p:nvPicPr>
        <p:blipFill rotWithShape="1">
          <a:blip r:embed="rId4">
            <a:alphaModFix/>
          </a:blip>
          <a:srcRect b="0" l="0" r="0" t="0"/>
          <a:stretch/>
        </p:blipFill>
        <p:spPr>
          <a:xfrm>
            <a:off x="4827325" y="2356549"/>
            <a:ext cx="3376929" cy="2480225"/>
          </a:xfrm>
          <a:prstGeom prst="rect">
            <a:avLst/>
          </a:prstGeom>
          <a:noFill/>
          <a:ln>
            <a:noFill/>
          </a:ln>
        </p:spPr>
      </p:pic>
      <p:sp>
        <p:nvSpPr>
          <p:cNvPr id="380" name="Google Shape;380;p30"/>
          <p:cNvSpPr/>
          <p:nvPr/>
        </p:nvSpPr>
        <p:spPr>
          <a:xfrm>
            <a:off x="203753" y="2427880"/>
            <a:ext cx="4534200" cy="823500"/>
          </a:xfrm>
          <a:prstGeom prst="rect">
            <a:avLst/>
          </a:prstGeom>
          <a:noFill/>
          <a:ln>
            <a:noFill/>
          </a:ln>
        </p:spPr>
        <p:txBody>
          <a:bodyPr anchorCtr="0" anchor="t" bIns="83075" lIns="166175" spcFirstLastPara="1" rIns="166175" wrap="square" tIns="83075">
            <a:no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  </a:t>
            </a:r>
            <a:r>
              <a:rPr lang="en" sz="1800">
                <a:solidFill>
                  <a:schemeClr val="dk2"/>
                </a:solidFill>
                <a:latin typeface="Times New Roman"/>
                <a:ea typeface="Times New Roman"/>
                <a:cs typeface="Times New Roman"/>
                <a:sym typeface="Times New Roman"/>
              </a:rPr>
              <a:t>Wasserstein Distance      </a:t>
            </a:r>
            <a:r>
              <a:rPr lang="en" sz="1800">
                <a:solidFill>
                  <a:schemeClr val="dk2"/>
                </a:solidFill>
                <a:latin typeface="Times New Roman"/>
                <a:ea typeface="Times New Roman"/>
                <a:cs typeface="Times New Roman"/>
                <a:sym typeface="Times New Roman"/>
              </a:rPr>
              <a:t>W(p,q)=∫​∣Fp​(y)−Fq​(y)∣dy</a:t>
            </a:r>
            <a:endParaRPr sz="18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 </a:t>
            </a:r>
            <a:endParaRPr sz="2500"/>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gif;base64,R0lGODlhAQABAIAAAP///wAAACH5BAEAAAAALAAAAAABAAEAAAICRAEAOw==" id="381" name="Google Shape;381;p30"/>
          <p:cNvSpPr/>
          <p:nvPr/>
        </p:nvSpPr>
        <p:spPr>
          <a:xfrm>
            <a:off x="308579" y="-408178"/>
            <a:ext cx="604562" cy="453007"/>
          </a:xfrm>
          <a:prstGeom prst="rect">
            <a:avLst/>
          </a:prstGeom>
          <a:noFill/>
          <a:ln>
            <a:noFill/>
          </a:ln>
        </p:spPr>
        <p:txBody>
          <a:bodyPr anchorCtr="0" anchor="t" bIns="83075" lIns="166175" spcFirstLastPara="1" rIns="166175" wrap="square" tIns="83075">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82" name="Google Shape;382;p30"/>
          <p:cNvSpPr txBox="1"/>
          <p:nvPr/>
        </p:nvSpPr>
        <p:spPr>
          <a:xfrm>
            <a:off x="5049025" y="4482350"/>
            <a:ext cx="36333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Times New Roman"/>
                <a:ea typeface="Times New Roman"/>
                <a:cs typeface="Times New Roman"/>
                <a:sym typeface="Times New Roman"/>
              </a:rPr>
              <a:t>Table 2: Descriptions of Symbols in Loss Equations</a:t>
            </a:r>
            <a:endParaRPr sz="800">
              <a:latin typeface="Times New Roman"/>
              <a:ea typeface="Times New Roman"/>
              <a:cs typeface="Times New Roman"/>
              <a:sym typeface="Times New Roman"/>
            </a:endParaRPr>
          </a:p>
        </p:txBody>
      </p:sp>
      <p:sp>
        <p:nvSpPr>
          <p:cNvPr id="383" name="Google Shape;383;p30"/>
          <p:cNvSpPr txBox="1"/>
          <p:nvPr/>
        </p:nvSpPr>
        <p:spPr>
          <a:xfrm>
            <a:off x="4950325" y="4519850"/>
            <a:ext cx="383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    </a:t>
            </a:r>
            <a:endParaRPr sz="1800">
              <a:latin typeface="Calibri"/>
              <a:ea typeface="Calibri"/>
              <a:cs typeface="Calibri"/>
              <a:sym typeface="Calibri"/>
            </a:endParaRPr>
          </a:p>
        </p:txBody>
      </p:sp>
      <p:sp>
        <p:nvSpPr>
          <p:cNvPr id="384" name="Google Shape;384;p30"/>
          <p:cNvSpPr txBox="1"/>
          <p:nvPr/>
        </p:nvSpPr>
        <p:spPr>
          <a:xfrm>
            <a:off x="4890375" y="4519850"/>
            <a:ext cx="199800" cy="232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
        <p:nvSpPr>
          <p:cNvPr id="385" name="Google Shape;385;p30"/>
          <p:cNvSpPr txBox="1"/>
          <p:nvPr/>
        </p:nvSpPr>
        <p:spPr>
          <a:xfrm>
            <a:off x="639375" y="4651925"/>
            <a:ext cx="36333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WGAN</a:t>
            </a:r>
            <a:endParaRPr sz="10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391" name="Google Shape;391;p31"/>
          <p:cNvGrpSpPr/>
          <p:nvPr/>
        </p:nvGrpSpPr>
        <p:grpSpPr>
          <a:xfrm>
            <a:off x="2804007" y="212048"/>
            <a:ext cx="471660" cy="53794"/>
            <a:chOff x="1413687" y="142674"/>
            <a:chExt cx="237795" cy="36195"/>
          </a:xfrm>
        </p:grpSpPr>
        <p:sp>
          <p:nvSpPr>
            <p:cNvPr id="392" name="Google Shape;392;p31"/>
            <p:cNvSpPr/>
            <p:nvPr/>
          </p:nvSpPr>
          <p:spPr>
            <a:xfrm>
              <a:off x="1413687" y="142674"/>
              <a:ext cx="36195" cy="36195"/>
            </a:xfrm>
            <a:custGeom>
              <a:rect b="b" l="l" r="r" t="t"/>
              <a:pathLst>
                <a:path extrusionOk="0" h="36194" w="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93" name="Google Shape;393;p31"/>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94" name="Google Shape;394;p31"/>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95" name="Google Shape;395;p31"/>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96" name="Google Shape;396;p31"/>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397" name="Google Shape;397;p31"/>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398" name="Google Shape;398;p31"/>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399" name="Google Shape;399;p31"/>
          <p:cNvGrpSpPr/>
          <p:nvPr/>
        </p:nvGrpSpPr>
        <p:grpSpPr>
          <a:xfrm>
            <a:off x="5560332" y="212048"/>
            <a:ext cx="171747" cy="53794"/>
            <a:chOff x="2803334" y="142674"/>
            <a:chExt cx="86589" cy="36195"/>
          </a:xfrm>
        </p:grpSpPr>
        <p:sp>
          <p:nvSpPr>
            <p:cNvPr id="400" name="Google Shape;400;p31"/>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01" name="Google Shape;401;p31"/>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402" name="Google Shape;402;p31"/>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403" name="Google Shape;403;p31"/>
          <p:cNvGrpSpPr/>
          <p:nvPr/>
        </p:nvGrpSpPr>
        <p:grpSpPr>
          <a:xfrm>
            <a:off x="8027927" y="212048"/>
            <a:ext cx="171747" cy="53794"/>
            <a:chOff x="4047413" y="142674"/>
            <a:chExt cx="86589" cy="36195"/>
          </a:xfrm>
        </p:grpSpPr>
        <p:sp>
          <p:nvSpPr>
            <p:cNvPr id="404" name="Google Shape;404;p31"/>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05" name="Google Shape;405;p31"/>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406" name="Google Shape;406;p31"/>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407" name="Google Shape;407;p31"/>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08" name="Google Shape;408;p31"/>
          <p:cNvSpPr txBox="1"/>
          <p:nvPr/>
        </p:nvSpPr>
        <p:spPr>
          <a:xfrm>
            <a:off x="94419" y="2924964"/>
            <a:ext cx="8951400" cy="416100"/>
          </a:xfrm>
          <a:prstGeom prst="rect">
            <a:avLst/>
          </a:prstGeom>
          <a:noFill/>
          <a:ln>
            <a:noFill/>
          </a:ln>
        </p:spPr>
        <p:txBody>
          <a:bodyPr anchorCtr="0" anchor="t" bIns="0" lIns="0" spcFirstLastPara="1" rIns="0" wrap="square" tIns="31125">
            <a:spAutoFit/>
          </a:bodyPr>
          <a:lstStyle/>
          <a:p>
            <a:pPr indent="0" lvl="0" marL="203200" marR="0" rtl="0" algn="l">
              <a:lnSpc>
                <a:spcPct val="100000"/>
              </a:lnSpc>
              <a:spcBef>
                <a:spcPts val="0"/>
              </a:spcBef>
              <a:spcAft>
                <a:spcPts val="0"/>
              </a:spcAft>
              <a:buNone/>
            </a:pPr>
            <a:r>
              <a:rPr b="1" lang="en" sz="2500">
                <a:solidFill>
                  <a:srgbClr val="132C68"/>
                </a:solidFill>
                <a:latin typeface="Helvetica Neue"/>
                <a:ea typeface="Helvetica Neue"/>
                <a:cs typeface="Helvetica Neue"/>
                <a:sym typeface="Helvetica Neue"/>
              </a:rPr>
              <a:t>  </a:t>
            </a:r>
            <a:r>
              <a:rPr b="1" lang="en" sz="2300">
                <a:solidFill>
                  <a:srgbClr val="132C68"/>
                </a:solidFill>
                <a:latin typeface="Helvetica Neue"/>
                <a:ea typeface="Helvetica Neue"/>
                <a:cs typeface="Helvetica Neue"/>
                <a:sym typeface="Helvetica Neue"/>
              </a:rPr>
              <a:t>ENCODING CATEGORICAL VARIABLE</a:t>
            </a:r>
            <a:endParaRPr b="1" sz="2300">
              <a:solidFill>
                <a:schemeClr val="dk1"/>
              </a:solidFill>
              <a:latin typeface="Helvetica Neue"/>
              <a:ea typeface="Helvetica Neue"/>
              <a:cs typeface="Helvetica Neue"/>
              <a:sym typeface="Helvetica Neue"/>
            </a:endParaRPr>
          </a:p>
        </p:txBody>
      </p:sp>
      <p:pic>
        <p:nvPicPr>
          <p:cNvPr descr="One Hot Encoding Layer with TensorFlow ..." id="409" name="Google Shape;409;p31"/>
          <p:cNvPicPr preferRelativeResize="0"/>
          <p:nvPr/>
        </p:nvPicPr>
        <p:blipFill rotWithShape="1">
          <a:blip r:embed="rId6">
            <a:alphaModFix/>
          </a:blip>
          <a:srcRect b="0" l="0" r="0" t="0"/>
          <a:stretch/>
        </p:blipFill>
        <p:spPr>
          <a:xfrm>
            <a:off x="4123118" y="3513295"/>
            <a:ext cx="3624044" cy="1017125"/>
          </a:xfrm>
          <a:prstGeom prst="rect">
            <a:avLst/>
          </a:prstGeom>
          <a:noFill/>
          <a:ln>
            <a:noFill/>
          </a:ln>
        </p:spPr>
      </p:pic>
      <p:sp>
        <p:nvSpPr>
          <p:cNvPr id="410" name="Google Shape;410;p31"/>
          <p:cNvSpPr txBox="1"/>
          <p:nvPr/>
        </p:nvSpPr>
        <p:spPr>
          <a:xfrm>
            <a:off x="368300" y="810675"/>
            <a:ext cx="7071000" cy="538800"/>
          </a:xfrm>
          <a:prstGeom prst="rect">
            <a:avLst/>
          </a:prstGeom>
          <a:noFill/>
          <a:ln>
            <a:noFill/>
          </a:ln>
        </p:spPr>
        <p:txBody>
          <a:bodyPr anchorCtr="0" anchor="t" bIns="91425" lIns="91425" spcFirstLastPara="1" rIns="91425" wrap="square" tIns="91425">
            <a:spAutoFit/>
          </a:bodyPr>
          <a:lstStyle/>
          <a:p>
            <a:pPr indent="0" lvl="0" marL="203200" rtl="0" algn="l">
              <a:spcBef>
                <a:spcPts val="0"/>
              </a:spcBef>
              <a:spcAft>
                <a:spcPts val="0"/>
              </a:spcAft>
              <a:buNone/>
            </a:pPr>
            <a:r>
              <a:rPr b="1" lang="en" sz="2300">
                <a:solidFill>
                  <a:schemeClr val="dk1"/>
                </a:solidFill>
                <a:latin typeface="Helvetica Neue"/>
                <a:ea typeface="Helvetica Neue"/>
                <a:cs typeface="Helvetica Neue"/>
                <a:sym typeface="Helvetica Neue"/>
              </a:rPr>
              <a:t>  </a:t>
            </a:r>
            <a:r>
              <a:rPr b="1" lang="en" sz="2300">
                <a:solidFill>
                  <a:schemeClr val="dk2"/>
                </a:solidFill>
                <a:latin typeface="Helvetica Neue"/>
                <a:ea typeface="Helvetica Neue"/>
                <a:cs typeface="Helvetica Neue"/>
                <a:sym typeface="Helvetica Neue"/>
              </a:rPr>
              <a:t>DATA CLEANING</a:t>
            </a:r>
            <a:r>
              <a:rPr b="1" lang="en" sz="2300">
                <a:solidFill>
                  <a:schemeClr val="dk1"/>
                </a:solidFill>
                <a:latin typeface="Helvetica Neue"/>
                <a:ea typeface="Helvetica Neue"/>
                <a:cs typeface="Helvetica Neue"/>
                <a:sym typeface="Helvetica Neue"/>
              </a:rPr>
              <a:t> </a:t>
            </a:r>
            <a:endParaRPr b="1" sz="2300">
              <a:solidFill>
                <a:schemeClr val="dk1"/>
              </a:solidFill>
              <a:latin typeface="Helvetica Neue"/>
              <a:ea typeface="Helvetica Neue"/>
              <a:cs typeface="Helvetica Neue"/>
              <a:sym typeface="Helvetica Neue"/>
            </a:endParaRPr>
          </a:p>
        </p:txBody>
      </p:sp>
      <p:sp>
        <p:nvSpPr>
          <p:cNvPr id="411" name="Google Shape;411;p31"/>
          <p:cNvSpPr txBox="1"/>
          <p:nvPr/>
        </p:nvSpPr>
        <p:spPr>
          <a:xfrm>
            <a:off x="414650" y="1638075"/>
            <a:ext cx="34203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2"/>
                </a:solidFill>
                <a:latin typeface="Times New Roman"/>
                <a:ea typeface="Times New Roman"/>
                <a:cs typeface="Times New Roman"/>
                <a:sym typeface="Times New Roman"/>
              </a:rPr>
              <a:t>Data Cleaning is the process of identifying and fixing incorrect, incomplete, or irrelevant data in a dataset, table, or database</a:t>
            </a:r>
            <a:endParaRPr>
              <a:solidFill>
                <a:schemeClr val="dk2"/>
              </a:solidFill>
              <a:latin typeface="Times New Roman"/>
              <a:ea typeface="Times New Roman"/>
              <a:cs typeface="Times New Roman"/>
              <a:sym typeface="Times New Roman"/>
            </a:endParaRPr>
          </a:p>
        </p:txBody>
      </p:sp>
      <p:sp>
        <p:nvSpPr>
          <p:cNvPr id="412" name="Google Shape;412;p31"/>
          <p:cNvSpPr txBox="1"/>
          <p:nvPr/>
        </p:nvSpPr>
        <p:spPr>
          <a:xfrm>
            <a:off x="368300" y="3623750"/>
            <a:ext cx="35130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2"/>
                </a:solidFill>
                <a:latin typeface="Times New Roman"/>
                <a:ea typeface="Times New Roman"/>
                <a:cs typeface="Times New Roman"/>
                <a:sym typeface="Times New Roman"/>
              </a:rPr>
              <a:t>Categorical Data (Data in string format)</a:t>
            </a:r>
            <a:endParaRPr sz="135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350">
                <a:solidFill>
                  <a:schemeClr val="dk2"/>
                </a:solidFill>
                <a:latin typeface="Times New Roman"/>
                <a:ea typeface="Times New Roman"/>
                <a:cs typeface="Times New Roman"/>
                <a:sym typeface="Times New Roman"/>
              </a:rPr>
              <a:t>so in order to use such columns we first need to convert these columns into binary format.</a:t>
            </a:r>
            <a:endParaRPr sz="1350">
              <a:solidFill>
                <a:schemeClr val="dk2"/>
              </a:solidFill>
              <a:latin typeface="Times New Roman"/>
              <a:ea typeface="Times New Roman"/>
              <a:cs typeface="Times New Roman"/>
              <a:sym typeface="Times New Roman"/>
            </a:endParaRPr>
          </a:p>
        </p:txBody>
      </p:sp>
      <p:pic>
        <p:nvPicPr>
          <p:cNvPr id="413" name="Google Shape;413;p31"/>
          <p:cNvPicPr preferRelativeResize="0"/>
          <p:nvPr/>
        </p:nvPicPr>
        <p:blipFill rotWithShape="1">
          <a:blip r:embed="rId7">
            <a:alphaModFix/>
          </a:blip>
          <a:srcRect b="0" l="4852" r="0" t="0"/>
          <a:stretch/>
        </p:blipFill>
        <p:spPr>
          <a:xfrm>
            <a:off x="4456600" y="679950"/>
            <a:ext cx="2525025" cy="1830900"/>
          </a:xfrm>
          <a:prstGeom prst="rect">
            <a:avLst/>
          </a:prstGeom>
          <a:noFill/>
          <a:ln>
            <a:noFill/>
          </a:ln>
        </p:spPr>
      </p:pic>
      <p:sp>
        <p:nvSpPr>
          <p:cNvPr id="414" name="Google Shape;414;p31"/>
          <p:cNvSpPr txBox="1"/>
          <p:nvPr/>
        </p:nvSpPr>
        <p:spPr>
          <a:xfrm>
            <a:off x="4850100" y="2555675"/>
            <a:ext cx="36333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Data Cleaning</a:t>
            </a:r>
            <a:endParaRPr sz="1200">
              <a:solidFill>
                <a:schemeClr val="dk2"/>
              </a:solidFill>
              <a:latin typeface="Times New Roman"/>
              <a:ea typeface="Times New Roman"/>
              <a:cs typeface="Times New Roman"/>
              <a:sym typeface="Times New Roman"/>
            </a:endParaRPr>
          </a:p>
        </p:txBody>
      </p:sp>
      <p:sp>
        <p:nvSpPr>
          <p:cNvPr id="415" name="Google Shape;415;p31"/>
          <p:cNvSpPr txBox="1"/>
          <p:nvPr/>
        </p:nvSpPr>
        <p:spPr>
          <a:xfrm>
            <a:off x="4306675" y="4530413"/>
            <a:ext cx="36333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Times New Roman"/>
                <a:ea typeface="Times New Roman"/>
                <a:cs typeface="Times New Roman"/>
                <a:sym typeface="Times New Roman"/>
              </a:rPr>
              <a:t>Categorical encoding</a:t>
            </a:r>
            <a:endParaRPr sz="1300">
              <a:solidFill>
                <a:schemeClr val="dk2"/>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2"/>
          <p:cNvSpPr/>
          <p:nvPr/>
        </p:nvSpPr>
        <p:spPr>
          <a:xfrm>
            <a:off x="97351" y="448377"/>
            <a:ext cx="8010300" cy="457500"/>
          </a:xfrm>
          <a:prstGeom prst="rect">
            <a:avLst/>
          </a:prstGeom>
          <a:noFill/>
          <a:ln>
            <a:noFill/>
          </a:ln>
        </p:spPr>
        <p:txBody>
          <a:bodyPr anchorCtr="0" anchor="t" bIns="83075" lIns="166175" spcFirstLastPara="1" rIns="166175" wrap="square" tIns="83075">
            <a:noAutofit/>
          </a:bodyPr>
          <a:lstStyle/>
          <a:p>
            <a:pPr indent="0" lvl="0" marL="203200" marR="0" rtl="0" algn="l">
              <a:lnSpc>
                <a:spcPct val="100000"/>
              </a:lnSpc>
              <a:spcBef>
                <a:spcPts val="0"/>
              </a:spcBef>
              <a:spcAft>
                <a:spcPts val="0"/>
              </a:spcAft>
              <a:buNone/>
            </a:pPr>
            <a:r>
              <a:rPr b="1" lang="en" sz="2500">
                <a:solidFill>
                  <a:srgbClr val="132C68"/>
                </a:solidFill>
                <a:latin typeface="Helvetica Neue"/>
                <a:ea typeface="Helvetica Neue"/>
                <a:cs typeface="Helvetica Neue"/>
                <a:sym typeface="Helvetica Neue"/>
              </a:rPr>
              <a:t>Wavelet Transform</a:t>
            </a:r>
            <a:endParaRPr b="1" sz="2500">
              <a:solidFill>
                <a:schemeClr val="dk1"/>
              </a:solidFill>
              <a:latin typeface="Helvetica Neue"/>
              <a:ea typeface="Helvetica Neue"/>
              <a:cs typeface="Helvetica Neue"/>
              <a:sym typeface="Helvetica Neue"/>
            </a:endParaRPr>
          </a:p>
        </p:txBody>
      </p:sp>
      <p:sp>
        <p:nvSpPr>
          <p:cNvPr id="421" name="Google Shape;421;p32"/>
          <p:cNvSpPr/>
          <p:nvPr/>
        </p:nvSpPr>
        <p:spPr>
          <a:xfrm>
            <a:off x="491207" y="1044858"/>
            <a:ext cx="8652900" cy="1052100"/>
          </a:xfrm>
          <a:prstGeom prst="rect">
            <a:avLst/>
          </a:prstGeom>
          <a:noFill/>
          <a:ln>
            <a:noFill/>
          </a:ln>
        </p:spPr>
        <p:txBody>
          <a:bodyPr anchorCtr="0" anchor="t" bIns="83075" lIns="166175" spcFirstLastPara="1" rIns="166175" wrap="square" tIns="83075">
            <a:noAutofit/>
          </a:bodyPr>
          <a:lstStyle/>
          <a:p>
            <a:pPr indent="0" lvl="0" marL="0" marR="0" rtl="0" algn="l">
              <a:spcBef>
                <a:spcPts val="0"/>
              </a:spcBef>
              <a:spcAft>
                <a:spcPts val="0"/>
              </a:spcAft>
              <a:buNone/>
            </a:pPr>
            <a:r>
              <a:rPr lang="en" sz="1800">
                <a:solidFill>
                  <a:schemeClr val="dk2"/>
                </a:solidFill>
                <a:latin typeface="Times New Roman"/>
                <a:ea typeface="Times New Roman"/>
                <a:cs typeface="Times New Roman"/>
                <a:sym typeface="Times New Roman"/>
              </a:rPr>
              <a:t>Wavelet transforms are able to decompose signals into both time and </a:t>
            </a:r>
            <a:endParaRPr sz="18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2"/>
                </a:solidFill>
                <a:latin typeface="Times New Roman"/>
                <a:ea typeface="Times New Roman"/>
                <a:cs typeface="Times New Roman"/>
                <a:sym typeface="Times New Roman"/>
              </a:rPr>
              <a:t>frequency domain.</a:t>
            </a:r>
            <a:endParaRPr sz="25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2"/>
                </a:solidFill>
                <a:latin typeface="Times New Roman"/>
                <a:ea typeface="Times New Roman"/>
                <a:cs typeface="Times New Roman"/>
                <a:sym typeface="Times New Roman"/>
              </a:rPr>
              <a:t>A family of functions called wavelets are localized in both time and frequency. wavelets are scaled and shifted versions of a Mother wavelet ψ(t</a:t>
            </a:r>
            <a:r>
              <a:rPr lang="en" sz="1800">
                <a:solidFill>
                  <a:schemeClr val="dk2"/>
                </a:solidFill>
                <a:latin typeface="Calibri"/>
                <a:ea typeface="Calibri"/>
                <a:cs typeface="Calibri"/>
                <a:sym typeface="Calibri"/>
              </a:rPr>
              <a:t>).</a:t>
            </a:r>
            <a:r>
              <a:rPr lang="en" sz="1800">
                <a:solidFill>
                  <a:schemeClr val="dk1"/>
                </a:solidFill>
                <a:latin typeface="Calibri"/>
                <a:ea typeface="Calibri"/>
                <a:cs typeface="Calibri"/>
                <a:sym typeface="Calibri"/>
              </a:rPr>
              <a:t> </a:t>
            </a:r>
            <a:endParaRPr sz="2500"/>
          </a:p>
        </p:txBody>
      </p:sp>
      <p:pic>
        <p:nvPicPr>
          <p:cNvPr id="422" name="Google Shape;422;p32"/>
          <p:cNvPicPr preferRelativeResize="0"/>
          <p:nvPr/>
        </p:nvPicPr>
        <p:blipFill>
          <a:blip r:embed="rId3">
            <a:alphaModFix/>
          </a:blip>
          <a:stretch>
            <a:fillRect/>
          </a:stretch>
        </p:blipFill>
        <p:spPr>
          <a:xfrm>
            <a:off x="5117350" y="2299575"/>
            <a:ext cx="3871424" cy="2756400"/>
          </a:xfrm>
          <a:prstGeom prst="rect">
            <a:avLst/>
          </a:prstGeom>
          <a:noFill/>
          <a:ln>
            <a:noFill/>
          </a:ln>
        </p:spPr>
      </p:pic>
      <p:pic>
        <p:nvPicPr>
          <p:cNvPr descr="Introduction to Wavelet Transform Introduction" id="423" name="Google Shape;423;p32"/>
          <p:cNvPicPr preferRelativeResize="0"/>
          <p:nvPr/>
        </p:nvPicPr>
        <p:blipFill rotWithShape="1">
          <a:blip r:embed="rId4">
            <a:alphaModFix/>
          </a:blip>
          <a:srcRect b="0" l="0" r="0" t="0"/>
          <a:stretch/>
        </p:blipFill>
        <p:spPr>
          <a:xfrm>
            <a:off x="1085123" y="2502200"/>
            <a:ext cx="3431300" cy="2178025"/>
          </a:xfrm>
          <a:prstGeom prst="rect">
            <a:avLst/>
          </a:prstGeom>
          <a:noFill/>
          <a:ln>
            <a:noFill/>
          </a:ln>
        </p:spPr>
      </p:pic>
      <p:sp>
        <p:nvSpPr>
          <p:cNvPr id="424" name="Google Shape;424;p32"/>
          <p:cNvSpPr txBox="1"/>
          <p:nvPr/>
        </p:nvSpPr>
        <p:spPr>
          <a:xfrm>
            <a:off x="1352150" y="4525825"/>
            <a:ext cx="3633300" cy="415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Times New Roman"/>
                <a:ea typeface="Times New Roman"/>
                <a:cs typeface="Times New Roman"/>
                <a:sym typeface="Times New Roman"/>
              </a:rPr>
              <a:t> Wavelet Transforms</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3"/>
          <p:cNvSpPr txBox="1"/>
          <p:nvPr/>
        </p:nvSpPr>
        <p:spPr>
          <a:xfrm>
            <a:off x="228950" y="1256875"/>
            <a:ext cx="4474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Times New Roman"/>
                <a:ea typeface="Times New Roman"/>
                <a:cs typeface="Times New Roman"/>
                <a:sym typeface="Times New Roman"/>
              </a:rPr>
              <a:t>For a record, a signal S(t) can be written as: </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2"/>
                </a:solidFill>
                <a:latin typeface="Times New Roman"/>
                <a:ea typeface="Times New Roman"/>
                <a:cs typeface="Times New Roman"/>
                <a:sym typeface="Times New Roman"/>
              </a:rPr>
              <a:t>S(t) = [x1, x2, . . . , xn]</a:t>
            </a:r>
            <a:endParaRPr sz="1300">
              <a:solidFill>
                <a:schemeClr val="dk2"/>
              </a:solidFill>
              <a:latin typeface="Times New Roman"/>
              <a:ea typeface="Times New Roman"/>
              <a:cs typeface="Times New Roman"/>
              <a:sym typeface="Times New Roman"/>
            </a:endParaRPr>
          </a:p>
        </p:txBody>
      </p:sp>
      <p:sp>
        <p:nvSpPr>
          <p:cNvPr id="430" name="Google Shape;430;p33"/>
          <p:cNvSpPr txBox="1"/>
          <p:nvPr/>
        </p:nvSpPr>
        <p:spPr>
          <a:xfrm>
            <a:off x="0" y="579975"/>
            <a:ext cx="7483800" cy="569400"/>
          </a:xfrm>
          <a:prstGeom prst="rect">
            <a:avLst/>
          </a:prstGeom>
          <a:noFill/>
          <a:ln>
            <a:noFill/>
          </a:ln>
        </p:spPr>
        <p:txBody>
          <a:bodyPr anchorCtr="0" anchor="t" bIns="91425" lIns="91425" spcFirstLastPara="1" rIns="91425" wrap="square" tIns="91425">
            <a:spAutoFit/>
          </a:bodyPr>
          <a:lstStyle/>
          <a:p>
            <a:pPr indent="0" lvl="0" marL="203200" rtl="0" algn="l">
              <a:spcBef>
                <a:spcPts val="0"/>
              </a:spcBef>
              <a:spcAft>
                <a:spcPts val="0"/>
              </a:spcAft>
              <a:buNone/>
            </a:pPr>
            <a:r>
              <a:rPr b="1" lang="en" sz="2500">
                <a:solidFill>
                  <a:srgbClr val="132C68"/>
                </a:solidFill>
                <a:latin typeface="Helvetica Neue"/>
                <a:ea typeface="Helvetica Neue"/>
                <a:cs typeface="Helvetica Neue"/>
                <a:sym typeface="Helvetica Neue"/>
              </a:rPr>
              <a:t>Wavelet Transform</a:t>
            </a:r>
            <a:endParaRPr b="1" sz="2500">
              <a:solidFill>
                <a:schemeClr val="dk1"/>
              </a:solidFill>
              <a:latin typeface="Helvetica Neue"/>
              <a:ea typeface="Helvetica Neue"/>
              <a:cs typeface="Helvetica Neue"/>
              <a:sym typeface="Helvetica Neue"/>
            </a:endParaRPr>
          </a:p>
        </p:txBody>
      </p:sp>
      <p:pic>
        <p:nvPicPr>
          <p:cNvPr id="431" name="Google Shape;431;p33"/>
          <p:cNvPicPr preferRelativeResize="0"/>
          <p:nvPr/>
        </p:nvPicPr>
        <p:blipFill>
          <a:blip r:embed="rId3">
            <a:alphaModFix/>
          </a:blip>
          <a:stretch>
            <a:fillRect/>
          </a:stretch>
        </p:blipFill>
        <p:spPr>
          <a:xfrm>
            <a:off x="4800925" y="1413576"/>
            <a:ext cx="4159800" cy="1876549"/>
          </a:xfrm>
          <a:prstGeom prst="rect">
            <a:avLst/>
          </a:prstGeom>
          <a:noFill/>
          <a:ln>
            <a:noFill/>
          </a:ln>
        </p:spPr>
      </p:pic>
      <p:sp>
        <p:nvSpPr>
          <p:cNvPr id="432" name="Google Shape;432;p33"/>
          <p:cNvSpPr txBox="1"/>
          <p:nvPr/>
        </p:nvSpPr>
        <p:spPr>
          <a:xfrm>
            <a:off x="137375" y="2697725"/>
            <a:ext cx="41598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Times New Roman"/>
                <a:ea typeface="Times New Roman"/>
                <a:cs typeface="Times New Roman"/>
                <a:sym typeface="Times New Roman"/>
              </a:rPr>
              <a:t>The wavelet family is denoted by ‘dbA‘, where A refers to the number of vanishing moments. In our case, we choose the Daubechies wavelet with 4 vanishing moments (i.e., ‘db4‘). A vanishing moment limits the wavelet’s ability to represent polynomial behavior or information in a signal.</a:t>
            </a:r>
            <a:endParaRPr>
              <a:solidFill>
                <a:schemeClr val="dk2"/>
              </a:solidFill>
              <a:latin typeface="Times New Roman"/>
              <a:ea typeface="Times New Roman"/>
              <a:cs typeface="Times New Roman"/>
              <a:sym typeface="Times New Roman"/>
            </a:endParaRPr>
          </a:p>
        </p:txBody>
      </p:sp>
      <p:pic>
        <p:nvPicPr>
          <p:cNvPr id="433" name="Google Shape;433;p33"/>
          <p:cNvPicPr preferRelativeResize="0"/>
          <p:nvPr/>
        </p:nvPicPr>
        <p:blipFill>
          <a:blip r:embed="rId4">
            <a:alphaModFix/>
          </a:blip>
          <a:stretch>
            <a:fillRect/>
          </a:stretch>
        </p:blipFill>
        <p:spPr>
          <a:xfrm>
            <a:off x="4297173" y="3457998"/>
            <a:ext cx="4356244" cy="168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nvSpPr>
        <p:spPr>
          <a:xfrm>
            <a:off x="0" y="412100"/>
            <a:ext cx="6629100" cy="569400"/>
          </a:xfrm>
          <a:prstGeom prst="rect">
            <a:avLst/>
          </a:prstGeom>
          <a:noFill/>
          <a:ln>
            <a:noFill/>
          </a:ln>
        </p:spPr>
        <p:txBody>
          <a:bodyPr anchorCtr="0" anchor="t" bIns="91425" lIns="91425" spcFirstLastPara="1" rIns="91425" wrap="square" tIns="91425">
            <a:spAutoFit/>
          </a:bodyPr>
          <a:lstStyle/>
          <a:p>
            <a:pPr indent="0" lvl="0" marL="203200" rtl="0" algn="l">
              <a:spcBef>
                <a:spcPts val="0"/>
              </a:spcBef>
              <a:spcAft>
                <a:spcPts val="0"/>
              </a:spcAft>
              <a:buNone/>
            </a:pPr>
            <a:r>
              <a:rPr b="1" lang="en" sz="2500">
                <a:solidFill>
                  <a:srgbClr val="132C68"/>
                </a:solidFill>
                <a:latin typeface="Helvetica Neue"/>
                <a:ea typeface="Helvetica Neue"/>
                <a:cs typeface="Helvetica Neue"/>
                <a:sym typeface="Helvetica Neue"/>
              </a:rPr>
              <a:t>Feature Extraction </a:t>
            </a:r>
            <a:endParaRPr b="1" sz="2500">
              <a:solidFill>
                <a:schemeClr val="dk1"/>
              </a:solidFill>
              <a:latin typeface="Helvetica Neue"/>
              <a:ea typeface="Helvetica Neue"/>
              <a:cs typeface="Helvetica Neue"/>
              <a:sym typeface="Helvetica Neue"/>
            </a:endParaRPr>
          </a:p>
        </p:txBody>
      </p:sp>
      <p:sp>
        <p:nvSpPr>
          <p:cNvPr id="439" name="Google Shape;439;p34"/>
          <p:cNvSpPr txBox="1"/>
          <p:nvPr/>
        </p:nvSpPr>
        <p:spPr>
          <a:xfrm>
            <a:off x="0" y="879900"/>
            <a:ext cx="5681100" cy="1631700"/>
          </a:xfrm>
          <a:prstGeom prst="rect">
            <a:avLst/>
          </a:prstGeom>
          <a:noFill/>
          <a:ln>
            <a:noFill/>
          </a:ln>
        </p:spPr>
        <p:txBody>
          <a:bodyPr anchorCtr="0" anchor="t" bIns="91425" lIns="91425" spcFirstLastPara="1" rIns="91425" wrap="square" tIns="91425">
            <a:spAutoFit/>
          </a:bodyPr>
          <a:lstStyle/>
          <a:p>
            <a:pPr indent="0" lvl="0" marL="203200" rtl="0" algn="l">
              <a:spcBef>
                <a:spcPts val="0"/>
              </a:spcBef>
              <a:spcAft>
                <a:spcPts val="0"/>
              </a:spcAft>
              <a:buNone/>
            </a:pPr>
            <a:r>
              <a:rPr b="1" lang="en" sz="1900">
                <a:solidFill>
                  <a:srgbClr val="132C68"/>
                </a:solidFill>
                <a:latin typeface="Times New Roman"/>
                <a:ea typeface="Times New Roman"/>
                <a:cs typeface="Times New Roman"/>
                <a:sym typeface="Times New Roman"/>
              </a:rPr>
              <a:t>Feature Extraction After Wavelet Transforms:</a:t>
            </a:r>
            <a:r>
              <a:rPr lang="en" sz="1900">
                <a:solidFill>
                  <a:srgbClr val="132C68"/>
                </a:solidFill>
                <a:latin typeface="Times New Roman"/>
                <a:ea typeface="Times New Roman"/>
                <a:cs typeface="Times New Roman"/>
                <a:sym typeface="Times New Roman"/>
              </a:rPr>
              <a:t> </a:t>
            </a:r>
            <a:endParaRPr sz="1900">
              <a:solidFill>
                <a:srgbClr val="132C68"/>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203200" rtl="0" algn="l">
              <a:spcBef>
                <a:spcPts val="0"/>
              </a:spcBef>
              <a:spcAft>
                <a:spcPts val="0"/>
              </a:spcAft>
              <a:buNone/>
            </a:pPr>
            <a:r>
              <a:rPr lang="en" sz="1700">
                <a:solidFill>
                  <a:srgbClr val="132C68"/>
                </a:solidFill>
                <a:latin typeface="Times New Roman"/>
                <a:ea typeface="Times New Roman"/>
                <a:cs typeface="Times New Roman"/>
                <a:sym typeface="Times New Roman"/>
              </a:rPr>
              <a:t>Detail Coefficients along with mean, variance, standard deviation, entropy, skewness and kurtosis</a:t>
            </a:r>
            <a:r>
              <a:rPr lang="en" sz="2000">
                <a:solidFill>
                  <a:srgbClr val="132C68"/>
                </a:solidFill>
                <a:latin typeface="Times New Roman"/>
                <a:ea typeface="Times New Roman"/>
                <a:cs typeface="Times New Roman"/>
                <a:sym typeface="Times New Roman"/>
              </a:rPr>
              <a:t>.</a:t>
            </a:r>
            <a:endParaRPr sz="2000">
              <a:solidFill>
                <a:srgbClr val="132C68"/>
              </a:solidFill>
              <a:latin typeface="Times New Roman"/>
              <a:ea typeface="Times New Roman"/>
              <a:cs typeface="Times New Roman"/>
              <a:sym typeface="Times New Roman"/>
            </a:endParaRPr>
          </a:p>
          <a:p>
            <a:pPr indent="0" lvl="0" marL="203200" rtl="0" algn="l">
              <a:spcBef>
                <a:spcPts val="0"/>
              </a:spcBef>
              <a:spcAft>
                <a:spcPts val="0"/>
              </a:spcAft>
              <a:buNone/>
            </a:pPr>
            <a:r>
              <a:t/>
            </a:r>
            <a:endParaRPr sz="1900">
              <a:solidFill>
                <a:srgbClr val="132C68"/>
              </a:solidFill>
              <a:latin typeface="Helvetica Neue"/>
              <a:ea typeface="Helvetica Neue"/>
              <a:cs typeface="Helvetica Neue"/>
              <a:sym typeface="Helvetica Neue"/>
            </a:endParaRPr>
          </a:p>
        </p:txBody>
      </p:sp>
      <p:sp>
        <p:nvSpPr>
          <p:cNvPr id="440" name="Google Shape;440;p34"/>
          <p:cNvSpPr txBox="1"/>
          <p:nvPr/>
        </p:nvSpPr>
        <p:spPr>
          <a:xfrm>
            <a:off x="63500" y="2684275"/>
            <a:ext cx="7586100" cy="477000"/>
          </a:xfrm>
          <a:prstGeom prst="rect">
            <a:avLst/>
          </a:prstGeom>
          <a:noFill/>
          <a:ln>
            <a:noFill/>
          </a:ln>
        </p:spPr>
        <p:txBody>
          <a:bodyPr anchorCtr="0" anchor="t" bIns="91425" lIns="91425" spcFirstLastPara="1" rIns="91425" wrap="square" tIns="91425">
            <a:spAutoFit/>
          </a:bodyPr>
          <a:lstStyle/>
          <a:p>
            <a:pPr indent="0" lvl="0" marL="203200" rtl="0" algn="l">
              <a:spcBef>
                <a:spcPts val="0"/>
              </a:spcBef>
              <a:spcAft>
                <a:spcPts val="0"/>
              </a:spcAft>
              <a:buNone/>
            </a:pPr>
            <a:r>
              <a:rPr b="1" lang="en" sz="1900">
                <a:solidFill>
                  <a:srgbClr val="132C68"/>
                </a:solidFill>
                <a:latin typeface="Helvetica Neue"/>
                <a:ea typeface="Helvetica Neue"/>
                <a:cs typeface="Helvetica Neue"/>
                <a:sym typeface="Helvetica Neue"/>
              </a:rPr>
              <a:t>Principal Component Analysis</a:t>
            </a:r>
            <a:endParaRPr b="1" sz="1900">
              <a:solidFill>
                <a:schemeClr val="dk1"/>
              </a:solidFill>
              <a:latin typeface="Helvetica Neue"/>
              <a:ea typeface="Helvetica Neue"/>
              <a:cs typeface="Helvetica Neue"/>
              <a:sym typeface="Helvetica Neue"/>
            </a:endParaRPr>
          </a:p>
        </p:txBody>
      </p:sp>
      <p:pic>
        <p:nvPicPr>
          <p:cNvPr id="441" name="Google Shape;441;p34"/>
          <p:cNvPicPr preferRelativeResize="0"/>
          <p:nvPr/>
        </p:nvPicPr>
        <p:blipFill>
          <a:blip r:embed="rId3">
            <a:alphaModFix/>
          </a:blip>
          <a:stretch>
            <a:fillRect/>
          </a:stretch>
        </p:blipFill>
        <p:spPr>
          <a:xfrm>
            <a:off x="6171900" y="704300"/>
            <a:ext cx="1922226" cy="1903776"/>
          </a:xfrm>
          <a:prstGeom prst="rect">
            <a:avLst/>
          </a:prstGeom>
          <a:noFill/>
          <a:ln>
            <a:noFill/>
          </a:ln>
        </p:spPr>
      </p:pic>
      <p:pic>
        <p:nvPicPr>
          <p:cNvPr descr="Danny Butvinik on LinkedIn: #artificialintelligence #machinelearning  #analytics | 19 comments" id="442" name="Google Shape;442;p34"/>
          <p:cNvPicPr preferRelativeResize="0"/>
          <p:nvPr/>
        </p:nvPicPr>
        <p:blipFill rotWithShape="1">
          <a:blip r:embed="rId4">
            <a:alphaModFix/>
          </a:blip>
          <a:srcRect b="0" l="0" r="51552" t="0"/>
          <a:stretch/>
        </p:blipFill>
        <p:spPr>
          <a:xfrm>
            <a:off x="6171902" y="3023050"/>
            <a:ext cx="1730626" cy="2029075"/>
          </a:xfrm>
          <a:prstGeom prst="rect">
            <a:avLst/>
          </a:prstGeom>
          <a:noFill/>
          <a:ln>
            <a:noFill/>
          </a:ln>
        </p:spPr>
      </p:pic>
      <p:sp>
        <p:nvSpPr>
          <p:cNvPr id="443" name="Google Shape;443;p34"/>
          <p:cNvSpPr txBox="1"/>
          <p:nvPr/>
        </p:nvSpPr>
        <p:spPr>
          <a:xfrm>
            <a:off x="279400" y="3085075"/>
            <a:ext cx="468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PCA can be effectively used to reduce dimensionality of the data to make pattern recognition easier and avoid curse of dimensionality</a:t>
            </a:r>
            <a:endParaRPr>
              <a:solidFill>
                <a:schemeClr val="dk2"/>
              </a:solidFill>
              <a:latin typeface="Times New Roman"/>
              <a:ea typeface="Times New Roman"/>
              <a:cs typeface="Times New Roman"/>
              <a:sym typeface="Times New Roman"/>
            </a:endParaRPr>
          </a:p>
        </p:txBody>
      </p:sp>
      <p:sp>
        <p:nvSpPr>
          <p:cNvPr id="444" name="Google Shape;444;p34"/>
          <p:cNvSpPr txBox="1"/>
          <p:nvPr/>
        </p:nvSpPr>
        <p:spPr>
          <a:xfrm>
            <a:off x="6171900" y="2684263"/>
            <a:ext cx="36333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
            </a:r>
            <a:r>
              <a:rPr lang="en" sz="1200">
                <a:solidFill>
                  <a:schemeClr val="dk2"/>
                </a:solidFill>
                <a:latin typeface="Times New Roman"/>
                <a:ea typeface="Times New Roman"/>
                <a:cs typeface="Times New Roman"/>
                <a:sym typeface="Times New Roman"/>
              </a:rPr>
              <a:t>b4 wavelets</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5"/>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450" name="Google Shape;450;p35"/>
          <p:cNvGrpSpPr/>
          <p:nvPr/>
        </p:nvGrpSpPr>
        <p:grpSpPr>
          <a:xfrm>
            <a:off x="2804007" y="212048"/>
            <a:ext cx="471660" cy="53794"/>
            <a:chOff x="1413687" y="142674"/>
            <a:chExt cx="237795" cy="36195"/>
          </a:xfrm>
        </p:grpSpPr>
        <p:sp>
          <p:nvSpPr>
            <p:cNvPr id="451" name="Google Shape;451;p35"/>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52" name="Google Shape;452;p35"/>
            <p:cNvSpPr/>
            <p:nvPr/>
          </p:nvSpPr>
          <p:spPr>
            <a:xfrm>
              <a:off x="1464094" y="142674"/>
              <a:ext cx="36195" cy="36195"/>
            </a:xfrm>
            <a:custGeom>
              <a:rect b="b" l="l" r="r" t="t"/>
              <a:pathLst>
                <a:path extrusionOk="0" h="36194" w="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53" name="Google Shape;453;p35"/>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54" name="Google Shape;454;p35"/>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55" name="Google Shape;455;p35"/>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56" name="Google Shape;456;p35"/>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457" name="Google Shape;457;p35"/>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458" name="Google Shape;458;p35"/>
          <p:cNvGrpSpPr/>
          <p:nvPr/>
        </p:nvGrpSpPr>
        <p:grpSpPr>
          <a:xfrm>
            <a:off x="5560332" y="212048"/>
            <a:ext cx="171747" cy="53794"/>
            <a:chOff x="2803334" y="142674"/>
            <a:chExt cx="86589" cy="36195"/>
          </a:xfrm>
        </p:grpSpPr>
        <p:sp>
          <p:nvSpPr>
            <p:cNvPr id="459" name="Google Shape;459;p35"/>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60" name="Google Shape;460;p35"/>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461" name="Google Shape;461;p35"/>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462" name="Google Shape;462;p35"/>
          <p:cNvGrpSpPr/>
          <p:nvPr/>
        </p:nvGrpSpPr>
        <p:grpSpPr>
          <a:xfrm>
            <a:off x="8027927" y="212048"/>
            <a:ext cx="171747" cy="53794"/>
            <a:chOff x="4047413" y="142674"/>
            <a:chExt cx="86589" cy="36195"/>
          </a:xfrm>
        </p:grpSpPr>
        <p:sp>
          <p:nvSpPr>
            <p:cNvPr id="463" name="Google Shape;463;p35"/>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64" name="Google Shape;464;p35"/>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465" name="Google Shape;465;p35"/>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466" name="Google Shape;466;p35"/>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67" name="Google Shape;467;p35"/>
          <p:cNvSpPr txBox="1"/>
          <p:nvPr/>
        </p:nvSpPr>
        <p:spPr>
          <a:xfrm>
            <a:off x="189025" y="454480"/>
            <a:ext cx="3324900" cy="1029000"/>
          </a:xfrm>
          <a:prstGeom prst="rect">
            <a:avLst/>
          </a:prstGeom>
          <a:noFill/>
          <a:ln>
            <a:noFill/>
          </a:ln>
        </p:spPr>
        <p:txBody>
          <a:bodyPr anchorCtr="0" anchor="t" bIns="0" lIns="0" spcFirstLastPara="1" rIns="0" wrap="square" tIns="226225">
            <a:spAutoFit/>
          </a:bodyPr>
          <a:lstStyle/>
          <a:p>
            <a:pPr indent="0" lvl="0" marL="25400" marR="0" rtl="0" algn="l">
              <a:lnSpc>
                <a:spcPct val="100000"/>
              </a:lnSpc>
              <a:spcBef>
                <a:spcPts val="0"/>
              </a:spcBef>
              <a:spcAft>
                <a:spcPts val="0"/>
              </a:spcAft>
              <a:buNone/>
            </a:pPr>
            <a:r>
              <a:rPr b="1" lang="en" sz="2200">
                <a:solidFill>
                  <a:srgbClr val="132C68"/>
                </a:solidFill>
                <a:latin typeface="Helvetica Neue"/>
                <a:ea typeface="Helvetica Neue"/>
                <a:cs typeface="Helvetica Neue"/>
                <a:sym typeface="Helvetica Neue"/>
              </a:rPr>
              <a:t>Proposed Work</a:t>
            </a:r>
            <a:endParaRPr b="1" sz="2200">
              <a:solidFill>
                <a:schemeClr val="dk1"/>
              </a:solidFill>
              <a:latin typeface="Helvetica Neue"/>
              <a:ea typeface="Helvetica Neue"/>
              <a:cs typeface="Helvetica Neue"/>
              <a:sym typeface="Helvetica Neue"/>
            </a:endParaRPr>
          </a:p>
          <a:p>
            <a:pPr indent="0" lvl="0" marL="76200" marR="0" rtl="0" algn="l">
              <a:lnSpc>
                <a:spcPct val="100000"/>
              </a:lnSpc>
              <a:spcBef>
                <a:spcPts val="1200"/>
              </a:spcBef>
              <a:spcAft>
                <a:spcPts val="0"/>
              </a:spcAft>
              <a:buNone/>
            </a:pPr>
            <a:r>
              <a:t/>
            </a:r>
            <a:endParaRPr sz="2000">
              <a:solidFill>
                <a:schemeClr val="dk1"/>
              </a:solidFill>
              <a:latin typeface="Arial"/>
              <a:ea typeface="Arial"/>
              <a:cs typeface="Arial"/>
              <a:sym typeface="Arial"/>
            </a:endParaRPr>
          </a:p>
        </p:txBody>
      </p:sp>
      <p:sp>
        <p:nvSpPr>
          <p:cNvPr id="468" name="Google Shape;468;p35"/>
          <p:cNvSpPr txBox="1"/>
          <p:nvPr/>
        </p:nvSpPr>
        <p:spPr>
          <a:xfrm>
            <a:off x="3275725" y="4706625"/>
            <a:ext cx="4220100" cy="299100"/>
          </a:xfrm>
          <a:prstGeom prst="rect">
            <a:avLst/>
          </a:prstGeom>
          <a:noFill/>
          <a:ln>
            <a:noFill/>
          </a:ln>
        </p:spPr>
        <p:txBody>
          <a:bodyPr anchorCtr="0" anchor="t" bIns="0" lIns="0" spcFirstLastPara="1" rIns="0" wrap="square" tIns="21900">
            <a:spAutoFit/>
          </a:bodyPr>
          <a:lstStyle/>
          <a:p>
            <a:pPr indent="0" lvl="0" marL="25400" marR="0" rtl="0" algn="l">
              <a:lnSpc>
                <a:spcPct val="100000"/>
              </a:lnSpc>
              <a:spcBef>
                <a:spcPts val="0"/>
              </a:spcBef>
              <a:spcAft>
                <a:spcPts val="0"/>
              </a:spcAft>
              <a:buNone/>
            </a:pPr>
            <a:r>
              <a:rPr b="1" lang="en" sz="1800">
                <a:solidFill>
                  <a:schemeClr val="dk2"/>
                </a:solidFill>
                <a:latin typeface="Helvetica Neue"/>
                <a:ea typeface="Helvetica Neue"/>
                <a:cs typeface="Helvetica Neue"/>
                <a:sym typeface="Helvetica Neue"/>
              </a:rPr>
              <a:t>ML model ﬂow diagram</a:t>
            </a:r>
            <a:endParaRPr b="1" sz="1800">
              <a:solidFill>
                <a:schemeClr val="dk2"/>
              </a:solidFill>
              <a:latin typeface="Helvetica Neue"/>
              <a:ea typeface="Helvetica Neue"/>
              <a:cs typeface="Helvetica Neue"/>
              <a:sym typeface="Helvetica Neue"/>
            </a:endParaRPr>
          </a:p>
        </p:txBody>
      </p:sp>
      <p:pic>
        <p:nvPicPr>
          <p:cNvPr id="469" name="Google Shape;469;p35"/>
          <p:cNvPicPr preferRelativeResize="0"/>
          <p:nvPr/>
        </p:nvPicPr>
        <p:blipFill rotWithShape="1">
          <a:blip r:embed="rId6">
            <a:alphaModFix/>
          </a:blip>
          <a:srcRect b="0" l="0" r="0" t="0"/>
          <a:stretch/>
        </p:blipFill>
        <p:spPr>
          <a:xfrm>
            <a:off x="2794363" y="762213"/>
            <a:ext cx="3551500" cy="3842074"/>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6"/>
          <p:cNvSpPr txBox="1"/>
          <p:nvPr/>
        </p:nvSpPr>
        <p:spPr>
          <a:xfrm>
            <a:off x="154200" y="475800"/>
            <a:ext cx="72693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2"/>
                </a:solidFill>
                <a:latin typeface="Calibri"/>
                <a:ea typeface="Calibri"/>
                <a:cs typeface="Calibri"/>
                <a:sym typeface="Calibri"/>
              </a:rPr>
              <a:t>Overview of Classification Algorithms</a:t>
            </a:r>
            <a:endParaRPr b="1" sz="3100">
              <a:solidFill>
                <a:schemeClr val="dk2"/>
              </a:solidFill>
              <a:latin typeface="Calibri"/>
              <a:ea typeface="Calibri"/>
              <a:cs typeface="Calibri"/>
              <a:sym typeface="Calibri"/>
            </a:endParaRPr>
          </a:p>
        </p:txBody>
      </p:sp>
      <p:sp>
        <p:nvSpPr>
          <p:cNvPr id="475" name="Google Shape;475;p36"/>
          <p:cNvSpPr txBox="1"/>
          <p:nvPr/>
        </p:nvSpPr>
        <p:spPr>
          <a:xfrm>
            <a:off x="154200" y="1312875"/>
            <a:ext cx="8634900" cy="3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Times New Roman"/>
                <a:ea typeface="Times New Roman"/>
                <a:cs typeface="Times New Roman"/>
                <a:sym typeface="Times New Roman"/>
              </a:rPr>
              <a:t>CATBOOST (CATEGORICAL BOOSTING)</a:t>
            </a:r>
            <a:r>
              <a:rPr lang="en">
                <a:solidFill>
                  <a:schemeClr val="dk2"/>
                </a:solidFill>
                <a:latin typeface="Times New Roman"/>
                <a:ea typeface="Times New Roman"/>
                <a:cs typeface="Times New Roman"/>
                <a:sym typeface="Times New Roman"/>
              </a:rPr>
              <a:t>  is a gradient boosting algorithm designed for datasets with categorical features. It handles categorical </a:t>
            </a:r>
            <a:r>
              <a:rPr lang="en">
                <a:solidFill>
                  <a:schemeClr val="dk2"/>
                </a:solidFill>
                <a:latin typeface="Times New Roman"/>
                <a:ea typeface="Times New Roman"/>
                <a:cs typeface="Times New Roman"/>
                <a:sym typeface="Times New Roman"/>
              </a:rPr>
              <a:t>variables</a:t>
            </a:r>
            <a:r>
              <a:rPr lang="en">
                <a:solidFill>
                  <a:schemeClr val="dk2"/>
                </a:solidFill>
                <a:latin typeface="Times New Roman"/>
                <a:ea typeface="Times New Roman"/>
                <a:cs typeface="Times New Roman"/>
                <a:sym typeface="Times New Roman"/>
              </a:rPr>
              <a:t> efficiently without extensive preprocessing and can achieve high accuracy in many real-world classification </a:t>
            </a:r>
            <a:r>
              <a:rPr lang="en">
                <a:solidFill>
                  <a:schemeClr val="dk2"/>
                </a:solidFill>
                <a:latin typeface="Times New Roman"/>
                <a:ea typeface="Times New Roman"/>
                <a:cs typeface="Times New Roman"/>
                <a:sym typeface="Times New Roman"/>
              </a:rPr>
              <a:t>problems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2"/>
                </a:solidFill>
                <a:latin typeface="Times New Roman"/>
                <a:ea typeface="Times New Roman"/>
                <a:cs typeface="Times New Roman"/>
                <a:sym typeface="Times New Roman"/>
              </a:rPr>
              <a:t> ADABOOST(ADAPTIVE BOOSTING) </a:t>
            </a:r>
            <a:r>
              <a:rPr lang="en">
                <a:solidFill>
                  <a:schemeClr val="dk2"/>
                </a:solidFill>
                <a:latin typeface="Times New Roman"/>
                <a:ea typeface="Times New Roman"/>
                <a:cs typeface="Times New Roman"/>
                <a:sym typeface="Times New Roman"/>
              </a:rPr>
              <a:t> combines multiple weak classifiers to create a robust model. By assigning higher weights to misclassified samples in each iteration, AdaBoost aims to minimize errors and improve model accuracy. It is frequently used with decision trees as base learners.</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 </a:t>
            </a:r>
            <a:r>
              <a:rPr b="1" lang="en">
                <a:solidFill>
                  <a:schemeClr val="dk2"/>
                </a:solidFill>
                <a:latin typeface="Times New Roman"/>
                <a:ea typeface="Times New Roman"/>
                <a:cs typeface="Times New Roman"/>
                <a:sym typeface="Times New Roman"/>
              </a:rPr>
              <a:t>MLP(MULTI-LAYER PERCEPTRON)</a:t>
            </a:r>
            <a:r>
              <a:rPr lang="en">
                <a:solidFill>
                  <a:schemeClr val="dk2"/>
                </a:solidFill>
                <a:latin typeface="Times New Roman"/>
                <a:ea typeface="Times New Roman"/>
                <a:cs typeface="Times New Roman"/>
                <a:sym typeface="Times New Roman"/>
              </a:rPr>
              <a:t> A type of neural network, the MLP consists of multiple layers and can capture non-linear relationships in complex datasets. However, it requires significant data and computational power and may not be ideal for small or simple datasets.</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2"/>
                </a:solidFill>
                <a:latin typeface="Times New Roman"/>
                <a:ea typeface="Times New Roman"/>
                <a:cs typeface="Times New Roman"/>
                <a:sym typeface="Times New Roman"/>
              </a:rPr>
              <a:t>RANDOM FOREST </a:t>
            </a:r>
            <a:r>
              <a:rPr lang="en">
                <a:solidFill>
                  <a:schemeClr val="dk2"/>
                </a:solidFill>
                <a:latin typeface="Times New Roman"/>
                <a:ea typeface="Times New Roman"/>
                <a:cs typeface="Times New Roman"/>
                <a:sym typeface="Times New Roman"/>
              </a:rPr>
              <a:t>This ensemble technique aggregates predictions from multiple decision trees, providing a robust and accurate model. Random Forest is highly effective for large datasets with multiple features and offers the added benefit of assessing feature importance.</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7"/>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481" name="Google Shape;481;p37"/>
          <p:cNvGrpSpPr/>
          <p:nvPr/>
        </p:nvGrpSpPr>
        <p:grpSpPr>
          <a:xfrm>
            <a:off x="2804007" y="212048"/>
            <a:ext cx="471660" cy="53794"/>
            <a:chOff x="1413687" y="142674"/>
            <a:chExt cx="237795" cy="36195"/>
          </a:xfrm>
        </p:grpSpPr>
        <p:sp>
          <p:nvSpPr>
            <p:cNvPr id="482" name="Google Shape;482;p37"/>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83" name="Google Shape;483;p37"/>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84" name="Google Shape;484;p37"/>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85" name="Google Shape;485;p37"/>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86" name="Google Shape;486;p37"/>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487" name="Google Shape;487;p37"/>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488" name="Google Shape;488;p37"/>
          <p:cNvGrpSpPr/>
          <p:nvPr/>
        </p:nvGrpSpPr>
        <p:grpSpPr>
          <a:xfrm>
            <a:off x="5560332" y="212048"/>
            <a:ext cx="171747" cy="53794"/>
            <a:chOff x="2803334" y="142674"/>
            <a:chExt cx="86589" cy="36195"/>
          </a:xfrm>
        </p:grpSpPr>
        <p:sp>
          <p:nvSpPr>
            <p:cNvPr id="489" name="Google Shape;489;p37"/>
            <p:cNvSpPr/>
            <p:nvPr/>
          </p:nvSpPr>
          <p:spPr>
            <a:xfrm>
              <a:off x="2803334" y="142674"/>
              <a:ext cx="36195" cy="36195"/>
            </a:xfrm>
            <a:custGeom>
              <a:rect b="b" l="l" r="r" t="t"/>
              <a:pathLst>
                <a:path extrusionOk="0" h="36194" w="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90" name="Google Shape;490;p37"/>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91" name="Google Shape;491;p37"/>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492" name="Google Shape;492;p37"/>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493" name="Google Shape;493;p37"/>
          <p:cNvGrpSpPr/>
          <p:nvPr/>
        </p:nvGrpSpPr>
        <p:grpSpPr>
          <a:xfrm>
            <a:off x="8027927" y="212048"/>
            <a:ext cx="171747" cy="53794"/>
            <a:chOff x="4047413" y="142674"/>
            <a:chExt cx="86589" cy="36195"/>
          </a:xfrm>
        </p:grpSpPr>
        <p:sp>
          <p:nvSpPr>
            <p:cNvPr id="494" name="Google Shape;494;p37"/>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495" name="Google Shape;495;p37"/>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496" name="Google Shape;496;p37"/>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497" name="Google Shape;497;p37"/>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nvGrpSpPr>
          <p:cNvPr id="498" name="Google Shape;498;p37"/>
          <p:cNvGrpSpPr/>
          <p:nvPr/>
        </p:nvGrpSpPr>
        <p:grpSpPr>
          <a:xfrm>
            <a:off x="350091" y="1155851"/>
            <a:ext cx="201521" cy="207628"/>
            <a:chOff x="176504" y="777702"/>
            <a:chExt cx="101600" cy="139700"/>
          </a:xfrm>
        </p:grpSpPr>
        <p:pic>
          <p:nvPicPr>
            <p:cNvPr id="499" name="Google Shape;499;p37"/>
            <p:cNvPicPr preferRelativeResize="0"/>
            <p:nvPr/>
          </p:nvPicPr>
          <p:blipFill rotWithShape="1">
            <a:blip r:embed="rId6">
              <a:alphaModFix/>
            </a:blip>
            <a:srcRect b="0" l="0" r="0" t="0"/>
            <a:stretch/>
          </p:blipFill>
          <p:spPr>
            <a:xfrm>
              <a:off x="176504" y="777702"/>
              <a:ext cx="101219" cy="139174"/>
            </a:xfrm>
            <a:prstGeom prst="rect">
              <a:avLst/>
            </a:prstGeom>
            <a:noFill/>
            <a:ln>
              <a:noFill/>
            </a:ln>
          </p:spPr>
        </p:pic>
        <p:sp>
          <p:nvSpPr>
            <p:cNvPr id="500" name="Google Shape;500;p37"/>
            <p:cNvSpPr/>
            <p:nvPr/>
          </p:nvSpPr>
          <p:spPr>
            <a:xfrm>
              <a:off x="176504" y="777702"/>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01" name="Google Shape;501;p37"/>
            <p:cNvSpPr/>
            <p:nvPr/>
          </p:nvSpPr>
          <p:spPr>
            <a:xfrm>
              <a:off x="189156" y="796680"/>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02" name="Google Shape;502;p37"/>
            <p:cNvSpPr/>
            <p:nvPr/>
          </p:nvSpPr>
          <p:spPr>
            <a:xfrm>
              <a:off x="201809" y="815659"/>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03" name="Google Shape;503;p37"/>
            <p:cNvSpPr/>
            <p:nvPr/>
          </p:nvSpPr>
          <p:spPr>
            <a:xfrm>
              <a:off x="189156" y="847289"/>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504" name="Google Shape;504;p37"/>
            <p:cNvPicPr preferRelativeResize="0"/>
            <p:nvPr/>
          </p:nvPicPr>
          <p:blipFill rotWithShape="1">
            <a:blip r:embed="rId7">
              <a:alphaModFix/>
            </a:blip>
            <a:srcRect b="0" l="0" r="0" t="0"/>
            <a:stretch/>
          </p:blipFill>
          <p:spPr>
            <a:xfrm>
              <a:off x="233440" y="844125"/>
              <a:ext cx="31635" cy="44283"/>
            </a:xfrm>
            <a:prstGeom prst="rect">
              <a:avLst/>
            </a:prstGeom>
            <a:noFill/>
            <a:ln>
              <a:noFill/>
            </a:ln>
          </p:spPr>
        </p:pic>
        <p:sp>
          <p:nvSpPr>
            <p:cNvPr id="505" name="Google Shape;505;p37"/>
            <p:cNvSpPr/>
            <p:nvPr/>
          </p:nvSpPr>
          <p:spPr>
            <a:xfrm>
              <a:off x="233440" y="897898"/>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06" name="Google Shape;506;p37"/>
            <p:cNvSpPr/>
            <p:nvPr/>
          </p:nvSpPr>
          <p:spPr>
            <a:xfrm>
              <a:off x="252419" y="777702"/>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507" name="Google Shape;507;p37"/>
          <p:cNvSpPr txBox="1"/>
          <p:nvPr/>
        </p:nvSpPr>
        <p:spPr>
          <a:xfrm>
            <a:off x="101425" y="614075"/>
            <a:ext cx="8607000" cy="785700"/>
          </a:xfrm>
          <a:prstGeom prst="rect">
            <a:avLst/>
          </a:prstGeom>
          <a:noFill/>
          <a:ln>
            <a:noFill/>
          </a:ln>
        </p:spPr>
        <p:txBody>
          <a:bodyPr anchorCtr="0" anchor="t" bIns="0" lIns="0" spcFirstLastPara="1" rIns="0" wrap="square" tIns="31125">
            <a:spAutoFit/>
          </a:bodyPr>
          <a:lstStyle/>
          <a:p>
            <a:pPr indent="0" lvl="0" marL="25400" marR="0" rtl="0" algn="l">
              <a:lnSpc>
                <a:spcPct val="100000"/>
              </a:lnSpc>
              <a:spcBef>
                <a:spcPts val="0"/>
              </a:spcBef>
              <a:spcAft>
                <a:spcPts val="0"/>
              </a:spcAft>
              <a:buNone/>
            </a:pPr>
            <a:r>
              <a:rPr b="1" lang="en" sz="2400">
                <a:solidFill>
                  <a:srgbClr val="132C68"/>
                </a:solidFill>
                <a:latin typeface="Helvetica Neue"/>
                <a:ea typeface="Helvetica Neue"/>
                <a:cs typeface="Helvetica Neue"/>
                <a:sym typeface="Helvetica Neue"/>
              </a:rPr>
              <a:t>Results</a:t>
            </a:r>
            <a:endParaRPr b="1" sz="2400">
              <a:solidFill>
                <a:schemeClr val="dk1"/>
              </a:solidFill>
              <a:latin typeface="Helvetica Neue"/>
              <a:ea typeface="Helvetica Neue"/>
              <a:cs typeface="Helvetica Neue"/>
              <a:sym typeface="Helvetica Neue"/>
            </a:endParaRPr>
          </a:p>
          <a:p>
            <a:pPr indent="0" lvl="0" marL="25400" marR="0" rtl="0" algn="l">
              <a:lnSpc>
                <a:spcPct val="100000"/>
              </a:lnSpc>
              <a:spcBef>
                <a:spcPts val="0"/>
              </a:spcBef>
              <a:spcAft>
                <a:spcPts val="0"/>
              </a:spcAft>
              <a:buNone/>
            </a:pPr>
            <a:r>
              <a:rPr b="1" lang="en" sz="2500">
                <a:solidFill>
                  <a:schemeClr val="dk1"/>
                </a:solidFill>
                <a:latin typeface="Helvetica Neue"/>
                <a:ea typeface="Helvetica Neue"/>
                <a:cs typeface="Helvetica Neue"/>
                <a:sym typeface="Helvetica Neue"/>
              </a:rPr>
              <a:t>        </a:t>
            </a:r>
            <a:r>
              <a:rPr b="1" lang="en" sz="1600">
                <a:solidFill>
                  <a:srgbClr val="132C68"/>
                </a:solidFill>
                <a:latin typeface="Helvetica Neue"/>
                <a:ea typeface="Helvetica Neue"/>
                <a:cs typeface="Helvetica Neue"/>
                <a:sym typeface="Helvetica Neue"/>
              </a:rPr>
              <a:t>Results with NSL-KDD Dataset</a:t>
            </a:r>
            <a:r>
              <a:rPr b="1" lang="en" sz="1600">
                <a:solidFill>
                  <a:srgbClr val="132C68"/>
                </a:solidFill>
                <a:latin typeface="Helvetica Neue"/>
                <a:ea typeface="Helvetica Neue"/>
                <a:cs typeface="Helvetica Neue"/>
                <a:sym typeface="Helvetica Neue"/>
              </a:rPr>
              <a:t>.</a:t>
            </a:r>
            <a:endParaRPr b="1" sz="1600">
              <a:solidFill>
                <a:schemeClr val="dk1"/>
              </a:solidFill>
              <a:latin typeface="Helvetica Neue"/>
              <a:ea typeface="Helvetica Neue"/>
              <a:cs typeface="Helvetica Neue"/>
              <a:sym typeface="Helvetica Neue"/>
            </a:endParaRPr>
          </a:p>
        </p:txBody>
      </p:sp>
      <p:sp>
        <p:nvSpPr>
          <p:cNvPr id="508" name="Google Shape;508;p37"/>
          <p:cNvSpPr txBox="1"/>
          <p:nvPr/>
        </p:nvSpPr>
        <p:spPr>
          <a:xfrm>
            <a:off x="738345" y="3098474"/>
            <a:ext cx="6476400" cy="268500"/>
          </a:xfrm>
          <a:prstGeom prst="rect">
            <a:avLst/>
          </a:prstGeom>
          <a:noFill/>
          <a:ln>
            <a:noFill/>
          </a:ln>
        </p:spPr>
        <p:txBody>
          <a:bodyPr anchorCtr="0" anchor="t" bIns="0" lIns="0" spcFirstLastPara="1" rIns="0" wrap="square" tIns="21900">
            <a:spAutoFit/>
          </a:bodyPr>
          <a:lstStyle/>
          <a:p>
            <a:pPr indent="0" lvl="0" marL="25400" marR="0" rtl="0" algn="l">
              <a:lnSpc>
                <a:spcPct val="100000"/>
              </a:lnSpc>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sp>
        <p:nvSpPr>
          <p:cNvPr id="509" name="Google Shape;509;p37"/>
          <p:cNvSpPr txBox="1"/>
          <p:nvPr/>
        </p:nvSpPr>
        <p:spPr>
          <a:xfrm>
            <a:off x="738345" y="4637051"/>
            <a:ext cx="7596000" cy="264900"/>
          </a:xfrm>
          <a:prstGeom prst="rect">
            <a:avLst/>
          </a:prstGeom>
          <a:noFill/>
          <a:ln>
            <a:noFill/>
          </a:ln>
        </p:spPr>
        <p:txBody>
          <a:bodyPr anchorCtr="0" anchor="t" bIns="0" lIns="0" spcFirstLastPara="1" rIns="0" wrap="square" tIns="18450">
            <a:spAutoFit/>
          </a:bodyPr>
          <a:lstStyle/>
          <a:p>
            <a:pPr indent="0" lvl="0" marL="25400" marR="12700" rtl="0" algn="l">
              <a:lnSpc>
                <a:spcPct val="101499"/>
              </a:lnSpc>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pic>
        <p:nvPicPr>
          <p:cNvPr id="510" name="Google Shape;510;p37"/>
          <p:cNvPicPr preferRelativeResize="0"/>
          <p:nvPr/>
        </p:nvPicPr>
        <p:blipFill>
          <a:blip r:embed="rId8">
            <a:alphaModFix/>
          </a:blip>
          <a:stretch>
            <a:fillRect/>
          </a:stretch>
        </p:blipFill>
        <p:spPr>
          <a:xfrm>
            <a:off x="1069925" y="1487025"/>
            <a:ext cx="4894937" cy="1836175"/>
          </a:xfrm>
          <a:prstGeom prst="rect">
            <a:avLst/>
          </a:prstGeom>
          <a:noFill/>
          <a:ln>
            <a:noFill/>
          </a:ln>
        </p:spPr>
      </p:pic>
      <p:pic>
        <p:nvPicPr>
          <p:cNvPr id="511" name="Google Shape;511;p37"/>
          <p:cNvPicPr preferRelativeResize="0"/>
          <p:nvPr/>
        </p:nvPicPr>
        <p:blipFill>
          <a:blip r:embed="rId9">
            <a:alphaModFix/>
          </a:blip>
          <a:stretch>
            <a:fillRect/>
          </a:stretch>
        </p:blipFill>
        <p:spPr>
          <a:xfrm>
            <a:off x="5732150" y="1415075"/>
            <a:ext cx="3362521" cy="1888575"/>
          </a:xfrm>
          <a:prstGeom prst="rect">
            <a:avLst/>
          </a:prstGeom>
          <a:noFill/>
          <a:ln>
            <a:noFill/>
          </a:ln>
        </p:spPr>
      </p:pic>
      <p:pic>
        <p:nvPicPr>
          <p:cNvPr id="512" name="Google Shape;512;p37"/>
          <p:cNvPicPr preferRelativeResize="0"/>
          <p:nvPr/>
        </p:nvPicPr>
        <p:blipFill>
          <a:blip r:embed="rId10">
            <a:alphaModFix/>
          </a:blip>
          <a:stretch>
            <a:fillRect/>
          </a:stretch>
        </p:blipFill>
        <p:spPr>
          <a:xfrm>
            <a:off x="987950" y="3410450"/>
            <a:ext cx="4855747" cy="1836175"/>
          </a:xfrm>
          <a:prstGeom prst="rect">
            <a:avLst/>
          </a:prstGeom>
          <a:noFill/>
          <a:ln>
            <a:noFill/>
          </a:ln>
        </p:spPr>
      </p:pic>
      <p:pic>
        <p:nvPicPr>
          <p:cNvPr id="513" name="Google Shape;513;p37"/>
          <p:cNvPicPr preferRelativeResize="0"/>
          <p:nvPr/>
        </p:nvPicPr>
        <p:blipFill>
          <a:blip r:embed="rId11">
            <a:alphaModFix/>
          </a:blip>
          <a:stretch>
            <a:fillRect/>
          </a:stretch>
        </p:blipFill>
        <p:spPr>
          <a:xfrm>
            <a:off x="5639675" y="3288713"/>
            <a:ext cx="3362525" cy="1764312"/>
          </a:xfrm>
          <a:prstGeom prst="rect">
            <a:avLst/>
          </a:prstGeom>
          <a:noFill/>
          <a:ln>
            <a:noFill/>
          </a:ln>
        </p:spPr>
      </p:pic>
      <p:sp>
        <p:nvSpPr>
          <p:cNvPr id="514" name="Google Shape;514;p37"/>
          <p:cNvSpPr txBox="1"/>
          <p:nvPr/>
        </p:nvSpPr>
        <p:spPr>
          <a:xfrm>
            <a:off x="1110975" y="3015500"/>
            <a:ext cx="45288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Table 3: Comparison of Classifier Accuracy on Different Datasets</a:t>
            </a:r>
            <a:endParaRPr sz="1200">
              <a:solidFill>
                <a:schemeClr val="dk2"/>
              </a:solidFill>
              <a:latin typeface="Times New Roman"/>
              <a:ea typeface="Times New Roman"/>
              <a:cs typeface="Times New Roman"/>
              <a:sym typeface="Times New Roman"/>
            </a:endParaRPr>
          </a:p>
        </p:txBody>
      </p:sp>
      <p:sp>
        <p:nvSpPr>
          <p:cNvPr id="515" name="Google Shape;515;p37"/>
          <p:cNvSpPr txBox="1"/>
          <p:nvPr/>
        </p:nvSpPr>
        <p:spPr>
          <a:xfrm>
            <a:off x="1090425" y="4877325"/>
            <a:ext cx="45699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Table 4: Comparison of Classifier Precision on Different Datasets</a:t>
            </a:r>
            <a:endParaRPr sz="1200">
              <a:solidFill>
                <a:schemeClr val="dk2"/>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0"/>
          <p:cNvPicPr preferRelativeResize="0"/>
          <p:nvPr/>
        </p:nvPicPr>
        <p:blipFill rotWithShape="1">
          <a:blip r:embed="rId3">
            <a:alphaModFix/>
          </a:blip>
          <a:srcRect b="0" l="0" r="0" t="0"/>
          <a:stretch/>
        </p:blipFill>
        <p:spPr>
          <a:xfrm>
            <a:off x="5478843" y="646477"/>
            <a:ext cx="3423622" cy="1698771"/>
          </a:xfrm>
          <a:prstGeom prst="rect">
            <a:avLst/>
          </a:prstGeom>
          <a:noFill/>
          <a:ln>
            <a:noFill/>
          </a:ln>
        </p:spPr>
      </p:pic>
      <p:pic>
        <p:nvPicPr>
          <p:cNvPr id="122" name="Google Shape;122;p20"/>
          <p:cNvPicPr preferRelativeResize="0"/>
          <p:nvPr/>
        </p:nvPicPr>
        <p:blipFill rotWithShape="1">
          <a:blip r:embed="rId4">
            <a:alphaModFix/>
          </a:blip>
          <a:srcRect b="0" l="0" r="0" t="0"/>
          <a:stretch/>
        </p:blipFill>
        <p:spPr>
          <a:xfrm>
            <a:off x="5478843" y="2798253"/>
            <a:ext cx="3173950" cy="1636982"/>
          </a:xfrm>
          <a:prstGeom prst="rect">
            <a:avLst/>
          </a:prstGeom>
          <a:noFill/>
          <a:ln>
            <a:noFill/>
          </a:ln>
        </p:spPr>
      </p:pic>
      <p:sp>
        <p:nvSpPr>
          <p:cNvPr id="123" name="Google Shape;123;p20"/>
          <p:cNvSpPr/>
          <p:nvPr/>
        </p:nvSpPr>
        <p:spPr>
          <a:xfrm>
            <a:off x="188925" y="1248675"/>
            <a:ext cx="5161200" cy="3366600"/>
          </a:xfrm>
          <a:prstGeom prst="rect">
            <a:avLst/>
          </a:prstGeom>
          <a:noFill/>
          <a:ln>
            <a:noFill/>
          </a:ln>
        </p:spPr>
        <p:txBody>
          <a:bodyPr anchorCtr="0" anchor="t" bIns="83075" lIns="166175" spcFirstLastPara="1" rIns="166175" wrap="square" tIns="83075">
            <a:noAutofit/>
          </a:bodyPr>
          <a:lstStyle/>
          <a:p>
            <a:pPr indent="0" lvl="0" marL="0" marR="12700" rtl="0" algn="just">
              <a:lnSpc>
                <a:spcPct val="234000"/>
              </a:lnSpc>
              <a:spcBef>
                <a:spcPts val="0"/>
              </a:spcBef>
              <a:spcAft>
                <a:spcPts val="0"/>
              </a:spcAft>
              <a:buClr>
                <a:schemeClr val="dk1"/>
              </a:buClr>
              <a:buFont typeface="Arial"/>
              <a:buNone/>
            </a:pPr>
            <a:r>
              <a:rPr b="1" lang="en" sz="1600">
                <a:solidFill>
                  <a:schemeClr val="dk2"/>
                </a:solidFill>
                <a:latin typeface="Times New Roman"/>
                <a:ea typeface="Times New Roman"/>
                <a:cs typeface="Times New Roman"/>
                <a:sym typeface="Times New Roman"/>
              </a:rPr>
              <a:t>Internet of Things (IoT):</a:t>
            </a:r>
            <a:endParaRPr b="1" sz="1700">
              <a:solidFill>
                <a:srgbClr val="132C68"/>
              </a:solidFill>
              <a:latin typeface="Helvetica Neue"/>
              <a:ea typeface="Helvetica Neue"/>
              <a:cs typeface="Helvetica Neue"/>
              <a:sym typeface="Helvetica Neue"/>
            </a:endParaRPr>
          </a:p>
          <a:p>
            <a:pPr indent="0" lvl="0" marL="0" marR="12700" rtl="0" algn="just">
              <a:lnSpc>
                <a:spcPct val="233999"/>
              </a:lnSpc>
              <a:spcBef>
                <a:spcPts val="0"/>
              </a:spcBef>
              <a:spcAft>
                <a:spcPts val="0"/>
              </a:spcAft>
              <a:buNone/>
            </a:pPr>
            <a:r>
              <a:rPr lang="en" sz="1600">
                <a:solidFill>
                  <a:schemeClr val="dk2"/>
                </a:solidFill>
                <a:latin typeface="Times New Roman"/>
                <a:ea typeface="Times New Roman"/>
                <a:cs typeface="Times New Roman"/>
                <a:sym typeface="Times New Roman"/>
              </a:rPr>
              <a:t>IoT</a:t>
            </a:r>
            <a:r>
              <a:rPr lang="en" sz="1600">
                <a:solidFill>
                  <a:schemeClr val="dk2"/>
                </a:solidFill>
                <a:latin typeface="Times New Roman"/>
                <a:ea typeface="Times New Roman"/>
                <a:cs typeface="Times New Roman"/>
                <a:sym typeface="Times New Roman"/>
              </a:rPr>
              <a:t> refers to a network of</a:t>
            </a:r>
            <a:r>
              <a:rPr lang="en" sz="1600">
                <a:solidFill>
                  <a:schemeClr val="dk2"/>
                </a:solidFill>
                <a:latin typeface="Times New Roman"/>
                <a:ea typeface="Times New Roman"/>
                <a:cs typeface="Times New Roman"/>
                <a:sym typeface="Times New Roman"/>
              </a:rPr>
              <a:t> </a:t>
            </a:r>
            <a:r>
              <a:rPr lang="en" sz="1600">
                <a:solidFill>
                  <a:schemeClr val="dk2"/>
                </a:solidFill>
                <a:latin typeface="Times New Roman"/>
                <a:ea typeface="Times New Roman"/>
                <a:cs typeface="Times New Roman"/>
                <a:sym typeface="Times New Roman"/>
              </a:rPr>
              <a:t>physical objects tha</a:t>
            </a:r>
            <a:r>
              <a:rPr lang="en" sz="1600">
                <a:solidFill>
                  <a:schemeClr val="dk2"/>
                </a:solidFill>
                <a:latin typeface="Times New Roman"/>
                <a:ea typeface="Times New Roman"/>
                <a:cs typeface="Times New Roman"/>
                <a:sym typeface="Times New Roman"/>
              </a:rPr>
              <a:t>t</a:t>
            </a:r>
            <a:r>
              <a:rPr lang="en" sz="1600">
                <a:solidFill>
                  <a:schemeClr val="dk2"/>
                </a:solidFill>
                <a:latin typeface="Times New Roman"/>
                <a:ea typeface="Times New Roman"/>
                <a:cs typeface="Times New Roman"/>
                <a:sym typeface="Times New Roman"/>
              </a:rPr>
              <a:t> are embedded with sensors, software, and other technologies for the purpose of connecting and exchanging data with other devices and systems over the interne</a:t>
            </a:r>
            <a:r>
              <a:rPr lang="en" sz="1700">
                <a:solidFill>
                  <a:schemeClr val="dk2"/>
                </a:solidFill>
                <a:latin typeface="Times New Roman"/>
                <a:ea typeface="Times New Roman"/>
                <a:cs typeface="Times New Roman"/>
                <a:sym typeface="Times New Roman"/>
              </a:rPr>
              <a:t>t.</a:t>
            </a:r>
            <a:endParaRPr sz="1700">
              <a:solidFill>
                <a:schemeClr val="dk2"/>
              </a:solidFill>
              <a:latin typeface="Times New Roman"/>
              <a:ea typeface="Times New Roman"/>
              <a:cs typeface="Times New Roman"/>
              <a:sym typeface="Times New Roman"/>
            </a:endParaRPr>
          </a:p>
        </p:txBody>
      </p:sp>
      <p:sp>
        <p:nvSpPr>
          <p:cNvPr id="124" name="Google Shape;124;p20"/>
          <p:cNvSpPr/>
          <p:nvPr/>
        </p:nvSpPr>
        <p:spPr>
          <a:xfrm>
            <a:off x="340075" y="500045"/>
            <a:ext cx="2943600" cy="678000"/>
          </a:xfrm>
          <a:prstGeom prst="rect">
            <a:avLst/>
          </a:prstGeom>
          <a:noFill/>
          <a:ln>
            <a:noFill/>
          </a:ln>
        </p:spPr>
        <p:txBody>
          <a:bodyPr anchorCtr="0" anchor="t" bIns="83075" lIns="166175" spcFirstLastPara="1" rIns="166175" wrap="square" tIns="83075">
            <a:noAutofit/>
          </a:bodyPr>
          <a:lstStyle/>
          <a:p>
            <a:pPr indent="0" lvl="0" marL="0" marR="0" rtl="0" algn="l">
              <a:spcBef>
                <a:spcPts val="0"/>
              </a:spcBef>
              <a:spcAft>
                <a:spcPts val="0"/>
              </a:spcAft>
              <a:buNone/>
            </a:pPr>
            <a:r>
              <a:rPr b="1" lang="en" sz="3300">
                <a:solidFill>
                  <a:srgbClr val="132C68"/>
                </a:solidFill>
                <a:latin typeface="Helvetica Neue"/>
                <a:ea typeface="Helvetica Neue"/>
                <a:cs typeface="Helvetica Neue"/>
                <a:sym typeface="Helvetica Neue"/>
              </a:rPr>
              <a:t>Introduction:</a:t>
            </a:r>
            <a:endParaRPr b="1" sz="3300">
              <a:solidFill>
                <a:srgbClr val="132C68"/>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t/>
            </a:r>
            <a:endParaRPr b="1" sz="1700">
              <a:solidFill>
                <a:srgbClr val="132C68"/>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grpSp>
        <p:nvGrpSpPr>
          <p:cNvPr id="520" name="Google Shape;520;p38"/>
          <p:cNvGrpSpPr/>
          <p:nvPr/>
        </p:nvGrpSpPr>
        <p:grpSpPr>
          <a:xfrm>
            <a:off x="250396" y="724352"/>
            <a:ext cx="201524" cy="207622"/>
            <a:chOff x="176504" y="3126364"/>
            <a:chExt cx="101600" cy="139700"/>
          </a:xfrm>
        </p:grpSpPr>
        <p:pic>
          <p:nvPicPr>
            <p:cNvPr id="521" name="Google Shape;521;p38"/>
            <p:cNvPicPr preferRelativeResize="0"/>
            <p:nvPr/>
          </p:nvPicPr>
          <p:blipFill rotWithShape="1">
            <a:blip r:embed="rId3">
              <a:alphaModFix/>
            </a:blip>
            <a:srcRect b="0" l="0" r="0" t="0"/>
            <a:stretch/>
          </p:blipFill>
          <p:spPr>
            <a:xfrm>
              <a:off x="176504" y="3126364"/>
              <a:ext cx="101219" cy="139174"/>
            </a:xfrm>
            <a:prstGeom prst="rect">
              <a:avLst/>
            </a:prstGeom>
            <a:noFill/>
            <a:ln>
              <a:noFill/>
            </a:ln>
          </p:spPr>
        </p:pic>
        <p:sp>
          <p:nvSpPr>
            <p:cNvPr id="522" name="Google Shape;522;p38"/>
            <p:cNvSpPr/>
            <p:nvPr/>
          </p:nvSpPr>
          <p:spPr>
            <a:xfrm>
              <a:off x="176504" y="3126364"/>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23" name="Google Shape;523;p38"/>
            <p:cNvSpPr/>
            <p:nvPr/>
          </p:nvSpPr>
          <p:spPr>
            <a:xfrm>
              <a:off x="189156" y="3145342"/>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24" name="Google Shape;524;p38"/>
            <p:cNvSpPr/>
            <p:nvPr/>
          </p:nvSpPr>
          <p:spPr>
            <a:xfrm>
              <a:off x="201809" y="3164320"/>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25" name="Google Shape;525;p38"/>
            <p:cNvSpPr/>
            <p:nvPr/>
          </p:nvSpPr>
          <p:spPr>
            <a:xfrm>
              <a:off x="189156" y="3195951"/>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526" name="Google Shape;526;p38"/>
            <p:cNvPicPr preferRelativeResize="0"/>
            <p:nvPr/>
          </p:nvPicPr>
          <p:blipFill rotWithShape="1">
            <a:blip r:embed="rId4">
              <a:alphaModFix/>
            </a:blip>
            <a:srcRect b="0" l="0" r="0" t="0"/>
            <a:stretch/>
          </p:blipFill>
          <p:spPr>
            <a:xfrm>
              <a:off x="233440" y="3192787"/>
              <a:ext cx="31635" cy="44283"/>
            </a:xfrm>
            <a:prstGeom prst="rect">
              <a:avLst/>
            </a:prstGeom>
            <a:noFill/>
            <a:ln>
              <a:noFill/>
            </a:ln>
          </p:spPr>
        </p:pic>
        <p:sp>
          <p:nvSpPr>
            <p:cNvPr id="527" name="Google Shape;527;p38"/>
            <p:cNvSpPr/>
            <p:nvPr/>
          </p:nvSpPr>
          <p:spPr>
            <a:xfrm>
              <a:off x="233440" y="3246560"/>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28" name="Google Shape;528;p38"/>
            <p:cNvSpPr/>
            <p:nvPr/>
          </p:nvSpPr>
          <p:spPr>
            <a:xfrm>
              <a:off x="252419" y="3126364"/>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529" name="Google Shape;529;p38"/>
          <p:cNvSpPr txBox="1"/>
          <p:nvPr/>
        </p:nvSpPr>
        <p:spPr>
          <a:xfrm>
            <a:off x="742075" y="612613"/>
            <a:ext cx="4011600" cy="431100"/>
          </a:xfrm>
          <a:prstGeom prst="rect">
            <a:avLst/>
          </a:prstGeom>
          <a:noFill/>
          <a:ln>
            <a:noFill/>
          </a:ln>
        </p:spPr>
        <p:txBody>
          <a:bodyPr anchorCtr="0" anchor="t" bIns="91425" lIns="91425" spcFirstLastPara="1" rIns="91425" wrap="square" tIns="91425">
            <a:spAutoFit/>
          </a:bodyPr>
          <a:lstStyle/>
          <a:p>
            <a:pPr indent="0" lvl="0" marL="25400" rtl="0" algn="l">
              <a:spcBef>
                <a:spcPts val="0"/>
              </a:spcBef>
              <a:spcAft>
                <a:spcPts val="0"/>
              </a:spcAft>
              <a:buNone/>
            </a:pPr>
            <a:r>
              <a:rPr b="1" lang="en" sz="1600">
                <a:solidFill>
                  <a:srgbClr val="132C68"/>
                </a:solidFill>
                <a:latin typeface="Helvetica Neue"/>
                <a:ea typeface="Helvetica Neue"/>
                <a:cs typeface="Helvetica Neue"/>
                <a:sym typeface="Helvetica Neue"/>
              </a:rPr>
              <a:t>Results with WSN-DS Dataset.</a:t>
            </a:r>
            <a:endParaRPr b="1"/>
          </a:p>
        </p:txBody>
      </p:sp>
      <p:pic>
        <p:nvPicPr>
          <p:cNvPr id="530" name="Google Shape;530;p38"/>
          <p:cNvPicPr preferRelativeResize="0"/>
          <p:nvPr/>
        </p:nvPicPr>
        <p:blipFill>
          <a:blip r:embed="rId5">
            <a:alphaModFix/>
          </a:blip>
          <a:stretch>
            <a:fillRect/>
          </a:stretch>
        </p:blipFill>
        <p:spPr>
          <a:xfrm>
            <a:off x="742075" y="1043725"/>
            <a:ext cx="4635401" cy="1973726"/>
          </a:xfrm>
          <a:prstGeom prst="rect">
            <a:avLst/>
          </a:prstGeom>
          <a:noFill/>
          <a:ln>
            <a:noFill/>
          </a:ln>
        </p:spPr>
      </p:pic>
      <p:pic>
        <p:nvPicPr>
          <p:cNvPr id="531" name="Google Shape;531;p38"/>
          <p:cNvPicPr preferRelativeResize="0"/>
          <p:nvPr/>
        </p:nvPicPr>
        <p:blipFill>
          <a:blip r:embed="rId6">
            <a:alphaModFix/>
          </a:blip>
          <a:stretch>
            <a:fillRect/>
          </a:stretch>
        </p:blipFill>
        <p:spPr>
          <a:xfrm>
            <a:off x="852825" y="3169775"/>
            <a:ext cx="3670424" cy="1973725"/>
          </a:xfrm>
          <a:prstGeom prst="rect">
            <a:avLst/>
          </a:prstGeom>
          <a:noFill/>
          <a:ln>
            <a:noFill/>
          </a:ln>
        </p:spPr>
      </p:pic>
      <p:pic>
        <p:nvPicPr>
          <p:cNvPr id="532" name="Google Shape;532;p38"/>
          <p:cNvPicPr preferRelativeResize="0"/>
          <p:nvPr/>
        </p:nvPicPr>
        <p:blipFill>
          <a:blip r:embed="rId7">
            <a:alphaModFix/>
          </a:blip>
          <a:stretch>
            <a:fillRect/>
          </a:stretch>
        </p:blipFill>
        <p:spPr>
          <a:xfrm>
            <a:off x="4572001" y="3134750"/>
            <a:ext cx="3461724" cy="2043786"/>
          </a:xfrm>
          <a:prstGeom prst="rect">
            <a:avLst/>
          </a:prstGeom>
          <a:noFill/>
          <a:ln>
            <a:noFill/>
          </a:ln>
        </p:spPr>
      </p:pic>
      <p:sp>
        <p:nvSpPr>
          <p:cNvPr id="533" name="Google Shape;533;p38"/>
          <p:cNvSpPr txBox="1"/>
          <p:nvPr/>
        </p:nvSpPr>
        <p:spPr>
          <a:xfrm>
            <a:off x="852826" y="2711950"/>
            <a:ext cx="38823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Table 5: Performance Metrics on Various Classifiers </a:t>
            </a:r>
            <a:endParaRPr sz="1200">
              <a:solidFill>
                <a:schemeClr val="dk2"/>
              </a:solidFill>
              <a:latin typeface="Times New Roman"/>
              <a:ea typeface="Times New Roman"/>
              <a:cs typeface="Times New Roman"/>
              <a:sym typeface="Times New Roman"/>
            </a:endParaRPr>
          </a:p>
        </p:txBody>
      </p:sp>
      <p:sp>
        <p:nvSpPr>
          <p:cNvPr id="534" name="Google Shape;534;p38"/>
          <p:cNvSpPr txBox="1"/>
          <p:nvPr/>
        </p:nvSpPr>
        <p:spPr>
          <a:xfrm>
            <a:off x="852825" y="3198300"/>
            <a:ext cx="201600" cy="129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
        <p:nvSpPr>
          <p:cNvPr id="535" name="Google Shape;535;p38"/>
          <p:cNvSpPr txBox="1"/>
          <p:nvPr/>
        </p:nvSpPr>
        <p:spPr>
          <a:xfrm>
            <a:off x="4572000" y="3198300"/>
            <a:ext cx="201600" cy="129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grpSp>
        <p:nvGrpSpPr>
          <p:cNvPr id="540" name="Google Shape;540;p39"/>
          <p:cNvGrpSpPr/>
          <p:nvPr/>
        </p:nvGrpSpPr>
        <p:grpSpPr>
          <a:xfrm>
            <a:off x="571596" y="689965"/>
            <a:ext cx="201524" cy="207622"/>
            <a:chOff x="176504" y="3126364"/>
            <a:chExt cx="101600" cy="139700"/>
          </a:xfrm>
        </p:grpSpPr>
        <p:pic>
          <p:nvPicPr>
            <p:cNvPr id="541" name="Google Shape;541;p39"/>
            <p:cNvPicPr preferRelativeResize="0"/>
            <p:nvPr/>
          </p:nvPicPr>
          <p:blipFill rotWithShape="1">
            <a:blip r:embed="rId3">
              <a:alphaModFix/>
            </a:blip>
            <a:srcRect b="0" l="0" r="0" t="0"/>
            <a:stretch/>
          </p:blipFill>
          <p:spPr>
            <a:xfrm>
              <a:off x="176504" y="3126364"/>
              <a:ext cx="101219" cy="139174"/>
            </a:xfrm>
            <a:prstGeom prst="rect">
              <a:avLst/>
            </a:prstGeom>
            <a:noFill/>
            <a:ln>
              <a:noFill/>
            </a:ln>
          </p:spPr>
        </p:pic>
        <p:sp>
          <p:nvSpPr>
            <p:cNvPr id="542" name="Google Shape;542;p39"/>
            <p:cNvSpPr/>
            <p:nvPr/>
          </p:nvSpPr>
          <p:spPr>
            <a:xfrm>
              <a:off x="176504" y="3126364"/>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43" name="Google Shape;543;p39"/>
            <p:cNvSpPr/>
            <p:nvPr/>
          </p:nvSpPr>
          <p:spPr>
            <a:xfrm>
              <a:off x="189156" y="3145342"/>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44" name="Google Shape;544;p39"/>
            <p:cNvSpPr/>
            <p:nvPr/>
          </p:nvSpPr>
          <p:spPr>
            <a:xfrm>
              <a:off x="201809" y="3164320"/>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45" name="Google Shape;545;p39"/>
            <p:cNvSpPr/>
            <p:nvPr/>
          </p:nvSpPr>
          <p:spPr>
            <a:xfrm>
              <a:off x="189156" y="3195951"/>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546" name="Google Shape;546;p39"/>
            <p:cNvPicPr preferRelativeResize="0"/>
            <p:nvPr/>
          </p:nvPicPr>
          <p:blipFill rotWithShape="1">
            <a:blip r:embed="rId4">
              <a:alphaModFix/>
            </a:blip>
            <a:srcRect b="0" l="0" r="0" t="0"/>
            <a:stretch/>
          </p:blipFill>
          <p:spPr>
            <a:xfrm>
              <a:off x="233440" y="3192787"/>
              <a:ext cx="31635" cy="44283"/>
            </a:xfrm>
            <a:prstGeom prst="rect">
              <a:avLst/>
            </a:prstGeom>
            <a:noFill/>
            <a:ln>
              <a:noFill/>
            </a:ln>
          </p:spPr>
        </p:pic>
        <p:sp>
          <p:nvSpPr>
            <p:cNvPr id="547" name="Google Shape;547;p39"/>
            <p:cNvSpPr/>
            <p:nvPr/>
          </p:nvSpPr>
          <p:spPr>
            <a:xfrm>
              <a:off x="233440" y="3246560"/>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48" name="Google Shape;548;p39"/>
            <p:cNvSpPr/>
            <p:nvPr/>
          </p:nvSpPr>
          <p:spPr>
            <a:xfrm>
              <a:off x="252419" y="3126364"/>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549" name="Google Shape;549;p39"/>
          <p:cNvSpPr txBox="1"/>
          <p:nvPr/>
        </p:nvSpPr>
        <p:spPr>
          <a:xfrm>
            <a:off x="966125" y="578225"/>
            <a:ext cx="4221900" cy="431100"/>
          </a:xfrm>
          <a:prstGeom prst="rect">
            <a:avLst/>
          </a:prstGeom>
          <a:noFill/>
          <a:ln>
            <a:noFill/>
          </a:ln>
        </p:spPr>
        <p:txBody>
          <a:bodyPr anchorCtr="0" anchor="t" bIns="91425" lIns="91425" spcFirstLastPara="1" rIns="91425" wrap="square" tIns="91425">
            <a:spAutoFit/>
          </a:bodyPr>
          <a:lstStyle/>
          <a:p>
            <a:pPr indent="0" lvl="0" marL="25400" rtl="0" algn="l">
              <a:spcBef>
                <a:spcPts val="0"/>
              </a:spcBef>
              <a:spcAft>
                <a:spcPts val="0"/>
              </a:spcAft>
              <a:buNone/>
            </a:pPr>
            <a:r>
              <a:rPr b="1" lang="en" sz="1600">
                <a:solidFill>
                  <a:srgbClr val="132C68"/>
                </a:solidFill>
                <a:latin typeface="Helvetica Neue"/>
                <a:ea typeface="Helvetica Neue"/>
                <a:cs typeface="Helvetica Neue"/>
                <a:sym typeface="Helvetica Neue"/>
              </a:rPr>
              <a:t>Results with NF-TON-IOT Dataset.</a:t>
            </a:r>
            <a:endParaRPr b="1">
              <a:solidFill>
                <a:schemeClr val="dk1"/>
              </a:solidFill>
            </a:endParaRPr>
          </a:p>
        </p:txBody>
      </p:sp>
      <p:pic>
        <p:nvPicPr>
          <p:cNvPr id="550" name="Google Shape;550;p39"/>
          <p:cNvPicPr preferRelativeResize="0"/>
          <p:nvPr/>
        </p:nvPicPr>
        <p:blipFill>
          <a:blip r:embed="rId5">
            <a:alphaModFix/>
          </a:blip>
          <a:stretch>
            <a:fillRect/>
          </a:stretch>
        </p:blipFill>
        <p:spPr>
          <a:xfrm>
            <a:off x="862612" y="1009325"/>
            <a:ext cx="4852525" cy="2172500"/>
          </a:xfrm>
          <a:prstGeom prst="rect">
            <a:avLst/>
          </a:prstGeom>
          <a:noFill/>
          <a:ln>
            <a:noFill/>
          </a:ln>
        </p:spPr>
      </p:pic>
      <p:pic>
        <p:nvPicPr>
          <p:cNvPr id="551" name="Google Shape;551;p39"/>
          <p:cNvPicPr preferRelativeResize="0"/>
          <p:nvPr/>
        </p:nvPicPr>
        <p:blipFill>
          <a:blip r:embed="rId6">
            <a:alphaModFix/>
          </a:blip>
          <a:stretch>
            <a:fillRect/>
          </a:stretch>
        </p:blipFill>
        <p:spPr>
          <a:xfrm>
            <a:off x="966125" y="3342875"/>
            <a:ext cx="3278846" cy="1999575"/>
          </a:xfrm>
          <a:prstGeom prst="rect">
            <a:avLst/>
          </a:prstGeom>
          <a:noFill/>
          <a:ln>
            <a:noFill/>
          </a:ln>
        </p:spPr>
      </p:pic>
      <p:pic>
        <p:nvPicPr>
          <p:cNvPr id="552" name="Google Shape;552;p39"/>
          <p:cNvPicPr preferRelativeResize="0"/>
          <p:nvPr/>
        </p:nvPicPr>
        <p:blipFill>
          <a:blip r:embed="rId7">
            <a:alphaModFix/>
          </a:blip>
          <a:stretch>
            <a:fillRect/>
          </a:stretch>
        </p:blipFill>
        <p:spPr>
          <a:xfrm>
            <a:off x="4710925" y="3342875"/>
            <a:ext cx="3278849" cy="2007851"/>
          </a:xfrm>
          <a:prstGeom prst="rect">
            <a:avLst/>
          </a:prstGeom>
          <a:noFill/>
          <a:ln>
            <a:noFill/>
          </a:ln>
        </p:spPr>
      </p:pic>
      <p:sp>
        <p:nvSpPr>
          <p:cNvPr id="553" name="Google Shape;553;p39"/>
          <p:cNvSpPr txBox="1"/>
          <p:nvPr/>
        </p:nvSpPr>
        <p:spPr>
          <a:xfrm>
            <a:off x="966125" y="2812525"/>
            <a:ext cx="46455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Table 6: Performance Metrics on Various Classifiers </a:t>
            </a:r>
            <a:endParaRPr/>
          </a:p>
        </p:txBody>
      </p:sp>
      <p:sp>
        <p:nvSpPr>
          <p:cNvPr id="554" name="Google Shape;554;p39"/>
          <p:cNvSpPr txBox="1"/>
          <p:nvPr/>
        </p:nvSpPr>
        <p:spPr>
          <a:xfrm>
            <a:off x="966125" y="5044250"/>
            <a:ext cx="3218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5" name="Google Shape;555;p39"/>
          <p:cNvSpPr txBox="1"/>
          <p:nvPr/>
        </p:nvSpPr>
        <p:spPr>
          <a:xfrm>
            <a:off x="4710925" y="5121975"/>
            <a:ext cx="3218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6" name="Google Shape;556;p39"/>
          <p:cNvSpPr txBox="1"/>
          <p:nvPr/>
        </p:nvSpPr>
        <p:spPr>
          <a:xfrm>
            <a:off x="966125" y="3342875"/>
            <a:ext cx="201600" cy="207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
        <p:nvSpPr>
          <p:cNvPr id="557" name="Google Shape;557;p39"/>
          <p:cNvSpPr txBox="1"/>
          <p:nvPr/>
        </p:nvSpPr>
        <p:spPr>
          <a:xfrm>
            <a:off x="1118525" y="3495275"/>
            <a:ext cx="201600" cy="207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
        <p:nvSpPr>
          <p:cNvPr id="558" name="Google Shape;558;p39"/>
          <p:cNvSpPr txBox="1"/>
          <p:nvPr/>
        </p:nvSpPr>
        <p:spPr>
          <a:xfrm>
            <a:off x="4710925" y="3342875"/>
            <a:ext cx="201600" cy="207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0"/>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564" name="Google Shape;564;p40"/>
          <p:cNvGrpSpPr/>
          <p:nvPr/>
        </p:nvGrpSpPr>
        <p:grpSpPr>
          <a:xfrm>
            <a:off x="2804007" y="212048"/>
            <a:ext cx="471660" cy="53794"/>
            <a:chOff x="1413687" y="142674"/>
            <a:chExt cx="237795" cy="36195"/>
          </a:xfrm>
        </p:grpSpPr>
        <p:sp>
          <p:nvSpPr>
            <p:cNvPr id="565" name="Google Shape;565;p40"/>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66" name="Google Shape;566;p40"/>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67" name="Google Shape;567;p40"/>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68" name="Google Shape;568;p40"/>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69" name="Google Shape;569;p40"/>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570" name="Google Shape;570;p40"/>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571" name="Google Shape;571;p40"/>
          <p:cNvGrpSpPr/>
          <p:nvPr/>
        </p:nvGrpSpPr>
        <p:grpSpPr>
          <a:xfrm>
            <a:off x="5560332" y="212048"/>
            <a:ext cx="171747" cy="53794"/>
            <a:chOff x="2803334" y="142674"/>
            <a:chExt cx="86589" cy="36195"/>
          </a:xfrm>
        </p:grpSpPr>
        <p:sp>
          <p:nvSpPr>
            <p:cNvPr id="572" name="Google Shape;572;p40"/>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73" name="Google Shape;573;p40"/>
            <p:cNvSpPr/>
            <p:nvPr/>
          </p:nvSpPr>
          <p:spPr>
            <a:xfrm>
              <a:off x="2853728" y="142674"/>
              <a:ext cx="36195" cy="36195"/>
            </a:xfrm>
            <a:custGeom>
              <a:rect b="b" l="l" r="r" t="t"/>
              <a:pathLst>
                <a:path extrusionOk="0" h="36194" w="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74" name="Google Shape;574;p40"/>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575" name="Google Shape;575;p40"/>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576" name="Google Shape;576;p40"/>
          <p:cNvGrpSpPr/>
          <p:nvPr/>
        </p:nvGrpSpPr>
        <p:grpSpPr>
          <a:xfrm>
            <a:off x="8027927" y="212048"/>
            <a:ext cx="171747" cy="53794"/>
            <a:chOff x="4047413" y="142674"/>
            <a:chExt cx="86589" cy="36195"/>
          </a:xfrm>
        </p:grpSpPr>
        <p:sp>
          <p:nvSpPr>
            <p:cNvPr id="577" name="Google Shape;577;p40"/>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78" name="Google Shape;578;p40"/>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579" name="Google Shape;579;p40"/>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580" name="Google Shape;580;p40"/>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81" name="Google Shape;581;p40"/>
          <p:cNvSpPr txBox="1"/>
          <p:nvPr/>
        </p:nvSpPr>
        <p:spPr>
          <a:xfrm>
            <a:off x="214225" y="707427"/>
            <a:ext cx="2020200" cy="416100"/>
          </a:xfrm>
          <a:prstGeom prst="rect">
            <a:avLst/>
          </a:prstGeom>
          <a:noFill/>
          <a:ln>
            <a:noFill/>
          </a:ln>
        </p:spPr>
        <p:txBody>
          <a:bodyPr anchorCtr="0" anchor="t" bIns="0" lIns="0" spcFirstLastPara="1" rIns="0" wrap="square" tIns="31125">
            <a:spAutoFit/>
          </a:bodyPr>
          <a:lstStyle/>
          <a:p>
            <a:pPr indent="0" lvl="0" marL="25400" marR="0" rtl="0" algn="l">
              <a:lnSpc>
                <a:spcPct val="100000"/>
              </a:lnSpc>
              <a:spcBef>
                <a:spcPts val="0"/>
              </a:spcBef>
              <a:spcAft>
                <a:spcPts val="0"/>
              </a:spcAft>
              <a:buNone/>
            </a:pPr>
            <a:r>
              <a:rPr b="1" lang="en" sz="2500">
                <a:solidFill>
                  <a:srgbClr val="132C68"/>
                </a:solidFill>
                <a:latin typeface="Helvetica Neue"/>
                <a:ea typeface="Helvetica Neue"/>
                <a:cs typeface="Helvetica Neue"/>
                <a:sym typeface="Helvetica Neue"/>
              </a:rPr>
              <a:t>Discussions</a:t>
            </a:r>
            <a:endParaRPr b="1" sz="2500">
              <a:solidFill>
                <a:schemeClr val="dk1"/>
              </a:solidFill>
              <a:latin typeface="Helvetica Neue"/>
              <a:ea typeface="Helvetica Neue"/>
              <a:cs typeface="Helvetica Neue"/>
              <a:sym typeface="Helvetica Neue"/>
            </a:endParaRPr>
          </a:p>
        </p:txBody>
      </p:sp>
      <p:grpSp>
        <p:nvGrpSpPr>
          <p:cNvPr id="582" name="Google Shape;582;p40"/>
          <p:cNvGrpSpPr/>
          <p:nvPr/>
        </p:nvGrpSpPr>
        <p:grpSpPr>
          <a:xfrm>
            <a:off x="350096" y="2009444"/>
            <a:ext cx="201524" cy="207624"/>
            <a:chOff x="176504" y="1305742"/>
            <a:chExt cx="101600" cy="139701"/>
          </a:xfrm>
        </p:grpSpPr>
        <p:pic>
          <p:nvPicPr>
            <p:cNvPr id="583" name="Google Shape;583;p40"/>
            <p:cNvPicPr preferRelativeResize="0"/>
            <p:nvPr/>
          </p:nvPicPr>
          <p:blipFill rotWithShape="1">
            <a:blip r:embed="rId6">
              <a:alphaModFix/>
            </a:blip>
            <a:srcRect b="0" l="0" r="0" t="0"/>
            <a:stretch/>
          </p:blipFill>
          <p:spPr>
            <a:xfrm>
              <a:off x="176504" y="1305742"/>
              <a:ext cx="101219" cy="139174"/>
            </a:xfrm>
            <a:prstGeom prst="rect">
              <a:avLst/>
            </a:prstGeom>
            <a:noFill/>
            <a:ln>
              <a:noFill/>
            </a:ln>
          </p:spPr>
        </p:pic>
        <p:sp>
          <p:nvSpPr>
            <p:cNvPr id="584" name="Google Shape;584;p40"/>
            <p:cNvSpPr/>
            <p:nvPr/>
          </p:nvSpPr>
          <p:spPr>
            <a:xfrm>
              <a:off x="176504" y="1305743"/>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85" name="Google Shape;585;p40"/>
            <p:cNvSpPr/>
            <p:nvPr/>
          </p:nvSpPr>
          <p:spPr>
            <a:xfrm>
              <a:off x="189156" y="1324721"/>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86" name="Google Shape;586;p40"/>
            <p:cNvSpPr/>
            <p:nvPr/>
          </p:nvSpPr>
          <p:spPr>
            <a:xfrm>
              <a:off x="201809" y="1343699"/>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87" name="Google Shape;587;p40"/>
            <p:cNvSpPr/>
            <p:nvPr/>
          </p:nvSpPr>
          <p:spPr>
            <a:xfrm>
              <a:off x="189156" y="1375330"/>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588" name="Google Shape;588;p40"/>
            <p:cNvPicPr preferRelativeResize="0"/>
            <p:nvPr/>
          </p:nvPicPr>
          <p:blipFill rotWithShape="1">
            <a:blip r:embed="rId7">
              <a:alphaModFix/>
            </a:blip>
            <a:srcRect b="0" l="0" r="0" t="0"/>
            <a:stretch/>
          </p:blipFill>
          <p:spPr>
            <a:xfrm>
              <a:off x="233440" y="1372166"/>
              <a:ext cx="31635" cy="44283"/>
            </a:xfrm>
            <a:prstGeom prst="rect">
              <a:avLst/>
            </a:prstGeom>
            <a:noFill/>
            <a:ln>
              <a:noFill/>
            </a:ln>
          </p:spPr>
        </p:pic>
        <p:sp>
          <p:nvSpPr>
            <p:cNvPr id="589" name="Google Shape;589;p40"/>
            <p:cNvSpPr/>
            <p:nvPr/>
          </p:nvSpPr>
          <p:spPr>
            <a:xfrm>
              <a:off x="233440" y="1425939"/>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90" name="Google Shape;590;p40"/>
            <p:cNvSpPr/>
            <p:nvPr/>
          </p:nvSpPr>
          <p:spPr>
            <a:xfrm>
              <a:off x="252419" y="1305743"/>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591" name="Google Shape;591;p40"/>
          <p:cNvSpPr txBox="1"/>
          <p:nvPr/>
        </p:nvSpPr>
        <p:spPr>
          <a:xfrm>
            <a:off x="738345" y="1931174"/>
            <a:ext cx="8152800" cy="1878000"/>
          </a:xfrm>
          <a:prstGeom prst="rect">
            <a:avLst/>
          </a:prstGeom>
          <a:noFill/>
          <a:ln>
            <a:noFill/>
          </a:ln>
        </p:spPr>
        <p:txBody>
          <a:bodyPr anchorCtr="0" anchor="t" bIns="0" lIns="0" spcFirstLastPara="1" rIns="0" wrap="square" tIns="18450">
            <a:spAutoFit/>
          </a:bodyPr>
          <a:lstStyle/>
          <a:p>
            <a:pPr indent="0" lvl="0" marL="25400" marR="76200" rtl="0" algn="l">
              <a:lnSpc>
                <a:spcPct val="101499"/>
              </a:lnSpc>
              <a:spcBef>
                <a:spcPts val="0"/>
              </a:spcBef>
              <a:spcAft>
                <a:spcPts val="0"/>
              </a:spcAft>
              <a:buNone/>
            </a:pPr>
            <a:r>
              <a:rPr lang="en" sz="1600">
                <a:solidFill>
                  <a:srgbClr val="132C68"/>
                </a:solidFill>
                <a:latin typeface="Times New Roman"/>
                <a:ea typeface="Times New Roman"/>
                <a:cs typeface="Times New Roman"/>
                <a:sym typeface="Times New Roman"/>
              </a:rPr>
              <a:t>We are moving from Time Domain Data to </a:t>
            </a:r>
            <a:r>
              <a:rPr b="1" lang="en" sz="1600">
                <a:solidFill>
                  <a:srgbClr val="132C68"/>
                </a:solidFill>
                <a:latin typeface="Times New Roman"/>
                <a:ea typeface="Times New Roman"/>
                <a:cs typeface="Times New Roman"/>
                <a:sym typeface="Times New Roman"/>
              </a:rPr>
              <a:t>frequency domain </a:t>
            </a:r>
            <a:r>
              <a:rPr lang="en" sz="1600">
                <a:solidFill>
                  <a:srgbClr val="132C68"/>
                </a:solidFill>
                <a:latin typeface="Times New Roman"/>
                <a:ea typeface="Times New Roman"/>
                <a:cs typeface="Times New Roman"/>
                <a:sym typeface="Times New Roman"/>
              </a:rPr>
              <a:t>as we believe  that mapping our data into a frequency can help detect small attacks  (possible threats) that might be ignored when using time domain data.</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1700">
              <a:solidFill>
                <a:schemeClr val="dk1"/>
              </a:solidFill>
              <a:latin typeface="Times New Roman"/>
              <a:ea typeface="Times New Roman"/>
              <a:cs typeface="Times New Roman"/>
              <a:sym typeface="Times New Roman"/>
            </a:endParaRPr>
          </a:p>
          <a:p>
            <a:pPr indent="0" lvl="0" marL="25400" marR="12700" rtl="0" algn="l">
              <a:lnSpc>
                <a:spcPct val="101499"/>
              </a:lnSpc>
              <a:spcBef>
                <a:spcPts val="0"/>
              </a:spcBef>
              <a:spcAft>
                <a:spcPts val="0"/>
              </a:spcAft>
              <a:buNone/>
            </a:pPr>
            <a:r>
              <a:rPr b="1" lang="en" sz="1600">
                <a:solidFill>
                  <a:srgbClr val="132C68"/>
                </a:solidFill>
                <a:latin typeface="Times New Roman"/>
                <a:ea typeface="Times New Roman"/>
                <a:cs typeface="Times New Roman"/>
                <a:sym typeface="Times New Roman"/>
              </a:rPr>
              <a:t>Independent of prior knowledge</a:t>
            </a:r>
            <a:r>
              <a:rPr lang="en" sz="1600">
                <a:solidFill>
                  <a:srgbClr val="132C68"/>
                </a:solidFill>
                <a:latin typeface="Times New Roman"/>
                <a:ea typeface="Times New Roman"/>
                <a:cs typeface="Times New Roman"/>
                <a:sym typeface="Times New Roman"/>
              </a:rPr>
              <a:t>: It doesn’t depend on the prior knowledge  of attack signatures, thus it has the potential to be a useful supplement to  existing signature based IDS.</a:t>
            </a:r>
            <a:endParaRPr sz="1600">
              <a:solidFill>
                <a:schemeClr val="dk1"/>
              </a:solidFill>
              <a:latin typeface="Times New Roman"/>
              <a:ea typeface="Times New Roman"/>
              <a:cs typeface="Times New Roman"/>
              <a:sym typeface="Times New Roman"/>
            </a:endParaRPr>
          </a:p>
        </p:txBody>
      </p:sp>
      <p:grpSp>
        <p:nvGrpSpPr>
          <p:cNvPr id="592" name="Google Shape;592;p40"/>
          <p:cNvGrpSpPr/>
          <p:nvPr/>
        </p:nvGrpSpPr>
        <p:grpSpPr>
          <a:xfrm>
            <a:off x="350096" y="3359032"/>
            <a:ext cx="201524" cy="207622"/>
            <a:chOff x="176504" y="2036221"/>
            <a:chExt cx="101600" cy="139700"/>
          </a:xfrm>
        </p:grpSpPr>
        <p:pic>
          <p:nvPicPr>
            <p:cNvPr id="593" name="Google Shape;593;p40"/>
            <p:cNvPicPr preferRelativeResize="0"/>
            <p:nvPr/>
          </p:nvPicPr>
          <p:blipFill rotWithShape="1">
            <a:blip r:embed="rId6">
              <a:alphaModFix/>
            </a:blip>
            <a:srcRect b="0" l="0" r="0" t="0"/>
            <a:stretch/>
          </p:blipFill>
          <p:spPr>
            <a:xfrm>
              <a:off x="176504" y="2036221"/>
              <a:ext cx="101219" cy="139174"/>
            </a:xfrm>
            <a:prstGeom prst="rect">
              <a:avLst/>
            </a:prstGeom>
            <a:noFill/>
            <a:ln>
              <a:noFill/>
            </a:ln>
          </p:spPr>
        </p:pic>
        <p:sp>
          <p:nvSpPr>
            <p:cNvPr id="594" name="Google Shape;594;p40"/>
            <p:cNvSpPr/>
            <p:nvPr/>
          </p:nvSpPr>
          <p:spPr>
            <a:xfrm>
              <a:off x="176504" y="2036221"/>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95" name="Google Shape;595;p40"/>
            <p:cNvSpPr/>
            <p:nvPr/>
          </p:nvSpPr>
          <p:spPr>
            <a:xfrm>
              <a:off x="189156" y="2055200"/>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96" name="Google Shape;596;p40"/>
            <p:cNvSpPr/>
            <p:nvPr/>
          </p:nvSpPr>
          <p:spPr>
            <a:xfrm>
              <a:off x="201809" y="2074178"/>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597" name="Google Shape;597;p40"/>
            <p:cNvSpPr/>
            <p:nvPr/>
          </p:nvSpPr>
          <p:spPr>
            <a:xfrm>
              <a:off x="189156" y="2105809"/>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598" name="Google Shape;598;p40"/>
            <p:cNvPicPr preferRelativeResize="0"/>
            <p:nvPr/>
          </p:nvPicPr>
          <p:blipFill rotWithShape="1">
            <a:blip r:embed="rId8">
              <a:alphaModFix/>
            </a:blip>
            <a:srcRect b="0" l="0" r="0" t="0"/>
            <a:stretch/>
          </p:blipFill>
          <p:spPr>
            <a:xfrm>
              <a:off x="233440" y="2102644"/>
              <a:ext cx="31635" cy="44283"/>
            </a:xfrm>
            <a:prstGeom prst="rect">
              <a:avLst/>
            </a:prstGeom>
            <a:noFill/>
            <a:ln>
              <a:noFill/>
            </a:ln>
          </p:spPr>
        </p:pic>
        <p:sp>
          <p:nvSpPr>
            <p:cNvPr id="599" name="Google Shape;599;p40"/>
            <p:cNvSpPr/>
            <p:nvPr/>
          </p:nvSpPr>
          <p:spPr>
            <a:xfrm>
              <a:off x="233440" y="2156418"/>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00" name="Google Shape;600;p40"/>
            <p:cNvSpPr/>
            <p:nvPr/>
          </p:nvSpPr>
          <p:spPr>
            <a:xfrm>
              <a:off x="252419" y="2036221"/>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1"/>
          <p:cNvSpPr txBox="1"/>
          <p:nvPr/>
        </p:nvSpPr>
        <p:spPr>
          <a:xfrm>
            <a:off x="195075" y="436100"/>
            <a:ext cx="3146700" cy="507900"/>
          </a:xfrm>
          <a:prstGeom prst="rect">
            <a:avLst/>
          </a:prstGeom>
          <a:noFill/>
          <a:ln>
            <a:noFill/>
          </a:ln>
        </p:spPr>
        <p:txBody>
          <a:bodyPr anchorCtr="0" anchor="t" bIns="91425" lIns="91425" spcFirstLastPara="1" rIns="91425" wrap="square" tIns="91425">
            <a:spAutoFit/>
          </a:bodyPr>
          <a:lstStyle/>
          <a:p>
            <a:pPr indent="0" lvl="0" marL="25400" rtl="0" algn="l">
              <a:spcBef>
                <a:spcPts val="0"/>
              </a:spcBef>
              <a:spcAft>
                <a:spcPts val="0"/>
              </a:spcAft>
              <a:buNone/>
            </a:pPr>
            <a:r>
              <a:rPr b="1" lang="en" sz="2100">
                <a:solidFill>
                  <a:srgbClr val="132C68"/>
                </a:solidFill>
                <a:latin typeface="Helvetica Neue"/>
                <a:ea typeface="Helvetica Neue"/>
                <a:cs typeface="Helvetica Neue"/>
                <a:sym typeface="Helvetica Neue"/>
              </a:rPr>
              <a:t>Future Scope</a:t>
            </a:r>
            <a:endParaRPr b="1" sz="1600">
              <a:solidFill>
                <a:srgbClr val="132C68"/>
              </a:solidFill>
            </a:endParaRPr>
          </a:p>
        </p:txBody>
      </p:sp>
      <p:sp>
        <p:nvSpPr>
          <p:cNvPr id="606" name="Google Shape;606;p41"/>
          <p:cNvSpPr txBox="1"/>
          <p:nvPr/>
        </p:nvSpPr>
        <p:spPr>
          <a:xfrm>
            <a:off x="481975" y="944000"/>
            <a:ext cx="7209300" cy="3140100"/>
          </a:xfrm>
          <a:prstGeom prst="rect">
            <a:avLst/>
          </a:prstGeom>
          <a:noFill/>
          <a:ln>
            <a:noFill/>
          </a:ln>
        </p:spPr>
        <p:txBody>
          <a:bodyPr anchorCtr="0" anchor="t" bIns="91425" lIns="91425" spcFirstLastPara="1" rIns="91425" wrap="square" tIns="91425">
            <a:spAutoFit/>
          </a:bodyPr>
          <a:lstStyle/>
          <a:p>
            <a:pPr indent="0" lvl="0" marL="25400" rtl="0" algn="l">
              <a:spcBef>
                <a:spcPts val="0"/>
              </a:spcBef>
              <a:spcAft>
                <a:spcPts val="0"/>
              </a:spcAft>
              <a:buNone/>
            </a:pPr>
            <a:r>
              <a:rPr b="1" lang="en" sz="1600">
                <a:solidFill>
                  <a:srgbClr val="132C68"/>
                </a:solidFill>
                <a:latin typeface="Times New Roman"/>
                <a:ea typeface="Times New Roman"/>
                <a:cs typeface="Times New Roman"/>
                <a:sym typeface="Times New Roman"/>
              </a:rPr>
              <a:t>There are basically two major future scopes for this project now:</a:t>
            </a:r>
            <a:endParaRPr b="1" sz="1600">
              <a:solidFill>
                <a:srgbClr val="132C68"/>
              </a:solidFill>
              <a:latin typeface="Times New Roman"/>
              <a:ea typeface="Times New Roman"/>
              <a:cs typeface="Times New Roman"/>
              <a:sym typeface="Times New Roman"/>
            </a:endParaRPr>
          </a:p>
          <a:p>
            <a:pPr indent="0" lvl="0" marL="25400" rtl="0" algn="l">
              <a:spcBef>
                <a:spcPts val="0"/>
              </a:spcBef>
              <a:spcAft>
                <a:spcPts val="0"/>
              </a:spcAft>
              <a:buNone/>
            </a:pPr>
            <a:r>
              <a:t/>
            </a:r>
            <a:endParaRPr b="1" sz="1600">
              <a:solidFill>
                <a:srgbClr val="132C68"/>
              </a:solidFill>
              <a:latin typeface="Times New Roman"/>
              <a:ea typeface="Times New Roman"/>
              <a:cs typeface="Times New Roman"/>
              <a:sym typeface="Times New Roman"/>
            </a:endParaRPr>
          </a:p>
          <a:p>
            <a:pPr indent="0" lvl="0" marL="25400" rtl="0" algn="l">
              <a:spcBef>
                <a:spcPts val="0"/>
              </a:spcBef>
              <a:spcAft>
                <a:spcPts val="0"/>
              </a:spcAft>
              <a:buNone/>
            </a:pPr>
            <a:r>
              <a:t/>
            </a:r>
            <a:endParaRPr b="1" sz="1600">
              <a:solidFill>
                <a:srgbClr val="132C68"/>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132C68"/>
                </a:solidFill>
                <a:latin typeface="Times New Roman"/>
                <a:ea typeface="Times New Roman"/>
                <a:cs typeface="Times New Roman"/>
                <a:sym typeface="Times New Roman"/>
              </a:rPr>
              <a:t>      </a:t>
            </a:r>
            <a:r>
              <a:rPr b="1" lang="en" sz="1600">
                <a:solidFill>
                  <a:srgbClr val="132C68"/>
                </a:solidFill>
                <a:latin typeface="Times New Roman"/>
                <a:ea typeface="Times New Roman"/>
                <a:cs typeface="Times New Roman"/>
                <a:sym typeface="Times New Roman"/>
              </a:rPr>
              <a:t>Real-Time Deployment and Simulation</a:t>
            </a:r>
            <a:r>
              <a:rPr lang="en" sz="1600">
                <a:solidFill>
                  <a:srgbClr val="132C68"/>
                </a:solidFill>
                <a:latin typeface="Times New Roman"/>
                <a:ea typeface="Times New Roman"/>
                <a:cs typeface="Times New Roman"/>
                <a:sym typeface="Times New Roman"/>
              </a:rPr>
              <a:t>: Deploying the trained ML model  on real-time network data and simulating a network using tools like Cooja for further validation and testing in controlled environments.</a:t>
            </a:r>
            <a:endParaRPr sz="1600">
              <a:solidFill>
                <a:srgbClr val="132C68"/>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132C68"/>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132C68"/>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132C68"/>
                </a:solidFill>
                <a:latin typeface="Times New Roman"/>
                <a:ea typeface="Times New Roman"/>
                <a:cs typeface="Times New Roman"/>
                <a:sym typeface="Times New Roman"/>
              </a:rPr>
              <a:t>      </a:t>
            </a:r>
            <a:r>
              <a:rPr b="1" lang="en" sz="1600">
                <a:solidFill>
                  <a:srgbClr val="132C68"/>
                </a:solidFill>
                <a:latin typeface="Times New Roman"/>
                <a:ea typeface="Times New Roman"/>
                <a:cs typeface="Times New Roman"/>
                <a:sym typeface="Times New Roman"/>
              </a:rPr>
              <a:t>Further experimenting with wavelet coefficients</a:t>
            </a:r>
            <a:r>
              <a:rPr lang="en" sz="1600">
                <a:solidFill>
                  <a:srgbClr val="132C68"/>
                </a:solidFill>
                <a:latin typeface="Times New Roman"/>
                <a:ea typeface="Times New Roman"/>
                <a:cs typeface="Times New Roman"/>
                <a:sym typeface="Times New Roman"/>
              </a:rPr>
              <a:t>: We have decided that in future we will convert the preprocessed wavelet coefficients into image and then perform time and frequency analysis on the converted image. We believe by using this image data,  we can further improve the model’s accuracy.</a:t>
            </a:r>
            <a:endParaRPr b="1" sz="1600">
              <a:solidFill>
                <a:srgbClr val="132C68"/>
              </a:solidFill>
              <a:latin typeface="Times New Roman"/>
              <a:ea typeface="Times New Roman"/>
              <a:cs typeface="Times New Roman"/>
              <a:sym typeface="Times New Roman"/>
            </a:endParaRPr>
          </a:p>
        </p:txBody>
      </p:sp>
      <p:grpSp>
        <p:nvGrpSpPr>
          <p:cNvPr id="607" name="Google Shape;607;p41"/>
          <p:cNvGrpSpPr/>
          <p:nvPr/>
        </p:nvGrpSpPr>
        <p:grpSpPr>
          <a:xfrm>
            <a:off x="568121" y="1784036"/>
            <a:ext cx="201524" cy="207622"/>
            <a:chOff x="176504" y="2250546"/>
            <a:chExt cx="101600" cy="139700"/>
          </a:xfrm>
        </p:grpSpPr>
        <p:pic>
          <p:nvPicPr>
            <p:cNvPr id="608" name="Google Shape;608;p41"/>
            <p:cNvPicPr preferRelativeResize="0"/>
            <p:nvPr/>
          </p:nvPicPr>
          <p:blipFill rotWithShape="1">
            <a:blip r:embed="rId3">
              <a:alphaModFix/>
            </a:blip>
            <a:srcRect b="0" l="0" r="0" t="0"/>
            <a:stretch/>
          </p:blipFill>
          <p:spPr>
            <a:xfrm>
              <a:off x="176504" y="2250546"/>
              <a:ext cx="101219" cy="139174"/>
            </a:xfrm>
            <a:prstGeom prst="rect">
              <a:avLst/>
            </a:prstGeom>
            <a:noFill/>
            <a:ln>
              <a:noFill/>
            </a:ln>
          </p:spPr>
        </p:pic>
        <p:sp>
          <p:nvSpPr>
            <p:cNvPr id="609" name="Google Shape;609;p41"/>
            <p:cNvSpPr/>
            <p:nvPr/>
          </p:nvSpPr>
          <p:spPr>
            <a:xfrm>
              <a:off x="176504" y="2250546"/>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10" name="Google Shape;610;p41"/>
            <p:cNvSpPr/>
            <p:nvPr/>
          </p:nvSpPr>
          <p:spPr>
            <a:xfrm>
              <a:off x="189156" y="2269525"/>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11" name="Google Shape;611;p41"/>
            <p:cNvSpPr/>
            <p:nvPr/>
          </p:nvSpPr>
          <p:spPr>
            <a:xfrm>
              <a:off x="201809" y="2288503"/>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12" name="Google Shape;612;p41"/>
            <p:cNvSpPr/>
            <p:nvPr/>
          </p:nvSpPr>
          <p:spPr>
            <a:xfrm>
              <a:off x="189156" y="2320134"/>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613" name="Google Shape;613;p41"/>
            <p:cNvPicPr preferRelativeResize="0"/>
            <p:nvPr/>
          </p:nvPicPr>
          <p:blipFill rotWithShape="1">
            <a:blip r:embed="rId4">
              <a:alphaModFix/>
            </a:blip>
            <a:srcRect b="0" l="0" r="0" t="0"/>
            <a:stretch/>
          </p:blipFill>
          <p:spPr>
            <a:xfrm>
              <a:off x="233440" y="2316970"/>
              <a:ext cx="31635" cy="44283"/>
            </a:xfrm>
            <a:prstGeom prst="rect">
              <a:avLst/>
            </a:prstGeom>
            <a:noFill/>
            <a:ln>
              <a:noFill/>
            </a:ln>
          </p:spPr>
        </p:pic>
        <p:sp>
          <p:nvSpPr>
            <p:cNvPr id="614" name="Google Shape;614;p41"/>
            <p:cNvSpPr/>
            <p:nvPr/>
          </p:nvSpPr>
          <p:spPr>
            <a:xfrm>
              <a:off x="233440" y="2370743"/>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15" name="Google Shape;615;p41"/>
            <p:cNvSpPr/>
            <p:nvPr/>
          </p:nvSpPr>
          <p:spPr>
            <a:xfrm>
              <a:off x="252419" y="2250546"/>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grpSp>
        <p:nvGrpSpPr>
          <p:cNvPr id="616" name="Google Shape;616;p41"/>
          <p:cNvGrpSpPr/>
          <p:nvPr/>
        </p:nvGrpSpPr>
        <p:grpSpPr>
          <a:xfrm>
            <a:off x="568121" y="2986486"/>
            <a:ext cx="201524" cy="207622"/>
            <a:chOff x="176504" y="2250546"/>
            <a:chExt cx="101600" cy="139700"/>
          </a:xfrm>
        </p:grpSpPr>
        <p:pic>
          <p:nvPicPr>
            <p:cNvPr id="617" name="Google Shape;617;p41"/>
            <p:cNvPicPr preferRelativeResize="0"/>
            <p:nvPr/>
          </p:nvPicPr>
          <p:blipFill rotWithShape="1">
            <a:blip r:embed="rId3">
              <a:alphaModFix/>
            </a:blip>
            <a:srcRect b="0" l="0" r="0" t="0"/>
            <a:stretch/>
          </p:blipFill>
          <p:spPr>
            <a:xfrm>
              <a:off x="176504" y="2250546"/>
              <a:ext cx="101219" cy="139174"/>
            </a:xfrm>
            <a:prstGeom prst="rect">
              <a:avLst/>
            </a:prstGeom>
            <a:noFill/>
            <a:ln>
              <a:noFill/>
            </a:ln>
          </p:spPr>
        </p:pic>
        <p:sp>
          <p:nvSpPr>
            <p:cNvPr id="618" name="Google Shape;618;p41"/>
            <p:cNvSpPr/>
            <p:nvPr/>
          </p:nvSpPr>
          <p:spPr>
            <a:xfrm>
              <a:off x="176504" y="2250546"/>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19" name="Google Shape;619;p41"/>
            <p:cNvSpPr/>
            <p:nvPr/>
          </p:nvSpPr>
          <p:spPr>
            <a:xfrm>
              <a:off x="189156" y="2269525"/>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20" name="Google Shape;620;p41"/>
            <p:cNvSpPr/>
            <p:nvPr/>
          </p:nvSpPr>
          <p:spPr>
            <a:xfrm>
              <a:off x="201809" y="2288503"/>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21" name="Google Shape;621;p41"/>
            <p:cNvSpPr/>
            <p:nvPr/>
          </p:nvSpPr>
          <p:spPr>
            <a:xfrm>
              <a:off x="189156" y="2320134"/>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622" name="Google Shape;622;p41"/>
            <p:cNvPicPr preferRelativeResize="0"/>
            <p:nvPr/>
          </p:nvPicPr>
          <p:blipFill rotWithShape="1">
            <a:blip r:embed="rId4">
              <a:alphaModFix/>
            </a:blip>
            <a:srcRect b="0" l="0" r="0" t="0"/>
            <a:stretch/>
          </p:blipFill>
          <p:spPr>
            <a:xfrm>
              <a:off x="233440" y="2316970"/>
              <a:ext cx="31635" cy="44283"/>
            </a:xfrm>
            <a:prstGeom prst="rect">
              <a:avLst/>
            </a:prstGeom>
            <a:noFill/>
            <a:ln>
              <a:noFill/>
            </a:ln>
          </p:spPr>
        </p:pic>
        <p:sp>
          <p:nvSpPr>
            <p:cNvPr id="623" name="Google Shape;623;p41"/>
            <p:cNvSpPr/>
            <p:nvPr/>
          </p:nvSpPr>
          <p:spPr>
            <a:xfrm>
              <a:off x="233440" y="2370743"/>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24" name="Google Shape;624;p41"/>
            <p:cNvSpPr/>
            <p:nvPr/>
          </p:nvSpPr>
          <p:spPr>
            <a:xfrm>
              <a:off x="252419" y="2250546"/>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2"/>
          <p:cNvSpPr txBox="1"/>
          <p:nvPr/>
        </p:nvSpPr>
        <p:spPr>
          <a:xfrm>
            <a:off x="242100" y="1308100"/>
            <a:ext cx="8901900" cy="5725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AutoNum type="arabicParenR"/>
            </a:pPr>
            <a:r>
              <a:rPr lang="en">
                <a:latin typeface="Times New Roman"/>
                <a:ea typeface="Times New Roman"/>
                <a:cs typeface="Times New Roman"/>
                <a:sym typeface="Times New Roman"/>
              </a:rPr>
              <a:t>BAT: Deep Learning Methods on Network Intrusion Detection Using NSL-KDD Dataset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3"/>
              </a:rPr>
              <a:t>https://ieeexplore.ieee.org/document/8988230</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a:latin typeface="Times New Roman"/>
                <a:ea typeface="Times New Roman"/>
                <a:cs typeface="Times New Roman"/>
                <a:sym typeface="Times New Roman"/>
              </a:rPr>
              <a:t>A Deep Learning Approach for Intrusion Detection Using Recurrent Neural Network</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4"/>
              </a:rPr>
              <a:t>https://ieeexplore.ieee.org/document/8066291</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arenR"/>
            </a:pPr>
            <a:r>
              <a:rPr lang="en">
                <a:solidFill>
                  <a:schemeClr val="dk1"/>
                </a:solidFill>
                <a:latin typeface="Times New Roman"/>
                <a:ea typeface="Times New Roman"/>
                <a:cs typeface="Times New Roman"/>
                <a:sym typeface="Times New Roman"/>
              </a:rPr>
              <a:t>Fuzziness based semi-supervised learning approach for intrusion detection system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                  </a:t>
            </a:r>
            <a:r>
              <a:rPr lang="en" sz="1100" u="sng">
                <a:solidFill>
                  <a:schemeClr val="hlink"/>
                </a:solidFill>
                <a:latin typeface="Times New Roman"/>
                <a:ea typeface="Times New Roman"/>
                <a:cs typeface="Times New Roman"/>
                <a:sym typeface="Times New Roman"/>
                <a:hlinkClick r:id="rId5"/>
              </a:rPr>
              <a:t>h ttps://www.researchgate.net/publication/301747018_Fuzziness_based_semi-supervised_learning_approach_for_Intrusio  n_Detection_System</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arenR"/>
            </a:pPr>
            <a:r>
              <a:rPr lang="en">
                <a:solidFill>
                  <a:schemeClr val="dk1"/>
                </a:solidFill>
                <a:latin typeface="Times New Roman"/>
                <a:ea typeface="Times New Roman"/>
                <a:cs typeface="Times New Roman"/>
                <a:sym typeface="Times New Roman"/>
              </a:rPr>
              <a:t>Deep Learning Approach for Intelligent Intrusion Detection System</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6"/>
              </a:rPr>
              <a:t>https://ieeexplore.ieee.org/document/8681044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a:t>
            </a:r>
            <a:r>
              <a:rPr lang="en" sz="1500">
                <a:solidFill>
                  <a:srgbClr val="222222"/>
                </a:solidFill>
                <a:latin typeface="Times New Roman"/>
                <a:ea typeface="Times New Roman"/>
                <a:cs typeface="Times New Roman"/>
                <a:sym typeface="Times New Roman"/>
              </a:rPr>
              <a:t>5)   </a:t>
            </a:r>
            <a:r>
              <a:rPr lang="en" sz="15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Stochastic Gradient Descent Intrusions Detection for Wireless Sensor Network Attack Detection System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Using Machine Learning</a:t>
            </a:r>
            <a:r>
              <a:rPr lang="en" sz="1500">
                <a:solidFill>
                  <a:srgbClr val="222222"/>
                </a:solidFill>
                <a:latin typeface="Times New Roman"/>
                <a:ea typeface="Times New Roman"/>
                <a:cs typeface="Times New Roman"/>
                <a:sym typeface="Times New Roman"/>
              </a:rPr>
              <a:t>.</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222222"/>
                </a:solidFill>
                <a:latin typeface="Times New Roman"/>
                <a:ea typeface="Times New Roman"/>
                <a:cs typeface="Times New Roman"/>
                <a:sym typeface="Times New Roman"/>
              </a:rPr>
              <a:t>         </a:t>
            </a:r>
            <a:r>
              <a:rPr lang="en" sz="1500" u="sng">
                <a:solidFill>
                  <a:schemeClr val="hlink"/>
                </a:solidFill>
                <a:latin typeface="Times New Roman"/>
                <a:ea typeface="Times New Roman"/>
                <a:cs typeface="Times New Roman"/>
                <a:sym typeface="Times New Roman"/>
                <a:hlinkClick r:id="rId7"/>
              </a:rPr>
              <a:t>https://ieeexplore.ieee.org/abstract/document/10379637</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222222"/>
                </a:solidFill>
                <a:latin typeface="Times New Roman"/>
                <a:ea typeface="Times New Roman"/>
                <a:cs typeface="Times New Roman"/>
                <a:sym typeface="Times New Roman"/>
              </a:rPr>
              <a:t> </a:t>
            </a:r>
            <a:endParaRPr>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Font typeface="Arial"/>
              <a:buNone/>
            </a:pPr>
            <a:r>
              <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630" name="Google Shape;630;p42"/>
          <p:cNvSpPr txBox="1"/>
          <p:nvPr/>
        </p:nvSpPr>
        <p:spPr>
          <a:xfrm>
            <a:off x="485250" y="530075"/>
            <a:ext cx="3130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132C68"/>
                </a:solidFill>
                <a:latin typeface="Helvetica Neue"/>
                <a:ea typeface="Helvetica Neue"/>
                <a:cs typeface="Helvetica Neue"/>
                <a:sym typeface="Helvetica Neue"/>
              </a:rPr>
              <a:t>References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3"/>
          <p:cNvSpPr txBox="1"/>
          <p:nvPr/>
        </p:nvSpPr>
        <p:spPr>
          <a:xfrm>
            <a:off x="249850" y="1094100"/>
            <a:ext cx="8653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22222"/>
                </a:solidFill>
                <a:latin typeface="Times New Roman"/>
                <a:ea typeface="Times New Roman"/>
                <a:cs typeface="Times New Roman"/>
                <a:sym typeface="Times New Roman"/>
              </a:rPr>
              <a:t>  </a:t>
            </a:r>
            <a:r>
              <a:rPr lang="en" sz="1500">
                <a:solidFill>
                  <a:srgbClr val="222222"/>
                </a:solidFill>
                <a:latin typeface="Times New Roman"/>
                <a:ea typeface="Times New Roman"/>
                <a:cs typeface="Times New Roman"/>
                <a:sym typeface="Times New Roman"/>
              </a:rPr>
              <a:t>6)    </a:t>
            </a:r>
            <a:r>
              <a:rPr lang="en">
                <a:solidFill>
                  <a:schemeClr val="dk1"/>
                </a:solidFill>
                <a:latin typeface="Times New Roman"/>
                <a:ea typeface="Times New Roman"/>
                <a:cs typeface="Times New Roman"/>
                <a:sym typeface="Times New Roman"/>
              </a:rPr>
              <a:t>An Edge Computing-Based Preventive Framework With Machine Learning Integration for Anomaly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Detection  and Risk Management in Maritime Wireless Communications</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1500" u="sng">
                <a:solidFill>
                  <a:schemeClr val="hlink"/>
                </a:solidFill>
                <a:latin typeface="Times New Roman"/>
                <a:ea typeface="Times New Roman"/>
                <a:cs typeface="Times New Roman"/>
                <a:sym typeface="Times New Roman"/>
                <a:hlinkClick r:id="rId3"/>
              </a:rPr>
              <a:t>https://ieeexplore.ieee.org/document/10496686</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7)   </a:t>
            </a:r>
            <a:r>
              <a:rPr lang="en" sz="1500">
                <a:solidFill>
                  <a:srgbClr val="222222"/>
                </a:solidFill>
                <a:latin typeface="Times New Roman"/>
                <a:ea typeface="Times New Roman"/>
                <a:cs typeface="Times New Roman"/>
                <a:sym typeface="Times New Roman"/>
              </a:rPr>
              <a:t>Securing IoT Devices in e-Health using Machine Learning Techniques   </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222222"/>
                </a:solidFill>
                <a:latin typeface="Times New Roman"/>
                <a:ea typeface="Times New Roman"/>
                <a:cs typeface="Times New Roman"/>
                <a:sym typeface="Times New Roman"/>
              </a:rPr>
              <a:t>        </a:t>
            </a:r>
            <a:r>
              <a:rPr lang="en" sz="1500" u="sng">
                <a:solidFill>
                  <a:schemeClr val="hlink"/>
                </a:solidFill>
                <a:latin typeface="Times New Roman"/>
                <a:ea typeface="Times New Roman"/>
                <a:cs typeface="Times New Roman"/>
                <a:sym typeface="Times New Roman"/>
                <a:hlinkClick r:id="rId4"/>
              </a:rPr>
              <a:t>https://thesai.org/Publications/ViewPaper?Volume=14&amp;Issue=9&amp;Code=IJACSA&amp;SerialNo=49</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222222"/>
                </a:solidFill>
                <a:latin typeface="Times New Roman"/>
                <a:ea typeface="Times New Roman"/>
                <a:cs typeface="Times New Roman"/>
                <a:sym typeface="Times New Roman"/>
              </a:rPr>
              <a:t>  8)   DIDS: A Deep Neural Network based real-time Intrusion detection system for IoT </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222222"/>
                </a:solidFill>
                <a:latin typeface="Times New Roman"/>
                <a:ea typeface="Times New Roman"/>
                <a:cs typeface="Times New Roman"/>
                <a:sym typeface="Times New Roman"/>
              </a:rPr>
              <a:t>        </a:t>
            </a:r>
            <a:r>
              <a:rPr lang="en" sz="1500" u="sng">
                <a:solidFill>
                  <a:schemeClr val="hlink"/>
                </a:solidFill>
                <a:latin typeface="Times New Roman"/>
                <a:ea typeface="Times New Roman"/>
                <a:cs typeface="Times New Roman"/>
                <a:sym typeface="Times New Roman"/>
                <a:hlinkClick r:id="rId5"/>
              </a:rPr>
              <a:t>https://www.sciencedirect.com/science/article/pii/S277266222200073X</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222222"/>
                </a:solidFill>
                <a:latin typeface="Times New Roman"/>
                <a:ea typeface="Times New Roman"/>
                <a:cs typeface="Times New Roman"/>
                <a:sym typeface="Times New Roman"/>
              </a:rPr>
              <a:t>  9)   </a:t>
            </a:r>
            <a:r>
              <a:rPr lang="en">
                <a:solidFill>
                  <a:schemeClr val="dk1"/>
                </a:solidFill>
                <a:latin typeface="Times New Roman"/>
                <a:ea typeface="Times New Roman"/>
                <a:cs typeface="Times New Roman"/>
                <a:sym typeface="Times New Roman"/>
              </a:rPr>
              <a:t>Analysis and modelling of a ML-based NIDS for IoT networks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6"/>
              </a:rPr>
              <a:t>https://www.sciencedirect.com/science/article/pii/S1877050922007</a:t>
            </a:r>
            <a:r>
              <a:rPr lang="en" u="sng">
                <a:solidFill>
                  <a:schemeClr val="hlink"/>
                </a:solidFill>
                <a:hlinkClick r:id="rId7"/>
              </a:rPr>
              <a:t>61X</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4"/>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641" name="Google Shape;641;p44"/>
          <p:cNvGrpSpPr/>
          <p:nvPr/>
        </p:nvGrpSpPr>
        <p:grpSpPr>
          <a:xfrm>
            <a:off x="2804007" y="212048"/>
            <a:ext cx="471660" cy="53794"/>
            <a:chOff x="1413687" y="142674"/>
            <a:chExt cx="237795" cy="36195"/>
          </a:xfrm>
        </p:grpSpPr>
        <p:sp>
          <p:nvSpPr>
            <p:cNvPr id="642" name="Google Shape;642;p44"/>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43" name="Google Shape;643;p44"/>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44" name="Google Shape;644;p44"/>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45" name="Google Shape;645;p44"/>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46" name="Google Shape;646;p44"/>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647" name="Google Shape;647;p44"/>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648" name="Google Shape;648;p44"/>
          <p:cNvGrpSpPr/>
          <p:nvPr/>
        </p:nvGrpSpPr>
        <p:grpSpPr>
          <a:xfrm>
            <a:off x="5560332" y="212048"/>
            <a:ext cx="171747" cy="53794"/>
            <a:chOff x="2803334" y="142674"/>
            <a:chExt cx="86589" cy="36195"/>
          </a:xfrm>
        </p:grpSpPr>
        <p:sp>
          <p:nvSpPr>
            <p:cNvPr id="649" name="Google Shape;649;p44"/>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50" name="Google Shape;650;p44"/>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651" name="Google Shape;651;p44"/>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652" name="Google Shape;652;p44"/>
          <p:cNvGrpSpPr/>
          <p:nvPr/>
        </p:nvGrpSpPr>
        <p:grpSpPr>
          <a:xfrm>
            <a:off x="8027927" y="212048"/>
            <a:ext cx="171747" cy="53794"/>
            <a:chOff x="4047413" y="142674"/>
            <a:chExt cx="86589" cy="36195"/>
          </a:xfrm>
        </p:grpSpPr>
        <p:sp>
          <p:nvSpPr>
            <p:cNvPr id="653" name="Google Shape;653;p44"/>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54" name="Google Shape;654;p44"/>
            <p:cNvSpPr/>
            <p:nvPr/>
          </p:nvSpPr>
          <p:spPr>
            <a:xfrm>
              <a:off x="4097807" y="142674"/>
              <a:ext cx="36195" cy="36195"/>
            </a:xfrm>
            <a:custGeom>
              <a:rect b="b" l="l" r="r" t="t"/>
              <a:pathLst>
                <a:path extrusionOk="0" h="36194" w="36195">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55" name="Google Shape;655;p44"/>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656" name="Google Shape;656;p44"/>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657" name="Google Shape;657;p44"/>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658" name="Google Shape;658;p44"/>
          <p:cNvSpPr txBox="1"/>
          <p:nvPr/>
        </p:nvSpPr>
        <p:spPr>
          <a:xfrm>
            <a:off x="2726488" y="2074064"/>
            <a:ext cx="4458600" cy="721800"/>
          </a:xfrm>
          <a:prstGeom prst="rect">
            <a:avLst/>
          </a:prstGeom>
          <a:noFill/>
          <a:ln>
            <a:noFill/>
          </a:ln>
        </p:spPr>
        <p:txBody>
          <a:bodyPr anchorCtr="0" anchor="t" bIns="0" lIns="0" spcFirstLastPara="1" rIns="0" wrap="square" tIns="28850">
            <a:spAutoFit/>
          </a:bodyPr>
          <a:lstStyle/>
          <a:p>
            <a:pPr indent="0" lvl="0" marL="25400" marR="0" rtl="0" algn="l">
              <a:lnSpc>
                <a:spcPct val="100000"/>
              </a:lnSpc>
              <a:spcBef>
                <a:spcPts val="0"/>
              </a:spcBef>
              <a:spcAft>
                <a:spcPts val="0"/>
              </a:spcAft>
              <a:buNone/>
            </a:pPr>
            <a:r>
              <a:rPr b="1" lang="en" sz="4500">
                <a:solidFill>
                  <a:srgbClr val="002060"/>
                </a:solidFill>
                <a:latin typeface="Times New Roman"/>
                <a:ea typeface="Times New Roman"/>
                <a:cs typeface="Times New Roman"/>
                <a:sym typeface="Times New Roman"/>
              </a:rPr>
              <a:t>THANK YOU!</a:t>
            </a:r>
            <a:endParaRPr sz="4500">
              <a:solidFill>
                <a:srgbClr val="00206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5"/>
          <p:cNvSpPr txBox="1"/>
          <p:nvPr/>
        </p:nvSpPr>
        <p:spPr>
          <a:xfrm>
            <a:off x="2573327" y="2089351"/>
            <a:ext cx="4863900" cy="675900"/>
          </a:xfrm>
          <a:prstGeom prst="rect">
            <a:avLst/>
          </a:prstGeom>
          <a:noFill/>
          <a:ln>
            <a:noFill/>
          </a:ln>
        </p:spPr>
        <p:txBody>
          <a:bodyPr anchorCtr="0" anchor="t" bIns="83075" lIns="166175" spcFirstLastPara="1" rIns="166175" wrap="square" tIns="83075">
            <a:spAutoFit/>
          </a:bodyPr>
          <a:lstStyle/>
          <a:p>
            <a:pPr indent="0" lvl="0" marL="0" marR="0" rtl="0" algn="l">
              <a:spcBef>
                <a:spcPts val="0"/>
              </a:spcBef>
              <a:spcAft>
                <a:spcPts val="0"/>
              </a:spcAft>
              <a:buNone/>
            </a:pPr>
            <a:r>
              <a:rPr b="1" lang="en" sz="3300">
                <a:solidFill>
                  <a:srgbClr val="002060"/>
                </a:solidFill>
                <a:latin typeface="Times New Roman"/>
                <a:ea typeface="Times New Roman"/>
                <a:cs typeface="Times New Roman"/>
                <a:sym typeface="Times New Roman"/>
              </a:rPr>
              <a:t>Any Questions?</a:t>
            </a:r>
            <a:endParaRPr sz="3300">
              <a:solidFill>
                <a:srgbClr val="00206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p:nvPr/>
        </p:nvSpPr>
        <p:spPr>
          <a:xfrm>
            <a:off x="491192" y="646475"/>
            <a:ext cx="6029400" cy="549000"/>
          </a:xfrm>
          <a:prstGeom prst="rect">
            <a:avLst/>
          </a:prstGeom>
          <a:noFill/>
          <a:ln>
            <a:noFill/>
          </a:ln>
        </p:spPr>
        <p:txBody>
          <a:bodyPr anchorCtr="0" anchor="t" bIns="83075" lIns="166175" spcFirstLastPara="1" rIns="166175" wrap="square" tIns="83075">
            <a:noAutofit/>
          </a:bodyPr>
          <a:lstStyle/>
          <a:p>
            <a:pPr indent="0" lvl="0" marL="0" rtl="0" algn="l">
              <a:spcBef>
                <a:spcPts val="0"/>
              </a:spcBef>
              <a:spcAft>
                <a:spcPts val="0"/>
              </a:spcAft>
              <a:buClr>
                <a:schemeClr val="dk1"/>
              </a:buClr>
              <a:buFont typeface="Arial"/>
              <a:buNone/>
            </a:pPr>
            <a:r>
              <a:rPr b="1" lang="en" sz="2400">
                <a:solidFill>
                  <a:srgbClr val="132C68"/>
                </a:solidFill>
                <a:latin typeface="Helvetica Neue"/>
                <a:ea typeface="Helvetica Neue"/>
                <a:cs typeface="Helvetica Neue"/>
                <a:sym typeface="Helvetica Neue"/>
              </a:rPr>
              <a:t>IOT Security Risk</a:t>
            </a:r>
            <a:endParaRPr b="1" sz="2000">
              <a:solidFill>
                <a:schemeClr val="dk1"/>
              </a:solidFill>
              <a:latin typeface="Calibri"/>
              <a:ea typeface="Calibri"/>
              <a:cs typeface="Calibri"/>
              <a:sym typeface="Calibri"/>
            </a:endParaRPr>
          </a:p>
        </p:txBody>
      </p:sp>
      <p:sp>
        <p:nvSpPr>
          <p:cNvPr id="130" name="Google Shape;130;p21"/>
          <p:cNvSpPr/>
          <p:nvPr/>
        </p:nvSpPr>
        <p:spPr>
          <a:xfrm>
            <a:off x="579775" y="1354950"/>
            <a:ext cx="8564100" cy="2833200"/>
          </a:xfrm>
          <a:prstGeom prst="rect">
            <a:avLst/>
          </a:prstGeom>
          <a:noFill/>
          <a:ln>
            <a:noFill/>
          </a:ln>
        </p:spPr>
        <p:txBody>
          <a:bodyPr anchorCtr="0" anchor="t" bIns="83075" lIns="166175" spcFirstLastPara="1" rIns="166175" wrap="square" tIns="83075">
            <a:noAutofit/>
          </a:bodyPr>
          <a:lstStyle/>
          <a:p>
            <a:pPr indent="-336550" lvl="0" marL="355600" marR="50800" rtl="0" algn="l">
              <a:lnSpc>
                <a:spcPct val="150300"/>
              </a:lnSpc>
              <a:spcBef>
                <a:spcPts val="0"/>
              </a:spcBef>
              <a:spcAft>
                <a:spcPts val="0"/>
              </a:spcAft>
              <a:buClr>
                <a:schemeClr val="dk2"/>
              </a:buClr>
              <a:buSzPts val="1500"/>
              <a:buFont typeface="Tahoma"/>
              <a:buChar char="●"/>
            </a:pPr>
            <a:r>
              <a:rPr b="1" lang="en" sz="1600">
                <a:solidFill>
                  <a:schemeClr val="dk2"/>
                </a:solidFill>
                <a:latin typeface="Times New Roman"/>
                <a:ea typeface="Times New Roman"/>
                <a:cs typeface="Times New Roman"/>
                <a:sym typeface="Times New Roman"/>
              </a:rPr>
              <a:t>Lack of Visibility</a:t>
            </a:r>
            <a:r>
              <a:rPr b="1" lang="en" sz="1600">
                <a:solidFill>
                  <a:schemeClr val="dk2"/>
                </a:solidFill>
                <a:latin typeface="Times New Roman"/>
                <a:ea typeface="Times New Roman"/>
                <a:cs typeface="Times New Roman"/>
                <a:sym typeface="Times New Roman"/>
              </a:rPr>
              <a:t>: </a:t>
            </a:r>
            <a:r>
              <a:rPr lang="en" sz="1600">
                <a:solidFill>
                  <a:schemeClr val="dk2"/>
                </a:solidFill>
                <a:latin typeface="Times New Roman"/>
                <a:ea typeface="Times New Roman"/>
                <a:cs typeface="Times New Roman"/>
                <a:sym typeface="Times New Roman"/>
              </a:rPr>
              <a:t>Limited ability to monitor, track, and understand the activity and status of devices</a:t>
            </a:r>
            <a:endParaRPr sz="1600">
              <a:solidFill>
                <a:schemeClr val="dk2"/>
              </a:solidFill>
              <a:latin typeface="Times New Roman"/>
              <a:ea typeface="Times New Roman"/>
              <a:cs typeface="Times New Roman"/>
              <a:sym typeface="Times New Roman"/>
            </a:endParaRPr>
          </a:p>
          <a:p>
            <a:pPr indent="-336550" lvl="0" marL="355600" marR="12700" rtl="0" algn="l">
              <a:lnSpc>
                <a:spcPct val="190100"/>
              </a:lnSpc>
              <a:spcBef>
                <a:spcPts val="300"/>
              </a:spcBef>
              <a:spcAft>
                <a:spcPts val="0"/>
              </a:spcAft>
              <a:buClr>
                <a:schemeClr val="dk2"/>
              </a:buClr>
              <a:buSzPts val="1500"/>
              <a:buFont typeface="Tahoma"/>
              <a:buChar char="●"/>
            </a:pPr>
            <a:r>
              <a:rPr b="1" lang="en" sz="1600">
                <a:solidFill>
                  <a:schemeClr val="dk2"/>
                </a:solidFill>
                <a:latin typeface="Times New Roman"/>
                <a:ea typeface="Times New Roman"/>
                <a:cs typeface="Times New Roman"/>
                <a:sym typeface="Times New Roman"/>
              </a:rPr>
              <a:t>Limited security integration: </a:t>
            </a:r>
            <a:r>
              <a:rPr lang="en" sz="1600">
                <a:solidFill>
                  <a:schemeClr val="dk2"/>
                </a:solidFill>
                <a:latin typeface="Times New Roman"/>
                <a:ea typeface="Times New Roman"/>
                <a:cs typeface="Times New Roman"/>
                <a:sym typeface="Times New Roman"/>
              </a:rPr>
              <a:t>L</a:t>
            </a:r>
            <a:r>
              <a:rPr lang="en" sz="1600">
                <a:solidFill>
                  <a:schemeClr val="dk2"/>
                </a:solidFill>
                <a:latin typeface="Times New Roman"/>
                <a:ea typeface="Times New Roman"/>
                <a:cs typeface="Times New Roman"/>
                <a:sym typeface="Times New Roman"/>
              </a:rPr>
              <a:t>arge number of IoT devices, difficult</a:t>
            </a:r>
            <a:r>
              <a:rPr lang="en" sz="1600">
                <a:solidFill>
                  <a:schemeClr val="dk2"/>
                </a:solidFill>
                <a:latin typeface="Times New Roman"/>
                <a:ea typeface="Times New Roman"/>
                <a:cs typeface="Times New Roman"/>
                <a:sym typeface="Times New Roman"/>
              </a:rPr>
              <a:t> to </a:t>
            </a:r>
            <a:r>
              <a:rPr lang="en" sz="1600">
                <a:solidFill>
                  <a:schemeClr val="dk2"/>
                </a:solidFill>
                <a:latin typeface="Times New Roman"/>
                <a:ea typeface="Times New Roman"/>
                <a:cs typeface="Times New Roman"/>
                <a:sym typeface="Times New Roman"/>
              </a:rPr>
              <a:t>synchronize</a:t>
            </a:r>
            <a:endParaRPr sz="1600">
              <a:solidFill>
                <a:schemeClr val="dk2"/>
              </a:solidFill>
              <a:latin typeface="Times New Roman"/>
              <a:ea typeface="Times New Roman"/>
              <a:cs typeface="Times New Roman"/>
              <a:sym typeface="Times New Roman"/>
            </a:endParaRPr>
          </a:p>
          <a:p>
            <a:pPr indent="-336550" lvl="0" marL="355600" marR="0" rtl="0" algn="l">
              <a:lnSpc>
                <a:spcPct val="190100"/>
              </a:lnSpc>
              <a:spcBef>
                <a:spcPts val="0"/>
              </a:spcBef>
              <a:spcAft>
                <a:spcPts val="0"/>
              </a:spcAft>
              <a:buClr>
                <a:schemeClr val="dk2"/>
              </a:buClr>
              <a:buSzPts val="1500"/>
              <a:buFont typeface="Arial"/>
              <a:buChar char="●"/>
            </a:pPr>
            <a:r>
              <a:rPr b="1" lang="en" sz="1600">
                <a:solidFill>
                  <a:schemeClr val="dk2"/>
                </a:solidFill>
                <a:latin typeface="Times New Roman"/>
                <a:ea typeface="Times New Roman"/>
                <a:cs typeface="Times New Roman"/>
                <a:sym typeface="Times New Roman"/>
              </a:rPr>
              <a:t>Open Source-code Vulnerabilities: </a:t>
            </a:r>
            <a:r>
              <a:rPr lang="en" sz="1600">
                <a:solidFill>
                  <a:schemeClr val="dk2"/>
                </a:solidFill>
                <a:latin typeface="Times New Roman"/>
                <a:ea typeface="Times New Roman"/>
                <a:cs typeface="Times New Roman"/>
                <a:sym typeface="Times New Roman"/>
              </a:rPr>
              <a:t>F</a:t>
            </a:r>
            <a:r>
              <a:rPr lang="en" sz="1600">
                <a:solidFill>
                  <a:schemeClr val="dk2"/>
                </a:solidFill>
                <a:latin typeface="Times New Roman"/>
                <a:ea typeface="Times New Roman"/>
                <a:cs typeface="Times New Roman"/>
                <a:sym typeface="Times New Roman"/>
              </a:rPr>
              <a:t>ree code leads to exploitation by hackers</a:t>
            </a:r>
            <a:endParaRPr sz="1600">
              <a:solidFill>
                <a:schemeClr val="dk2"/>
              </a:solidFill>
              <a:latin typeface="Times New Roman"/>
              <a:ea typeface="Times New Roman"/>
              <a:cs typeface="Times New Roman"/>
              <a:sym typeface="Times New Roman"/>
            </a:endParaRPr>
          </a:p>
          <a:p>
            <a:pPr indent="-336550" lvl="0" marL="355600" marR="0" rtl="0" algn="l">
              <a:lnSpc>
                <a:spcPct val="190100"/>
              </a:lnSpc>
              <a:spcBef>
                <a:spcPts val="0"/>
              </a:spcBef>
              <a:spcAft>
                <a:spcPts val="0"/>
              </a:spcAft>
              <a:buClr>
                <a:schemeClr val="dk2"/>
              </a:buClr>
              <a:buSzPts val="1500"/>
              <a:buFont typeface="Arial"/>
              <a:buChar char="●"/>
            </a:pPr>
            <a:r>
              <a:rPr b="1" lang="en" sz="1600">
                <a:solidFill>
                  <a:schemeClr val="dk2"/>
                </a:solidFill>
                <a:latin typeface="Times New Roman"/>
                <a:ea typeface="Times New Roman"/>
                <a:cs typeface="Times New Roman"/>
                <a:sym typeface="Times New Roman"/>
              </a:rPr>
              <a:t>Large volume of data: </a:t>
            </a:r>
            <a:r>
              <a:rPr lang="en" sz="1600">
                <a:solidFill>
                  <a:schemeClr val="dk2"/>
                </a:solidFill>
                <a:latin typeface="Times New Roman"/>
                <a:ea typeface="Times New Roman"/>
                <a:cs typeface="Times New Roman"/>
                <a:sym typeface="Times New Roman"/>
              </a:rPr>
              <a:t>M</a:t>
            </a:r>
            <a:r>
              <a:rPr lang="en" sz="1600">
                <a:solidFill>
                  <a:schemeClr val="dk2"/>
                </a:solidFill>
                <a:latin typeface="Times New Roman"/>
                <a:ea typeface="Times New Roman"/>
                <a:cs typeface="Times New Roman"/>
                <a:sym typeface="Times New Roman"/>
              </a:rPr>
              <a:t>anagement and protection of data becomes difficult</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grpSp>
        <p:nvGrpSpPr>
          <p:cNvPr id="135" name="Google Shape;135;p22"/>
          <p:cNvGrpSpPr/>
          <p:nvPr/>
        </p:nvGrpSpPr>
        <p:grpSpPr>
          <a:xfrm>
            <a:off x="0" y="0"/>
            <a:ext cx="9140221" cy="303891"/>
            <a:chOff x="0" y="0"/>
            <a:chExt cx="4608195" cy="204470"/>
          </a:xfrm>
        </p:grpSpPr>
        <p:sp>
          <p:nvSpPr>
            <p:cNvPr id="136" name="Google Shape;136;p22"/>
            <p:cNvSpPr/>
            <p:nvPr/>
          </p:nvSpPr>
          <p:spPr>
            <a:xfrm>
              <a:off x="0" y="0"/>
              <a:ext cx="4608195" cy="204470"/>
            </a:xfrm>
            <a:custGeom>
              <a:rect b="b" l="l" r="r" t="t"/>
              <a:pathLst>
                <a:path extrusionOk="0" h="204470" w="4608195">
                  <a:moveTo>
                    <a:pt x="4608004" y="0"/>
                  </a:moveTo>
                  <a:lnTo>
                    <a:pt x="0" y="0"/>
                  </a:lnTo>
                  <a:lnTo>
                    <a:pt x="0" y="203974"/>
                  </a:lnTo>
                  <a:lnTo>
                    <a:pt x="4608004" y="203974"/>
                  </a:lnTo>
                  <a:lnTo>
                    <a:pt x="4608004" y="0"/>
                  </a:lnTo>
                  <a:close/>
                </a:path>
              </a:pathLst>
            </a:custGeom>
            <a:solidFill>
              <a:srgbClr val="2B41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37" name="Google Shape;137;p22"/>
            <p:cNvSpPr/>
            <p:nvPr/>
          </p:nvSpPr>
          <p:spPr>
            <a:xfrm>
              <a:off x="120650"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38" name="Google Shape;138;p22"/>
            <p:cNvSpPr/>
            <p:nvPr/>
          </p:nvSpPr>
          <p:spPr>
            <a:xfrm>
              <a:off x="171056" y="142674"/>
              <a:ext cx="36195" cy="36195"/>
            </a:xfrm>
            <a:custGeom>
              <a:rect b="b" l="l" r="r" t="t"/>
              <a:pathLst>
                <a:path extrusionOk="0" h="36194" w="36195">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39" name="Google Shape;139;p22"/>
            <p:cNvSpPr/>
            <p:nvPr/>
          </p:nvSpPr>
          <p:spPr>
            <a:xfrm>
              <a:off x="171056"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40" name="Google Shape;140;p22"/>
            <p:cNvSpPr/>
            <p:nvPr/>
          </p:nvSpPr>
          <p:spPr>
            <a:xfrm>
              <a:off x="221449"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41" name="Google Shape;141;p22"/>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142" name="Google Shape;142;p22"/>
          <p:cNvGrpSpPr/>
          <p:nvPr/>
        </p:nvGrpSpPr>
        <p:grpSpPr>
          <a:xfrm>
            <a:off x="2804007" y="212048"/>
            <a:ext cx="471660" cy="53794"/>
            <a:chOff x="1413687" y="142674"/>
            <a:chExt cx="237795" cy="36195"/>
          </a:xfrm>
        </p:grpSpPr>
        <p:sp>
          <p:nvSpPr>
            <p:cNvPr id="143" name="Google Shape;143;p22"/>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44" name="Google Shape;144;p22"/>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45" name="Google Shape;145;p22"/>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46" name="Google Shape;146;p22"/>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47" name="Google Shape;147;p22"/>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48" name="Google Shape;148;p22"/>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149" name="Google Shape;149;p22"/>
          <p:cNvGrpSpPr/>
          <p:nvPr/>
        </p:nvGrpSpPr>
        <p:grpSpPr>
          <a:xfrm>
            <a:off x="5560332" y="212048"/>
            <a:ext cx="171747" cy="53794"/>
            <a:chOff x="2803334" y="142674"/>
            <a:chExt cx="86589" cy="36195"/>
          </a:xfrm>
        </p:grpSpPr>
        <p:sp>
          <p:nvSpPr>
            <p:cNvPr id="150" name="Google Shape;150;p22"/>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51" name="Google Shape;151;p22"/>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52" name="Google Shape;152;p22"/>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153" name="Google Shape;153;p22"/>
          <p:cNvGrpSpPr/>
          <p:nvPr/>
        </p:nvGrpSpPr>
        <p:grpSpPr>
          <a:xfrm>
            <a:off x="8027927" y="212048"/>
            <a:ext cx="171747" cy="53794"/>
            <a:chOff x="4047413" y="142674"/>
            <a:chExt cx="86589" cy="36195"/>
          </a:xfrm>
        </p:grpSpPr>
        <p:sp>
          <p:nvSpPr>
            <p:cNvPr id="154" name="Google Shape;154;p22"/>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55" name="Google Shape;155;p22"/>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56" name="Google Shape;156;p22"/>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157" name="Google Shape;157;p22"/>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58" name="Google Shape;158;p22"/>
          <p:cNvSpPr txBox="1"/>
          <p:nvPr/>
        </p:nvSpPr>
        <p:spPr>
          <a:xfrm>
            <a:off x="189025" y="614252"/>
            <a:ext cx="6021600" cy="416100"/>
          </a:xfrm>
          <a:prstGeom prst="rect">
            <a:avLst/>
          </a:prstGeom>
          <a:noFill/>
          <a:ln>
            <a:noFill/>
          </a:ln>
        </p:spPr>
        <p:txBody>
          <a:bodyPr anchorCtr="0" anchor="t" bIns="0" lIns="0" spcFirstLastPara="1" rIns="0" wrap="square" tIns="31125">
            <a:spAutoFit/>
          </a:bodyPr>
          <a:lstStyle/>
          <a:p>
            <a:pPr indent="0" lvl="0" marL="25400" marR="0" rtl="0" algn="l">
              <a:lnSpc>
                <a:spcPct val="100000"/>
              </a:lnSpc>
              <a:spcBef>
                <a:spcPts val="0"/>
              </a:spcBef>
              <a:spcAft>
                <a:spcPts val="0"/>
              </a:spcAft>
              <a:buNone/>
            </a:pPr>
            <a:r>
              <a:rPr b="1" lang="en" sz="2500">
                <a:solidFill>
                  <a:srgbClr val="132C68"/>
                </a:solidFill>
                <a:latin typeface="Helvetica Neue"/>
                <a:ea typeface="Helvetica Neue"/>
                <a:cs typeface="Helvetica Neue"/>
                <a:sym typeface="Helvetica Neue"/>
              </a:rPr>
              <a:t>Problem Statement</a:t>
            </a:r>
            <a:endParaRPr b="1" sz="2500">
              <a:solidFill>
                <a:schemeClr val="dk1"/>
              </a:solidFill>
              <a:latin typeface="Helvetica Neue"/>
              <a:ea typeface="Helvetica Neue"/>
              <a:cs typeface="Helvetica Neue"/>
              <a:sym typeface="Helvetica Neue"/>
            </a:endParaRPr>
          </a:p>
        </p:txBody>
      </p:sp>
      <p:grpSp>
        <p:nvGrpSpPr>
          <p:cNvPr id="159" name="Google Shape;159;p22"/>
          <p:cNvGrpSpPr/>
          <p:nvPr/>
        </p:nvGrpSpPr>
        <p:grpSpPr>
          <a:xfrm>
            <a:off x="350091" y="1407495"/>
            <a:ext cx="201521" cy="207628"/>
            <a:chOff x="176504" y="947018"/>
            <a:chExt cx="101600" cy="139700"/>
          </a:xfrm>
        </p:grpSpPr>
        <p:pic>
          <p:nvPicPr>
            <p:cNvPr id="160" name="Google Shape;160;p22"/>
            <p:cNvPicPr preferRelativeResize="0"/>
            <p:nvPr/>
          </p:nvPicPr>
          <p:blipFill rotWithShape="1">
            <a:blip r:embed="rId6">
              <a:alphaModFix/>
            </a:blip>
            <a:srcRect b="0" l="0" r="0" t="0"/>
            <a:stretch/>
          </p:blipFill>
          <p:spPr>
            <a:xfrm>
              <a:off x="176504" y="947018"/>
              <a:ext cx="101219" cy="139174"/>
            </a:xfrm>
            <a:prstGeom prst="rect">
              <a:avLst/>
            </a:prstGeom>
            <a:noFill/>
            <a:ln>
              <a:noFill/>
            </a:ln>
          </p:spPr>
        </p:pic>
        <p:sp>
          <p:nvSpPr>
            <p:cNvPr id="161" name="Google Shape;161;p22"/>
            <p:cNvSpPr/>
            <p:nvPr/>
          </p:nvSpPr>
          <p:spPr>
            <a:xfrm>
              <a:off x="176504" y="947018"/>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62" name="Google Shape;162;p22"/>
            <p:cNvSpPr/>
            <p:nvPr/>
          </p:nvSpPr>
          <p:spPr>
            <a:xfrm>
              <a:off x="189156" y="965997"/>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63" name="Google Shape;163;p22"/>
            <p:cNvSpPr/>
            <p:nvPr/>
          </p:nvSpPr>
          <p:spPr>
            <a:xfrm>
              <a:off x="201809" y="984975"/>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64" name="Google Shape;164;p22"/>
            <p:cNvSpPr/>
            <p:nvPr/>
          </p:nvSpPr>
          <p:spPr>
            <a:xfrm>
              <a:off x="189156" y="1016606"/>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165" name="Google Shape;165;p22"/>
            <p:cNvPicPr preferRelativeResize="0"/>
            <p:nvPr/>
          </p:nvPicPr>
          <p:blipFill rotWithShape="1">
            <a:blip r:embed="rId7">
              <a:alphaModFix/>
            </a:blip>
            <a:srcRect b="0" l="0" r="0" t="0"/>
            <a:stretch/>
          </p:blipFill>
          <p:spPr>
            <a:xfrm>
              <a:off x="233440" y="1013441"/>
              <a:ext cx="31635" cy="44283"/>
            </a:xfrm>
            <a:prstGeom prst="rect">
              <a:avLst/>
            </a:prstGeom>
            <a:noFill/>
            <a:ln>
              <a:noFill/>
            </a:ln>
          </p:spPr>
        </p:pic>
        <p:sp>
          <p:nvSpPr>
            <p:cNvPr id="166" name="Google Shape;166;p22"/>
            <p:cNvSpPr/>
            <p:nvPr/>
          </p:nvSpPr>
          <p:spPr>
            <a:xfrm>
              <a:off x="233440" y="1067215"/>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67" name="Google Shape;167;p22"/>
            <p:cNvSpPr/>
            <p:nvPr/>
          </p:nvSpPr>
          <p:spPr>
            <a:xfrm>
              <a:off x="252419" y="947018"/>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68" name="Google Shape;168;p22"/>
          <p:cNvSpPr txBox="1"/>
          <p:nvPr/>
        </p:nvSpPr>
        <p:spPr>
          <a:xfrm>
            <a:off x="536824" y="1398042"/>
            <a:ext cx="8480100" cy="3130200"/>
          </a:xfrm>
          <a:prstGeom prst="rect">
            <a:avLst/>
          </a:prstGeom>
          <a:noFill/>
          <a:ln>
            <a:noFill/>
          </a:ln>
        </p:spPr>
        <p:txBody>
          <a:bodyPr anchorCtr="0" anchor="t" bIns="0" lIns="0" spcFirstLastPara="1" rIns="0" wrap="square" tIns="21900">
            <a:spAutoFit/>
          </a:bodyPr>
          <a:lstStyle/>
          <a:p>
            <a:pPr indent="0" lvl="0" marL="203200" marR="0" rtl="0" algn="l">
              <a:lnSpc>
                <a:spcPct val="100000"/>
              </a:lnSpc>
              <a:spcBef>
                <a:spcPts val="0"/>
              </a:spcBef>
              <a:spcAft>
                <a:spcPts val="0"/>
              </a:spcAft>
              <a:buNone/>
            </a:pPr>
            <a:r>
              <a:rPr b="1" lang="en" sz="1600">
                <a:solidFill>
                  <a:srgbClr val="132C68"/>
                </a:solidFill>
                <a:latin typeface="Arial"/>
                <a:ea typeface="Arial"/>
                <a:cs typeface="Arial"/>
                <a:sym typeface="Arial"/>
              </a:rPr>
              <a:t>Introduction to Problem Statement</a:t>
            </a:r>
            <a:endParaRPr sz="1600">
              <a:solidFill>
                <a:schemeClr val="dk1"/>
              </a:solidFill>
              <a:latin typeface="Arial"/>
              <a:ea typeface="Arial"/>
              <a:cs typeface="Arial"/>
              <a:sym typeface="Arial"/>
            </a:endParaRPr>
          </a:p>
          <a:p>
            <a:pPr indent="-228600" lvl="0" marL="711200" marR="228600" rtl="0" algn="l">
              <a:lnSpc>
                <a:spcPct val="101499"/>
              </a:lnSpc>
              <a:spcBef>
                <a:spcPts val="12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The complexity and scale of networked systems are increasing, making  traditional intrusion detection methods less effective.</a:t>
            </a:r>
            <a:endParaRPr sz="1600">
              <a:solidFill>
                <a:schemeClr val="dk1"/>
              </a:solidFill>
              <a:latin typeface="Times New Roman"/>
              <a:ea typeface="Times New Roman"/>
              <a:cs typeface="Times New Roman"/>
              <a:sym typeface="Times New Roman"/>
            </a:endParaRPr>
          </a:p>
          <a:p>
            <a:pPr indent="-228600" lvl="0" marL="711200" marR="127000" rtl="0" algn="l">
              <a:lnSpc>
                <a:spcPct val="101499"/>
              </a:lnSpc>
              <a:spcBef>
                <a:spcPts val="12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Time-domain based approaches often miss the detailed and  complicated patterns of network traﬃc, resulting in higher false positive  rates.</a:t>
            </a:r>
            <a:endParaRPr sz="1600">
              <a:solidFill>
                <a:schemeClr val="dk1"/>
              </a:solidFill>
              <a:latin typeface="Times New Roman"/>
              <a:ea typeface="Times New Roman"/>
              <a:cs typeface="Times New Roman"/>
              <a:sym typeface="Times New Roman"/>
            </a:endParaRPr>
          </a:p>
          <a:p>
            <a:pPr indent="-228600" lvl="0" marL="711200" marR="190500" rtl="0" algn="l">
              <a:lnSpc>
                <a:spcPct val="101499"/>
              </a:lnSpc>
              <a:spcBef>
                <a:spcPts val="12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This project aims to enhance intrusion detection by analyzing the data in both time domain as well as frequency domain.</a:t>
            </a:r>
            <a:endParaRPr sz="1600">
              <a:solidFill>
                <a:schemeClr val="dk1"/>
              </a:solidFill>
              <a:latin typeface="Times New Roman"/>
              <a:ea typeface="Times New Roman"/>
              <a:cs typeface="Times New Roman"/>
              <a:sym typeface="Times New Roman"/>
            </a:endParaRPr>
          </a:p>
          <a:p>
            <a:pPr indent="-228600" lvl="0" marL="711200" marR="838200" rtl="0" algn="l">
              <a:lnSpc>
                <a:spcPct val="101499"/>
              </a:lnSpc>
              <a:spcBef>
                <a:spcPts val="12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By doing so, we can apply machine learning techniques to better  identify and classify anomalous behaviors, leading to improved  detection accuracy and system eﬃciency.</a:t>
            </a:r>
            <a:endParaRPr sz="16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grpSp>
        <p:nvGrpSpPr>
          <p:cNvPr id="173" name="Google Shape;173;p23"/>
          <p:cNvGrpSpPr/>
          <p:nvPr/>
        </p:nvGrpSpPr>
        <p:grpSpPr>
          <a:xfrm>
            <a:off x="0" y="0"/>
            <a:ext cx="9140221" cy="303891"/>
            <a:chOff x="0" y="0"/>
            <a:chExt cx="4608195" cy="204470"/>
          </a:xfrm>
        </p:grpSpPr>
        <p:sp>
          <p:nvSpPr>
            <p:cNvPr id="174" name="Google Shape;174;p23"/>
            <p:cNvSpPr/>
            <p:nvPr/>
          </p:nvSpPr>
          <p:spPr>
            <a:xfrm>
              <a:off x="0" y="0"/>
              <a:ext cx="4608195" cy="204470"/>
            </a:xfrm>
            <a:custGeom>
              <a:rect b="b" l="l" r="r" t="t"/>
              <a:pathLst>
                <a:path extrusionOk="0" h="204470" w="4608195">
                  <a:moveTo>
                    <a:pt x="4608004" y="0"/>
                  </a:moveTo>
                  <a:lnTo>
                    <a:pt x="0" y="0"/>
                  </a:lnTo>
                  <a:lnTo>
                    <a:pt x="0" y="203974"/>
                  </a:lnTo>
                  <a:lnTo>
                    <a:pt x="4608004" y="203974"/>
                  </a:lnTo>
                  <a:lnTo>
                    <a:pt x="4608004" y="0"/>
                  </a:lnTo>
                  <a:close/>
                </a:path>
              </a:pathLst>
            </a:custGeom>
            <a:solidFill>
              <a:srgbClr val="2B41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75" name="Google Shape;175;p23"/>
            <p:cNvSpPr/>
            <p:nvPr/>
          </p:nvSpPr>
          <p:spPr>
            <a:xfrm>
              <a:off x="120650" y="142674"/>
              <a:ext cx="36195" cy="36195"/>
            </a:xfrm>
            <a:custGeom>
              <a:rect b="b" l="l" r="r" t="t"/>
              <a:pathLst>
                <a:path extrusionOk="0" h="36194" w="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76" name="Google Shape;176;p23"/>
            <p:cNvSpPr/>
            <p:nvPr/>
          </p:nvSpPr>
          <p:spPr>
            <a:xfrm>
              <a:off x="120650"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77" name="Google Shape;177;p23"/>
            <p:cNvSpPr/>
            <p:nvPr/>
          </p:nvSpPr>
          <p:spPr>
            <a:xfrm>
              <a:off x="171056"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78" name="Google Shape;178;p23"/>
            <p:cNvSpPr/>
            <p:nvPr/>
          </p:nvSpPr>
          <p:spPr>
            <a:xfrm>
              <a:off x="221449"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79" name="Google Shape;179;p23"/>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180" name="Google Shape;180;p23"/>
          <p:cNvGrpSpPr/>
          <p:nvPr/>
        </p:nvGrpSpPr>
        <p:grpSpPr>
          <a:xfrm>
            <a:off x="2804007" y="212048"/>
            <a:ext cx="471660" cy="53794"/>
            <a:chOff x="1413687" y="142674"/>
            <a:chExt cx="237795" cy="36195"/>
          </a:xfrm>
        </p:grpSpPr>
        <p:sp>
          <p:nvSpPr>
            <p:cNvPr id="181" name="Google Shape;181;p23"/>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82" name="Google Shape;182;p23"/>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83" name="Google Shape;183;p23"/>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84" name="Google Shape;184;p23"/>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85" name="Google Shape;185;p23"/>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86" name="Google Shape;186;p23"/>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187" name="Google Shape;187;p23"/>
          <p:cNvGrpSpPr/>
          <p:nvPr/>
        </p:nvGrpSpPr>
        <p:grpSpPr>
          <a:xfrm>
            <a:off x="5560332" y="212048"/>
            <a:ext cx="171747" cy="53794"/>
            <a:chOff x="2803334" y="142674"/>
            <a:chExt cx="86589" cy="36195"/>
          </a:xfrm>
        </p:grpSpPr>
        <p:sp>
          <p:nvSpPr>
            <p:cNvPr id="188" name="Google Shape;188;p23"/>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89" name="Google Shape;189;p23"/>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90" name="Google Shape;190;p23"/>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191" name="Google Shape;191;p23"/>
          <p:cNvGrpSpPr/>
          <p:nvPr/>
        </p:nvGrpSpPr>
        <p:grpSpPr>
          <a:xfrm>
            <a:off x="8027927" y="212048"/>
            <a:ext cx="171747" cy="53794"/>
            <a:chOff x="4047413" y="142674"/>
            <a:chExt cx="86589" cy="36195"/>
          </a:xfrm>
        </p:grpSpPr>
        <p:sp>
          <p:nvSpPr>
            <p:cNvPr id="192" name="Google Shape;192;p23"/>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93" name="Google Shape;193;p23"/>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194" name="Google Shape;194;p23"/>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195" name="Google Shape;195;p23"/>
          <p:cNvSpPr/>
          <p:nvPr/>
        </p:nvSpPr>
        <p:spPr>
          <a:xfrm>
            <a:off x="0" y="303154"/>
            <a:ext cx="9140221" cy="173651"/>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96" name="Google Shape;196;p23"/>
          <p:cNvSpPr txBox="1"/>
          <p:nvPr/>
        </p:nvSpPr>
        <p:spPr>
          <a:xfrm>
            <a:off x="214215" y="514118"/>
            <a:ext cx="2959800" cy="400800"/>
          </a:xfrm>
          <a:prstGeom prst="rect">
            <a:avLst/>
          </a:prstGeom>
          <a:noFill/>
          <a:ln>
            <a:noFill/>
          </a:ln>
        </p:spPr>
        <p:txBody>
          <a:bodyPr anchorCtr="0" anchor="t" bIns="0" lIns="0" spcFirstLastPara="1" rIns="0" wrap="square" tIns="31125">
            <a:spAutoFit/>
          </a:bodyPr>
          <a:lstStyle/>
          <a:p>
            <a:pPr indent="0" lvl="0" marL="25400" marR="0" rtl="0" algn="l">
              <a:lnSpc>
                <a:spcPct val="100000"/>
              </a:lnSpc>
              <a:spcBef>
                <a:spcPts val="0"/>
              </a:spcBef>
              <a:spcAft>
                <a:spcPts val="0"/>
              </a:spcAft>
              <a:buNone/>
            </a:pPr>
            <a:r>
              <a:rPr b="1" lang="en" sz="2400">
                <a:solidFill>
                  <a:srgbClr val="132C68"/>
                </a:solidFill>
                <a:latin typeface="Helvetica Neue"/>
                <a:ea typeface="Helvetica Neue"/>
                <a:cs typeface="Helvetica Neue"/>
                <a:sym typeface="Helvetica Neue"/>
              </a:rPr>
              <a:t>Literature Review</a:t>
            </a:r>
            <a:endParaRPr b="1" sz="2400">
              <a:solidFill>
                <a:schemeClr val="dk1"/>
              </a:solidFill>
              <a:latin typeface="Helvetica Neue"/>
              <a:ea typeface="Helvetica Neue"/>
              <a:cs typeface="Helvetica Neue"/>
              <a:sym typeface="Helvetica Neue"/>
            </a:endParaRPr>
          </a:p>
        </p:txBody>
      </p:sp>
      <p:pic>
        <p:nvPicPr>
          <p:cNvPr id="197" name="Google Shape;197;p23"/>
          <p:cNvPicPr preferRelativeResize="0"/>
          <p:nvPr/>
        </p:nvPicPr>
        <p:blipFill>
          <a:blip r:embed="rId6">
            <a:alphaModFix/>
          </a:blip>
          <a:stretch>
            <a:fillRect/>
          </a:stretch>
        </p:blipFill>
        <p:spPr>
          <a:xfrm>
            <a:off x="1763075" y="897375"/>
            <a:ext cx="4993500" cy="4116024"/>
          </a:xfrm>
          <a:prstGeom prst="rect">
            <a:avLst/>
          </a:prstGeom>
          <a:noFill/>
          <a:ln>
            <a:noFill/>
          </a:ln>
        </p:spPr>
      </p:pic>
      <p:sp>
        <p:nvSpPr>
          <p:cNvPr id="198" name="Google Shape;198;p23"/>
          <p:cNvSpPr txBox="1"/>
          <p:nvPr/>
        </p:nvSpPr>
        <p:spPr>
          <a:xfrm>
            <a:off x="1306275" y="988775"/>
            <a:ext cx="487500" cy="3980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  </a:t>
            </a:r>
            <a:r>
              <a:rPr lang="en">
                <a:latin typeface="Calibri"/>
                <a:ea typeface="Calibri"/>
                <a:cs typeface="Calibri"/>
                <a:sym typeface="Calibri"/>
              </a:rPr>
              <a:t>  </a:t>
            </a:r>
            <a:r>
              <a:rPr lang="en" sz="1300">
                <a:latin typeface="Calibri"/>
                <a:ea typeface="Calibri"/>
                <a:cs typeface="Calibri"/>
                <a:sym typeface="Calibri"/>
              </a:rPr>
              <a:t>1</a:t>
            </a:r>
            <a:endParaRPr sz="13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    </a:t>
            </a:r>
            <a:r>
              <a:rPr lang="en" sz="1300">
                <a:latin typeface="Calibri"/>
                <a:ea typeface="Calibri"/>
                <a:cs typeface="Calibri"/>
                <a:sym typeface="Calibri"/>
              </a:rPr>
              <a:t>2</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3</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4</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5</a:t>
            </a:r>
            <a:endParaRPr sz="1300">
              <a:latin typeface="Calibri"/>
              <a:ea typeface="Calibri"/>
              <a:cs typeface="Calibri"/>
              <a:sym typeface="Calibri"/>
            </a:endParaRPr>
          </a:p>
        </p:txBody>
      </p:sp>
      <p:sp>
        <p:nvSpPr>
          <p:cNvPr id="199" name="Google Shape;199;p23"/>
          <p:cNvSpPr txBox="1"/>
          <p:nvPr/>
        </p:nvSpPr>
        <p:spPr>
          <a:xfrm>
            <a:off x="6703775" y="979725"/>
            <a:ext cx="68100" cy="39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
        <p:nvSpPr>
          <p:cNvPr id="200" name="Google Shape;200;p23"/>
          <p:cNvSpPr txBox="1"/>
          <p:nvPr/>
        </p:nvSpPr>
        <p:spPr>
          <a:xfrm>
            <a:off x="6681050" y="979725"/>
            <a:ext cx="320400" cy="39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highlight>
                <a:schemeClr val="lt1"/>
              </a:highlight>
              <a:latin typeface="Calibri"/>
              <a:ea typeface="Calibri"/>
              <a:cs typeface="Calibri"/>
              <a:sym typeface="Calibri"/>
            </a:endParaRPr>
          </a:p>
        </p:txBody>
      </p:sp>
      <p:sp>
        <p:nvSpPr>
          <p:cNvPr id="201" name="Google Shape;201;p23"/>
          <p:cNvSpPr txBox="1"/>
          <p:nvPr/>
        </p:nvSpPr>
        <p:spPr>
          <a:xfrm>
            <a:off x="6688525" y="964725"/>
            <a:ext cx="68100" cy="39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highlight>
                <a:schemeClr val="lt1"/>
              </a:highlight>
              <a:latin typeface="Calibri"/>
              <a:ea typeface="Calibri"/>
              <a:cs typeface="Calibri"/>
              <a:sym typeface="Calibri"/>
            </a:endParaRPr>
          </a:p>
        </p:txBody>
      </p:sp>
      <p:sp>
        <p:nvSpPr>
          <p:cNvPr id="202" name="Google Shape;202;p23"/>
          <p:cNvSpPr txBox="1"/>
          <p:nvPr/>
        </p:nvSpPr>
        <p:spPr>
          <a:xfrm>
            <a:off x="6500850" y="926925"/>
            <a:ext cx="320400" cy="4086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cxnSp>
        <p:nvCxnSpPr>
          <p:cNvPr id="203" name="Google Shape;203;p23"/>
          <p:cNvCxnSpPr/>
          <p:nvPr/>
        </p:nvCxnSpPr>
        <p:spPr>
          <a:xfrm>
            <a:off x="6519063" y="973025"/>
            <a:ext cx="0" cy="4011600"/>
          </a:xfrm>
          <a:prstGeom prst="straightConnector1">
            <a:avLst/>
          </a:prstGeom>
          <a:noFill/>
          <a:ln cap="flat" cmpd="sng" w="9525">
            <a:solidFill>
              <a:schemeClr val="dk2"/>
            </a:solidFill>
            <a:prstDash val="solid"/>
            <a:round/>
            <a:headEnd len="med" w="med" type="none"/>
            <a:tailEnd len="med" w="med" type="none"/>
          </a:ln>
        </p:spPr>
      </p:cxnSp>
      <p:sp>
        <p:nvSpPr>
          <p:cNvPr id="204" name="Google Shape;204;p23"/>
          <p:cNvSpPr txBox="1"/>
          <p:nvPr/>
        </p:nvSpPr>
        <p:spPr>
          <a:xfrm>
            <a:off x="3867125" y="623025"/>
            <a:ext cx="29598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Times New Roman"/>
                <a:ea typeface="Times New Roman"/>
                <a:cs typeface="Times New Roman"/>
                <a:sym typeface="Times New Roman"/>
              </a:rPr>
              <a:t>Table 1 : Literature review</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5" name="Google Shape;205;p23"/>
          <p:cNvSpPr txBox="1"/>
          <p:nvPr/>
        </p:nvSpPr>
        <p:spPr>
          <a:xfrm>
            <a:off x="1806400" y="4969750"/>
            <a:ext cx="4874700" cy="173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4"/>
          <p:cNvPicPr preferRelativeResize="0"/>
          <p:nvPr/>
        </p:nvPicPr>
        <p:blipFill>
          <a:blip r:embed="rId3">
            <a:alphaModFix/>
          </a:blip>
          <a:stretch>
            <a:fillRect/>
          </a:stretch>
        </p:blipFill>
        <p:spPr>
          <a:xfrm>
            <a:off x="1562600" y="524500"/>
            <a:ext cx="5800101" cy="4466600"/>
          </a:xfrm>
          <a:prstGeom prst="rect">
            <a:avLst/>
          </a:prstGeom>
          <a:noFill/>
          <a:ln>
            <a:noFill/>
          </a:ln>
        </p:spPr>
      </p:pic>
      <p:sp>
        <p:nvSpPr>
          <p:cNvPr id="211" name="Google Shape;211;p24"/>
          <p:cNvSpPr txBox="1"/>
          <p:nvPr/>
        </p:nvSpPr>
        <p:spPr>
          <a:xfrm>
            <a:off x="7298075" y="524500"/>
            <a:ext cx="320400" cy="4397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300">
              <a:latin typeface="Calibri"/>
              <a:ea typeface="Calibri"/>
              <a:cs typeface="Calibri"/>
              <a:sym typeface="Calibri"/>
            </a:endParaRPr>
          </a:p>
        </p:txBody>
      </p:sp>
      <p:sp>
        <p:nvSpPr>
          <p:cNvPr id="212" name="Google Shape;212;p24"/>
          <p:cNvSpPr txBox="1"/>
          <p:nvPr/>
        </p:nvSpPr>
        <p:spPr>
          <a:xfrm>
            <a:off x="1044400" y="589450"/>
            <a:ext cx="518100" cy="4086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6</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7</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8</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9</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10</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nvSpPr>
        <p:spPr>
          <a:xfrm>
            <a:off x="188926" y="533225"/>
            <a:ext cx="3022800" cy="1045200"/>
          </a:xfrm>
          <a:prstGeom prst="rect">
            <a:avLst/>
          </a:prstGeom>
          <a:noFill/>
          <a:ln>
            <a:noFill/>
          </a:ln>
        </p:spPr>
        <p:txBody>
          <a:bodyPr anchorCtr="0" anchor="t" bIns="83075" lIns="166175" spcFirstLastPara="1" rIns="166175" wrap="square" tIns="83075">
            <a:spAutoFit/>
          </a:bodyPr>
          <a:lstStyle/>
          <a:p>
            <a:pPr indent="0" lvl="0" marL="0" marR="0" rtl="0" algn="l">
              <a:spcBef>
                <a:spcPts val="0"/>
              </a:spcBef>
              <a:spcAft>
                <a:spcPts val="0"/>
              </a:spcAft>
              <a:buNone/>
            </a:pPr>
            <a:r>
              <a:rPr b="1" lang="en" sz="2400">
                <a:solidFill>
                  <a:srgbClr val="132C68"/>
                </a:solidFill>
                <a:latin typeface="Helvetica Neue"/>
                <a:ea typeface="Helvetica Neue"/>
                <a:cs typeface="Helvetica Neue"/>
                <a:sym typeface="Helvetica Neue"/>
              </a:rPr>
              <a:t>Research Gap</a:t>
            </a:r>
            <a:endParaRPr b="1" sz="24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18" name="Google Shape;218;p25"/>
          <p:cNvSpPr txBox="1"/>
          <p:nvPr/>
        </p:nvSpPr>
        <p:spPr>
          <a:xfrm>
            <a:off x="357699" y="1325985"/>
            <a:ext cx="7841700" cy="2969100"/>
          </a:xfrm>
          <a:prstGeom prst="rect">
            <a:avLst/>
          </a:prstGeom>
          <a:noFill/>
          <a:ln>
            <a:noFill/>
          </a:ln>
        </p:spPr>
        <p:txBody>
          <a:bodyPr anchorCtr="0" anchor="t" bIns="83075" lIns="166175" spcFirstLastPara="1" rIns="166175" wrap="square" tIns="83075">
            <a:spAutoFit/>
          </a:bodyPr>
          <a:lstStyle/>
          <a:p>
            <a:pPr indent="0" lvl="0" marL="0" marR="0" rtl="0" algn="l">
              <a:spcBef>
                <a:spcPts val="0"/>
              </a:spcBef>
              <a:spcAft>
                <a:spcPts val="0"/>
              </a:spcAft>
              <a:buNone/>
            </a:pPr>
            <a:r>
              <a:rPr lang="en" sz="1800">
                <a:solidFill>
                  <a:srgbClr val="002060"/>
                </a:solidFill>
                <a:latin typeface="Helvetica Neue"/>
                <a:ea typeface="Helvetica Neue"/>
                <a:cs typeface="Helvetica Neue"/>
                <a:sym typeface="Helvetica Neue"/>
              </a:rPr>
              <a:t>I</a:t>
            </a:r>
            <a:r>
              <a:rPr lang="en" sz="1800">
                <a:solidFill>
                  <a:srgbClr val="002060"/>
                </a:solidFill>
                <a:latin typeface="Times New Roman"/>
                <a:ea typeface="Times New Roman"/>
                <a:cs typeface="Times New Roman"/>
                <a:sym typeface="Times New Roman"/>
              </a:rPr>
              <a:t>n all of the research papers that we have studied none of them are doing feature extraction of the frequency data , they are rather only analyzing the frequency amplitude pattern.</a:t>
            </a:r>
            <a:endParaRPr sz="2500">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rgbClr val="002060"/>
                </a:solidFill>
                <a:latin typeface="Times New Roman"/>
                <a:ea typeface="Times New Roman"/>
                <a:cs typeface="Times New Roman"/>
                <a:sym typeface="Times New Roman"/>
              </a:rPr>
              <a:t>Our project focuses to continue the research after getting data from wavelet coefficients that is taking out various features from the generated frequency data and training our machine learning model on that features </a:t>
            </a:r>
            <a:endParaRPr sz="2500">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rgbClr val="002060"/>
                </a:solidFill>
                <a:latin typeface="Times New Roman"/>
                <a:ea typeface="Times New Roman"/>
                <a:cs typeface="Times New Roman"/>
                <a:sym typeface="Times New Roman"/>
              </a:rPr>
              <a:t>Then after training we will be ready to deploy this model to predict anomalies from the real time network traffic</a:t>
            </a:r>
            <a:r>
              <a:rPr lang="en" sz="2000">
                <a:solidFill>
                  <a:srgbClr val="002060"/>
                </a:solidFill>
                <a:latin typeface="Helvetica Neue"/>
                <a:ea typeface="Helvetica Neue"/>
                <a:cs typeface="Helvetica Neue"/>
                <a:sym typeface="Helvetica Neue"/>
              </a:rPr>
              <a:t>.</a:t>
            </a:r>
            <a:endParaRPr sz="2000">
              <a:solidFill>
                <a:srgbClr val="002060"/>
              </a:solidFill>
              <a:latin typeface="Helvetica Neue"/>
              <a:ea typeface="Helvetica Neue"/>
              <a:cs typeface="Helvetica Neue"/>
              <a:sym typeface="Helvetica Neue"/>
            </a:endParaRPr>
          </a:p>
        </p:txBody>
      </p:sp>
      <p:grpSp>
        <p:nvGrpSpPr>
          <p:cNvPr id="219" name="Google Shape;219;p25"/>
          <p:cNvGrpSpPr/>
          <p:nvPr/>
        </p:nvGrpSpPr>
        <p:grpSpPr>
          <a:xfrm>
            <a:off x="127162" y="1442230"/>
            <a:ext cx="331297" cy="208409"/>
            <a:chOff x="111075" y="946492"/>
            <a:chExt cx="167029" cy="140226"/>
          </a:xfrm>
        </p:grpSpPr>
        <p:pic>
          <p:nvPicPr>
            <p:cNvPr id="220" name="Google Shape;220;p25"/>
            <p:cNvPicPr preferRelativeResize="0"/>
            <p:nvPr/>
          </p:nvPicPr>
          <p:blipFill rotWithShape="1">
            <a:blip r:embed="rId3">
              <a:alphaModFix/>
            </a:blip>
            <a:srcRect b="0" l="0" r="0" t="0"/>
            <a:stretch/>
          </p:blipFill>
          <p:spPr>
            <a:xfrm>
              <a:off x="111075" y="946492"/>
              <a:ext cx="101219" cy="139174"/>
            </a:xfrm>
            <a:prstGeom prst="rect">
              <a:avLst/>
            </a:prstGeom>
            <a:noFill/>
            <a:ln>
              <a:noFill/>
            </a:ln>
          </p:spPr>
        </p:pic>
        <p:sp>
          <p:nvSpPr>
            <p:cNvPr id="221" name="Google Shape;221;p25"/>
            <p:cNvSpPr/>
            <p:nvPr/>
          </p:nvSpPr>
          <p:spPr>
            <a:xfrm>
              <a:off x="176504" y="947018"/>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22" name="Google Shape;222;p25"/>
            <p:cNvSpPr/>
            <p:nvPr/>
          </p:nvSpPr>
          <p:spPr>
            <a:xfrm>
              <a:off x="189156" y="965997"/>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23" name="Google Shape;223;p25"/>
            <p:cNvSpPr/>
            <p:nvPr/>
          </p:nvSpPr>
          <p:spPr>
            <a:xfrm>
              <a:off x="201809" y="984975"/>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24" name="Google Shape;224;p25"/>
            <p:cNvSpPr/>
            <p:nvPr/>
          </p:nvSpPr>
          <p:spPr>
            <a:xfrm>
              <a:off x="189156" y="1016606"/>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225" name="Google Shape;225;p25"/>
            <p:cNvPicPr preferRelativeResize="0"/>
            <p:nvPr/>
          </p:nvPicPr>
          <p:blipFill rotWithShape="1">
            <a:blip r:embed="rId4">
              <a:alphaModFix/>
            </a:blip>
            <a:srcRect b="0" l="0" r="0" t="0"/>
            <a:stretch/>
          </p:blipFill>
          <p:spPr>
            <a:xfrm>
              <a:off x="233440" y="1013441"/>
              <a:ext cx="31635" cy="44283"/>
            </a:xfrm>
            <a:prstGeom prst="rect">
              <a:avLst/>
            </a:prstGeom>
            <a:noFill/>
            <a:ln>
              <a:noFill/>
            </a:ln>
          </p:spPr>
        </p:pic>
        <p:sp>
          <p:nvSpPr>
            <p:cNvPr id="226" name="Google Shape;226;p25"/>
            <p:cNvSpPr/>
            <p:nvPr/>
          </p:nvSpPr>
          <p:spPr>
            <a:xfrm>
              <a:off x="233440" y="1067215"/>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27" name="Google Shape;227;p25"/>
            <p:cNvSpPr/>
            <p:nvPr/>
          </p:nvSpPr>
          <p:spPr>
            <a:xfrm>
              <a:off x="252419" y="947018"/>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grpSp>
        <p:nvGrpSpPr>
          <p:cNvPr id="228" name="Google Shape;228;p25"/>
          <p:cNvGrpSpPr/>
          <p:nvPr/>
        </p:nvGrpSpPr>
        <p:grpSpPr>
          <a:xfrm>
            <a:off x="248719" y="2555071"/>
            <a:ext cx="201524" cy="207622"/>
            <a:chOff x="176504" y="947018"/>
            <a:chExt cx="101600" cy="139700"/>
          </a:xfrm>
        </p:grpSpPr>
        <p:pic>
          <p:nvPicPr>
            <p:cNvPr id="229" name="Google Shape;229;p25"/>
            <p:cNvPicPr preferRelativeResize="0"/>
            <p:nvPr/>
          </p:nvPicPr>
          <p:blipFill rotWithShape="1">
            <a:blip r:embed="rId3">
              <a:alphaModFix/>
            </a:blip>
            <a:srcRect b="0" l="0" r="0" t="0"/>
            <a:stretch/>
          </p:blipFill>
          <p:spPr>
            <a:xfrm>
              <a:off x="176504" y="947018"/>
              <a:ext cx="101219" cy="139174"/>
            </a:xfrm>
            <a:prstGeom prst="rect">
              <a:avLst/>
            </a:prstGeom>
            <a:noFill/>
            <a:ln>
              <a:noFill/>
            </a:ln>
          </p:spPr>
        </p:pic>
        <p:sp>
          <p:nvSpPr>
            <p:cNvPr id="230" name="Google Shape;230;p25"/>
            <p:cNvSpPr/>
            <p:nvPr/>
          </p:nvSpPr>
          <p:spPr>
            <a:xfrm>
              <a:off x="176504" y="947018"/>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31" name="Google Shape;231;p25"/>
            <p:cNvSpPr/>
            <p:nvPr/>
          </p:nvSpPr>
          <p:spPr>
            <a:xfrm>
              <a:off x="189156" y="965997"/>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32" name="Google Shape;232;p25"/>
            <p:cNvSpPr/>
            <p:nvPr/>
          </p:nvSpPr>
          <p:spPr>
            <a:xfrm>
              <a:off x="201809" y="984975"/>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33" name="Google Shape;233;p25"/>
            <p:cNvSpPr/>
            <p:nvPr/>
          </p:nvSpPr>
          <p:spPr>
            <a:xfrm>
              <a:off x="189156" y="1016606"/>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234" name="Google Shape;234;p25"/>
            <p:cNvPicPr preferRelativeResize="0"/>
            <p:nvPr/>
          </p:nvPicPr>
          <p:blipFill rotWithShape="1">
            <a:blip r:embed="rId4">
              <a:alphaModFix/>
            </a:blip>
            <a:srcRect b="0" l="0" r="0" t="0"/>
            <a:stretch/>
          </p:blipFill>
          <p:spPr>
            <a:xfrm>
              <a:off x="233440" y="1013441"/>
              <a:ext cx="31635" cy="44283"/>
            </a:xfrm>
            <a:prstGeom prst="rect">
              <a:avLst/>
            </a:prstGeom>
            <a:noFill/>
            <a:ln>
              <a:noFill/>
            </a:ln>
          </p:spPr>
        </p:pic>
        <p:sp>
          <p:nvSpPr>
            <p:cNvPr id="235" name="Google Shape;235;p25"/>
            <p:cNvSpPr/>
            <p:nvPr/>
          </p:nvSpPr>
          <p:spPr>
            <a:xfrm>
              <a:off x="233440" y="1067215"/>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36" name="Google Shape;236;p25"/>
            <p:cNvSpPr/>
            <p:nvPr/>
          </p:nvSpPr>
          <p:spPr>
            <a:xfrm>
              <a:off x="252419" y="947018"/>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grpSp>
        <p:nvGrpSpPr>
          <p:cNvPr id="237" name="Google Shape;237;p25"/>
          <p:cNvGrpSpPr/>
          <p:nvPr/>
        </p:nvGrpSpPr>
        <p:grpSpPr>
          <a:xfrm>
            <a:off x="248721" y="3667178"/>
            <a:ext cx="201521" cy="207628"/>
            <a:chOff x="176504" y="947018"/>
            <a:chExt cx="101600" cy="139700"/>
          </a:xfrm>
        </p:grpSpPr>
        <p:pic>
          <p:nvPicPr>
            <p:cNvPr id="238" name="Google Shape;238;p25"/>
            <p:cNvPicPr preferRelativeResize="0"/>
            <p:nvPr/>
          </p:nvPicPr>
          <p:blipFill rotWithShape="1">
            <a:blip r:embed="rId3">
              <a:alphaModFix/>
            </a:blip>
            <a:srcRect b="0" l="0" r="0" t="0"/>
            <a:stretch/>
          </p:blipFill>
          <p:spPr>
            <a:xfrm>
              <a:off x="176504" y="947018"/>
              <a:ext cx="101219" cy="139174"/>
            </a:xfrm>
            <a:prstGeom prst="rect">
              <a:avLst/>
            </a:prstGeom>
            <a:noFill/>
            <a:ln>
              <a:noFill/>
            </a:ln>
          </p:spPr>
        </p:pic>
        <p:sp>
          <p:nvSpPr>
            <p:cNvPr id="239" name="Google Shape;239;p25"/>
            <p:cNvSpPr/>
            <p:nvPr/>
          </p:nvSpPr>
          <p:spPr>
            <a:xfrm>
              <a:off x="176504" y="947018"/>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40" name="Google Shape;240;p25"/>
            <p:cNvSpPr/>
            <p:nvPr/>
          </p:nvSpPr>
          <p:spPr>
            <a:xfrm>
              <a:off x="189156" y="965997"/>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41" name="Google Shape;241;p25"/>
            <p:cNvSpPr/>
            <p:nvPr/>
          </p:nvSpPr>
          <p:spPr>
            <a:xfrm>
              <a:off x="201809" y="984975"/>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42" name="Google Shape;242;p25"/>
            <p:cNvSpPr/>
            <p:nvPr/>
          </p:nvSpPr>
          <p:spPr>
            <a:xfrm>
              <a:off x="189156" y="1016606"/>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243" name="Google Shape;243;p25"/>
            <p:cNvPicPr preferRelativeResize="0"/>
            <p:nvPr/>
          </p:nvPicPr>
          <p:blipFill rotWithShape="1">
            <a:blip r:embed="rId4">
              <a:alphaModFix/>
            </a:blip>
            <a:srcRect b="0" l="0" r="0" t="0"/>
            <a:stretch/>
          </p:blipFill>
          <p:spPr>
            <a:xfrm>
              <a:off x="233440" y="1013441"/>
              <a:ext cx="31635" cy="44283"/>
            </a:xfrm>
            <a:prstGeom prst="rect">
              <a:avLst/>
            </a:prstGeom>
            <a:noFill/>
            <a:ln>
              <a:noFill/>
            </a:ln>
          </p:spPr>
        </p:pic>
        <p:sp>
          <p:nvSpPr>
            <p:cNvPr id="244" name="Google Shape;244;p25"/>
            <p:cNvSpPr/>
            <p:nvPr/>
          </p:nvSpPr>
          <p:spPr>
            <a:xfrm>
              <a:off x="233440" y="1067215"/>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45" name="Google Shape;245;p25"/>
            <p:cNvSpPr/>
            <p:nvPr/>
          </p:nvSpPr>
          <p:spPr>
            <a:xfrm>
              <a:off x="252419" y="947018"/>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nvSpPr>
        <p:spPr>
          <a:xfrm>
            <a:off x="483175" y="579775"/>
            <a:ext cx="59958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132C68"/>
                </a:solidFill>
                <a:latin typeface="Helvetica Neue"/>
                <a:ea typeface="Helvetica Neue"/>
                <a:cs typeface="Helvetica Neue"/>
                <a:sym typeface="Helvetica Neue"/>
              </a:rPr>
              <a:t>Work Done In Research Paper :</a:t>
            </a:r>
            <a:endParaRPr b="1" sz="2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51" name="Google Shape;251;p26"/>
          <p:cNvSpPr txBox="1"/>
          <p:nvPr/>
        </p:nvSpPr>
        <p:spPr>
          <a:xfrm>
            <a:off x="819050" y="1707150"/>
            <a:ext cx="7785600" cy="23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100" u="sng">
                <a:solidFill>
                  <a:schemeClr val="hlink"/>
                </a:solidFill>
                <a:latin typeface="Calibri"/>
                <a:ea typeface="Calibri"/>
                <a:cs typeface="Calibri"/>
                <a:sym typeface="Calibri"/>
                <a:hlinkClick r:id="rId3"/>
              </a:rPr>
              <a:t>A Novel Approach To Intrusion Detection In IOT Using Wavelet Transforms</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a:p>
            <a:pPr indent="0" lvl="0" marL="0" rtl="0" algn="l">
              <a:spcBef>
                <a:spcPts val="0"/>
              </a:spcBef>
              <a:spcAft>
                <a:spcPts val="0"/>
              </a:spcAft>
              <a:buNone/>
            </a:pPr>
            <a:r>
              <a:rPr lang="en" sz="2100">
                <a:latin typeface="Calibri"/>
                <a:ea typeface="Calibri"/>
                <a:cs typeface="Calibri"/>
                <a:sym typeface="Calibri"/>
              </a:rPr>
              <a:t>We have almost completed out Draft 1 for the research paper .</a:t>
            </a:r>
            <a:endParaRPr sz="2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grpSp>
        <p:nvGrpSpPr>
          <p:cNvPr id="256" name="Google Shape;256;p27"/>
          <p:cNvGrpSpPr/>
          <p:nvPr/>
        </p:nvGrpSpPr>
        <p:grpSpPr>
          <a:xfrm>
            <a:off x="0" y="0"/>
            <a:ext cx="9140221" cy="303891"/>
            <a:chOff x="0" y="0"/>
            <a:chExt cx="4608195" cy="204470"/>
          </a:xfrm>
        </p:grpSpPr>
        <p:sp>
          <p:nvSpPr>
            <p:cNvPr id="257" name="Google Shape;257;p27"/>
            <p:cNvSpPr/>
            <p:nvPr/>
          </p:nvSpPr>
          <p:spPr>
            <a:xfrm>
              <a:off x="0" y="0"/>
              <a:ext cx="4608195" cy="204470"/>
            </a:xfrm>
            <a:custGeom>
              <a:rect b="b" l="l" r="r" t="t"/>
              <a:pathLst>
                <a:path extrusionOk="0" h="204470" w="4608195">
                  <a:moveTo>
                    <a:pt x="4608004" y="0"/>
                  </a:moveTo>
                  <a:lnTo>
                    <a:pt x="0" y="0"/>
                  </a:lnTo>
                  <a:lnTo>
                    <a:pt x="0" y="203974"/>
                  </a:lnTo>
                  <a:lnTo>
                    <a:pt x="4608004" y="203974"/>
                  </a:lnTo>
                  <a:lnTo>
                    <a:pt x="4608004" y="0"/>
                  </a:lnTo>
                  <a:close/>
                </a:path>
              </a:pathLst>
            </a:custGeom>
            <a:solidFill>
              <a:srgbClr val="2B41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58" name="Google Shape;258;p27"/>
            <p:cNvSpPr/>
            <p:nvPr/>
          </p:nvSpPr>
          <p:spPr>
            <a:xfrm>
              <a:off x="120650"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59" name="Google Shape;259;p27"/>
            <p:cNvSpPr/>
            <p:nvPr/>
          </p:nvSpPr>
          <p:spPr>
            <a:xfrm>
              <a:off x="171056"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60" name="Google Shape;260;p27"/>
            <p:cNvSpPr/>
            <p:nvPr/>
          </p:nvSpPr>
          <p:spPr>
            <a:xfrm>
              <a:off x="221449" y="142674"/>
              <a:ext cx="36195" cy="36195"/>
            </a:xfrm>
            <a:custGeom>
              <a:rect b="b" l="l" r="r" t="t"/>
              <a:pathLst>
                <a:path extrusionOk="0" h="36194" w="36195">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61" name="Google Shape;261;p27"/>
            <p:cNvSpPr/>
            <p:nvPr/>
          </p:nvSpPr>
          <p:spPr>
            <a:xfrm>
              <a:off x="221449"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262" name="Google Shape;262;p27"/>
          <p:cNvSpPr txBox="1"/>
          <p:nvPr/>
        </p:nvSpPr>
        <p:spPr>
          <a:xfrm>
            <a:off x="214215" y="37530"/>
            <a:ext cx="89676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3"/>
              </a:rPr>
              <a:t>Introduction</a:t>
            </a:r>
            <a:endParaRPr sz="1100">
              <a:solidFill>
                <a:schemeClr val="dk1"/>
              </a:solidFill>
              <a:latin typeface="Helvetica Neue"/>
              <a:ea typeface="Helvetica Neue"/>
              <a:cs typeface="Helvetica Neue"/>
              <a:sym typeface="Helvetica Neue"/>
            </a:endParaRPr>
          </a:p>
        </p:txBody>
      </p:sp>
      <p:grpSp>
        <p:nvGrpSpPr>
          <p:cNvPr id="263" name="Google Shape;263;p27"/>
          <p:cNvGrpSpPr/>
          <p:nvPr/>
        </p:nvGrpSpPr>
        <p:grpSpPr>
          <a:xfrm>
            <a:off x="2804007" y="212048"/>
            <a:ext cx="471660" cy="53794"/>
            <a:chOff x="1413687" y="142674"/>
            <a:chExt cx="237795" cy="36195"/>
          </a:xfrm>
        </p:grpSpPr>
        <p:sp>
          <p:nvSpPr>
            <p:cNvPr id="264" name="Google Shape;264;p27"/>
            <p:cNvSpPr/>
            <p:nvPr/>
          </p:nvSpPr>
          <p:spPr>
            <a:xfrm>
              <a:off x="14136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65" name="Google Shape;265;p27"/>
            <p:cNvSpPr/>
            <p:nvPr/>
          </p:nvSpPr>
          <p:spPr>
            <a:xfrm>
              <a:off x="146409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66" name="Google Shape;266;p27"/>
            <p:cNvSpPr/>
            <p:nvPr/>
          </p:nvSpPr>
          <p:spPr>
            <a:xfrm>
              <a:off x="15144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67" name="Google Shape;267;p27"/>
            <p:cNvSpPr/>
            <p:nvPr/>
          </p:nvSpPr>
          <p:spPr>
            <a:xfrm>
              <a:off x="1564893"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68" name="Google Shape;268;p27"/>
            <p:cNvSpPr/>
            <p:nvPr/>
          </p:nvSpPr>
          <p:spPr>
            <a:xfrm>
              <a:off x="1615287"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269" name="Google Shape;269;p27"/>
          <p:cNvSpPr txBox="1"/>
          <p:nvPr/>
        </p:nvSpPr>
        <p:spPr>
          <a:xfrm>
            <a:off x="2778918" y="37530"/>
            <a:ext cx="1088212"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4"/>
              </a:rPr>
              <a:t>Proposed work</a:t>
            </a:r>
            <a:endParaRPr sz="1100">
              <a:solidFill>
                <a:schemeClr val="dk1"/>
              </a:solidFill>
              <a:latin typeface="Helvetica Neue"/>
              <a:ea typeface="Helvetica Neue"/>
              <a:cs typeface="Helvetica Neue"/>
              <a:sym typeface="Helvetica Neue"/>
            </a:endParaRPr>
          </a:p>
        </p:txBody>
      </p:sp>
      <p:grpSp>
        <p:nvGrpSpPr>
          <p:cNvPr id="270" name="Google Shape;270;p27"/>
          <p:cNvGrpSpPr/>
          <p:nvPr/>
        </p:nvGrpSpPr>
        <p:grpSpPr>
          <a:xfrm>
            <a:off x="5560332" y="212048"/>
            <a:ext cx="171747" cy="53794"/>
            <a:chOff x="2803334" y="142674"/>
            <a:chExt cx="86589" cy="36195"/>
          </a:xfrm>
        </p:grpSpPr>
        <p:sp>
          <p:nvSpPr>
            <p:cNvPr id="271" name="Google Shape;271;p27"/>
            <p:cNvSpPr/>
            <p:nvPr/>
          </p:nvSpPr>
          <p:spPr>
            <a:xfrm>
              <a:off x="2803334"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72" name="Google Shape;272;p27"/>
            <p:cNvSpPr/>
            <p:nvPr/>
          </p:nvSpPr>
          <p:spPr>
            <a:xfrm>
              <a:off x="2853728" y="142674"/>
              <a:ext cx="36195" cy="36195"/>
            </a:xfrm>
            <a:custGeom>
              <a:rect b="b" l="l" r="r" t="t"/>
              <a:pathLst>
                <a:path extrusionOk="0" h="36194" w="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273" name="Google Shape;273;p27"/>
          <p:cNvSpPr txBox="1"/>
          <p:nvPr/>
        </p:nvSpPr>
        <p:spPr>
          <a:xfrm>
            <a:off x="5535243" y="37530"/>
            <a:ext cx="799785"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ction="ppaction://hlinksldjump" r:id="rId5"/>
              </a:rPr>
              <a:t>Conclusion</a:t>
            </a:r>
            <a:endParaRPr sz="1100">
              <a:solidFill>
                <a:schemeClr val="dk1"/>
              </a:solidFill>
              <a:latin typeface="Helvetica Neue"/>
              <a:ea typeface="Helvetica Neue"/>
              <a:cs typeface="Helvetica Neue"/>
              <a:sym typeface="Helvetica Neue"/>
            </a:endParaRPr>
          </a:p>
        </p:txBody>
      </p:sp>
      <p:grpSp>
        <p:nvGrpSpPr>
          <p:cNvPr id="274" name="Google Shape;274;p27"/>
          <p:cNvGrpSpPr/>
          <p:nvPr/>
        </p:nvGrpSpPr>
        <p:grpSpPr>
          <a:xfrm>
            <a:off x="8027927" y="212048"/>
            <a:ext cx="171747" cy="53794"/>
            <a:chOff x="4047413" y="142674"/>
            <a:chExt cx="86589" cy="36195"/>
          </a:xfrm>
        </p:grpSpPr>
        <p:sp>
          <p:nvSpPr>
            <p:cNvPr id="275" name="Google Shape;275;p27"/>
            <p:cNvSpPr/>
            <p:nvPr/>
          </p:nvSpPr>
          <p:spPr>
            <a:xfrm>
              <a:off x="4047413"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76" name="Google Shape;276;p27"/>
            <p:cNvSpPr/>
            <p:nvPr/>
          </p:nvSpPr>
          <p:spPr>
            <a:xfrm>
              <a:off x="4097807" y="142674"/>
              <a:ext cx="36195" cy="36195"/>
            </a:xfrm>
            <a:custGeom>
              <a:rect b="b" l="l" r="r" t="t"/>
              <a:pathLst>
                <a:path extrusionOk="0" h="36194" w="36195">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cap="flat" cmpd="sng" w="9525">
              <a:solidFill>
                <a:srgbClr val="95A0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277" name="Google Shape;277;p27"/>
          <p:cNvSpPr txBox="1"/>
          <p:nvPr/>
        </p:nvSpPr>
        <p:spPr>
          <a:xfrm>
            <a:off x="8002838" y="37530"/>
            <a:ext cx="948407" cy="173651"/>
          </a:xfrm>
          <a:prstGeom prst="rect">
            <a:avLst/>
          </a:prstGeom>
          <a:noFill/>
          <a:ln>
            <a:noFill/>
          </a:ln>
        </p:spPr>
        <p:txBody>
          <a:bodyPr anchorCtr="0" anchor="t" bIns="0" lIns="0" spcFirstLastPara="1" rIns="0" wrap="square" tIns="21900">
            <a:spAutoFit/>
          </a:bodyPr>
          <a:lstStyle/>
          <a:p>
            <a:pPr indent="0" lvl="0" marL="0" marR="0" rtl="0" algn="l">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a:rPr>
              <a:t>Future Scope</a:t>
            </a:r>
            <a:endParaRPr sz="1100">
              <a:solidFill>
                <a:schemeClr val="dk1"/>
              </a:solidFill>
              <a:latin typeface="Helvetica Neue"/>
              <a:ea typeface="Helvetica Neue"/>
              <a:cs typeface="Helvetica Neue"/>
              <a:sym typeface="Helvetica Neue"/>
            </a:endParaRPr>
          </a:p>
        </p:txBody>
      </p:sp>
      <p:sp>
        <p:nvSpPr>
          <p:cNvPr id="278" name="Google Shape;278;p27"/>
          <p:cNvSpPr/>
          <p:nvPr/>
        </p:nvSpPr>
        <p:spPr>
          <a:xfrm>
            <a:off x="0" y="303154"/>
            <a:ext cx="9140221" cy="218953"/>
          </a:xfrm>
          <a:custGeom>
            <a:rect b="b" l="l" r="r" t="t"/>
            <a:pathLst>
              <a:path extrusionOk="0" h="147320" w="4608195">
                <a:moveTo>
                  <a:pt x="4608004" y="0"/>
                </a:moveTo>
                <a:lnTo>
                  <a:pt x="0" y="0"/>
                </a:lnTo>
                <a:lnTo>
                  <a:pt x="0" y="147281"/>
                </a:lnTo>
                <a:lnTo>
                  <a:pt x="4608004" y="147281"/>
                </a:lnTo>
                <a:lnTo>
                  <a:pt x="4608004" y="0"/>
                </a:lnTo>
                <a:close/>
              </a:path>
            </a:pathLst>
          </a:custGeom>
          <a:solidFill>
            <a:srgbClr val="0064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79" name="Google Shape;279;p27"/>
          <p:cNvSpPr txBox="1"/>
          <p:nvPr/>
        </p:nvSpPr>
        <p:spPr>
          <a:xfrm>
            <a:off x="189025" y="614252"/>
            <a:ext cx="3261000" cy="416100"/>
          </a:xfrm>
          <a:prstGeom prst="rect">
            <a:avLst/>
          </a:prstGeom>
          <a:noFill/>
          <a:ln>
            <a:noFill/>
          </a:ln>
        </p:spPr>
        <p:txBody>
          <a:bodyPr anchorCtr="0" anchor="t" bIns="0" lIns="0" spcFirstLastPara="1" rIns="0" wrap="square" tIns="31125">
            <a:spAutoFit/>
          </a:bodyPr>
          <a:lstStyle/>
          <a:p>
            <a:pPr indent="0" lvl="0" marL="25400" marR="0" rtl="0" algn="l">
              <a:lnSpc>
                <a:spcPct val="100000"/>
              </a:lnSpc>
              <a:spcBef>
                <a:spcPts val="0"/>
              </a:spcBef>
              <a:spcAft>
                <a:spcPts val="0"/>
              </a:spcAft>
              <a:buNone/>
            </a:pPr>
            <a:r>
              <a:rPr b="1" lang="en" sz="2500">
                <a:solidFill>
                  <a:srgbClr val="132C68"/>
                </a:solidFill>
                <a:latin typeface="Helvetica Neue"/>
                <a:ea typeface="Helvetica Neue"/>
                <a:cs typeface="Helvetica Neue"/>
                <a:sym typeface="Helvetica Neue"/>
              </a:rPr>
              <a:t>Research Objective</a:t>
            </a:r>
            <a:endParaRPr b="1" sz="2500">
              <a:solidFill>
                <a:schemeClr val="dk1"/>
              </a:solidFill>
              <a:latin typeface="Helvetica Neue"/>
              <a:ea typeface="Helvetica Neue"/>
              <a:cs typeface="Helvetica Neue"/>
              <a:sym typeface="Helvetica Neue"/>
            </a:endParaRPr>
          </a:p>
        </p:txBody>
      </p:sp>
      <p:grpSp>
        <p:nvGrpSpPr>
          <p:cNvPr id="280" name="Google Shape;280;p27"/>
          <p:cNvGrpSpPr/>
          <p:nvPr/>
        </p:nvGrpSpPr>
        <p:grpSpPr>
          <a:xfrm>
            <a:off x="385671" y="1857794"/>
            <a:ext cx="201524" cy="207622"/>
            <a:chOff x="176504" y="1223586"/>
            <a:chExt cx="101600" cy="139700"/>
          </a:xfrm>
        </p:grpSpPr>
        <p:pic>
          <p:nvPicPr>
            <p:cNvPr id="281" name="Google Shape;281;p27"/>
            <p:cNvPicPr preferRelativeResize="0"/>
            <p:nvPr/>
          </p:nvPicPr>
          <p:blipFill rotWithShape="1">
            <a:blip r:embed="rId6">
              <a:alphaModFix/>
            </a:blip>
            <a:srcRect b="0" l="0" r="0" t="0"/>
            <a:stretch/>
          </p:blipFill>
          <p:spPr>
            <a:xfrm>
              <a:off x="176504" y="1223586"/>
              <a:ext cx="101219" cy="139174"/>
            </a:xfrm>
            <a:prstGeom prst="rect">
              <a:avLst/>
            </a:prstGeom>
            <a:noFill/>
            <a:ln>
              <a:noFill/>
            </a:ln>
          </p:spPr>
        </p:pic>
        <p:sp>
          <p:nvSpPr>
            <p:cNvPr id="282" name="Google Shape;282;p27"/>
            <p:cNvSpPr/>
            <p:nvPr/>
          </p:nvSpPr>
          <p:spPr>
            <a:xfrm>
              <a:off x="176504" y="1223586"/>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83" name="Google Shape;283;p27"/>
            <p:cNvSpPr/>
            <p:nvPr/>
          </p:nvSpPr>
          <p:spPr>
            <a:xfrm>
              <a:off x="189156" y="1242565"/>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84" name="Google Shape;284;p27"/>
            <p:cNvSpPr/>
            <p:nvPr/>
          </p:nvSpPr>
          <p:spPr>
            <a:xfrm>
              <a:off x="201809" y="1261543"/>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85" name="Google Shape;285;p27"/>
            <p:cNvSpPr/>
            <p:nvPr/>
          </p:nvSpPr>
          <p:spPr>
            <a:xfrm>
              <a:off x="189156" y="1293174"/>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pic>
          <p:nvPicPr>
            <p:cNvPr id="286" name="Google Shape;286;p27"/>
            <p:cNvPicPr preferRelativeResize="0"/>
            <p:nvPr/>
          </p:nvPicPr>
          <p:blipFill rotWithShape="1">
            <a:blip r:embed="rId7">
              <a:alphaModFix/>
            </a:blip>
            <a:srcRect b="0" l="0" r="0" t="0"/>
            <a:stretch/>
          </p:blipFill>
          <p:spPr>
            <a:xfrm>
              <a:off x="233440" y="1290010"/>
              <a:ext cx="31635" cy="44283"/>
            </a:xfrm>
            <a:prstGeom prst="rect">
              <a:avLst/>
            </a:prstGeom>
            <a:noFill/>
            <a:ln>
              <a:noFill/>
            </a:ln>
          </p:spPr>
        </p:pic>
        <p:sp>
          <p:nvSpPr>
            <p:cNvPr id="287" name="Google Shape;287;p27"/>
            <p:cNvSpPr/>
            <p:nvPr/>
          </p:nvSpPr>
          <p:spPr>
            <a:xfrm>
              <a:off x="233440" y="1343783"/>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288" name="Google Shape;288;p27"/>
            <p:cNvSpPr/>
            <p:nvPr/>
          </p:nvSpPr>
          <p:spPr>
            <a:xfrm>
              <a:off x="252419" y="1223586"/>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solidFill>
                  <a:schemeClr val="dk1"/>
                </a:solidFill>
                <a:latin typeface="Calibri"/>
                <a:ea typeface="Calibri"/>
                <a:cs typeface="Calibri"/>
                <a:sym typeface="Calibri"/>
              </a:endParaRPr>
            </a:p>
          </p:txBody>
        </p:sp>
      </p:grpSp>
      <p:sp>
        <p:nvSpPr>
          <p:cNvPr id="289" name="Google Shape;289;p27"/>
          <p:cNvSpPr txBox="1"/>
          <p:nvPr/>
        </p:nvSpPr>
        <p:spPr>
          <a:xfrm>
            <a:off x="587200" y="1767700"/>
            <a:ext cx="8421000" cy="1763700"/>
          </a:xfrm>
          <a:prstGeom prst="rect">
            <a:avLst/>
          </a:prstGeom>
          <a:noFill/>
          <a:ln>
            <a:noFill/>
          </a:ln>
        </p:spPr>
        <p:txBody>
          <a:bodyPr anchorCtr="0" anchor="t" bIns="0" lIns="0" spcFirstLastPara="1" rIns="0" wrap="square" tIns="72700">
            <a:spAutoFit/>
          </a:bodyPr>
          <a:lstStyle/>
          <a:p>
            <a:pPr indent="0" lvl="0" marL="165100" marR="0" rtl="0" algn="l">
              <a:lnSpc>
                <a:spcPct val="100000"/>
              </a:lnSpc>
              <a:spcBef>
                <a:spcPts val="0"/>
              </a:spcBef>
              <a:spcAft>
                <a:spcPts val="0"/>
              </a:spcAft>
              <a:buNone/>
            </a:pPr>
            <a:r>
              <a:rPr b="1" lang="en" sz="1600">
                <a:solidFill>
                  <a:srgbClr val="132C68"/>
                </a:solidFill>
                <a:latin typeface="Arial"/>
                <a:ea typeface="Arial"/>
                <a:cs typeface="Arial"/>
                <a:sym typeface="Arial"/>
              </a:rPr>
              <a:t>Research Objective</a:t>
            </a:r>
            <a:endParaRPr b="1" sz="1600">
              <a:solidFill>
                <a:srgbClr val="132C68"/>
              </a:solidFill>
              <a:latin typeface="Arial"/>
              <a:ea typeface="Arial"/>
              <a:cs typeface="Arial"/>
              <a:sym typeface="Arial"/>
            </a:endParaRPr>
          </a:p>
          <a:p>
            <a:pPr indent="0" lvl="0" marL="165100" marR="0" rtl="0" algn="l">
              <a:lnSpc>
                <a:spcPct val="100000"/>
              </a:lnSpc>
              <a:spcBef>
                <a:spcPts val="0"/>
              </a:spcBef>
              <a:spcAft>
                <a:spcPts val="0"/>
              </a:spcAft>
              <a:buNone/>
            </a:pPr>
            <a:r>
              <a:t/>
            </a:r>
            <a:endParaRPr b="1" sz="1600">
              <a:solidFill>
                <a:srgbClr val="132C68"/>
              </a:solidFill>
            </a:endParaRPr>
          </a:p>
          <a:p>
            <a:pPr indent="-228600" lvl="0" marL="660400" marR="152400" rtl="0" algn="l">
              <a:lnSpc>
                <a:spcPct val="101499"/>
              </a:lnSpc>
              <a:spcBef>
                <a:spcPts val="4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Develop and evaluate a Machine Learning-based Intrusion Detection  System (IDS).</a:t>
            </a:r>
            <a:endParaRPr sz="1600">
              <a:solidFill>
                <a:srgbClr val="132C68"/>
              </a:solidFill>
              <a:latin typeface="Times New Roman"/>
              <a:ea typeface="Times New Roman"/>
              <a:cs typeface="Times New Roman"/>
              <a:sym typeface="Times New Roman"/>
            </a:endParaRPr>
          </a:p>
          <a:p>
            <a:pPr indent="-228600" lvl="0" marL="660400" marR="101600" rtl="0" algn="l">
              <a:lnSpc>
                <a:spcPct val="101499"/>
              </a:lnSpc>
              <a:spcBef>
                <a:spcPts val="4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Apply Wavelet Transform to network traﬃc data to convert it into the  frequency domain.</a:t>
            </a:r>
            <a:endParaRPr sz="1600">
              <a:solidFill>
                <a:srgbClr val="132C68"/>
              </a:solidFill>
              <a:latin typeface="Times New Roman"/>
              <a:ea typeface="Times New Roman"/>
              <a:cs typeface="Times New Roman"/>
              <a:sym typeface="Times New Roman"/>
            </a:endParaRPr>
          </a:p>
          <a:p>
            <a:pPr indent="-228600" lvl="0" marL="660400" marR="0" rtl="0" algn="l">
              <a:lnSpc>
                <a:spcPct val="100000"/>
              </a:lnSpc>
              <a:spcBef>
                <a:spcPts val="4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Compare the performance of various machine learning classiﬁers.</a:t>
            </a:r>
            <a:endParaRPr sz="1600">
              <a:solidFill>
                <a:schemeClr val="dk1"/>
              </a:solidFill>
              <a:latin typeface="Times New Roman"/>
              <a:ea typeface="Times New Roman"/>
              <a:cs typeface="Times New Roman"/>
              <a:sym typeface="Times New Roman"/>
            </a:endParaRPr>
          </a:p>
          <a:p>
            <a:pPr indent="-228600" lvl="0" marL="660400" marR="647700" rtl="0" algn="l">
              <a:lnSpc>
                <a:spcPct val="101499"/>
              </a:lnSpc>
              <a:spcBef>
                <a:spcPts val="4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Test the model against real-time network attacks in a simulated  environment.</a:t>
            </a:r>
            <a:endParaRPr sz="16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