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9" r:id="rId3"/>
    <p:sldId id="257" r:id="rId4"/>
    <p:sldId id="270" r:id="rId5"/>
    <p:sldId id="258" r:id="rId6"/>
    <p:sldId id="259" r:id="rId7"/>
    <p:sldId id="260" r:id="rId8"/>
    <p:sldId id="261" r:id="rId9"/>
    <p:sldId id="262" r:id="rId10"/>
    <p:sldId id="272" r:id="rId11"/>
    <p:sldId id="263" r:id="rId12"/>
    <p:sldId id="264" r:id="rId13"/>
    <p:sldId id="265" r:id="rId14"/>
    <p:sldId id="266" r:id="rId15"/>
    <p:sldId id="267" r:id="rId16"/>
    <p:sldId id="271" r:id="rId17"/>
    <p:sldId id="268" r:id="rId18"/>
    <p:sldId id="273" r:id="rId19"/>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1637"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9AD6D2FF-91F1-40FC-B5E2-AC6E66779D94}" type="datetimeFigureOut">
              <a:rPr lang="en-IN" smtClean="0"/>
              <a:t>25-09-2024</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18266F90-9100-4CDD-BDD2-77F6A309FE8C}" type="slidenum">
              <a:rPr lang="en-IN" smtClean="0"/>
              <a:t>‹#›</a:t>
            </a:fld>
            <a:endParaRPr lang="en-IN"/>
          </a:p>
        </p:txBody>
      </p:sp>
    </p:spTree>
    <p:extLst>
      <p:ext uri="{BB962C8B-B14F-4D97-AF65-F5344CB8AC3E}">
        <p14:creationId xmlns:p14="http://schemas.microsoft.com/office/powerpoint/2010/main" val="119212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204470"/>
          </a:xfrm>
          <a:custGeom>
            <a:avLst/>
            <a:gdLst/>
            <a:ahLst/>
            <a:cxnLst/>
            <a:rect l="l" t="t" r="r" b="b"/>
            <a:pathLst>
              <a:path w="4608195" h="204470">
                <a:moveTo>
                  <a:pt x="4608004" y="0"/>
                </a:moveTo>
                <a:lnTo>
                  <a:pt x="0" y="0"/>
                </a:lnTo>
                <a:lnTo>
                  <a:pt x="0" y="203974"/>
                </a:lnTo>
                <a:lnTo>
                  <a:pt x="4608004" y="203974"/>
                </a:lnTo>
                <a:lnTo>
                  <a:pt x="4608004" y="0"/>
                </a:lnTo>
                <a:close/>
              </a:path>
            </a:pathLst>
          </a:custGeom>
          <a:solidFill>
            <a:srgbClr val="2B4177"/>
          </a:solidFill>
        </p:spPr>
        <p:txBody>
          <a:bodyPr wrap="square" lIns="0" tIns="0" rIns="0" bIns="0" rtlCol="0"/>
          <a:lstStyle/>
          <a:p>
            <a:endParaRPr/>
          </a:p>
        </p:txBody>
      </p:sp>
      <p:sp>
        <p:nvSpPr>
          <p:cNvPr id="17" name="bg object 17"/>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8" name="bg object 18"/>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9" name="bg object 19"/>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2" name="Holder 2"/>
          <p:cNvSpPr>
            <a:spLocks noGrp="1"/>
          </p:cNvSpPr>
          <p:nvPr>
            <p:ph type="title"/>
          </p:nvPr>
        </p:nvSpPr>
        <p:spPr>
          <a:xfrm>
            <a:off x="230505" y="138430"/>
            <a:ext cx="4149090" cy="5537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30505" y="795972"/>
            <a:ext cx="4149090"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slide" Target="slide15.xml"/><Relationship Id="rId4" Type="http://schemas.openxmlformats.org/officeDocument/2006/relationships/slide" Target="slide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slide" Target="slide15.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jp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slide" Target="slide15.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png"/><Relationship Id="rId3" Type="http://schemas.openxmlformats.org/officeDocument/2006/relationships/slide" Target="slide7.xml"/><Relationship Id="rId7" Type="http://schemas.openxmlformats.org/officeDocument/2006/relationships/image" Target="../media/image4.png"/><Relationship Id="rId12" Type="http://schemas.openxmlformats.org/officeDocument/2006/relationships/image" Target="../media/image16.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11" Type="http://schemas.openxmlformats.org/officeDocument/2006/relationships/image" Target="../media/image15.jpg"/><Relationship Id="rId5" Type="http://schemas.openxmlformats.org/officeDocument/2006/relationships/slide" Target="slide15.xml"/><Relationship Id="rId10" Type="http://schemas.openxmlformats.org/officeDocument/2006/relationships/image" Target="../media/image14.png"/><Relationship Id="rId4" Type="http://schemas.openxmlformats.org/officeDocument/2006/relationships/slide" Target="slide13.xm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7.xml"/><Relationship Id="rId7" Type="http://schemas.openxmlformats.org/officeDocument/2006/relationships/image" Target="../media/image14.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slide" Target="slide15.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7.xml"/><Relationship Id="rId7"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slide" Target="slide15.xml"/><Relationship Id="rId10" Type="http://schemas.openxmlformats.org/officeDocument/2006/relationships/image" Target="../media/image20.jpg"/><Relationship Id="rId4" Type="http://schemas.openxmlformats.org/officeDocument/2006/relationships/slide" Target="slide13.xm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stamp/stamp.jsp?arnumber=10210414" TargetMode="External"/><Relationship Id="rId2" Type="http://schemas.openxmlformats.org/officeDocument/2006/relationships/hyperlink" Target="https://doi.org/10.18280/ria.330306" TargetMode="External"/><Relationship Id="rId1" Type="http://schemas.openxmlformats.org/officeDocument/2006/relationships/slideLayout" Target="../slideLayouts/slideLayout5.xml"/><Relationship Id="rId4" Type="http://schemas.openxmlformats.org/officeDocument/2006/relationships/hyperlink" Target="https://www.researchgate.net/publication/229035248_A_Frequency-" TargetMode="External"/></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5.xml"/><Relationship Id="rId5" Type="http://schemas.openxmlformats.org/officeDocument/2006/relationships/slide" Target="slide15.xml"/><Relationship Id="rId4" Type="http://schemas.openxmlformats.org/officeDocument/2006/relationships/slide" Target="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5.xml"/><Relationship Id="rId5" Type="http://schemas.openxmlformats.org/officeDocument/2006/relationships/slide" Target="slide15.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slide" Target="slide15.xml"/><Relationship Id="rId4" Type="http://schemas.openxmlformats.org/officeDocument/2006/relationships/slide" Target="slide13.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slide" Target="slide15.xml"/><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slide" Target="slide15.xml"/><Relationship Id="rId4" Type="http://schemas.openxmlformats.org/officeDocument/2006/relationships/slide" Target="slide13.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slide" Target="slide15.xml"/><Relationship Id="rId4" Type="http://schemas.openxmlformats.org/officeDocument/2006/relationships/slide" Target="slide13.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slide" Target="slide15.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7" name="object 7"/>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8" name="object 8"/>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9" name="object 9"/>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0" name="object 10"/>
          <p:cNvGrpSpPr/>
          <p:nvPr/>
        </p:nvGrpSpPr>
        <p:grpSpPr>
          <a:xfrm>
            <a:off x="2800794" y="140134"/>
            <a:ext cx="92075" cy="41275"/>
            <a:chOff x="2800794" y="140134"/>
            <a:chExt cx="92075" cy="41275"/>
          </a:xfrm>
        </p:grpSpPr>
        <p:sp>
          <p:nvSpPr>
            <p:cNvPr id="11" name="object 11"/>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2" name="object 12"/>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3" name="object 13"/>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4" name="object 14"/>
          <p:cNvGrpSpPr/>
          <p:nvPr/>
        </p:nvGrpSpPr>
        <p:grpSpPr>
          <a:xfrm>
            <a:off x="4044873" y="140134"/>
            <a:ext cx="92075" cy="41275"/>
            <a:chOff x="4044873" y="140134"/>
            <a:chExt cx="92075" cy="41275"/>
          </a:xfrm>
        </p:grpSpPr>
        <p:sp>
          <p:nvSpPr>
            <p:cNvPr id="15" name="object 15"/>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6" name="object 16"/>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7" name="object 17"/>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8" name="object 18"/>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dirty="0"/>
          </a:p>
        </p:txBody>
      </p:sp>
      <p:pic>
        <p:nvPicPr>
          <p:cNvPr id="19" name="object 19"/>
          <p:cNvPicPr/>
          <p:nvPr/>
        </p:nvPicPr>
        <p:blipFill>
          <a:blip r:embed="rId6" cstate="print"/>
          <a:stretch>
            <a:fillRect/>
          </a:stretch>
        </p:blipFill>
        <p:spPr>
          <a:xfrm>
            <a:off x="309142" y="475040"/>
            <a:ext cx="3478702" cy="640369"/>
          </a:xfrm>
          <a:prstGeom prst="rect">
            <a:avLst/>
          </a:prstGeom>
        </p:spPr>
      </p:pic>
      <p:grpSp>
        <p:nvGrpSpPr>
          <p:cNvPr id="20" name="object 20"/>
          <p:cNvGrpSpPr/>
          <p:nvPr/>
        </p:nvGrpSpPr>
        <p:grpSpPr>
          <a:xfrm>
            <a:off x="87743" y="1259592"/>
            <a:ext cx="4483735" cy="671088"/>
            <a:chOff x="87743" y="1380134"/>
            <a:chExt cx="4483735" cy="550545"/>
          </a:xfrm>
        </p:grpSpPr>
        <p:sp>
          <p:nvSpPr>
            <p:cNvPr id="21" name="object 21"/>
            <p:cNvSpPr/>
            <p:nvPr/>
          </p:nvSpPr>
          <p:spPr>
            <a:xfrm>
              <a:off x="87743" y="1380134"/>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0064A0"/>
            </a:solidFill>
          </p:spPr>
          <p:txBody>
            <a:bodyPr wrap="square" lIns="0" tIns="0" rIns="0" bIns="0" rtlCol="0"/>
            <a:lstStyle/>
            <a:p>
              <a:endParaRPr/>
            </a:p>
          </p:txBody>
        </p:sp>
        <p:sp>
          <p:nvSpPr>
            <p:cNvPr id="22" name="object 22"/>
            <p:cNvSpPr/>
            <p:nvPr/>
          </p:nvSpPr>
          <p:spPr>
            <a:xfrm>
              <a:off x="138544" y="1443389"/>
              <a:ext cx="4432935" cy="487045"/>
            </a:xfrm>
            <a:custGeom>
              <a:avLst/>
              <a:gdLst/>
              <a:ahLst/>
              <a:cxnLst/>
              <a:rect l="l" t="t" r="r" b="b"/>
              <a:pathLst>
                <a:path w="4432935" h="487044">
                  <a:moveTo>
                    <a:pt x="4432566" y="0"/>
                  </a:moveTo>
                  <a:lnTo>
                    <a:pt x="0" y="0"/>
                  </a:lnTo>
                  <a:lnTo>
                    <a:pt x="0" y="486821"/>
                  </a:lnTo>
                  <a:lnTo>
                    <a:pt x="4432566" y="486821"/>
                  </a:lnTo>
                  <a:lnTo>
                    <a:pt x="4432566" y="0"/>
                  </a:lnTo>
                  <a:close/>
                </a:path>
              </a:pathLst>
            </a:custGeom>
            <a:solidFill>
              <a:srgbClr val="000000"/>
            </a:solidFill>
          </p:spPr>
          <p:txBody>
            <a:bodyPr wrap="square" lIns="0" tIns="0" rIns="0" bIns="0" rtlCol="0"/>
            <a:lstStyle/>
            <a:p>
              <a:endParaRPr/>
            </a:p>
          </p:txBody>
        </p:sp>
        <p:sp>
          <p:nvSpPr>
            <p:cNvPr id="23" name="object 23"/>
            <p:cNvSpPr/>
            <p:nvPr/>
          </p:nvSpPr>
          <p:spPr>
            <a:xfrm>
              <a:off x="87743" y="1424552"/>
              <a:ext cx="4432935" cy="455295"/>
            </a:xfrm>
            <a:custGeom>
              <a:avLst/>
              <a:gdLst/>
              <a:ahLst/>
              <a:cxnLst/>
              <a:rect l="l" t="t" r="r" b="b"/>
              <a:pathLst>
                <a:path w="4432935" h="455294">
                  <a:moveTo>
                    <a:pt x="4432566" y="0"/>
                  </a:moveTo>
                  <a:lnTo>
                    <a:pt x="0" y="0"/>
                  </a:lnTo>
                  <a:lnTo>
                    <a:pt x="0" y="404056"/>
                  </a:lnTo>
                  <a:lnTo>
                    <a:pt x="4008" y="423781"/>
                  </a:lnTo>
                  <a:lnTo>
                    <a:pt x="14922" y="439934"/>
                  </a:lnTo>
                  <a:lnTo>
                    <a:pt x="31075" y="450848"/>
                  </a:lnTo>
                  <a:lnTo>
                    <a:pt x="50800" y="454857"/>
                  </a:lnTo>
                  <a:lnTo>
                    <a:pt x="4381765" y="454857"/>
                  </a:lnTo>
                  <a:lnTo>
                    <a:pt x="4401490" y="450848"/>
                  </a:lnTo>
                  <a:lnTo>
                    <a:pt x="4417643" y="439934"/>
                  </a:lnTo>
                  <a:lnTo>
                    <a:pt x="4428558" y="423781"/>
                  </a:lnTo>
                  <a:lnTo>
                    <a:pt x="4432566" y="404056"/>
                  </a:lnTo>
                  <a:lnTo>
                    <a:pt x="4432566" y="0"/>
                  </a:lnTo>
                  <a:close/>
                </a:path>
              </a:pathLst>
            </a:custGeom>
            <a:solidFill>
              <a:srgbClr val="0064A0"/>
            </a:solidFill>
          </p:spPr>
          <p:txBody>
            <a:bodyPr wrap="square" lIns="0" tIns="0" rIns="0" bIns="0" rtlCol="0"/>
            <a:lstStyle/>
            <a:p>
              <a:endParaRPr/>
            </a:p>
          </p:txBody>
        </p:sp>
      </p:grpSp>
      <p:sp>
        <p:nvSpPr>
          <p:cNvPr id="24" name="object 24"/>
          <p:cNvSpPr txBox="1"/>
          <p:nvPr/>
        </p:nvSpPr>
        <p:spPr>
          <a:xfrm>
            <a:off x="460374" y="1360216"/>
            <a:ext cx="3687445" cy="330219"/>
          </a:xfrm>
          <a:prstGeom prst="rect">
            <a:avLst/>
          </a:prstGeom>
        </p:spPr>
        <p:txBody>
          <a:bodyPr vert="horz" wrap="square" lIns="0" tIns="17145" rIns="0" bIns="0" rtlCol="0">
            <a:spAutoFit/>
          </a:bodyPr>
          <a:lstStyle/>
          <a:p>
            <a:pPr marL="12700">
              <a:lnSpc>
                <a:spcPct val="100000"/>
              </a:lnSpc>
              <a:spcBef>
                <a:spcPts val="135"/>
              </a:spcBef>
            </a:pPr>
            <a:r>
              <a:rPr sz="1050" spc="70" dirty="0">
                <a:solidFill>
                  <a:srgbClr val="FFFFFF"/>
                </a:solidFill>
                <a:latin typeface="Microsoft Sans Serif"/>
                <a:cs typeface="Microsoft Sans Serif"/>
              </a:rPr>
              <a:t>Intrusion</a:t>
            </a:r>
            <a:r>
              <a:rPr sz="1050" spc="5" dirty="0">
                <a:solidFill>
                  <a:srgbClr val="FFFFFF"/>
                </a:solidFill>
                <a:latin typeface="Microsoft Sans Serif"/>
                <a:cs typeface="Microsoft Sans Serif"/>
              </a:rPr>
              <a:t> </a:t>
            </a:r>
            <a:r>
              <a:rPr sz="1050" spc="55" dirty="0">
                <a:solidFill>
                  <a:srgbClr val="FFFFFF"/>
                </a:solidFill>
                <a:latin typeface="Microsoft Sans Serif"/>
                <a:cs typeface="Microsoft Sans Serif"/>
              </a:rPr>
              <a:t>Detection</a:t>
            </a:r>
            <a:r>
              <a:rPr sz="1050" spc="5" dirty="0">
                <a:solidFill>
                  <a:srgbClr val="FFFFFF"/>
                </a:solidFill>
                <a:latin typeface="Microsoft Sans Serif"/>
                <a:cs typeface="Microsoft Sans Serif"/>
              </a:rPr>
              <a:t> </a:t>
            </a:r>
            <a:r>
              <a:rPr sz="1050" spc="25" dirty="0">
                <a:solidFill>
                  <a:srgbClr val="FFFFFF"/>
                </a:solidFill>
                <a:latin typeface="Microsoft Sans Serif"/>
                <a:cs typeface="Microsoft Sans Serif"/>
              </a:rPr>
              <a:t>System</a:t>
            </a:r>
            <a:r>
              <a:rPr sz="1050" dirty="0">
                <a:solidFill>
                  <a:srgbClr val="FFFFFF"/>
                </a:solidFill>
                <a:latin typeface="Microsoft Sans Serif"/>
                <a:cs typeface="Microsoft Sans Serif"/>
              </a:rPr>
              <a:t> </a:t>
            </a:r>
            <a:r>
              <a:rPr lang="en-US" sz="1050" dirty="0">
                <a:solidFill>
                  <a:srgbClr val="FFFFFF"/>
                </a:solidFill>
                <a:latin typeface="Microsoft Sans Serif"/>
                <a:cs typeface="Microsoft Sans Serif"/>
              </a:rPr>
              <a:t>using frequency domain data.</a:t>
            </a:r>
            <a:endParaRPr lang="en-US" sz="1050" spc="40" dirty="0">
              <a:solidFill>
                <a:srgbClr val="FFFFFF"/>
              </a:solidFill>
              <a:latin typeface="Microsoft Sans Serif"/>
              <a:cs typeface="Microsoft Sans Serif"/>
            </a:endParaRPr>
          </a:p>
          <a:p>
            <a:pPr marL="12700">
              <a:lnSpc>
                <a:spcPct val="100000"/>
              </a:lnSpc>
              <a:spcBef>
                <a:spcPts val="135"/>
              </a:spcBef>
            </a:pPr>
            <a:r>
              <a:rPr lang="en-IN" sz="900" spc="40" dirty="0">
                <a:solidFill>
                  <a:srgbClr val="FFFFFF"/>
                </a:solidFill>
                <a:latin typeface="Microsoft Sans Serif"/>
                <a:cs typeface="Microsoft Sans Serif"/>
              </a:rPr>
              <a:t>                             BTP Mid Term Presentation</a:t>
            </a:r>
          </a:p>
        </p:txBody>
      </p:sp>
      <p:sp>
        <p:nvSpPr>
          <p:cNvPr id="25" name="object 25"/>
          <p:cNvSpPr txBox="1"/>
          <p:nvPr/>
        </p:nvSpPr>
        <p:spPr>
          <a:xfrm>
            <a:off x="108000" y="2007154"/>
            <a:ext cx="1657350" cy="1194430"/>
          </a:xfrm>
          <a:prstGeom prst="rect">
            <a:avLst/>
          </a:prstGeom>
        </p:spPr>
        <p:txBody>
          <a:bodyPr vert="horz" wrap="square" lIns="0" tIns="12065" rIns="0" bIns="0" rtlCol="0">
            <a:spAutoFit/>
          </a:bodyPr>
          <a:lstStyle/>
          <a:p>
            <a:pPr marL="12700" marR="5080" algn="just">
              <a:lnSpc>
                <a:spcPct val="199200"/>
              </a:lnSpc>
            </a:pPr>
            <a:r>
              <a:rPr lang="en-IN" sz="1000" i="1" spc="-5" dirty="0">
                <a:solidFill>
                  <a:srgbClr val="002060"/>
                </a:solidFill>
                <a:latin typeface="+mj-lt"/>
                <a:ea typeface="Microsoft Sans Serif" panose="020B0604020202020204" pitchFamily="34" charset="0"/>
                <a:cs typeface="Microsoft Sans Serif" panose="020B0604020202020204" pitchFamily="34" charset="0"/>
              </a:rPr>
              <a:t>Vaibhav</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dirty="0">
                <a:solidFill>
                  <a:srgbClr val="002060"/>
                </a:solidFill>
                <a:latin typeface="+mj-lt"/>
                <a:ea typeface="Microsoft Sans Serif" panose="020B0604020202020204" pitchFamily="34" charset="0"/>
                <a:cs typeface="Microsoft Sans Serif" panose="020B0604020202020204" pitchFamily="34" charset="0"/>
              </a:rPr>
              <a:t>Sodhi</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spc="-120" dirty="0">
                <a:solidFill>
                  <a:srgbClr val="002060"/>
                </a:solidFill>
                <a:latin typeface="+mj-lt"/>
                <a:ea typeface="Microsoft Sans Serif" panose="020B0604020202020204" pitchFamily="34" charset="0"/>
                <a:cs typeface="Microsoft Sans Serif" panose="020B0604020202020204" pitchFamily="34" charset="0"/>
              </a:rPr>
              <a:t>:   </a:t>
            </a:r>
            <a:r>
              <a:rPr lang="en-IN" sz="1000" i="1" spc="20" dirty="0">
                <a:solidFill>
                  <a:srgbClr val="002060"/>
                </a:solidFill>
                <a:latin typeface="+mj-lt"/>
                <a:ea typeface="Microsoft Sans Serif" panose="020B0604020202020204" pitchFamily="34" charset="0"/>
                <a:cs typeface="Microsoft Sans Serif" panose="020B0604020202020204" pitchFamily="34" charset="0"/>
              </a:rPr>
              <a:t>112215192</a:t>
            </a:r>
          </a:p>
          <a:p>
            <a:pPr marL="12700" marR="5080" algn="just">
              <a:lnSpc>
                <a:spcPct val="199200"/>
              </a:lnSpc>
            </a:pPr>
            <a:r>
              <a:rPr lang="en-IN" sz="1000" i="1" spc="20" dirty="0">
                <a:solidFill>
                  <a:srgbClr val="002060"/>
                </a:solidFill>
                <a:latin typeface="+mj-lt"/>
                <a:ea typeface="Microsoft Sans Serif" panose="020B0604020202020204" pitchFamily="34" charset="0"/>
                <a:cs typeface="Microsoft Sans Serif" panose="020B0604020202020204" pitchFamily="34" charset="0"/>
              </a:rPr>
              <a:t>Darpan</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spc="15" dirty="0">
                <a:solidFill>
                  <a:srgbClr val="002060"/>
                </a:solidFill>
                <a:latin typeface="+mj-lt"/>
                <a:ea typeface="Microsoft Sans Serif" panose="020B0604020202020204" pitchFamily="34" charset="0"/>
                <a:cs typeface="Microsoft Sans Serif" panose="020B0604020202020204" pitchFamily="34" charset="0"/>
              </a:rPr>
              <a:t>Maurya</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spc="-120" dirty="0">
                <a:solidFill>
                  <a:srgbClr val="002060"/>
                </a:solidFill>
                <a:latin typeface="+mj-lt"/>
                <a:ea typeface="Microsoft Sans Serif" panose="020B0604020202020204" pitchFamily="34" charset="0"/>
                <a:cs typeface="Microsoft Sans Serif" panose="020B0604020202020204" pitchFamily="34" charset="0"/>
              </a:rPr>
              <a:t>:</a:t>
            </a:r>
            <a:r>
              <a:rPr lang="en-IN" sz="1000" i="1" dirty="0">
                <a:solidFill>
                  <a:srgbClr val="002060"/>
                </a:solidFill>
                <a:latin typeface="+mj-lt"/>
                <a:ea typeface="Microsoft Sans Serif" panose="020B0604020202020204" pitchFamily="34" charset="0"/>
                <a:cs typeface="Microsoft Sans Serif" panose="020B0604020202020204" pitchFamily="34" charset="0"/>
              </a:rPr>
              <a:t> </a:t>
            </a:r>
            <a:r>
              <a:rPr lang="en-IN" sz="1000" i="1" spc="20" dirty="0">
                <a:solidFill>
                  <a:srgbClr val="002060"/>
                </a:solidFill>
                <a:latin typeface="+mj-lt"/>
                <a:ea typeface="Microsoft Sans Serif" panose="020B0604020202020204" pitchFamily="34" charset="0"/>
                <a:cs typeface="Microsoft Sans Serif" panose="020B0604020202020204" pitchFamily="34" charset="0"/>
              </a:rPr>
              <a:t>112215054     </a:t>
            </a:r>
            <a:r>
              <a:rPr lang="en-IN" sz="1000" i="1" spc="-10" dirty="0">
                <a:solidFill>
                  <a:srgbClr val="002060"/>
                </a:solidFill>
                <a:latin typeface="+mj-lt"/>
                <a:ea typeface="Microsoft Sans Serif" panose="020B0604020202020204" pitchFamily="34" charset="0"/>
                <a:cs typeface="Microsoft Sans Serif" panose="020B0604020202020204" pitchFamily="34" charset="0"/>
              </a:rPr>
              <a:t>Tabish</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spc="-5" dirty="0">
                <a:solidFill>
                  <a:srgbClr val="002060"/>
                </a:solidFill>
                <a:latin typeface="+mj-lt"/>
                <a:ea typeface="Microsoft Sans Serif" panose="020B0604020202020204" pitchFamily="34" charset="0"/>
                <a:cs typeface="Microsoft Sans Serif" panose="020B0604020202020204" pitchFamily="34" charset="0"/>
              </a:rPr>
              <a:t>Farooqui</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spc="-120" dirty="0">
                <a:solidFill>
                  <a:srgbClr val="002060"/>
                </a:solidFill>
                <a:latin typeface="+mj-lt"/>
                <a:ea typeface="Microsoft Sans Serif" panose="020B0604020202020204" pitchFamily="34" charset="0"/>
                <a:cs typeface="Microsoft Sans Serif" panose="020B0604020202020204" pitchFamily="34" charset="0"/>
              </a:rPr>
              <a:t>:</a:t>
            </a:r>
            <a:r>
              <a:rPr lang="en-IN" sz="1000" i="1" dirty="0">
                <a:solidFill>
                  <a:srgbClr val="002060"/>
                </a:solidFill>
                <a:latin typeface="+mj-lt"/>
                <a:ea typeface="Microsoft Sans Serif" panose="020B0604020202020204" pitchFamily="34" charset="0"/>
                <a:cs typeface="Microsoft Sans Serif" panose="020B0604020202020204" pitchFamily="34" charset="0"/>
              </a:rPr>
              <a:t> </a:t>
            </a:r>
            <a:r>
              <a:rPr lang="en-IN" sz="1000" i="1" spc="20" dirty="0">
                <a:solidFill>
                  <a:srgbClr val="002060"/>
                </a:solidFill>
                <a:latin typeface="+mj-lt"/>
                <a:ea typeface="Microsoft Sans Serif" panose="020B0604020202020204" pitchFamily="34" charset="0"/>
                <a:cs typeface="Microsoft Sans Serif" panose="020B0604020202020204" pitchFamily="34" charset="0"/>
              </a:rPr>
              <a:t>112215183    </a:t>
            </a:r>
            <a:r>
              <a:rPr lang="en-IN" sz="1000" i="1" spc="15" dirty="0">
                <a:solidFill>
                  <a:srgbClr val="002060"/>
                </a:solidFill>
                <a:latin typeface="+mj-lt"/>
                <a:ea typeface="Microsoft Sans Serif" panose="020B0604020202020204" pitchFamily="34" charset="0"/>
                <a:cs typeface="Microsoft Sans Serif" panose="020B0604020202020204" pitchFamily="34" charset="0"/>
              </a:rPr>
              <a:t>Harsh</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dirty="0">
                <a:solidFill>
                  <a:srgbClr val="002060"/>
                </a:solidFill>
                <a:latin typeface="+mj-lt"/>
                <a:ea typeface="Microsoft Sans Serif" panose="020B0604020202020204" pitchFamily="34" charset="0"/>
                <a:cs typeface="Microsoft Sans Serif" panose="020B0604020202020204" pitchFamily="34" charset="0"/>
              </a:rPr>
              <a:t>Singh</a:t>
            </a:r>
            <a:r>
              <a:rPr lang="en-IN" sz="1000" i="1" spc="-45" dirty="0">
                <a:solidFill>
                  <a:srgbClr val="002060"/>
                </a:solidFill>
                <a:latin typeface="+mj-lt"/>
                <a:ea typeface="Microsoft Sans Serif" panose="020B0604020202020204" pitchFamily="34" charset="0"/>
                <a:cs typeface="Microsoft Sans Serif" panose="020B0604020202020204" pitchFamily="34" charset="0"/>
              </a:rPr>
              <a:t> </a:t>
            </a:r>
            <a:r>
              <a:rPr lang="en-IN" sz="1000" i="1" spc="-120" dirty="0">
                <a:solidFill>
                  <a:srgbClr val="002060"/>
                </a:solidFill>
                <a:latin typeface="+mj-lt"/>
                <a:ea typeface="Microsoft Sans Serif" panose="020B0604020202020204" pitchFamily="34" charset="0"/>
                <a:cs typeface="Microsoft Sans Serif" panose="020B0604020202020204" pitchFamily="34" charset="0"/>
              </a:rPr>
              <a:t>:</a:t>
            </a:r>
            <a:r>
              <a:rPr lang="en-IN" sz="1000" i="1" dirty="0">
                <a:solidFill>
                  <a:srgbClr val="002060"/>
                </a:solidFill>
                <a:latin typeface="+mj-lt"/>
                <a:ea typeface="Microsoft Sans Serif" panose="020B0604020202020204" pitchFamily="34" charset="0"/>
                <a:cs typeface="Microsoft Sans Serif" panose="020B0604020202020204" pitchFamily="34" charset="0"/>
              </a:rPr>
              <a:t> </a:t>
            </a:r>
            <a:r>
              <a:rPr lang="en-IN" sz="1000" i="1" spc="20" dirty="0">
                <a:solidFill>
                  <a:srgbClr val="002060"/>
                </a:solidFill>
                <a:latin typeface="+mj-lt"/>
                <a:ea typeface="Microsoft Sans Serif" panose="020B0604020202020204" pitchFamily="34" charset="0"/>
                <a:cs typeface="Microsoft Sans Serif" panose="020B0604020202020204" pitchFamily="34" charset="0"/>
              </a:rPr>
              <a:t>112215070</a:t>
            </a:r>
            <a:endParaRPr lang="en-IN" sz="1000" dirty="0">
              <a:solidFill>
                <a:srgbClr val="002060"/>
              </a:solidFill>
              <a:latin typeface="+mj-lt"/>
              <a:ea typeface="Microsoft Sans Serif" panose="020B0604020202020204" pitchFamily="34" charset="0"/>
              <a:cs typeface="Microsoft Sans Serif" panose="020B0604020202020204" pitchFamily="34" charset="0"/>
            </a:endParaRPr>
          </a:p>
        </p:txBody>
      </p:sp>
      <p:sp>
        <p:nvSpPr>
          <p:cNvPr id="26" name="TextBox 25">
            <a:extLst>
              <a:ext uri="{FF2B5EF4-FFF2-40B4-BE49-F238E27FC236}">
                <a16:creationId xmlns:a16="http://schemas.microsoft.com/office/drawing/2014/main" id="{00D98EA3-7F92-EF26-99E5-CEAC11665378}"/>
              </a:ext>
            </a:extLst>
          </p:cNvPr>
          <p:cNvSpPr txBox="1"/>
          <p:nvPr/>
        </p:nvSpPr>
        <p:spPr>
          <a:xfrm>
            <a:off x="2048493" y="2074565"/>
            <a:ext cx="2463028" cy="707886"/>
          </a:xfrm>
          <a:prstGeom prst="rect">
            <a:avLst/>
          </a:prstGeom>
          <a:noFill/>
        </p:spPr>
        <p:txBody>
          <a:bodyPr wrap="square" rtlCol="0">
            <a:spAutoFit/>
          </a:bodyPr>
          <a:lstStyle/>
          <a:p>
            <a:r>
              <a:rPr lang="en-US" sz="1000" dirty="0">
                <a:solidFill>
                  <a:srgbClr val="002060"/>
                </a:solidFill>
                <a:latin typeface="+mj-lt"/>
                <a:ea typeface="Microsoft Sans Serif" panose="020B0604020202020204" pitchFamily="34" charset="0"/>
                <a:cs typeface="Microsoft Sans Serif" panose="020B0604020202020204" pitchFamily="34" charset="0"/>
              </a:rPr>
              <a:t>Faculty Advisor:  Dr. </a:t>
            </a:r>
            <a:r>
              <a:rPr lang="en-US" sz="1000" dirty="0" err="1">
                <a:solidFill>
                  <a:srgbClr val="002060"/>
                </a:solidFill>
                <a:latin typeface="+mj-lt"/>
                <a:ea typeface="Microsoft Sans Serif" panose="020B0604020202020204" pitchFamily="34" charset="0"/>
                <a:cs typeface="Microsoft Sans Serif" panose="020B0604020202020204" pitchFamily="34" charset="0"/>
              </a:rPr>
              <a:t>Pradeepkumar</a:t>
            </a:r>
            <a:r>
              <a:rPr lang="en-US" sz="1000" dirty="0">
                <a:solidFill>
                  <a:srgbClr val="002060"/>
                </a:solidFill>
                <a:latin typeface="+mj-lt"/>
                <a:ea typeface="Microsoft Sans Serif" panose="020B0604020202020204" pitchFamily="34" charset="0"/>
                <a:cs typeface="Microsoft Sans Serif" panose="020B0604020202020204" pitchFamily="34" charset="0"/>
              </a:rPr>
              <a:t> </a:t>
            </a:r>
            <a:r>
              <a:rPr lang="en-US" sz="1000" dirty="0" err="1">
                <a:solidFill>
                  <a:srgbClr val="002060"/>
                </a:solidFill>
                <a:latin typeface="+mj-lt"/>
                <a:ea typeface="Microsoft Sans Serif" panose="020B0604020202020204" pitchFamily="34" charset="0"/>
                <a:cs typeface="Microsoft Sans Serif" panose="020B0604020202020204" pitchFamily="34" charset="0"/>
              </a:rPr>
              <a:t>Bhale</a:t>
            </a:r>
            <a:endParaRPr lang="en-US" sz="1000" dirty="0">
              <a:solidFill>
                <a:srgbClr val="002060"/>
              </a:solidFill>
              <a:latin typeface="+mj-lt"/>
              <a:ea typeface="Microsoft Sans Serif" panose="020B0604020202020204" pitchFamily="34" charset="0"/>
              <a:cs typeface="Microsoft Sans Serif" panose="020B0604020202020204" pitchFamily="34" charset="0"/>
            </a:endParaRPr>
          </a:p>
          <a:p>
            <a:endParaRPr lang="en-US" sz="1000" dirty="0">
              <a:latin typeface="+mj-lt"/>
              <a:ea typeface="Microsoft Sans Serif" panose="020B0604020202020204" pitchFamily="34" charset="0"/>
              <a:cs typeface="Microsoft Sans Serif" panose="020B0604020202020204" pitchFamily="34" charset="0"/>
            </a:endParaRPr>
          </a:p>
          <a:p>
            <a:endParaRPr lang="en-US" sz="1000" dirty="0">
              <a:solidFill>
                <a:srgbClr val="002060"/>
              </a:solidFill>
              <a:latin typeface="+mj-lt"/>
              <a:ea typeface="Microsoft Sans Serif" panose="020B0604020202020204" pitchFamily="34" charset="0"/>
              <a:cs typeface="Microsoft Sans Serif" panose="020B0604020202020204" pitchFamily="34" charset="0"/>
            </a:endParaRPr>
          </a:p>
          <a:p>
            <a:r>
              <a:rPr lang="en-US" sz="1000" dirty="0">
                <a:solidFill>
                  <a:srgbClr val="002060"/>
                </a:solidFill>
                <a:latin typeface="+mj-lt"/>
                <a:ea typeface="Microsoft Sans Serif" panose="020B0604020202020204" pitchFamily="34" charset="0"/>
                <a:cs typeface="Microsoft Sans Serif" panose="020B0604020202020204" pitchFamily="34" charset="0"/>
              </a:rPr>
              <a:t>Date: 25-09-2024</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aussian integral ...">
            <a:extLst>
              <a:ext uri="{FF2B5EF4-FFF2-40B4-BE49-F238E27FC236}">
                <a16:creationId xmlns:a16="http://schemas.microsoft.com/office/drawing/2014/main" id="{AE1990E4-A5EE-687C-A7A9-3A3012DAD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669867"/>
            <a:ext cx="1714266" cy="9013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ne Hot Encoding Layer with TensorFlow ...">
            <a:extLst>
              <a:ext uri="{FF2B5EF4-FFF2-40B4-BE49-F238E27FC236}">
                <a16:creationId xmlns:a16="http://schemas.microsoft.com/office/drawing/2014/main" id="{58F7C4E5-131A-5065-1E47-A76869021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8372"/>
            <a:ext cx="2438400" cy="6843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nny Butvinik on LinkedIn: #artificialintelligence #machinelearning  #analytics | 19 comments">
            <a:extLst>
              <a:ext uri="{FF2B5EF4-FFF2-40B4-BE49-F238E27FC236}">
                <a16:creationId xmlns:a16="http://schemas.microsoft.com/office/drawing/2014/main" id="{15EBF153-8D84-1CE1-B8C1-3F42A1F3DA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0250" y="1587324"/>
            <a:ext cx="2442813" cy="1365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troduction to Wavelet Transform Introduction">
            <a:extLst>
              <a:ext uri="{FF2B5EF4-FFF2-40B4-BE49-F238E27FC236}">
                <a16:creationId xmlns:a16="http://schemas.microsoft.com/office/drawing/2014/main" id="{A4B8213A-1C89-35D2-FF8E-8B8B74B64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7" y="1861374"/>
            <a:ext cx="1915379" cy="121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04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564893"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FFFFFF"/>
                </a:solidFill>
                <a:latin typeface="Microsoft Sans Serif"/>
                <a:cs typeface="Microsoft Sans Serif"/>
                <a:hlinkClick r:id="rId3" action="ppaction://hlinksldjump"/>
              </a:rPr>
              <a:t>Proposed</a:t>
            </a:r>
            <a:r>
              <a:rPr sz="600" spc="-40" dirty="0">
                <a:solidFill>
                  <a:srgbClr val="FFFFFF"/>
                </a:solidFill>
                <a:latin typeface="Microsoft Sans Serif"/>
                <a:cs typeface="Microsoft Sans Serif"/>
                <a:hlinkClick r:id="rId3" action="ppaction://hlinksldjump"/>
              </a:rPr>
              <a:t> </a:t>
            </a:r>
            <a:r>
              <a:rPr sz="600" spc="25" dirty="0">
                <a:solidFill>
                  <a:srgbClr val="FFFFFF"/>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1" name="object 11"/>
          <p:cNvGrpSpPr/>
          <p:nvPr/>
        </p:nvGrpSpPr>
        <p:grpSpPr>
          <a:xfrm>
            <a:off x="2800794" y="140134"/>
            <a:ext cx="92075" cy="41275"/>
            <a:chOff x="2800794" y="140134"/>
            <a:chExt cx="92075" cy="41275"/>
          </a:xfrm>
        </p:grpSpPr>
        <p:sp>
          <p:nvSpPr>
            <p:cNvPr id="12" name="object 12"/>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4" name="object 14"/>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5" name="object 15"/>
          <p:cNvGrpSpPr/>
          <p:nvPr/>
        </p:nvGrpSpPr>
        <p:grpSpPr>
          <a:xfrm>
            <a:off x="4044873" y="140134"/>
            <a:ext cx="92075" cy="41275"/>
            <a:chOff x="4044873" y="140134"/>
            <a:chExt cx="92075" cy="41275"/>
          </a:xfrm>
        </p:grpSpPr>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sp>
        <p:nvSpPr>
          <p:cNvPr id="20" name="object 20"/>
          <p:cNvSpPr txBox="1"/>
          <p:nvPr/>
        </p:nvSpPr>
        <p:spPr>
          <a:xfrm>
            <a:off x="95300" y="413293"/>
            <a:ext cx="1699260"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132C68"/>
                </a:solidFill>
                <a:latin typeface="Microsoft Sans Serif"/>
                <a:cs typeface="Microsoft Sans Serif"/>
              </a:rPr>
              <a:t>Dataset</a:t>
            </a:r>
            <a:r>
              <a:rPr sz="1400" spc="-50" dirty="0">
                <a:solidFill>
                  <a:srgbClr val="132C68"/>
                </a:solidFill>
                <a:latin typeface="Microsoft Sans Serif"/>
                <a:cs typeface="Microsoft Sans Serif"/>
              </a:rPr>
              <a:t> </a:t>
            </a:r>
            <a:r>
              <a:rPr sz="1400" spc="55" dirty="0">
                <a:solidFill>
                  <a:srgbClr val="132C68"/>
                </a:solidFill>
                <a:latin typeface="Microsoft Sans Serif"/>
                <a:cs typeface="Microsoft Sans Serif"/>
              </a:rPr>
              <a:t>Description</a:t>
            </a:r>
            <a:endParaRPr sz="1400">
              <a:latin typeface="Microsoft Sans Serif"/>
              <a:cs typeface="Microsoft Sans Serif"/>
            </a:endParaRPr>
          </a:p>
        </p:txBody>
      </p:sp>
      <p:grpSp>
        <p:nvGrpSpPr>
          <p:cNvPr id="21" name="object 21"/>
          <p:cNvGrpSpPr/>
          <p:nvPr/>
        </p:nvGrpSpPr>
        <p:grpSpPr>
          <a:xfrm>
            <a:off x="173964" y="1106302"/>
            <a:ext cx="106680" cy="144780"/>
            <a:chOff x="173964" y="1106302"/>
            <a:chExt cx="106680" cy="144780"/>
          </a:xfrm>
        </p:grpSpPr>
        <p:pic>
          <p:nvPicPr>
            <p:cNvPr id="22" name="object 22"/>
            <p:cNvPicPr/>
            <p:nvPr/>
          </p:nvPicPr>
          <p:blipFill>
            <a:blip r:embed="rId6" cstate="print"/>
            <a:stretch>
              <a:fillRect/>
            </a:stretch>
          </p:blipFill>
          <p:spPr>
            <a:xfrm>
              <a:off x="176504" y="1108841"/>
              <a:ext cx="101219" cy="139175"/>
            </a:xfrm>
            <a:prstGeom prst="rect">
              <a:avLst/>
            </a:prstGeom>
          </p:spPr>
        </p:pic>
        <p:sp>
          <p:nvSpPr>
            <p:cNvPr id="23" name="object 23"/>
            <p:cNvSpPr/>
            <p:nvPr/>
          </p:nvSpPr>
          <p:spPr>
            <a:xfrm>
              <a:off x="176504" y="1108842"/>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4" name="object 24"/>
            <p:cNvSpPr/>
            <p:nvPr/>
          </p:nvSpPr>
          <p:spPr>
            <a:xfrm>
              <a:off x="189156" y="112782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5" name="object 25"/>
            <p:cNvSpPr/>
            <p:nvPr/>
          </p:nvSpPr>
          <p:spPr>
            <a:xfrm>
              <a:off x="201809" y="1146798"/>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6" name="object 26"/>
            <p:cNvSpPr/>
            <p:nvPr/>
          </p:nvSpPr>
          <p:spPr>
            <a:xfrm>
              <a:off x="189156" y="1178429"/>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33440" y="1175265"/>
              <a:ext cx="31635" cy="44283"/>
            </a:xfrm>
            <a:prstGeom prst="rect">
              <a:avLst/>
            </a:prstGeom>
          </p:spPr>
        </p:pic>
        <p:sp>
          <p:nvSpPr>
            <p:cNvPr id="28" name="object 28"/>
            <p:cNvSpPr/>
            <p:nvPr/>
          </p:nvSpPr>
          <p:spPr>
            <a:xfrm>
              <a:off x="233440" y="122903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9" name="object 29"/>
            <p:cNvSpPr/>
            <p:nvPr/>
          </p:nvSpPr>
          <p:spPr>
            <a:xfrm>
              <a:off x="252419" y="1108842"/>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30" name="object 30"/>
          <p:cNvSpPr txBox="1"/>
          <p:nvPr/>
        </p:nvSpPr>
        <p:spPr>
          <a:xfrm>
            <a:off x="321449" y="1102469"/>
            <a:ext cx="4105910" cy="1718945"/>
          </a:xfrm>
          <a:prstGeom prst="rect">
            <a:avLst/>
          </a:prstGeom>
        </p:spPr>
        <p:txBody>
          <a:bodyPr vert="horz" wrap="square" lIns="0" tIns="12065" rIns="0" bIns="0" rtlCol="0">
            <a:spAutoFit/>
          </a:bodyPr>
          <a:lstStyle/>
          <a:p>
            <a:pPr marL="63500">
              <a:lnSpc>
                <a:spcPct val="100000"/>
              </a:lnSpc>
              <a:spcBef>
                <a:spcPts val="95"/>
              </a:spcBef>
            </a:pPr>
            <a:r>
              <a:rPr sz="900" b="1" spc="-20" dirty="0">
                <a:solidFill>
                  <a:srgbClr val="132C68"/>
                </a:solidFill>
                <a:latin typeface="Arial"/>
                <a:cs typeface="Arial"/>
              </a:rPr>
              <a:t>NSL-KDD</a:t>
            </a:r>
            <a:endParaRPr sz="900" dirty="0">
              <a:latin typeface="Arial"/>
              <a:cs typeface="Arial"/>
            </a:endParaRPr>
          </a:p>
          <a:p>
            <a:pPr marL="340360" marR="55880" indent="-128270">
              <a:lnSpc>
                <a:spcPct val="101499"/>
              </a:lnSpc>
              <a:spcBef>
                <a:spcPts val="675"/>
              </a:spcBef>
              <a:buFont typeface="Arial"/>
              <a:buChar char="•"/>
              <a:tabLst>
                <a:tab pos="340995" algn="l"/>
              </a:tabLst>
            </a:pPr>
            <a:r>
              <a:rPr sz="900" spc="-35" dirty="0">
                <a:solidFill>
                  <a:srgbClr val="132C68"/>
                </a:solidFill>
                <a:latin typeface="Microsoft Sans Serif"/>
                <a:cs typeface="Microsoft Sans Serif"/>
              </a:rPr>
              <a:t>A</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benchmark</a:t>
            </a:r>
            <a:r>
              <a:rPr sz="900" dirty="0">
                <a:solidFill>
                  <a:srgbClr val="132C68"/>
                </a:solidFill>
                <a:latin typeface="Microsoft Sans Serif"/>
                <a:cs typeface="Microsoft Sans Serif"/>
              </a:rPr>
              <a:t> </a:t>
            </a:r>
            <a:r>
              <a:rPr sz="900" spc="20" dirty="0">
                <a:solidFill>
                  <a:srgbClr val="132C68"/>
                </a:solidFill>
                <a:latin typeface="Microsoft Sans Serif"/>
                <a:cs typeface="Microsoft Sans Serif"/>
              </a:rPr>
              <a:t>dataset</a:t>
            </a:r>
            <a:r>
              <a:rPr sz="900" dirty="0">
                <a:solidFill>
                  <a:srgbClr val="132C68"/>
                </a:solidFill>
                <a:latin typeface="Microsoft Sans Serif"/>
                <a:cs typeface="Microsoft Sans Serif"/>
              </a:rPr>
              <a:t> </a:t>
            </a:r>
            <a:r>
              <a:rPr sz="900" spc="15" dirty="0">
                <a:solidFill>
                  <a:srgbClr val="132C68"/>
                </a:solidFill>
                <a:latin typeface="Microsoft Sans Serif"/>
                <a:cs typeface="Microsoft Sans Serif"/>
              </a:rPr>
              <a:t>used</a:t>
            </a:r>
            <a:r>
              <a:rPr sz="900" dirty="0">
                <a:solidFill>
                  <a:srgbClr val="132C68"/>
                </a:solidFill>
                <a:latin typeface="Microsoft Sans Serif"/>
                <a:cs typeface="Microsoft Sans Serif"/>
              </a:rPr>
              <a:t> </a:t>
            </a:r>
            <a:r>
              <a:rPr sz="900" spc="50" dirty="0">
                <a:solidFill>
                  <a:srgbClr val="132C68"/>
                </a:solidFill>
                <a:latin typeface="Microsoft Sans Serif"/>
                <a:cs typeface="Microsoft Sans Serif"/>
              </a:rPr>
              <a:t>for</a:t>
            </a:r>
            <a:r>
              <a:rPr sz="900" dirty="0">
                <a:solidFill>
                  <a:srgbClr val="132C68"/>
                </a:solidFill>
                <a:latin typeface="Microsoft Sans Serif"/>
                <a:cs typeface="Microsoft Sans Serif"/>
              </a:rPr>
              <a:t> </a:t>
            </a:r>
            <a:r>
              <a:rPr sz="900" spc="15" dirty="0">
                <a:solidFill>
                  <a:srgbClr val="132C68"/>
                </a:solidFill>
                <a:latin typeface="Microsoft Sans Serif"/>
                <a:cs typeface="Microsoft Sans Serif"/>
              </a:rPr>
              <a:t>evaluating</a:t>
            </a:r>
            <a:r>
              <a:rPr sz="900" dirty="0">
                <a:solidFill>
                  <a:srgbClr val="132C68"/>
                </a:solidFill>
                <a:latin typeface="Microsoft Sans Serif"/>
                <a:cs typeface="Microsoft Sans Serif"/>
              </a:rPr>
              <a:t> </a:t>
            </a:r>
            <a:r>
              <a:rPr sz="900" spc="35" dirty="0">
                <a:solidFill>
                  <a:srgbClr val="132C68"/>
                </a:solidFill>
                <a:latin typeface="Microsoft Sans Serif"/>
                <a:cs typeface="Microsoft Sans Serif"/>
              </a:rPr>
              <a:t>intrusion</a:t>
            </a:r>
            <a:r>
              <a:rPr sz="900" dirty="0">
                <a:solidFill>
                  <a:srgbClr val="132C68"/>
                </a:solidFill>
                <a:latin typeface="Microsoft Sans Serif"/>
                <a:cs typeface="Microsoft Sans Serif"/>
              </a:rPr>
              <a:t> </a:t>
            </a:r>
            <a:r>
              <a:rPr sz="900" spc="30" dirty="0">
                <a:solidFill>
                  <a:srgbClr val="132C68"/>
                </a:solidFill>
                <a:latin typeface="Microsoft Sans Serif"/>
                <a:cs typeface="Microsoft Sans Serif"/>
              </a:rPr>
              <a:t>detection</a:t>
            </a:r>
            <a:r>
              <a:rPr sz="900" dirty="0">
                <a:solidFill>
                  <a:srgbClr val="132C68"/>
                </a:solidFill>
                <a:latin typeface="Microsoft Sans Serif"/>
                <a:cs typeface="Microsoft Sans Serif"/>
              </a:rPr>
              <a:t> </a:t>
            </a:r>
            <a:r>
              <a:rPr sz="900" spc="5" dirty="0">
                <a:solidFill>
                  <a:srgbClr val="132C68"/>
                </a:solidFill>
                <a:latin typeface="Microsoft Sans Serif"/>
                <a:cs typeface="Microsoft Sans Serif"/>
              </a:rPr>
              <a:t>systems, </a:t>
            </a:r>
            <a:r>
              <a:rPr sz="900" spc="-225" dirty="0">
                <a:solidFill>
                  <a:srgbClr val="132C68"/>
                </a:solidFill>
                <a:latin typeface="Microsoft Sans Serif"/>
                <a:cs typeface="Microsoft Sans Serif"/>
              </a:rPr>
              <a:t> </a:t>
            </a:r>
            <a:r>
              <a:rPr sz="900" spc="35" dirty="0">
                <a:solidFill>
                  <a:srgbClr val="132C68"/>
                </a:solidFill>
                <a:latin typeface="Microsoft Sans Serif"/>
                <a:cs typeface="Microsoft Sans Serif"/>
              </a:rPr>
              <a:t>offering </a:t>
            </a:r>
            <a:r>
              <a:rPr sz="900" spc="-5" dirty="0">
                <a:solidFill>
                  <a:srgbClr val="132C68"/>
                </a:solidFill>
                <a:latin typeface="Microsoft Sans Serif"/>
                <a:cs typeface="Microsoft Sans Serif"/>
              </a:rPr>
              <a:t>a </a:t>
            </a:r>
            <a:r>
              <a:rPr sz="900" spc="40" dirty="0">
                <a:solidFill>
                  <a:srgbClr val="132C68"/>
                </a:solidFill>
                <a:latin typeface="Microsoft Sans Serif"/>
                <a:cs typeface="Microsoft Sans Serif"/>
              </a:rPr>
              <a:t>reﬁned </a:t>
            </a:r>
            <a:r>
              <a:rPr sz="900" spc="20" dirty="0">
                <a:solidFill>
                  <a:srgbClr val="132C68"/>
                </a:solidFill>
                <a:latin typeface="Microsoft Sans Serif"/>
                <a:cs typeface="Microsoft Sans Serif"/>
              </a:rPr>
              <a:t>version </a:t>
            </a:r>
            <a:r>
              <a:rPr sz="900" spc="45" dirty="0">
                <a:solidFill>
                  <a:srgbClr val="132C68"/>
                </a:solidFill>
                <a:latin typeface="Microsoft Sans Serif"/>
                <a:cs typeface="Microsoft Sans Serif"/>
              </a:rPr>
              <a:t>of </a:t>
            </a:r>
            <a:r>
              <a:rPr sz="900" spc="35" dirty="0">
                <a:solidFill>
                  <a:srgbClr val="132C68"/>
                </a:solidFill>
                <a:latin typeface="Microsoft Sans Serif"/>
                <a:cs typeface="Microsoft Sans Serif"/>
              </a:rPr>
              <a:t>the </a:t>
            </a:r>
            <a:r>
              <a:rPr sz="900" spc="-15" dirty="0">
                <a:solidFill>
                  <a:srgbClr val="132C68"/>
                </a:solidFill>
                <a:latin typeface="Microsoft Sans Serif"/>
                <a:cs typeface="Microsoft Sans Serif"/>
              </a:rPr>
              <a:t>KDD’99 </a:t>
            </a:r>
            <a:r>
              <a:rPr sz="900" spc="20" dirty="0">
                <a:solidFill>
                  <a:srgbClr val="132C68"/>
                </a:solidFill>
                <a:latin typeface="Microsoft Sans Serif"/>
                <a:cs typeface="Microsoft Sans Serif"/>
              </a:rPr>
              <a:t>dataset </a:t>
            </a:r>
            <a:r>
              <a:rPr sz="900" spc="45" dirty="0">
                <a:solidFill>
                  <a:srgbClr val="132C68"/>
                </a:solidFill>
                <a:latin typeface="Microsoft Sans Serif"/>
                <a:cs typeface="Microsoft Sans Serif"/>
              </a:rPr>
              <a:t>with </a:t>
            </a:r>
            <a:r>
              <a:rPr sz="900" spc="25" dirty="0">
                <a:solidFill>
                  <a:srgbClr val="132C68"/>
                </a:solidFill>
                <a:latin typeface="Microsoft Sans Serif"/>
                <a:cs typeface="Microsoft Sans Serif"/>
              </a:rPr>
              <a:t>reduced </a:t>
            </a:r>
            <a:r>
              <a:rPr sz="900" spc="30" dirty="0">
                <a:solidFill>
                  <a:srgbClr val="132C68"/>
                </a:solidFill>
                <a:latin typeface="Microsoft Sans Serif"/>
                <a:cs typeface="Microsoft Sans Serif"/>
              </a:rPr>
              <a:t> </a:t>
            </a:r>
            <a:r>
              <a:rPr sz="900" spc="25" dirty="0">
                <a:solidFill>
                  <a:srgbClr val="132C68"/>
                </a:solidFill>
                <a:latin typeface="Microsoft Sans Serif"/>
                <a:cs typeface="Microsoft Sans Serif"/>
              </a:rPr>
              <a:t>redundancy </a:t>
            </a:r>
            <a:r>
              <a:rPr sz="900" spc="30" dirty="0">
                <a:solidFill>
                  <a:srgbClr val="132C68"/>
                </a:solidFill>
                <a:latin typeface="Microsoft Sans Serif"/>
                <a:cs typeface="Microsoft Sans Serif"/>
              </a:rPr>
              <a:t>and </a:t>
            </a:r>
            <a:r>
              <a:rPr sz="900" spc="35" dirty="0">
                <a:solidFill>
                  <a:srgbClr val="132C68"/>
                </a:solidFill>
                <a:latin typeface="Microsoft Sans Serif"/>
                <a:cs typeface="Microsoft Sans Serif"/>
              </a:rPr>
              <a:t>improved </a:t>
            </a:r>
            <a:r>
              <a:rPr sz="900" spc="25" dirty="0">
                <a:solidFill>
                  <a:srgbClr val="132C68"/>
                </a:solidFill>
                <a:latin typeface="Microsoft Sans Serif"/>
                <a:cs typeface="Microsoft Sans Serif"/>
              </a:rPr>
              <a:t>data quality </a:t>
            </a:r>
            <a:r>
              <a:rPr sz="900" spc="50" dirty="0">
                <a:solidFill>
                  <a:srgbClr val="132C68"/>
                </a:solidFill>
                <a:latin typeface="Microsoft Sans Serif"/>
                <a:cs typeface="Microsoft Sans Serif"/>
              </a:rPr>
              <a:t>for </a:t>
            </a:r>
            <a:r>
              <a:rPr sz="900" spc="25" dirty="0">
                <a:solidFill>
                  <a:srgbClr val="132C68"/>
                </a:solidFill>
                <a:latin typeface="Microsoft Sans Serif"/>
                <a:cs typeface="Microsoft Sans Serif"/>
              </a:rPr>
              <a:t>identifying </a:t>
            </a:r>
            <a:r>
              <a:rPr sz="900" spc="40" dirty="0">
                <a:solidFill>
                  <a:srgbClr val="132C68"/>
                </a:solidFill>
                <a:latin typeface="Microsoft Sans Serif"/>
                <a:cs typeface="Microsoft Sans Serif"/>
              </a:rPr>
              <a:t>network </a:t>
            </a:r>
            <a:r>
              <a:rPr sz="900" spc="45" dirty="0">
                <a:solidFill>
                  <a:srgbClr val="132C68"/>
                </a:solidFill>
                <a:latin typeface="Microsoft Sans Serif"/>
                <a:cs typeface="Microsoft Sans Serif"/>
              </a:rPr>
              <a:t> </a:t>
            </a:r>
            <a:r>
              <a:rPr sz="900" spc="25" dirty="0">
                <a:solidFill>
                  <a:srgbClr val="132C68"/>
                </a:solidFill>
                <a:latin typeface="Microsoft Sans Serif"/>
                <a:cs typeface="Microsoft Sans Serif"/>
              </a:rPr>
              <a:t>intrusions.</a:t>
            </a:r>
            <a:endParaRPr sz="900" dirty="0">
              <a:latin typeface="Microsoft Sans Serif"/>
              <a:cs typeface="Microsoft Sans Serif"/>
            </a:endParaRPr>
          </a:p>
          <a:p>
            <a:pPr marL="63500">
              <a:lnSpc>
                <a:spcPct val="100000"/>
              </a:lnSpc>
              <a:spcBef>
                <a:spcPts val="1055"/>
              </a:spcBef>
            </a:pPr>
            <a:r>
              <a:rPr sz="900" b="1" spc="-20" dirty="0">
                <a:solidFill>
                  <a:srgbClr val="132C68"/>
                </a:solidFill>
                <a:latin typeface="Arial"/>
                <a:cs typeface="Arial"/>
              </a:rPr>
              <a:t>WSN-DS</a:t>
            </a:r>
            <a:endParaRPr sz="900" dirty="0">
              <a:latin typeface="Arial"/>
              <a:cs typeface="Arial"/>
            </a:endParaRPr>
          </a:p>
          <a:p>
            <a:pPr marL="340360" marR="52069" indent="-128270">
              <a:lnSpc>
                <a:spcPct val="101499"/>
              </a:lnSpc>
              <a:spcBef>
                <a:spcPts val="680"/>
              </a:spcBef>
              <a:buFont typeface="Arial"/>
              <a:buChar char="•"/>
              <a:tabLst>
                <a:tab pos="340995" algn="l"/>
              </a:tabLst>
            </a:pPr>
            <a:r>
              <a:rPr sz="900" spc="-35" dirty="0">
                <a:solidFill>
                  <a:srgbClr val="132C68"/>
                </a:solidFill>
                <a:latin typeface="Microsoft Sans Serif"/>
                <a:cs typeface="Microsoft Sans Serif"/>
              </a:rPr>
              <a:t>A </a:t>
            </a:r>
            <a:r>
              <a:rPr sz="900" spc="20" dirty="0">
                <a:solidFill>
                  <a:srgbClr val="132C68"/>
                </a:solidFill>
                <a:latin typeface="Microsoft Sans Serif"/>
                <a:cs typeface="Microsoft Sans Serif"/>
              </a:rPr>
              <a:t>dataset </a:t>
            </a:r>
            <a:r>
              <a:rPr sz="900" spc="15" dirty="0">
                <a:solidFill>
                  <a:srgbClr val="132C68"/>
                </a:solidFill>
                <a:latin typeface="Microsoft Sans Serif"/>
                <a:cs typeface="Microsoft Sans Serif"/>
              </a:rPr>
              <a:t>designed </a:t>
            </a:r>
            <a:r>
              <a:rPr sz="900" spc="50" dirty="0">
                <a:solidFill>
                  <a:srgbClr val="132C68"/>
                </a:solidFill>
                <a:latin typeface="Microsoft Sans Serif"/>
                <a:cs typeface="Microsoft Sans Serif"/>
              </a:rPr>
              <a:t>for </a:t>
            </a:r>
            <a:r>
              <a:rPr sz="900" spc="15" dirty="0">
                <a:solidFill>
                  <a:srgbClr val="132C68"/>
                </a:solidFill>
                <a:latin typeface="Microsoft Sans Serif"/>
                <a:cs typeface="Microsoft Sans Serif"/>
              </a:rPr>
              <a:t>evaluating </a:t>
            </a:r>
            <a:r>
              <a:rPr sz="900" spc="35" dirty="0">
                <a:solidFill>
                  <a:srgbClr val="132C68"/>
                </a:solidFill>
                <a:latin typeface="Microsoft Sans Serif"/>
                <a:cs typeface="Microsoft Sans Serif"/>
              </a:rPr>
              <a:t>intrusion </a:t>
            </a:r>
            <a:r>
              <a:rPr sz="900" spc="30" dirty="0">
                <a:solidFill>
                  <a:srgbClr val="132C68"/>
                </a:solidFill>
                <a:latin typeface="Microsoft Sans Serif"/>
                <a:cs typeface="Microsoft Sans Serif"/>
              </a:rPr>
              <a:t>detection </a:t>
            </a:r>
            <a:r>
              <a:rPr sz="900" spc="10" dirty="0">
                <a:solidFill>
                  <a:srgbClr val="132C68"/>
                </a:solidFill>
                <a:latin typeface="Microsoft Sans Serif"/>
                <a:cs typeface="Microsoft Sans Serif"/>
              </a:rPr>
              <a:t>systems </a:t>
            </a:r>
            <a:r>
              <a:rPr sz="900" spc="35" dirty="0">
                <a:solidFill>
                  <a:srgbClr val="132C68"/>
                </a:solidFill>
                <a:latin typeface="Microsoft Sans Serif"/>
                <a:cs typeface="Microsoft Sans Serif"/>
              </a:rPr>
              <a:t>in </a:t>
            </a:r>
            <a:r>
              <a:rPr sz="900" spc="40" dirty="0">
                <a:solidFill>
                  <a:srgbClr val="132C68"/>
                </a:solidFill>
                <a:latin typeface="Microsoft Sans Serif"/>
                <a:cs typeface="Microsoft Sans Serif"/>
              </a:rPr>
              <a:t> </a:t>
            </a:r>
            <a:r>
              <a:rPr sz="900" spc="10" dirty="0">
                <a:solidFill>
                  <a:srgbClr val="132C68"/>
                </a:solidFill>
                <a:latin typeface="Microsoft Sans Serif"/>
                <a:cs typeface="Microsoft Sans Serif"/>
              </a:rPr>
              <a:t>wireless</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sensor</a:t>
            </a:r>
            <a:r>
              <a:rPr sz="900" dirty="0">
                <a:solidFill>
                  <a:srgbClr val="132C68"/>
                </a:solidFill>
                <a:latin typeface="Microsoft Sans Serif"/>
                <a:cs typeface="Microsoft Sans Serif"/>
              </a:rPr>
              <a:t> </a:t>
            </a:r>
            <a:r>
              <a:rPr sz="900" spc="25" dirty="0">
                <a:solidFill>
                  <a:srgbClr val="132C68"/>
                </a:solidFill>
                <a:latin typeface="Microsoft Sans Serif"/>
                <a:cs typeface="Microsoft Sans Serif"/>
              </a:rPr>
              <a:t>networks,</a:t>
            </a:r>
            <a:r>
              <a:rPr sz="900" dirty="0">
                <a:solidFill>
                  <a:srgbClr val="132C68"/>
                </a:solidFill>
                <a:latin typeface="Microsoft Sans Serif"/>
                <a:cs typeface="Microsoft Sans Serif"/>
              </a:rPr>
              <a:t> </a:t>
            </a:r>
            <a:r>
              <a:rPr sz="900" spc="20" dirty="0">
                <a:solidFill>
                  <a:srgbClr val="132C68"/>
                </a:solidFill>
                <a:latin typeface="Microsoft Sans Serif"/>
                <a:cs typeface="Microsoft Sans Serif"/>
              </a:rPr>
              <a:t>focusing</a:t>
            </a:r>
            <a:r>
              <a:rPr sz="900" dirty="0">
                <a:solidFill>
                  <a:srgbClr val="132C68"/>
                </a:solidFill>
                <a:latin typeface="Microsoft Sans Serif"/>
                <a:cs typeface="Microsoft Sans Serif"/>
              </a:rPr>
              <a:t> </a:t>
            </a:r>
            <a:r>
              <a:rPr sz="900" spc="45" dirty="0">
                <a:solidFill>
                  <a:srgbClr val="132C68"/>
                </a:solidFill>
                <a:latin typeface="Microsoft Sans Serif"/>
                <a:cs typeface="Microsoft Sans Serif"/>
              </a:rPr>
              <a:t>on</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attacks</a:t>
            </a:r>
            <a:r>
              <a:rPr sz="900" dirty="0">
                <a:solidFill>
                  <a:srgbClr val="132C68"/>
                </a:solidFill>
                <a:latin typeface="Microsoft Sans Serif"/>
                <a:cs typeface="Microsoft Sans Serif"/>
              </a:rPr>
              <a:t> </a:t>
            </a:r>
            <a:r>
              <a:rPr sz="900" spc="15" dirty="0">
                <a:solidFill>
                  <a:srgbClr val="132C68"/>
                </a:solidFill>
                <a:latin typeface="Microsoft Sans Serif"/>
                <a:cs typeface="Microsoft Sans Serif"/>
              </a:rPr>
              <a:t>like</a:t>
            </a:r>
            <a:r>
              <a:rPr sz="900" dirty="0">
                <a:solidFill>
                  <a:srgbClr val="132C68"/>
                </a:solidFill>
                <a:latin typeface="Microsoft Sans Serif"/>
                <a:cs typeface="Microsoft Sans Serif"/>
              </a:rPr>
              <a:t> </a:t>
            </a:r>
            <a:r>
              <a:rPr sz="900" spc="5" dirty="0">
                <a:solidFill>
                  <a:srgbClr val="132C68"/>
                </a:solidFill>
                <a:latin typeface="Microsoft Sans Serif"/>
                <a:cs typeface="Microsoft Sans Serif"/>
              </a:rPr>
              <a:t>Sinkhole,</a:t>
            </a:r>
            <a:r>
              <a:rPr sz="900" dirty="0">
                <a:solidFill>
                  <a:srgbClr val="132C68"/>
                </a:solidFill>
                <a:latin typeface="Microsoft Sans Serif"/>
                <a:cs typeface="Microsoft Sans Serif"/>
              </a:rPr>
              <a:t> </a:t>
            </a:r>
            <a:r>
              <a:rPr sz="900" spc="5" dirty="0">
                <a:solidFill>
                  <a:srgbClr val="132C68"/>
                </a:solidFill>
                <a:latin typeface="Microsoft Sans Serif"/>
                <a:cs typeface="Microsoft Sans Serif"/>
              </a:rPr>
              <a:t>Blackhole, </a:t>
            </a:r>
            <a:r>
              <a:rPr sz="900" spc="-225" dirty="0">
                <a:solidFill>
                  <a:srgbClr val="132C68"/>
                </a:solidFill>
                <a:latin typeface="Microsoft Sans Serif"/>
                <a:cs typeface="Microsoft Sans Serif"/>
              </a:rPr>
              <a:t> </a:t>
            </a:r>
            <a:r>
              <a:rPr sz="900" spc="30" dirty="0">
                <a:solidFill>
                  <a:srgbClr val="132C68"/>
                </a:solidFill>
                <a:latin typeface="Microsoft Sans Serif"/>
                <a:cs typeface="Microsoft Sans Serif"/>
              </a:rPr>
              <a:t>and </a:t>
            </a:r>
            <a:r>
              <a:rPr sz="900" spc="10" dirty="0">
                <a:solidFill>
                  <a:srgbClr val="132C68"/>
                </a:solidFill>
                <a:latin typeface="Microsoft Sans Serif"/>
                <a:cs typeface="Microsoft Sans Serif"/>
              </a:rPr>
              <a:t>Grayhole, </a:t>
            </a:r>
            <a:r>
              <a:rPr sz="900" spc="45" dirty="0">
                <a:solidFill>
                  <a:srgbClr val="132C68"/>
                </a:solidFill>
                <a:latin typeface="Microsoft Sans Serif"/>
                <a:cs typeface="Microsoft Sans Serif"/>
              </a:rPr>
              <a:t>with </a:t>
            </a:r>
            <a:r>
              <a:rPr sz="900" spc="25" dirty="0">
                <a:solidFill>
                  <a:srgbClr val="132C68"/>
                </a:solidFill>
                <a:latin typeface="Microsoft Sans Serif"/>
                <a:cs typeface="Microsoft Sans Serif"/>
              </a:rPr>
              <a:t>features related </a:t>
            </a:r>
            <a:r>
              <a:rPr sz="900" spc="50" dirty="0">
                <a:solidFill>
                  <a:srgbClr val="132C68"/>
                </a:solidFill>
                <a:latin typeface="Microsoft Sans Serif"/>
                <a:cs typeface="Microsoft Sans Serif"/>
              </a:rPr>
              <a:t>to </a:t>
            </a:r>
            <a:r>
              <a:rPr sz="900" spc="35" dirty="0">
                <a:solidFill>
                  <a:srgbClr val="132C68"/>
                </a:solidFill>
                <a:latin typeface="Microsoft Sans Serif"/>
                <a:cs typeface="Microsoft Sans Serif"/>
              </a:rPr>
              <a:t>node </a:t>
            </a:r>
            <a:r>
              <a:rPr sz="900" spc="25" dirty="0">
                <a:solidFill>
                  <a:srgbClr val="132C68"/>
                </a:solidFill>
                <a:latin typeface="Microsoft Sans Serif"/>
                <a:cs typeface="Microsoft Sans Serif"/>
              </a:rPr>
              <a:t>behavior </a:t>
            </a:r>
            <a:r>
              <a:rPr sz="900" spc="30" dirty="0">
                <a:solidFill>
                  <a:srgbClr val="132C68"/>
                </a:solidFill>
                <a:latin typeface="Microsoft Sans Serif"/>
                <a:cs typeface="Microsoft Sans Serif"/>
              </a:rPr>
              <a:t>and </a:t>
            </a:r>
            <a:r>
              <a:rPr sz="900" spc="35" dirty="0">
                <a:solidFill>
                  <a:srgbClr val="132C68"/>
                </a:solidFill>
                <a:latin typeface="Microsoft Sans Serif"/>
                <a:cs typeface="Microsoft Sans Serif"/>
              </a:rPr>
              <a:t> communication</a:t>
            </a:r>
            <a:r>
              <a:rPr sz="900" spc="-15" dirty="0">
                <a:solidFill>
                  <a:srgbClr val="132C68"/>
                </a:solidFill>
                <a:latin typeface="Microsoft Sans Serif"/>
                <a:cs typeface="Microsoft Sans Serif"/>
              </a:rPr>
              <a:t> </a:t>
            </a:r>
            <a:r>
              <a:rPr sz="900" spc="25" dirty="0">
                <a:solidFill>
                  <a:srgbClr val="132C68"/>
                </a:solidFill>
                <a:latin typeface="Microsoft Sans Serif"/>
                <a:cs typeface="Microsoft Sans Serif"/>
              </a:rPr>
              <a:t>patterns.</a:t>
            </a:r>
            <a:endParaRPr sz="900" dirty="0">
              <a:latin typeface="Microsoft Sans Serif"/>
              <a:cs typeface="Microsoft Sans Serif"/>
            </a:endParaRPr>
          </a:p>
        </p:txBody>
      </p:sp>
      <p:grpSp>
        <p:nvGrpSpPr>
          <p:cNvPr id="31" name="object 31"/>
          <p:cNvGrpSpPr/>
          <p:nvPr/>
        </p:nvGrpSpPr>
        <p:grpSpPr>
          <a:xfrm>
            <a:off x="173964" y="2020168"/>
            <a:ext cx="106680" cy="144780"/>
            <a:chOff x="173964" y="2020168"/>
            <a:chExt cx="106680" cy="144780"/>
          </a:xfrm>
        </p:grpSpPr>
        <p:pic>
          <p:nvPicPr>
            <p:cNvPr id="32" name="object 32"/>
            <p:cNvPicPr/>
            <p:nvPr/>
          </p:nvPicPr>
          <p:blipFill>
            <a:blip r:embed="rId6" cstate="print"/>
            <a:stretch>
              <a:fillRect/>
            </a:stretch>
          </p:blipFill>
          <p:spPr>
            <a:xfrm>
              <a:off x="176504" y="2022708"/>
              <a:ext cx="101219" cy="139174"/>
            </a:xfrm>
            <a:prstGeom prst="rect">
              <a:avLst/>
            </a:prstGeom>
          </p:spPr>
        </p:pic>
        <p:sp>
          <p:nvSpPr>
            <p:cNvPr id="33" name="object 33"/>
            <p:cNvSpPr/>
            <p:nvPr/>
          </p:nvSpPr>
          <p:spPr>
            <a:xfrm>
              <a:off x="176504" y="202270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4" name="object 34"/>
            <p:cNvSpPr/>
            <p:nvPr/>
          </p:nvSpPr>
          <p:spPr>
            <a:xfrm>
              <a:off x="189156" y="204168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5" name="object 35"/>
            <p:cNvSpPr/>
            <p:nvPr/>
          </p:nvSpPr>
          <p:spPr>
            <a:xfrm>
              <a:off x="201809" y="206066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6" name="object 36"/>
            <p:cNvSpPr/>
            <p:nvPr/>
          </p:nvSpPr>
          <p:spPr>
            <a:xfrm>
              <a:off x="189156" y="209229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7" name="object 37"/>
            <p:cNvPicPr/>
            <p:nvPr/>
          </p:nvPicPr>
          <p:blipFill>
            <a:blip r:embed="rId7" cstate="print"/>
            <a:stretch>
              <a:fillRect/>
            </a:stretch>
          </p:blipFill>
          <p:spPr>
            <a:xfrm>
              <a:off x="233440" y="2089132"/>
              <a:ext cx="31635" cy="44283"/>
            </a:xfrm>
            <a:prstGeom prst="rect">
              <a:avLst/>
            </a:prstGeom>
          </p:spPr>
        </p:pic>
        <p:sp>
          <p:nvSpPr>
            <p:cNvPr id="38" name="object 38"/>
            <p:cNvSpPr/>
            <p:nvPr/>
          </p:nvSpPr>
          <p:spPr>
            <a:xfrm>
              <a:off x="233440" y="214290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9" name="object 39"/>
            <p:cNvSpPr/>
            <p:nvPr/>
          </p:nvSpPr>
          <p:spPr>
            <a:xfrm>
              <a:off x="252419" y="202270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61528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FFFFFF"/>
                </a:solidFill>
                <a:latin typeface="Microsoft Sans Serif"/>
                <a:cs typeface="Microsoft Sans Serif"/>
                <a:hlinkClick r:id="rId3" action="ppaction://hlinksldjump"/>
              </a:rPr>
              <a:t>Proposed</a:t>
            </a:r>
            <a:r>
              <a:rPr sz="600" spc="-40" dirty="0">
                <a:solidFill>
                  <a:srgbClr val="FFFFFF"/>
                </a:solidFill>
                <a:latin typeface="Microsoft Sans Serif"/>
                <a:cs typeface="Microsoft Sans Serif"/>
                <a:hlinkClick r:id="rId3" action="ppaction://hlinksldjump"/>
              </a:rPr>
              <a:t> </a:t>
            </a:r>
            <a:r>
              <a:rPr sz="600" spc="25" dirty="0">
                <a:solidFill>
                  <a:srgbClr val="FFFFFF"/>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1" name="object 11"/>
          <p:cNvGrpSpPr/>
          <p:nvPr/>
        </p:nvGrpSpPr>
        <p:grpSpPr>
          <a:xfrm>
            <a:off x="2800794" y="140134"/>
            <a:ext cx="92075" cy="41275"/>
            <a:chOff x="2800794" y="140134"/>
            <a:chExt cx="92075" cy="41275"/>
          </a:xfrm>
        </p:grpSpPr>
        <p:sp>
          <p:nvSpPr>
            <p:cNvPr id="12" name="object 12"/>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4" name="object 14"/>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5" name="object 15"/>
          <p:cNvGrpSpPr/>
          <p:nvPr/>
        </p:nvGrpSpPr>
        <p:grpSpPr>
          <a:xfrm>
            <a:off x="4044873" y="140134"/>
            <a:ext cx="92075" cy="41275"/>
            <a:chOff x="4044873" y="140134"/>
            <a:chExt cx="92075" cy="41275"/>
          </a:xfrm>
        </p:grpSpPr>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pic>
        <p:nvPicPr>
          <p:cNvPr id="20" name="object 20"/>
          <p:cNvPicPr/>
          <p:nvPr/>
        </p:nvPicPr>
        <p:blipFill>
          <a:blip r:embed="rId6" cstate="print"/>
          <a:stretch>
            <a:fillRect/>
          </a:stretch>
        </p:blipFill>
        <p:spPr>
          <a:xfrm>
            <a:off x="192836" y="771720"/>
            <a:ext cx="1948891" cy="2021974"/>
          </a:xfrm>
          <a:prstGeom prst="rect">
            <a:avLst/>
          </a:prstGeom>
        </p:spPr>
      </p:pic>
      <p:pic>
        <p:nvPicPr>
          <p:cNvPr id="21" name="object 21"/>
          <p:cNvPicPr/>
          <p:nvPr/>
        </p:nvPicPr>
        <p:blipFill>
          <a:blip r:embed="rId7" cstate="print"/>
          <a:stretch>
            <a:fillRect/>
          </a:stretch>
        </p:blipFill>
        <p:spPr>
          <a:xfrm>
            <a:off x="2430272" y="1195247"/>
            <a:ext cx="1948857" cy="1598447"/>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7" name="object 7"/>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8" name="object 8"/>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9" name="object 9"/>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0" name="object 10"/>
          <p:cNvGrpSpPr/>
          <p:nvPr/>
        </p:nvGrpSpPr>
        <p:grpSpPr>
          <a:xfrm>
            <a:off x="2800794" y="140134"/>
            <a:ext cx="92075" cy="41275"/>
            <a:chOff x="2800794" y="140134"/>
            <a:chExt cx="92075" cy="41275"/>
          </a:xfrm>
        </p:grpSpPr>
        <p:sp>
          <p:nvSpPr>
            <p:cNvPr id="11" name="object 11"/>
            <p:cNvSpPr/>
            <p:nvPr/>
          </p:nvSpPr>
          <p:spPr>
            <a:xfrm>
              <a:off x="280333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FFFFFF"/>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5" name="object 15"/>
          <p:cNvGrpSpPr/>
          <p:nvPr/>
        </p:nvGrpSpPr>
        <p:grpSpPr>
          <a:xfrm>
            <a:off x="4044873" y="140134"/>
            <a:ext cx="92075" cy="41275"/>
            <a:chOff x="4044873" y="140134"/>
            <a:chExt cx="92075" cy="41275"/>
          </a:xfrm>
        </p:grpSpPr>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grpSp>
        <p:nvGrpSpPr>
          <p:cNvPr id="20" name="object 20"/>
          <p:cNvGrpSpPr/>
          <p:nvPr/>
        </p:nvGrpSpPr>
        <p:grpSpPr>
          <a:xfrm>
            <a:off x="173964" y="775162"/>
            <a:ext cx="106680" cy="144780"/>
            <a:chOff x="173964" y="775162"/>
            <a:chExt cx="106680" cy="144780"/>
          </a:xfrm>
        </p:grpSpPr>
        <p:pic>
          <p:nvPicPr>
            <p:cNvPr id="21" name="object 21"/>
            <p:cNvPicPr/>
            <p:nvPr/>
          </p:nvPicPr>
          <p:blipFill>
            <a:blip r:embed="rId6" cstate="print"/>
            <a:stretch>
              <a:fillRect/>
            </a:stretch>
          </p:blipFill>
          <p:spPr>
            <a:xfrm>
              <a:off x="176504" y="777702"/>
              <a:ext cx="101219" cy="139174"/>
            </a:xfrm>
            <a:prstGeom prst="rect">
              <a:avLst/>
            </a:prstGeom>
          </p:spPr>
        </p:pic>
        <p:sp>
          <p:nvSpPr>
            <p:cNvPr id="22" name="object 22"/>
            <p:cNvSpPr/>
            <p:nvPr/>
          </p:nvSpPr>
          <p:spPr>
            <a:xfrm>
              <a:off x="176504" y="777702"/>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3" name="object 23"/>
            <p:cNvSpPr/>
            <p:nvPr/>
          </p:nvSpPr>
          <p:spPr>
            <a:xfrm>
              <a:off x="189156" y="79668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4" name="object 24"/>
            <p:cNvSpPr/>
            <p:nvPr/>
          </p:nvSpPr>
          <p:spPr>
            <a:xfrm>
              <a:off x="201809" y="815659"/>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5" name="object 25"/>
            <p:cNvSpPr/>
            <p:nvPr/>
          </p:nvSpPr>
          <p:spPr>
            <a:xfrm>
              <a:off x="189156" y="847289"/>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6" name="object 26"/>
            <p:cNvPicPr/>
            <p:nvPr/>
          </p:nvPicPr>
          <p:blipFill>
            <a:blip r:embed="rId7" cstate="print"/>
            <a:stretch>
              <a:fillRect/>
            </a:stretch>
          </p:blipFill>
          <p:spPr>
            <a:xfrm>
              <a:off x="233440" y="844125"/>
              <a:ext cx="31635" cy="44283"/>
            </a:xfrm>
            <a:prstGeom prst="rect">
              <a:avLst/>
            </a:prstGeom>
          </p:spPr>
        </p:pic>
        <p:sp>
          <p:nvSpPr>
            <p:cNvPr id="27" name="object 27"/>
            <p:cNvSpPr/>
            <p:nvPr/>
          </p:nvSpPr>
          <p:spPr>
            <a:xfrm>
              <a:off x="233440" y="89789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8" name="object 28"/>
            <p:cNvSpPr/>
            <p:nvPr/>
          </p:nvSpPr>
          <p:spPr>
            <a:xfrm>
              <a:off x="252419" y="777702"/>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29" name="object 29"/>
          <p:cNvSpPr txBox="1"/>
          <p:nvPr/>
        </p:nvSpPr>
        <p:spPr>
          <a:xfrm>
            <a:off x="95300" y="413293"/>
            <a:ext cx="4295140" cy="644792"/>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132C68"/>
                </a:solidFill>
                <a:latin typeface="Microsoft Sans Serif"/>
                <a:cs typeface="Microsoft Sans Serif"/>
              </a:rPr>
              <a:t>Result</a:t>
            </a:r>
            <a:r>
              <a:rPr lang="en-US" sz="1400" spc="15" dirty="0">
                <a:solidFill>
                  <a:srgbClr val="132C68"/>
                </a:solidFill>
                <a:latin typeface="Microsoft Sans Serif"/>
                <a:cs typeface="Microsoft Sans Serif"/>
              </a:rPr>
              <a:t>s</a:t>
            </a:r>
            <a:endParaRPr sz="1400" dirty="0">
              <a:latin typeface="Microsoft Sans Serif"/>
              <a:cs typeface="Microsoft Sans Serif"/>
            </a:endParaRPr>
          </a:p>
          <a:p>
            <a:pPr marL="289560" marR="5080">
              <a:lnSpc>
                <a:spcPct val="101499"/>
              </a:lnSpc>
              <a:spcBef>
                <a:spcPts val="1085"/>
              </a:spcBef>
            </a:pPr>
            <a:r>
              <a:rPr sz="900" dirty="0">
                <a:solidFill>
                  <a:srgbClr val="132C68"/>
                </a:solidFill>
                <a:latin typeface="Microsoft Sans Serif"/>
                <a:cs typeface="Microsoft Sans Serif"/>
              </a:rPr>
              <a:t>Till </a:t>
            </a:r>
            <a:r>
              <a:rPr sz="900" spc="45" dirty="0">
                <a:solidFill>
                  <a:srgbClr val="132C68"/>
                </a:solidFill>
                <a:latin typeface="Microsoft Sans Serif"/>
                <a:cs typeface="Microsoft Sans Serif"/>
              </a:rPr>
              <a:t>now </a:t>
            </a:r>
            <a:r>
              <a:rPr sz="900" spc="25" dirty="0">
                <a:solidFill>
                  <a:srgbClr val="132C68"/>
                </a:solidFill>
                <a:latin typeface="Microsoft Sans Serif"/>
                <a:cs typeface="Microsoft Sans Serif"/>
              </a:rPr>
              <a:t>we </a:t>
            </a:r>
            <a:r>
              <a:rPr sz="900" spc="10" dirty="0">
                <a:solidFill>
                  <a:srgbClr val="132C68"/>
                </a:solidFill>
                <a:latin typeface="Microsoft Sans Serif"/>
                <a:cs typeface="Microsoft Sans Serif"/>
              </a:rPr>
              <a:t>have </a:t>
            </a:r>
            <a:r>
              <a:rPr sz="900" spc="30" dirty="0">
                <a:solidFill>
                  <a:srgbClr val="132C68"/>
                </a:solidFill>
                <a:latin typeface="Microsoft Sans Serif"/>
                <a:cs typeface="Microsoft Sans Serif"/>
              </a:rPr>
              <a:t>got </a:t>
            </a:r>
            <a:r>
              <a:rPr sz="900" spc="40" dirty="0">
                <a:solidFill>
                  <a:srgbClr val="132C68"/>
                </a:solidFill>
                <a:latin typeface="Microsoft Sans Serif"/>
                <a:cs typeface="Microsoft Sans Serif"/>
              </a:rPr>
              <a:t>around </a:t>
            </a:r>
            <a:r>
              <a:rPr sz="900" spc="-15" dirty="0">
                <a:solidFill>
                  <a:srgbClr val="132C68"/>
                </a:solidFill>
                <a:latin typeface="Microsoft Sans Serif"/>
                <a:cs typeface="Microsoft Sans Serif"/>
              </a:rPr>
              <a:t>9</a:t>
            </a:r>
            <a:r>
              <a:rPr lang="en-US" sz="900" spc="-15" dirty="0">
                <a:solidFill>
                  <a:srgbClr val="132C68"/>
                </a:solidFill>
                <a:latin typeface="Microsoft Sans Serif"/>
                <a:cs typeface="Microsoft Sans Serif"/>
              </a:rPr>
              <a:t>8</a:t>
            </a:r>
            <a:r>
              <a:rPr sz="900" spc="-15" dirty="0">
                <a:solidFill>
                  <a:srgbClr val="132C68"/>
                </a:solidFill>
                <a:latin typeface="Microsoft Sans Serif"/>
                <a:cs typeface="Microsoft Sans Serif"/>
              </a:rPr>
              <a:t>% </a:t>
            </a:r>
            <a:r>
              <a:rPr sz="900" spc="5" dirty="0">
                <a:solidFill>
                  <a:srgbClr val="132C68"/>
                </a:solidFill>
                <a:latin typeface="Microsoft Sans Serif"/>
                <a:cs typeface="Microsoft Sans Serif"/>
              </a:rPr>
              <a:t>accuracy </a:t>
            </a:r>
            <a:r>
              <a:rPr sz="900" spc="35" dirty="0">
                <a:solidFill>
                  <a:srgbClr val="132C68"/>
                </a:solidFill>
                <a:latin typeface="Microsoft Sans Serif"/>
                <a:cs typeface="Microsoft Sans Serif"/>
              </a:rPr>
              <a:t>during </a:t>
            </a:r>
            <a:r>
              <a:rPr sz="900" spc="30" dirty="0">
                <a:solidFill>
                  <a:srgbClr val="132C68"/>
                </a:solidFill>
                <a:latin typeface="Microsoft Sans Serif"/>
                <a:cs typeface="Microsoft Sans Serif"/>
              </a:rPr>
              <a:t>training </a:t>
            </a:r>
            <a:r>
              <a:rPr sz="900" spc="50" dirty="0">
                <a:solidFill>
                  <a:srgbClr val="132C68"/>
                </a:solidFill>
                <a:latin typeface="Microsoft Sans Serif"/>
                <a:cs typeface="Microsoft Sans Serif"/>
              </a:rPr>
              <a:t>for </a:t>
            </a:r>
            <a:r>
              <a:rPr sz="900" spc="35" dirty="0">
                <a:solidFill>
                  <a:srgbClr val="132C68"/>
                </a:solidFill>
                <a:latin typeface="Microsoft Sans Serif"/>
                <a:cs typeface="Microsoft Sans Serif"/>
              </a:rPr>
              <a:t>the </a:t>
            </a:r>
            <a:r>
              <a:rPr sz="900" spc="-30" dirty="0">
                <a:solidFill>
                  <a:srgbClr val="132C68"/>
                </a:solidFill>
                <a:latin typeface="Microsoft Sans Serif"/>
                <a:cs typeface="Microsoft Sans Serif"/>
              </a:rPr>
              <a:t>NSLKDD </a:t>
            </a:r>
            <a:r>
              <a:rPr sz="900" spc="-25"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15" dirty="0">
                <a:solidFill>
                  <a:srgbClr val="132C68"/>
                </a:solidFill>
                <a:latin typeface="Microsoft Sans Serif"/>
                <a:cs typeface="Microsoft Sans Serif"/>
              </a:rPr>
              <a:t> </a:t>
            </a:r>
            <a:r>
              <a:rPr sz="900" spc="-40" dirty="0">
                <a:solidFill>
                  <a:srgbClr val="132C68"/>
                </a:solidFill>
                <a:latin typeface="Microsoft Sans Serif"/>
                <a:cs typeface="Microsoft Sans Serif"/>
              </a:rPr>
              <a:t>WSN-DS</a:t>
            </a:r>
            <a:r>
              <a:rPr sz="900" spc="-10" dirty="0">
                <a:solidFill>
                  <a:srgbClr val="132C68"/>
                </a:solidFill>
                <a:latin typeface="Microsoft Sans Serif"/>
                <a:cs typeface="Microsoft Sans Serif"/>
              </a:rPr>
              <a:t> </a:t>
            </a:r>
            <a:r>
              <a:rPr sz="900" spc="15" dirty="0">
                <a:solidFill>
                  <a:srgbClr val="132C68"/>
                </a:solidFill>
                <a:latin typeface="Microsoft Sans Serif"/>
                <a:cs typeface="Microsoft Sans Serif"/>
              </a:rPr>
              <a:t>Dataset</a:t>
            </a:r>
            <a:r>
              <a:rPr sz="900" spc="-10" dirty="0">
                <a:solidFill>
                  <a:srgbClr val="132C68"/>
                </a:solidFill>
                <a:latin typeface="Microsoft Sans Serif"/>
                <a:cs typeface="Microsoft Sans Serif"/>
              </a:rPr>
              <a:t> </a:t>
            </a:r>
            <a:r>
              <a:rPr sz="900" spc="50" dirty="0">
                <a:solidFill>
                  <a:srgbClr val="132C68"/>
                </a:solidFill>
                <a:latin typeface="Microsoft Sans Serif"/>
                <a:cs typeface="Microsoft Sans Serif"/>
              </a:rPr>
              <a:t>for</a:t>
            </a:r>
            <a:r>
              <a:rPr sz="900" spc="-10" dirty="0">
                <a:solidFill>
                  <a:srgbClr val="132C68"/>
                </a:solidFill>
                <a:latin typeface="Microsoft Sans Serif"/>
                <a:cs typeface="Microsoft Sans Serif"/>
              </a:rPr>
              <a:t> </a:t>
            </a:r>
            <a:r>
              <a:rPr sz="900" spc="10" dirty="0">
                <a:solidFill>
                  <a:srgbClr val="132C68"/>
                </a:solidFill>
                <a:latin typeface="Microsoft Sans Serif"/>
                <a:cs typeface="Microsoft Sans Serif"/>
              </a:rPr>
              <a:t>classiﬁers</a:t>
            </a:r>
            <a:r>
              <a:rPr sz="900" spc="-10" dirty="0">
                <a:solidFill>
                  <a:srgbClr val="132C68"/>
                </a:solidFill>
                <a:latin typeface="Microsoft Sans Serif"/>
                <a:cs typeface="Microsoft Sans Serif"/>
              </a:rPr>
              <a:t> </a:t>
            </a:r>
            <a:r>
              <a:rPr sz="900" spc="15" dirty="0">
                <a:solidFill>
                  <a:srgbClr val="132C68"/>
                </a:solidFill>
                <a:latin typeface="Microsoft Sans Serif"/>
                <a:cs typeface="Microsoft Sans Serif"/>
              </a:rPr>
              <a:t>like</a:t>
            </a:r>
            <a:r>
              <a:rPr sz="900" spc="-10" dirty="0">
                <a:solidFill>
                  <a:srgbClr val="132C68"/>
                </a:solidFill>
                <a:latin typeface="Microsoft Sans Serif"/>
                <a:cs typeface="Microsoft Sans Serif"/>
              </a:rPr>
              <a:t> </a:t>
            </a:r>
            <a:r>
              <a:rPr sz="900" b="1" spc="5" dirty="0">
                <a:solidFill>
                  <a:srgbClr val="132C68"/>
                </a:solidFill>
                <a:latin typeface="Arial"/>
                <a:cs typeface="Arial"/>
              </a:rPr>
              <a:t>Decision</a:t>
            </a:r>
            <a:r>
              <a:rPr sz="900" b="1" spc="-25" dirty="0">
                <a:solidFill>
                  <a:srgbClr val="132C68"/>
                </a:solidFill>
                <a:latin typeface="Arial"/>
                <a:cs typeface="Arial"/>
              </a:rPr>
              <a:t> </a:t>
            </a:r>
            <a:r>
              <a:rPr sz="900" b="1" spc="20" dirty="0">
                <a:solidFill>
                  <a:srgbClr val="132C68"/>
                </a:solidFill>
                <a:latin typeface="Arial"/>
                <a:cs typeface="Arial"/>
              </a:rPr>
              <a:t>Tree</a:t>
            </a:r>
            <a:r>
              <a:rPr sz="900" b="1" spc="-20" dirty="0">
                <a:solidFill>
                  <a:srgbClr val="132C68"/>
                </a:solidFill>
                <a:latin typeface="Arial"/>
                <a:cs typeface="Arial"/>
              </a:rPr>
              <a:t> </a:t>
            </a:r>
            <a:r>
              <a:rPr sz="900" spc="30" dirty="0">
                <a:solidFill>
                  <a:srgbClr val="132C68"/>
                </a:solidFill>
                <a:latin typeface="Microsoft Sans Serif"/>
                <a:cs typeface="Microsoft Sans Serif"/>
              </a:rPr>
              <a:t>and</a:t>
            </a:r>
            <a:r>
              <a:rPr sz="900" spc="-10" dirty="0">
                <a:solidFill>
                  <a:srgbClr val="132C68"/>
                </a:solidFill>
                <a:latin typeface="Microsoft Sans Serif"/>
                <a:cs typeface="Microsoft Sans Serif"/>
              </a:rPr>
              <a:t> </a:t>
            </a:r>
            <a:r>
              <a:rPr sz="900" b="1" spc="20" dirty="0">
                <a:solidFill>
                  <a:srgbClr val="132C68"/>
                </a:solidFill>
                <a:latin typeface="Arial"/>
                <a:cs typeface="Arial"/>
              </a:rPr>
              <a:t>Random</a:t>
            </a:r>
            <a:r>
              <a:rPr sz="900" b="1" spc="-20" dirty="0">
                <a:solidFill>
                  <a:srgbClr val="132C68"/>
                </a:solidFill>
                <a:latin typeface="Arial"/>
                <a:cs typeface="Arial"/>
              </a:rPr>
              <a:t> </a:t>
            </a:r>
            <a:r>
              <a:rPr sz="900" b="1" spc="5" dirty="0">
                <a:solidFill>
                  <a:srgbClr val="132C68"/>
                </a:solidFill>
                <a:latin typeface="Arial"/>
                <a:cs typeface="Arial"/>
              </a:rPr>
              <a:t>Forest</a:t>
            </a:r>
            <a:r>
              <a:rPr sz="900" spc="5" dirty="0">
                <a:solidFill>
                  <a:srgbClr val="132C68"/>
                </a:solidFill>
                <a:latin typeface="Microsoft Sans Serif"/>
                <a:cs typeface="Microsoft Sans Serif"/>
              </a:rPr>
              <a:t>.</a:t>
            </a:r>
            <a:endParaRPr sz="900" dirty="0">
              <a:latin typeface="Microsoft Sans Serif"/>
              <a:cs typeface="Microsoft Sans Serif"/>
            </a:endParaRPr>
          </a:p>
        </p:txBody>
      </p:sp>
      <p:pic>
        <p:nvPicPr>
          <p:cNvPr id="31" name="object 31"/>
          <p:cNvPicPr/>
          <p:nvPr/>
        </p:nvPicPr>
        <p:blipFill>
          <a:blip r:embed="rId8" cstate="print"/>
          <a:stretch>
            <a:fillRect/>
          </a:stretch>
        </p:blipFill>
        <p:spPr>
          <a:xfrm>
            <a:off x="2558910" y="1188225"/>
            <a:ext cx="1837801" cy="827010"/>
          </a:xfrm>
          <a:prstGeom prst="rect">
            <a:avLst/>
          </a:prstGeom>
        </p:spPr>
      </p:pic>
      <p:grpSp>
        <p:nvGrpSpPr>
          <p:cNvPr id="32" name="object 32"/>
          <p:cNvGrpSpPr/>
          <p:nvPr/>
        </p:nvGrpSpPr>
        <p:grpSpPr>
          <a:xfrm>
            <a:off x="173964" y="2088609"/>
            <a:ext cx="106680" cy="144780"/>
            <a:chOff x="173964" y="2088609"/>
            <a:chExt cx="106680" cy="144780"/>
          </a:xfrm>
        </p:grpSpPr>
        <p:pic>
          <p:nvPicPr>
            <p:cNvPr id="33" name="object 33"/>
            <p:cNvPicPr/>
            <p:nvPr/>
          </p:nvPicPr>
          <p:blipFill>
            <a:blip r:embed="rId9" cstate="print"/>
            <a:stretch>
              <a:fillRect/>
            </a:stretch>
          </p:blipFill>
          <p:spPr>
            <a:xfrm>
              <a:off x="176504" y="2091149"/>
              <a:ext cx="101219" cy="139174"/>
            </a:xfrm>
            <a:prstGeom prst="rect">
              <a:avLst/>
            </a:prstGeom>
          </p:spPr>
        </p:pic>
        <p:sp>
          <p:nvSpPr>
            <p:cNvPr id="34" name="object 34"/>
            <p:cNvSpPr/>
            <p:nvPr/>
          </p:nvSpPr>
          <p:spPr>
            <a:xfrm>
              <a:off x="176504" y="2091149"/>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5" name="object 35"/>
            <p:cNvSpPr/>
            <p:nvPr/>
          </p:nvSpPr>
          <p:spPr>
            <a:xfrm>
              <a:off x="189156" y="211012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6" name="object 36"/>
            <p:cNvSpPr/>
            <p:nvPr/>
          </p:nvSpPr>
          <p:spPr>
            <a:xfrm>
              <a:off x="201809" y="212910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7" name="object 37"/>
            <p:cNvSpPr/>
            <p:nvPr/>
          </p:nvSpPr>
          <p:spPr>
            <a:xfrm>
              <a:off x="189156" y="216073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8" name="object 38"/>
            <p:cNvPicPr/>
            <p:nvPr/>
          </p:nvPicPr>
          <p:blipFill>
            <a:blip r:embed="rId10" cstate="print"/>
            <a:stretch>
              <a:fillRect/>
            </a:stretch>
          </p:blipFill>
          <p:spPr>
            <a:xfrm>
              <a:off x="233440" y="2157572"/>
              <a:ext cx="31635" cy="44283"/>
            </a:xfrm>
            <a:prstGeom prst="rect">
              <a:avLst/>
            </a:prstGeom>
          </p:spPr>
        </p:pic>
        <p:sp>
          <p:nvSpPr>
            <p:cNvPr id="39" name="object 39"/>
            <p:cNvSpPr/>
            <p:nvPr/>
          </p:nvSpPr>
          <p:spPr>
            <a:xfrm>
              <a:off x="233440" y="221134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0" name="object 40"/>
            <p:cNvSpPr/>
            <p:nvPr/>
          </p:nvSpPr>
          <p:spPr>
            <a:xfrm>
              <a:off x="252419" y="2091149"/>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41" name="object 41"/>
          <p:cNvSpPr txBox="1"/>
          <p:nvPr/>
        </p:nvSpPr>
        <p:spPr>
          <a:xfrm>
            <a:off x="372249" y="2084776"/>
            <a:ext cx="3265170" cy="162560"/>
          </a:xfrm>
          <a:prstGeom prst="rect">
            <a:avLst/>
          </a:prstGeom>
        </p:spPr>
        <p:txBody>
          <a:bodyPr vert="horz" wrap="square" lIns="0" tIns="12065" rIns="0" bIns="0" rtlCol="0">
            <a:spAutoFit/>
          </a:bodyPr>
          <a:lstStyle/>
          <a:p>
            <a:pPr marL="12700">
              <a:lnSpc>
                <a:spcPct val="100000"/>
              </a:lnSpc>
              <a:spcBef>
                <a:spcPts val="95"/>
              </a:spcBef>
            </a:pPr>
            <a:r>
              <a:rPr sz="900" spc="-5" dirty="0">
                <a:solidFill>
                  <a:srgbClr val="132C68"/>
                </a:solidFill>
                <a:latin typeface="Microsoft Sans Serif"/>
                <a:cs typeface="Microsoft Sans Serif"/>
              </a:rPr>
              <a:t>The</a:t>
            </a:r>
            <a:r>
              <a:rPr sz="900" dirty="0">
                <a:solidFill>
                  <a:srgbClr val="132C68"/>
                </a:solidFill>
                <a:latin typeface="Microsoft Sans Serif"/>
                <a:cs typeface="Microsoft Sans Serif"/>
              </a:rPr>
              <a:t> </a:t>
            </a:r>
            <a:r>
              <a:rPr sz="900" spc="15" dirty="0">
                <a:solidFill>
                  <a:srgbClr val="132C68"/>
                </a:solidFill>
                <a:latin typeface="Microsoft Sans Serif"/>
                <a:cs typeface="Microsoft Sans Serif"/>
              </a:rPr>
              <a:t>wavelet</a:t>
            </a:r>
            <a:r>
              <a:rPr sz="900" dirty="0">
                <a:solidFill>
                  <a:srgbClr val="132C68"/>
                </a:solidFill>
                <a:latin typeface="Microsoft Sans Serif"/>
                <a:cs typeface="Microsoft Sans Serif"/>
              </a:rPr>
              <a:t> </a:t>
            </a:r>
            <a:r>
              <a:rPr sz="900" spc="40" dirty="0">
                <a:solidFill>
                  <a:srgbClr val="132C68"/>
                </a:solidFill>
                <a:latin typeface="Microsoft Sans Serif"/>
                <a:cs typeface="Microsoft Sans Serif"/>
              </a:rPr>
              <a:t>transform</a:t>
            </a:r>
            <a:r>
              <a:rPr sz="900"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dirty="0">
                <a:solidFill>
                  <a:srgbClr val="132C68"/>
                </a:solidFill>
                <a:latin typeface="Microsoft Sans Serif"/>
                <a:cs typeface="Microsoft Sans Serif"/>
              </a:rPr>
              <a:t> </a:t>
            </a:r>
            <a:r>
              <a:rPr sz="900" spc="20" dirty="0">
                <a:solidFill>
                  <a:srgbClr val="132C68"/>
                </a:solidFill>
                <a:latin typeface="Microsoft Sans Serif"/>
                <a:cs typeface="Microsoft Sans Serif"/>
              </a:rPr>
              <a:t>Confusion</a:t>
            </a:r>
            <a:r>
              <a:rPr sz="900" dirty="0">
                <a:solidFill>
                  <a:srgbClr val="132C68"/>
                </a:solidFill>
                <a:latin typeface="Microsoft Sans Serif"/>
                <a:cs typeface="Microsoft Sans Serif"/>
              </a:rPr>
              <a:t> </a:t>
            </a:r>
            <a:r>
              <a:rPr sz="900" spc="35" dirty="0">
                <a:solidFill>
                  <a:srgbClr val="132C68"/>
                </a:solidFill>
                <a:latin typeface="Microsoft Sans Serif"/>
                <a:cs typeface="Microsoft Sans Serif"/>
              </a:rPr>
              <a:t>Matrix</a:t>
            </a:r>
            <a:r>
              <a:rPr sz="900" dirty="0">
                <a:solidFill>
                  <a:srgbClr val="132C68"/>
                </a:solidFill>
                <a:latin typeface="Microsoft Sans Serif"/>
                <a:cs typeface="Microsoft Sans Serif"/>
              </a:rPr>
              <a:t> </a:t>
            </a:r>
            <a:r>
              <a:rPr sz="900" spc="-5" dirty="0">
                <a:solidFill>
                  <a:srgbClr val="132C68"/>
                </a:solidFill>
                <a:latin typeface="Microsoft Sans Serif"/>
                <a:cs typeface="Microsoft Sans Serif"/>
              </a:rPr>
              <a:t>is</a:t>
            </a:r>
            <a:r>
              <a:rPr sz="900" dirty="0">
                <a:solidFill>
                  <a:srgbClr val="132C68"/>
                </a:solidFill>
                <a:latin typeface="Microsoft Sans Serif"/>
                <a:cs typeface="Microsoft Sans Serif"/>
              </a:rPr>
              <a:t> </a:t>
            </a:r>
            <a:r>
              <a:rPr sz="900" spc="-15" dirty="0">
                <a:solidFill>
                  <a:srgbClr val="132C68"/>
                </a:solidFill>
                <a:latin typeface="Microsoft Sans Serif"/>
                <a:cs typeface="Microsoft Sans Serif"/>
              </a:rPr>
              <a:t>as</a:t>
            </a:r>
            <a:r>
              <a:rPr sz="900" dirty="0">
                <a:solidFill>
                  <a:srgbClr val="132C68"/>
                </a:solidFill>
                <a:latin typeface="Microsoft Sans Serif"/>
                <a:cs typeface="Microsoft Sans Serif"/>
              </a:rPr>
              <a:t> </a:t>
            </a:r>
            <a:r>
              <a:rPr sz="900" spc="25" dirty="0">
                <a:solidFill>
                  <a:srgbClr val="132C68"/>
                </a:solidFill>
                <a:latin typeface="Microsoft Sans Serif"/>
                <a:cs typeface="Microsoft Sans Serif"/>
              </a:rPr>
              <a:t>follows</a:t>
            </a:r>
            <a:endParaRPr sz="900">
              <a:latin typeface="Microsoft Sans Serif"/>
              <a:cs typeface="Microsoft Sans Serif"/>
            </a:endParaRPr>
          </a:p>
        </p:txBody>
      </p:sp>
      <p:pic>
        <p:nvPicPr>
          <p:cNvPr id="42" name="object 42"/>
          <p:cNvPicPr/>
          <p:nvPr/>
        </p:nvPicPr>
        <p:blipFill>
          <a:blip r:embed="rId11" cstate="print"/>
          <a:stretch>
            <a:fillRect/>
          </a:stretch>
        </p:blipFill>
        <p:spPr>
          <a:xfrm>
            <a:off x="384949" y="2268298"/>
            <a:ext cx="1837844" cy="782152"/>
          </a:xfrm>
          <a:prstGeom prst="rect">
            <a:avLst/>
          </a:prstGeom>
        </p:spPr>
      </p:pic>
      <p:pic>
        <p:nvPicPr>
          <p:cNvPr id="43" name="object 43"/>
          <p:cNvPicPr/>
          <p:nvPr/>
        </p:nvPicPr>
        <p:blipFill>
          <a:blip r:embed="rId12" cstate="print"/>
          <a:stretch>
            <a:fillRect/>
          </a:stretch>
        </p:blipFill>
        <p:spPr>
          <a:xfrm>
            <a:off x="2486367" y="2307382"/>
            <a:ext cx="1151052" cy="743068"/>
          </a:xfrm>
          <a:prstGeom prst="rect">
            <a:avLst/>
          </a:prstGeom>
        </p:spPr>
      </p:pic>
      <p:grpSp>
        <p:nvGrpSpPr>
          <p:cNvPr id="44" name="object 44"/>
          <p:cNvGrpSpPr/>
          <p:nvPr/>
        </p:nvGrpSpPr>
        <p:grpSpPr>
          <a:xfrm>
            <a:off x="173964" y="3123824"/>
            <a:ext cx="106680" cy="144780"/>
            <a:chOff x="173964" y="3123824"/>
            <a:chExt cx="106680" cy="144780"/>
          </a:xfrm>
        </p:grpSpPr>
        <p:pic>
          <p:nvPicPr>
            <p:cNvPr id="45" name="object 45"/>
            <p:cNvPicPr/>
            <p:nvPr/>
          </p:nvPicPr>
          <p:blipFill>
            <a:blip r:embed="rId6" cstate="print"/>
            <a:stretch>
              <a:fillRect/>
            </a:stretch>
          </p:blipFill>
          <p:spPr>
            <a:xfrm>
              <a:off x="176504" y="3126364"/>
              <a:ext cx="101219" cy="139174"/>
            </a:xfrm>
            <a:prstGeom prst="rect">
              <a:avLst/>
            </a:prstGeom>
          </p:spPr>
        </p:pic>
        <p:sp>
          <p:nvSpPr>
            <p:cNvPr id="46" name="object 46"/>
            <p:cNvSpPr/>
            <p:nvPr/>
          </p:nvSpPr>
          <p:spPr>
            <a:xfrm>
              <a:off x="176504" y="3126364"/>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47" name="object 47"/>
            <p:cNvSpPr/>
            <p:nvPr/>
          </p:nvSpPr>
          <p:spPr>
            <a:xfrm>
              <a:off x="189156" y="3145342"/>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48" name="object 48"/>
            <p:cNvSpPr/>
            <p:nvPr/>
          </p:nvSpPr>
          <p:spPr>
            <a:xfrm>
              <a:off x="201809" y="3164320"/>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49" name="object 49"/>
            <p:cNvSpPr/>
            <p:nvPr/>
          </p:nvSpPr>
          <p:spPr>
            <a:xfrm>
              <a:off x="189156" y="3195951"/>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50" name="object 50"/>
            <p:cNvPicPr/>
            <p:nvPr/>
          </p:nvPicPr>
          <p:blipFill>
            <a:blip r:embed="rId7" cstate="print"/>
            <a:stretch>
              <a:fillRect/>
            </a:stretch>
          </p:blipFill>
          <p:spPr>
            <a:xfrm>
              <a:off x="233440" y="3192787"/>
              <a:ext cx="31635" cy="44283"/>
            </a:xfrm>
            <a:prstGeom prst="rect">
              <a:avLst/>
            </a:prstGeom>
          </p:spPr>
        </p:pic>
        <p:sp>
          <p:nvSpPr>
            <p:cNvPr id="51" name="object 51"/>
            <p:cNvSpPr/>
            <p:nvPr/>
          </p:nvSpPr>
          <p:spPr>
            <a:xfrm>
              <a:off x="233440" y="324656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2" name="object 52"/>
            <p:cNvSpPr/>
            <p:nvPr/>
          </p:nvSpPr>
          <p:spPr>
            <a:xfrm>
              <a:off x="252419" y="3126364"/>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53" name="object 53"/>
          <p:cNvSpPr txBox="1"/>
          <p:nvPr/>
        </p:nvSpPr>
        <p:spPr>
          <a:xfrm>
            <a:off x="372249" y="3119991"/>
            <a:ext cx="3829685" cy="301625"/>
          </a:xfrm>
          <a:prstGeom prst="rect">
            <a:avLst/>
          </a:prstGeom>
        </p:spPr>
        <p:txBody>
          <a:bodyPr vert="horz" wrap="square" lIns="0" tIns="10160" rIns="0" bIns="0" rtlCol="0">
            <a:spAutoFit/>
          </a:bodyPr>
          <a:lstStyle/>
          <a:p>
            <a:pPr marL="12700" marR="5080">
              <a:lnSpc>
                <a:spcPct val="101499"/>
              </a:lnSpc>
              <a:spcBef>
                <a:spcPts val="80"/>
              </a:spcBef>
            </a:pPr>
            <a:r>
              <a:rPr sz="900" spc="35" dirty="0">
                <a:solidFill>
                  <a:srgbClr val="132C68"/>
                </a:solidFill>
                <a:latin typeface="Microsoft Sans Serif"/>
                <a:cs typeface="Microsoft Sans Serif"/>
              </a:rPr>
              <a:t>Our</a:t>
            </a:r>
            <a:r>
              <a:rPr sz="900" spc="-10" dirty="0">
                <a:solidFill>
                  <a:srgbClr val="132C68"/>
                </a:solidFill>
                <a:latin typeface="Microsoft Sans Serif"/>
                <a:cs typeface="Microsoft Sans Serif"/>
              </a:rPr>
              <a:t> </a:t>
            </a:r>
            <a:r>
              <a:rPr sz="900" spc="10" dirty="0">
                <a:solidFill>
                  <a:srgbClr val="132C68"/>
                </a:solidFill>
                <a:latin typeface="Microsoft Sans Serif"/>
                <a:cs typeface="Microsoft Sans Serif"/>
              </a:rPr>
              <a:t>ML</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model</a:t>
            </a:r>
            <a:r>
              <a:rPr sz="900" spc="-5" dirty="0">
                <a:solidFill>
                  <a:srgbClr val="132C68"/>
                </a:solidFill>
                <a:latin typeface="Microsoft Sans Serif"/>
                <a:cs typeface="Microsoft Sans Serif"/>
              </a:rPr>
              <a:t> </a:t>
            </a:r>
            <a:r>
              <a:rPr sz="900" spc="5" dirty="0">
                <a:solidFill>
                  <a:srgbClr val="132C68"/>
                </a:solidFill>
                <a:latin typeface="Microsoft Sans Serif"/>
                <a:cs typeface="Microsoft Sans Serif"/>
              </a:rPr>
              <a:t>seems</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be</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well</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trained,</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now</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we</a:t>
            </a:r>
            <a:r>
              <a:rPr sz="900" spc="-5" dirty="0">
                <a:solidFill>
                  <a:srgbClr val="132C68"/>
                </a:solidFill>
                <a:latin typeface="Microsoft Sans Serif"/>
                <a:cs typeface="Microsoft Sans Serif"/>
              </a:rPr>
              <a:t> </a:t>
            </a:r>
            <a:r>
              <a:rPr sz="900" spc="10" dirty="0">
                <a:solidFill>
                  <a:srgbClr val="132C68"/>
                </a:solidFill>
                <a:latin typeface="Microsoft Sans Serif"/>
                <a:cs typeface="Microsoft Sans Serif"/>
              </a:rPr>
              <a:t>have</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explore</a:t>
            </a:r>
            <a:r>
              <a:rPr sz="900" spc="-5" dirty="0">
                <a:solidFill>
                  <a:srgbClr val="132C68"/>
                </a:solidFill>
                <a:latin typeface="Microsoft Sans Serif"/>
                <a:cs typeface="Microsoft Sans Serif"/>
              </a:rPr>
              <a:t> </a:t>
            </a:r>
            <a:r>
              <a:rPr sz="900" spc="45" dirty="0">
                <a:solidFill>
                  <a:srgbClr val="132C68"/>
                </a:solidFill>
                <a:latin typeface="Microsoft Sans Serif"/>
                <a:cs typeface="Microsoft Sans Serif"/>
              </a:rPr>
              <a:t>how</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 </a:t>
            </a:r>
            <a:r>
              <a:rPr sz="900" spc="-225" dirty="0">
                <a:solidFill>
                  <a:srgbClr val="132C68"/>
                </a:solidFill>
                <a:latin typeface="Microsoft Sans Serif"/>
                <a:cs typeface="Microsoft Sans Serif"/>
              </a:rPr>
              <a:t> </a:t>
            </a:r>
            <a:r>
              <a:rPr sz="900" spc="40" dirty="0">
                <a:solidFill>
                  <a:srgbClr val="132C68"/>
                </a:solidFill>
                <a:latin typeface="Microsoft Sans Serif"/>
                <a:cs typeface="Microsoft Sans Serif"/>
              </a:rPr>
              <a:t>implement</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this</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model</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on</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real</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time</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network</a:t>
            </a:r>
            <a:r>
              <a:rPr sz="900" spc="-15" dirty="0">
                <a:solidFill>
                  <a:srgbClr val="132C68"/>
                </a:solidFill>
                <a:latin typeface="Microsoft Sans Serif"/>
                <a:cs typeface="Microsoft Sans Serif"/>
              </a:rPr>
              <a:t> </a:t>
            </a:r>
            <a:r>
              <a:rPr sz="900" spc="20" dirty="0">
                <a:solidFill>
                  <a:srgbClr val="132C68"/>
                </a:solidFill>
                <a:latin typeface="Microsoft Sans Serif"/>
                <a:cs typeface="Microsoft Sans Serif"/>
              </a:rPr>
              <a:t>data.</a:t>
            </a:r>
            <a:endParaRPr sz="900">
              <a:latin typeface="Microsoft Sans Serif"/>
              <a:cs typeface="Microsoft Sans Serif"/>
            </a:endParaRPr>
          </a:p>
        </p:txBody>
      </p:sp>
      <p:pic>
        <p:nvPicPr>
          <p:cNvPr id="54" name="Picture 53">
            <a:extLst>
              <a:ext uri="{FF2B5EF4-FFF2-40B4-BE49-F238E27FC236}">
                <a16:creationId xmlns:a16="http://schemas.microsoft.com/office/drawing/2014/main" id="{4E9B366D-260F-BC02-2A76-00CF3682067A}"/>
              </a:ext>
            </a:extLst>
          </p:cNvPr>
          <p:cNvPicPr>
            <a:picLocks noChangeAspect="1"/>
          </p:cNvPicPr>
          <p:nvPr/>
        </p:nvPicPr>
        <p:blipFill>
          <a:blip r:embed="rId13"/>
          <a:stretch>
            <a:fillRect/>
          </a:stretch>
        </p:blipFill>
        <p:spPr>
          <a:xfrm>
            <a:off x="384949" y="1146928"/>
            <a:ext cx="1767701" cy="884242"/>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7" name="object 7"/>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8" name="object 8"/>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9" name="object 9"/>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0" name="object 10"/>
          <p:cNvGrpSpPr/>
          <p:nvPr/>
        </p:nvGrpSpPr>
        <p:grpSpPr>
          <a:xfrm>
            <a:off x="2800794" y="140134"/>
            <a:ext cx="92075" cy="41275"/>
            <a:chOff x="2800794" y="140134"/>
            <a:chExt cx="92075" cy="41275"/>
          </a:xfrm>
        </p:grpSpPr>
        <p:sp>
          <p:nvSpPr>
            <p:cNvPr id="11" name="object 11"/>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85372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FFFFFF"/>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5" name="object 15"/>
          <p:cNvGrpSpPr/>
          <p:nvPr/>
        </p:nvGrpSpPr>
        <p:grpSpPr>
          <a:xfrm>
            <a:off x="4044873" y="140134"/>
            <a:ext cx="92075" cy="41275"/>
            <a:chOff x="4044873" y="140134"/>
            <a:chExt cx="92075" cy="41275"/>
          </a:xfrm>
        </p:grpSpPr>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sp>
        <p:nvSpPr>
          <p:cNvPr id="20" name="object 20"/>
          <p:cNvSpPr txBox="1"/>
          <p:nvPr/>
        </p:nvSpPr>
        <p:spPr>
          <a:xfrm>
            <a:off x="95300" y="413293"/>
            <a:ext cx="1018540" cy="244475"/>
          </a:xfrm>
          <a:prstGeom prst="rect">
            <a:avLst/>
          </a:prstGeom>
        </p:spPr>
        <p:txBody>
          <a:bodyPr vert="horz" wrap="square" lIns="0" tIns="17145" rIns="0" bIns="0" rtlCol="0">
            <a:spAutoFit/>
          </a:bodyPr>
          <a:lstStyle/>
          <a:p>
            <a:pPr marL="12700">
              <a:lnSpc>
                <a:spcPct val="100000"/>
              </a:lnSpc>
              <a:spcBef>
                <a:spcPts val="135"/>
              </a:spcBef>
            </a:pPr>
            <a:r>
              <a:rPr sz="1400" spc="30" dirty="0">
                <a:solidFill>
                  <a:srgbClr val="132C68"/>
                </a:solidFill>
                <a:latin typeface="Microsoft Sans Serif"/>
                <a:cs typeface="Microsoft Sans Serif"/>
              </a:rPr>
              <a:t>Discussions</a:t>
            </a:r>
            <a:endParaRPr sz="1400">
              <a:latin typeface="Microsoft Sans Serif"/>
              <a:cs typeface="Microsoft Sans Serif"/>
            </a:endParaRPr>
          </a:p>
        </p:txBody>
      </p:sp>
      <p:grpSp>
        <p:nvGrpSpPr>
          <p:cNvPr id="21" name="object 21"/>
          <p:cNvGrpSpPr/>
          <p:nvPr/>
        </p:nvGrpSpPr>
        <p:grpSpPr>
          <a:xfrm>
            <a:off x="173964" y="1303203"/>
            <a:ext cx="106680" cy="144780"/>
            <a:chOff x="173964" y="1303203"/>
            <a:chExt cx="106680" cy="144780"/>
          </a:xfrm>
        </p:grpSpPr>
        <p:pic>
          <p:nvPicPr>
            <p:cNvPr id="22" name="object 22"/>
            <p:cNvPicPr/>
            <p:nvPr/>
          </p:nvPicPr>
          <p:blipFill>
            <a:blip r:embed="rId6" cstate="print"/>
            <a:stretch>
              <a:fillRect/>
            </a:stretch>
          </p:blipFill>
          <p:spPr>
            <a:xfrm>
              <a:off x="176504" y="1305742"/>
              <a:ext cx="101219" cy="139174"/>
            </a:xfrm>
            <a:prstGeom prst="rect">
              <a:avLst/>
            </a:prstGeom>
          </p:spPr>
        </p:pic>
        <p:sp>
          <p:nvSpPr>
            <p:cNvPr id="23" name="object 23"/>
            <p:cNvSpPr/>
            <p:nvPr/>
          </p:nvSpPr>
          <p:spPr>
            <a:xfrm>
              <a:off x="176504" y="1305743"/>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4" name="object 24"/>
            <p:cNvSpPr/>
            <p:nvPr/>
          </p:nvSpPr>
          <p:spPr>
            <a:xfrm>
              <a:off x="189156" y="1324721"/>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5" name="object 25"/>
            <p:cNvSpPr/>
            <p:nvPr/>
          </p:nvSpPr>
          <p:spPr>
            <a:xfrm>
              <a:off x="201809" y="1343699"/>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6" name="object 26"/>
            <p:cNvSpPr/>
            <p:nvPr/>
          </p:nvSpPr>
          <p:spPr>
            <a:xfrm>
              <a:off x="189156" y="1375330"/>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33440" y="1372166"/>
              <a:ext cx="31635" cy="44283"/>
            </a:xfrm>
            <a:prstGeom prst="rect">
              <a:avLst/>
            </a:prstGeom>
          </p:spPr>
        </p:pic>
        <p:sp>
          <p:nvSpPr>
            <p:cNvPr id="28" name="object 28"/>
            <p:cNvSpPr/>
            <p:nvPr/>
          </p:nvSpPr>
          <p:spPr>
            <a:xfrm>
              <a:off x="233440" y="142593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9" name="object 29"/>
            <p:cNvSpPr/>
            <p:nvPr/>
          </p:nvSpPr>
          <p:spPr>
            <a:xfrm>
              <a:off x="252419" y="1305743"/>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30" name="object 30"/>
          <p:cNvSpPr txBox="1"/>
          <p:nvPr/>
        </p:nvSpPr>
        <p:spPr>
          <a:xfrm>
            <a:off x="372249" y="1299370"/>
            <a:ext cx="4110354" cy="1170940"/>
          </a:xfrm>
          <a:prstGeom prst="rect">
            <a:avLst/>
          </a:prstGeom>
        </p:spPr>
        <p:txBody>
          <a:bodyPr vert="horz" wrap="square" lIns="0" tIns="10160" rIns="0" bIns="0" rtlCol="0">
            <a:spAutoFit/>
          </a:bodyPr>
          <a:lstStyle/>
          <a:p>
            <a:pPr marL="12700" marR="43815">
              <a:lnSpc>
                <a:spcPct val="101499"/>
              </a:lnSpc>
              <a:spcBef>
                <a:spcPts val="80"/>
              </a:spcBef>
            </a:pPr>
            <a:r>
              <a:rPr sz="900" spc="-10" dirty="0">
                <a:solidFill>
                  <a:srgbClr val="132C68"/>
                </a:solidFill>
                <a:latin typeface="Microsoft Sans Serif"/>
                <a:cs typeface="Microsoft Sans Serif"/>
              </a:rPr>
              <a:t>We </a:t>
            </a:r>
            <a:r>
              <a:rPr sz="900" spc="20" dirty="0">
                <a:solidFill>
                  <a:srgbClr val="132C68"/>
                </a:solidFill>
                <a:latin typeface="Microsoft Sans Serif"/>
                <a:cs typeface="Microsoft Sans Serif"/>
              </a:rPr>
              <a:t>are</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moving</a:t>
            </a:r>
            <a:r>
              <a:rPr sz="900" spc="-10" dirty="0">
                <a:solidFill>
                  <a:srgbClr val="132C68"/>
                </a:solidFill>
                <a:latin typeface="Microsoft Sans Serif"/>
                <a:cs typeface="Microsoft Sans Serif"/>
              </a:rPr>
              <a:t> </a:t>
            </a:r>
            <a:r>
              <a:rPr sz="900" spc="60" dirty="0">
                <a:solidFill>
                  <a:srgbClr val="132C68"/>
                </a:solidFill>
                <a:latin typeface="Microsoft Sans Serif"/>
                <a:cs typeface="Microsoft Sans Serif"/>
              </a:rPr>
              <a:t>from</a:t>
            </a:r>
            <a:r>
              <a:rPr sz="900" spc="-5" dirty="0">
                <a:solidFill>
                  <a:srgbClr val="132C68"/>
                </a:solidFill>
                <a:latin typeface="Microsoft Sans Serif"/>
                <a:cs typeface="Microsoft Sans Serif"/>
              </a:rPr>
              <a:t> </a:t>
            </a:r>
            <a:r>
              <a:rPr sz="900" spc="10" dirty="0">
                <a:solidFill>
                  <a:srgbClr val="132C68"/>
                </a:solidFill>
                <a:latin typeface="Microsoft Sans Serif"/>
                <a:cs typeface="Microsoft Sans Serif"/>
              </a:rPr>
              <a:t>Time</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Domain</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Data</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10" dirty="0">
                <a:solidFill>
                  <a:srgbClr val="132C68"/>
                </a:solidFill>
                <a:latin typeface="Microsoft Sans Serif"/>
                <a:cs typeface="Microsoft Sans Serif"/>
              </a:rPr>
              <a:t> </a:t>
            </a:r>
            <a:r>
              <a:rPr sz="900" b="1" spc="25" dirty="0">
                <a:solidFill>
                  <a:srgbClr val="132C68"/>
                </a:solidFill>
                <a:latin typeface="Arial"/>
                <a:cs typeface="Arial"/>
              </a:rPr>
              <a:t>frequency</a:t>
            </a:r>
            <a:r>
              <a:rPr sz="900" b="1" spc="-15" dirty="0">
                <a:solidFill>
                  <a:srgbClr val="132C68"/>
                </a:solidFill>
                <a:latin typeface="Arial"/>
                <a:cs typeface="Arial"/>
              </a:rPr>
              <a:t> </a:t>
            </a:r>
            <a:r>
              <a:rPr sz="900" b="1" spc="30" dirty="0">
                <a:solidFill>
                  <a:srgbClr val="132C68"/>
                </a:solidFill>
                <a:latin typeface="Arial"/>
                <a:cs typeface="Arial"/>
              </a:rPr>
              <a:t>domain</a:t>
            </a:r>
            <a:r>
              <a:rPr sz="900" b="1" spc="-20" dirty="0">
                <a:solidFill>
                  <a:srgbClr val="132C68"/>
                </a:solidFill>
                <a:latin typeface="Arial"/>
                <a:cs typeface="Arial"/>
              </a:rPr>
              <a:t> </a:t>
            </a:r>
            <a:r>
              <a:rPr sz="900" spc="-15" dirty="0">
                <a:solidFill>
                  <a:srgbClr val="132C68"/>
                </a:solidFill>
                <a:latin typeface="Microsoft Sans Serif"/>
                <a:cs typeface="Microsoft Sans Serif"/>
              </a:rPr>
              <a:t>as</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we</a:t>
            </a:r>
            <a:r>
              <a:rPr sz="900" spc="-5" dirty="0">
                <a:solidFill>
                  <a:srgbClr val="132C68"/>
                </a:solidFill>
                <a:latin typeface="Microsoft Sans Serif"/>
                <a:cs typeface="Microsoft Sans Serif"/>
              </a:rPr>
              <a:t> </a:t>
            </a:r>
            <a:r>
              <a:rPr sz="900" spc="10" dirty="0">
                <a:solidFill>
                  <a:srgbClr val="132C68"/>
                </a:solidFill>
                <a:latin typeface="Microsoft Sans Serif"/>
                <a:cs typeface="Microsoft Sans Serif"/>
              </a:rPr>
              <a:t>believe </a:t>
            </a:r>
            <a:r>
              <a:rPr sz="900" spc="-225" dirty="0">
                <a:solidFill>
                  <a:srgbClr val="132C68"/>
                </a:solidFill>
                <a:latin typeface="Microsoft Sans Serif"/>
                <a:cs typeface="Microsoft Sans Serif"/>
              </a:rPr>
              <a:t> </a:t>
            </a:r>
            <a:r>
              <a:rPr sz="900" spc="45" dirty="0">
                <a:solidFill>
                  <a:srgbClr val="132C68"/>
                </a:solidFill>
                <a:latin typeface="Microsoft Sans Serif"/>
                <a:cs typeface="Microsoft Sans Serif"/>
              </a:rPr>
              <a:t>that </a:t>
            </a:r>
            <a:r>
              <a:rPr sz="900" spc="30" dirty="0">
                <a:solidFill>
                  <a:srgbClr val="132C68"/>
                </a:solidFill>
                <a:latin typeface="Microsoft Sans Serif"/>
                <a:cs typeface="Microsoft Sans Serif"/>
              </a:rPr>
              <a:t>mapping </a:t>
            </a:r>
            <a:r>
              <a:rPr sz="900" spc="50" dirty="0">
                <a:solidFill>
                  <a:srgbClr val="132C68"/>
                </a:solidFill>
                <a:latin typeface="Microsoft Sans Serif"/>
                <a:cs typeface="Microsoft Sans Serif"/>
              </a:rPr>
              <a:t>our </a:t>
            </a:r>
            <a:r>
              <a:rPr sz="900" spc="25" dirty="0">
                <a:solidFill>
                  <a:srgbClr val="132C68"/>
                </a:solidFill>
                <a:latin typeface="Microsoft Sans Serif"/>
                <a:cs typeface="Microsoft Sans Serif"/>
              </a:rPr>
              <a:t>data </a:t>
            </a:r>
            <a:r>
              <a:rPr sz="900" spc="40" dirty="0">
                <a:solidFill>
                  <a:srgbClr val="132C68"/>
                </a:solidFill>
                <a:latin typeface="Microsoft Sans Serif"/>
                <a:cs typeface="Microsoft Sans Serif"/>
              </a:rPr>
              <a:t>into </a:t>
            </a:r>
            <a:r>
              <a:rPr sz="900" spc="-5" dirty="0">
                <a:solidFill>
                  <a:srgbClr val="132C68"/>
                </a:solidFill>
                <a:latin typeface="Microsoft Sans Serif"/>
                <a:cs typeface="Microsoft Sans Serif"/>
              </a:rPr>
              <a:t>a </a:t>
            </a:r>
            <a:r>
              <a:rPr sz="900" spc="25" dirty="0">
                <a:solidFill>
                  <a:srgbClr val="132C68"/>
                </a:solidFill>
                <a:latin typeface="Microsoft Sans Serif"/>
                <a:cs typeface="Microsoft Sans Serif"/>
              </a:rPr>
              <a:t>frequency </a:t>
            </a:r>
            <a:r>
              <a:rPr sz="900" spc="5" dirty="0">
                <a:solidFill>
                  <a:srgbClr val="132C68"/>
                </a:solidFill>
                <a:latin typeface="Microsoft Sans Serif"/>
                <a:cs typeface="Microsoft Sans Serif"/>
              </a:rPr>
              <a:t>can </a:t>
            </a:r>
            <a:r>
              <a:rPr sz="900" spc="30" dirty="0">
                <a:solidFill>
                  <a:srgbClr val="132C68"/>
                </a:solidFill>
                <a:latin typeface="Microsoft Sans Serif"/>
                <a:cs typeface="Microsoft Sans Serif"/>
              </a:rPr>
              <a:t>help </a:t>
            </a:r>
            <a:r>
              <a:rPr sz="900" spc="25" dirty="0">
                <a:solidFill>
                  <a:srgbClr val="132C68"/>
                </a:solidFill>
                <a:latin typeface="Microsoft Sans Serif"/>
                <a:cs typeface="Microsoft Sans Serif"/>
              </a:rPr>
              <a:t>detect </a:t>
            </a:r>
            <a:r>
              <a:rPr sz="900" spc="20" dirty="0">
                <a:solidFill>
                  <a:srgbClr val="132C68"/>
                </a:solidFill>
                <a:latin typeface="Microsoft Sans Serif"/>
                <a:cs typeface="Microsoft Sans Serif"/>
              </a:rPr>
              <a:t>small </a:t>
            </a:r>
            <a:r>
              <a:rPr sz="900" spc="10" dirty="0">
                <a:solidFill>
                  <a:srgbClr val="132C68"/>
                </a:solidFill>
                <a:latin typeface="Microsoft Sans Serif"/>
                <a:cs typeface="Microsoft Sans Serif"/>
              </a:rPr>
              <a:t>attacks </a:t>
            </a:r>
            <a:r>
              <a:rPr sz="900" spc="15" dirty="0">
                <a:solidFill>
                  <a:srgbClr val="132C68"/>
                </a:solidFill>
                <a:latin typeface="Microsoft Sans Serif"/>
                <a:cs typeface="Microsoft Sans Serif"/>
              </a:rPr>
              <a:t> </a:t>
            </a:r>
            <a:r>
              <a:rPr sz="900" spc="10" dirty="0">
                <a:solidFill>
                  <a:srgbClr val="132C68"/>
                </a:solidFill>
                <a:latin typeface="Microsoft Sans Serif"/>
                <a:cs typeface="Microsoft Sans Serif"/>
              </a:rPr>
              <a:t>(possible</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threats)</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that</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might</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be</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ignored</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when</a:t>
            </a:r>
            <a:r>
              <a:rPr sz="900" spc="-10" dirty="0">
                <a:solidFill>
                  <a:srgbClr val="132C68"/>
                </a:solidFill>
                <a:latin typeface="Microsoft Sans Serif"/>
                <a:cs typeface="Microsoft Sans Serif"/>
              </a:rPr>
              <a:t> </a:t>
            </a:r>
            <a:r>
              <a:rPr sz="900" spc="15" dirty="0">
                <a:solidFill>
                  <a:srgbClr val="132C68"/>
                </a:solidFill>
                <a:latin typeface="Microsoft Sans Serif"/>
                <a:cs typeface="Microsoft Sans Serif"/>
              </a:rPr>
              <a:t>using</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time</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domain</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data.</a:t>
            </a:r>
            <a:endParaRPr sz="900" dirty="0">
              <a:latin typeface="Microsoft Sans Serif"/>
              <a:cs typeface="Microsoft Sans Serif"/>
            </a:endParaRPr>
          </a:p>
          <a:p>
            <a:pPr>
              <a:lnSpc>
                <a:spcPct val="100000"/>
              </a:lnSpc>
            </a:pPr>
            <a:endParaRPr sz="1200" dirty="0">
              <a:latin typeface="Microsoft Sans Serif"/>
              <a:cs typeface="Microsoft Sans Serif"/>
            </a:endParaRPr>
          </a:p>
          <a:p>
            <a:pPr>
              <a:lnSpc>
                <a:spcPct val="100000"/>
              </a:lnSpc>
              <a:spcBef>
                <a:spcPts val="30"/>
              </a:spcBef>
            </a:pPr>
            <a:endParaRPr sz="950" dirty="0">
              <a:latin typeface="Microsoft Sans Serif"/>
              <a:cs typeface="Microsoft Sans Serif"/>
            </a:endParaRPr>
          </a:p>
          <a:p>
            <a:pPr marL="12700" marR="5080">
              <a:lnSpc>
                <a:spcPct val="101499"/>
              </a:lnSpc>
            </a:pPr>
            <a:r>
              <a:rPr sz="900" b="1" spc="35" dirty="0">
                <a:solidFill>
                  <a:srgbClr val="132C68"/>
                </a:solidFill>
                <a:latin typeface="Arial"/>
                <a:cs typeface="Arial"/>
              </a:rPr>
              <a:t>Independent</a:t>
            </a:r>
            <a:r>
              <a:rPr sz="900" b="1" spc="-25" dirty="0">
                <a:solidFill>
                  <a:srgbClr val="132C68"/>
                </a:solidFill>
                <a:latin typeface="Arial"/>
                <a:cs typeface="Arial"/>
              </a:rPr>
              <a:t> </a:t>
            </a:r>
            <a:r>
              <a:rPr sz="900" b="1" spc="25" dirty="0">
                <a:solidFill>
                  <a:srgbClr val="132C68"/>
                </a:solidFill>
                <a:latin typeface="Arial"/>
                <a:cs typeface="Arial"/>
              </a:rPr>
              <a:t>of</a:t>
            </a:r>
            <a:r>
              <a:rPr sz="900" b="1" spc="-20" dirty="0">
                <a:solidFill>
                  <a:srgbClr val="132C68"/>
                </a:solidFill>
                <a:latin typeface="Arial"/>
                <a:cs typeface="Arial"/>
              </a:rPr>
              <a:t> </a:t>
            </a:r>
            <a:r>
              <a:rPr sz="900" b="1" spc="30" dirty="0">
                <a:solidFill>
                  <a:srgbClr val="132C68"/>
                </a:solidFill>
                <a:latin typeface="Arial"/>
                <a:cs typeface="Arial"/>
              </a:rPr>
              <a:t>prior</a:t>
            </a:r>
            <a:r>
              <a:rPr sz="900" b="1" spc="-25" dirty="0">
                <a:solidFill>
                  <a:srgbClr val="132C68"/>
                </a:solidFill>
                <a:latin typeface="Arial"/>
                <a:cs typeface="Arial"/>
              </a:rPr>
              <a:t> </a:t>
            </a:r>
            <a:r>
              <a:rPr sz="900" b="1" spc="20" dirty="0">
                <a:solidFill>
                  <a:srgbClr val="132C68"/>
                </a:solidFill>
                <a:latin typeface="Arial"/>
                <a:cs typeface="Arial"/>
              </a:rPr>
              <a:t>knowledge</a:t>
            </a:r>
            <a:r>
              <a:rPr sz="900" spc="20" dirty="0">
                <a:solidFill>
                  <a:srgbClr val="132C68"/>
                </a:solidFill>
                <a:latin typeface="Microsoft Sans Serif"/>
                <a:cs typeface="Microsoft Sans Serif"/>
              </a:rPr>
              <a:t>:</a:t>
            </a:r>
            <a:r>
              <a:rPr sz="900" spc="35" dirty="0">
                <a:solidFill>
                  <a:srgbClr val="132C68"/>
                </a:solidFill>
                <a:latin typeface="Microsoft Sans Serif"/>
                <a:cs typeface="Microsoft Sans Serif"/>
              </a:rPr>
              <a:t> </a:t>
            </a:r>
            <a:r>
              <a:rPr sz="900" spc="30" dirty="0">
                <a:solidFill>
                  <a:srgbClr val="132C68"/>
                </a:solidFill>
                <a:latin typeface="Microsoft Sans Serif"/>
                <a:cs typeface="Microsoft Sans Serif"/>
              </a:rPr>
              <a:t>It</a:t>
            </a:r>
            <a:r>
              <a:rPr sz="900" spc="-10" dirty="0">
                <a:solidFill>
                  <a:srgbClr val="132C68"/>
                </a:solidFill>
                <a:latin typeface="Microsoft Sans Serif"/>
                <a:cs typeface="Microsoft Sans Serif"/>
              </a:rPr>
              <a:t> </a:t>
            </a:r>
            <a:r>
              <a:rPr sz="900" spc="15" dirty="0">
                <a:solidFill>
                  <a:srgbClr val="132C68"/>
                </a:solidFill>
                <a:latin typeface="Microsoft Sans Serif"/>
                <a:cs typeface="Microsoft Sans Serif"/>
              </a:rPr>
              <a:t>doesn’t</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depend</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on</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prior</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knowledge </a:t>
            </a:r>
            <a:r>
              <a:rPr sz="900" spc="-225" dirty="0">
                <a:solidFill>
                  <a:srgbClr val="132C68"/>
                </a:solidFill>
                <a:latin typeface="Microsoft Sans Serif"/>
                <a:cs typeface="Microsoft Sans Serif"/>
              </a:rPr>
              <a:t> </a:t>
            </a:r>
            <a:r>
              <a:rPr sz="900" spc="45" dirty="0">
                <a:solidFill>
                  <a:srgbClr val="132C68"/>
                </a:solidFill>
                <a:latin typeface="Microsoft Sans Serif"/>
                <a:cs typeface="Microsoft Sans Serif"/>
              </a:rPr>
              <a:t>of </a:t>
            </a:r>
            <a:r>
              <a:rPr sz="900" spc="20" dirty="0">
                <a:solidFill>
                  <a:srgbClr val="132C68"/>
                </a:solidFill>
                <a:latin typeface="Microsoft Sans Serif"/>
                <a:cs typeface="Microsoft Sans Serif"/>
              </a:rPr>
              <a:t>attack </a:t>
            </a:r>
            <a:r>
              <a:rPr sz="900" spc="15" dirty="0">
                <a:solidFill>
                  <a:srgbClr val="132C68"/>
                </a:solidFill>
                <a:latin typeface="Microsoft Sans Serif"/>
                <a:cs typeface="Microsoft Sans Serif"/>
              </a:rPr>
              <a:t>signatures, </a:t>
            </a:r>
            <a:r>
              <a:rPr sz="900" spc="35" dirty="0">
                <a:solidFill>
                  <a:srgbClr val="132C68"/>
                </a:solidFill>
                <a:latin typeface="Microsoft Sans Serif"/>
                <a:cs typeface="Microsoft Sans Serif"/>
              </a:rPr>
              <a:t>thus </a:t>
            </a:r>
            <a:r>
              <a:rPr sz="900" spc="40" dirty="0">
                <a:solidFill>
                  <a:srgbClr val="132C68"/>
                </a:solidFill>
                <a:latin typeface="Microsoft Sans Serif"/>
                <a:cs typeface="Microsoft Sans Serif"/>
              </a:rPr>
              <a:t>it </a:t>
            </a:r>
            <a:r>
              <a:rPr sz="900" spc="5" dirty="0">
                <a:solidFill>
                  <a:srgbClr val="132C68"/>
                </a:solidFill>
                <a:latin typeface="Microsoft Sans Serif"/>
                <a:cs typeface="Microsoft Sans Serif"/>
              </a:rPr>
              <a:t>has </a:t>
            </a:r>
            <a:r>
              <a:rPr sz="900" spc="35" dirty="0">
                <a:solidFill>
                  <a:srgbClr val="132C68"/>
                </a:solidFill>
                <a:latin typeface="Microsoft Sans Serif"/>
                <a:cs typeface="Microsoft Sans Serif"/>
              </a:rPr>
              <a:t>the potential </a:t>
            </a:r>
            <a:r>
              <a:rPr sz="900" spc="50" dirty="0">
                <a:solidFill>
                  <a:srgbClr val="132C68"/>
                </a:solidFill>
                <a:latin typeface="Microsoft Sans Serif"/>
                <a:cs typeface="Microsoft Sans Serif"/>
              </a:rPr>
              <a:t>to </a:t>
            </a:r>
            <a:r>
              <a:rPr sz="900" spc="25" dirty="0">
                <a:solidFill>
                  <a:srgbClr val="132C68"/>
                </a:solidFill>
                <a:latin typeface="Microsoft Sans Serif"/>
                <a:cs typeface="Microsoft Sans Serif"/>
              </a:rPr>
              <a:t>be </a:t>
            </a:r>
            <a:r>
              <a:rPr sz="900" spc="-5" dirty="0">
                <a:solidFill>
                  <a:srgbClr val="132C68"/>
                </a:solidFill>
                <a:latin typeface="Microsoft Sans Serif"/>
                <a:cs typeface="Microsoft Sans Serif"/>
              </a:rPr>
              <a:t>a </a:t>
            </a:r>
            <a:r>
              <a:rPr sz="900" spc="25" dirty="0">
                <a:solidFill>
                  <a:srgbClr val="132C68"/>
                </a:solidFill>
                <a:latin typeface="Microsoft Sans Serif"/>
                <a:cs typeface="Microsoft Sans Serif"/>
              </a:rPr>
              <a:t>useful </a:t>
            </a:r>
            <a:r>
              <a:rPr sz="900" spc="35" dirty="0">
                <a:solidFill>
                  <a:srgbClr val="132C68"/>
                </a:solidFill>
                <a:latin typeface="Microsoft Sans Serif"/>
                <a:cs typeface="Microsoft Sans Serif"/>
              </a:rPr>
              <a:t>supplement </a:t>
            </a:r>
            <a:r>
              <a:rPr sz="900" spc="50" dirty="0">
                <a:solidFill>
                  <a:srgbClr val="132C68"/>
                </a:solidFill>
                <a:latin typeface="Microsoft Sans Serif"/>
                <a:cs typeface="Microsoft Sans Serif"/>
              </a:rPr>
              <a:t>to </a:t>
            </a:r>
            <a:r>
              <a:rPr sz="900" spc="55" dirty="0">
                <a:solidFill>
                  <a:srgbClr val="132C68"/>
                </a:solidFill>
                <a:latin typeface="Microsoft Sans Serif"/>
                <a:cs typeface="Microsoft Sans Serif"/>
              </a:rPr>
              <a:t> </a:t>
            </a:r>
            <a:r>
              <a:rPr sz="900" spc="15" dirty="0">
                <a:solidFill>
                  <a:srgbClr val="132C68"/>
                </a:solidFill>
                <a:latin typeface="Microsoft Sans Serif"/>
                <a:cs typeface="Microsoft Sans Serif"/>
              </a:rPr>
              <a:t>existing</a:t>
            </a:r>
            <a:r>
              <a:rPr sz="900" spc="-15" dirty="0">
                <a:solidFill>
                  <a:srgbClr val="132C68"/>
                </a:solidFill>
                <a:latin typeface="Microsoft Sans Serif"/>
                <a:cs typeface="Microsoft Sans Serif"/>
              </a:rPr>
              <a:t> </a:t>
            </a:r>
            <a:r>
              <a:rPr sz="900" spc="20" dirty="0">
                <a:solidFill>
                  <a:srgbClr val="132C68"/>
                </a:solidFill>
                <a:latin typeface="Microsoft Sans Serif"/>
                <a:cs typeface="Microsoft Sans Serif"/>
              </a:rPr>
              <a:t>signature</a:t>
            </a:r>
            <a:r>
              <a:rPr sz="900" spc="-10" dirty="0">
                <a:solidFill>
                  <a:srgbClr val="132C68"/>
                </a:solidFill>
                <a:latin typeface="Microsoft Sans Serif"/>
                <a:cs typeface="Microsoft Sans Serif"/>
              </a:rPr>
              <a:t> </a:t>
            </a:r>
            <a:r>
              <a:rPr sz="900" spc="15" dirty="0">
                <a:solidFill>
                  <a:srgbClr val="132C68"/>
                </a:solidFill>
                <a:latin typeface="Microsoft Sans Serif"/>
                <a:cs typeface="Microsoft Sans Serif"/>
              </a:rPr>
              <a:t>based</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IDS.</a:t>
            </a:r>
            <a:endParaRPr sz="900" dirty="0">
              <a:latin typeface="Microsoft Sans Serif"/>
              <a:cs typeface="Microsoft Sans Serif"/>
            </a:endParaRPr>
          </a:p>
        </p:txBody>
      </p:sp>
      <p:grpSp>
        <p:nvGrpSpPr>
          <p:cNvPr id="31" name="object 31"/>
          <p:cNvGrpSpPr/>
          <p:nvPr/>
        </p:nvGrpSpPr>
        <p:grpSpPr>
          <a:xfrm>
            <a:off x="173964" y="2033681"/>
            <a:ext cx="106680" cy="144780"/>
            <a:chOff x="173964" y="2033681"/>
            <a:chExt cx="106680" cy="144780"/>
          </a:xfrm>
        </p:grpSpPr>
        <p:pic>
          <p:nvPicPr>
            <p:cNvPr id="32" name="object 32"/>
            <p:cNvPicPr/>
            <p:nvPr/>
          </p:nvPicPr>
          <p:blipFill>
            <a:blip r:embed="rId6" cstate="print"/>
            <a:stretch>
              <a:fillRect/>
            </a:stretch>
          </p:blipFill>
          <p:spPr>
            <a:xfrm>
              <a:off x="176504" y="2036221"/>
              <a:ext cx="101219" cy="139174"/>
            </a:xfrm>
            <a:prstGeom prst="rect">
              <a:avLst/>
            </a:prstGeom>
          </p:spPr>
        </p:pic>
        <p:sp>
          <p:nvSpPr>
            <p:cNvPr id="33" name="object 33"/>
            <p:cNvSpPr/>
            <p:nvPr/>
          </p:nvSpPr>
          <p:spPr>
            <a:xfrm>
              <a:off x="176504" y="203622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4" name="object 34"/>
            <p:cNvSpPr/>
            <p:nvPr/>
          </p:nvSpPr>
          <p:spPr>
            <a:xfrm>
              <a:off x="189156" y="205520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5" name="object 35"/>
            <p:cNvSpPr/>
            <p:nvPr/>
          </p:nvSpPr>
          <p:spPr>
            <a:xfrm>
              <a:off x="201809" y="2074178"/>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6" name="object 36"/>
            <p:cNvSpPr/>
            <p:nvPr/>
          </p:nvSpPr>
          <p:spPr>
            <a:xfrm>
              <a:off x="189156" y="2105809"/>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7" name="object 37"/>
            <p:cNvPicPr/>
            <p:nvPr/>
          </p:nvPicPr>
          <p:blipFill>
            <a:blip r:embed="rId8" cstate="print"/>
            <a:stretch>
              <a:fillRect/>
            </a:stretch>
          </p:blipFill>
          <p:spPr>
            <a:xfrm>
              <a:off x="233440" y="2102644"/>
              <a:ext cx="31635" cy="44283"/>
            </a:xfrm>
            <a:prstGeom prst="rect">
              <a:avLst/>
            </a:prstGeom>
          </p:spPr>
        </p:pic>
        <p:sp>
          <p:nvSpPr>
            <p:cNvPr id="38" name="object 38"/>
            <p:cNvSpPr/>
            <p:nvPr/>
          </p:nvSpPr>
          <p:spPr>
            <a:xfrm>
              <a:off x="233440" y="215641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9" name="object 39"/>
            <p:cNvSpPr/>
            <p:nvPr/>
          </p:nvSpPr>
          <p:spPr>
            <a:xfrm>
              <a:off x="252419" y="203622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7" name="object 7"/>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8" name="object 8"/>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9" name="object 9"/>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0" name="object 10"/>
          <p:cNvGrpSpPr/>
          <p:nvPr/>
        </p:nvGrpSpPr>
        <p:grpSpPr>
          <a:xfrm>
            <a:off x="2800794" y="140134"/>
            <a:ext cx="92075" cy="41275"/>
            <a:chOff x="2800794" y="140134"/>
            <a:chExt cx="92075" cy="41275"/>
          </a:xfrm>
        </p:grpSpPr>
        <p:sp>
          <p:nvSpPr>
            <p:cNvPr id="11" name="object 11"/>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2" name="object 12"/>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3" name="object 13"/>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4" name="object 14"/>
          <p:cNvGrpSpPr/>
          <p:nvPr/>
        </p:nvGrpSpPr>
        <p:grpSpPr>
          <a:xfrm>
            <a:off x="4044873" y="140134"/>
            <a:ext cx="92075" cy="41275"/>
            <a:chOff x="4044873" y="140134"/>
            <a:chExt cx="92075" cy="41275"/>
          </a:xfrm>
        </p:grpSpPr>
        <p:sp>
          <p:nvSpPr>
            <p:cNvPr id="15" name="object 15"/>
            <p:cNvSpPr/>
            <p:nvPr/>
          </p:nvSpPr>
          <p:spPr>
            <a:xfrm>
              <a:off x="404741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FFFFFF"/>
                </a:solidFill>
                <a:latin typeface="Microsoft Sans Serif"/>
                <a:cs typeface="Microsoft Sans Serif"/>
                <a:hlinkClick r:id="rId5" action="ppaction://hlinksldjump"/>
              </a:rPr>
              <a:t>Future</a:t>
            </a:r>
            <a:r>
              <a:rPr sz="600" spc="-5" dirty="0">
                <a:solidFill>
                  <a:srgbClr val="FFFFFF"/>
                </a:solidFill>
                <a:latin typeface="Microsoft Sans Serif"/>
                <a:cs typeface="Microsoft Sans Serif"/>
                <a:hlinkClick r:id="rId5" action="ppaction://hlinksldjump"/>
              </a:rPr>
              <a:t> </a:t>
            </a:r>
            <a:r>
              <a:rPr sz="600" spc="-10" dirty="0">
                <a:solidFill>
                  <a:srgbClr val="FFFFFF"/>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grpSp>
        <p:nvGrpSpPr>
          <p:cNvPr id="20" name="object 20"/>
          <p:cNvGrpSpPr/>
          <p:nvPr/>
        </p:nvGrpSpPr>
        <p:grpSpPr>
          <a:xfrm>
            <a:off x="173964" y="712678"/>
            <a:ext cx="106680" cy="144780"/>
            <a:chOff x="173964" y="712678"/>
            <a:chExt cx="106680" cy="144780"/>
          </a:xfrm>
        </p:grpSpPr>
        <p:pic>
          <p:nvPicPr>
            <p:cNvPr id="21" name="object 21"/>
            <p:cNvPicPr/>
            <p:nvPr/>
          </p:nvPicPr>
          <p:blipFill>
            <a:blip r:embed="rId6" cstate="print"/>
            <a:stretch>
              <a:fillRect/>
            </a:stretch>
          </p:blipFill>
          <p:spPr>
            <a:xfrm>
              <a:off x="176504" y="715218"/>
              <a:ext cx="101219" cy="139174"/>
            </a:xfrm>
            <a:prstGeom prst="rect">
              <a:avLst/>
            </a:prstGeom>
          </p:spPr>
        </p:pic>
        <p:sp>
          <p:nvSpPr>
            <p:cNvPr id="22" name="object 22"/>
            <p:cNvSpPr/>
            <p:nvPr/>
          </p:nvSpPr>
          <p:spPr>
            <a:xfrm>
              <a:off x="176504" y="71521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3" name="object 23"/>
            <p:cNvSpPr/>
            <p:nvPr/>
          </p:nvSpPr>
          <p:spPr>
            <a:xfrm>
              <a:off x="189156" y="73419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4" name="object 24"/>
            <p:cNvSpPr/>
            <p:nvPr/>
          </p:nvSpPr>
          <p:spPr>
            <a:xfrm>
              <a:off x="201809" y="75317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5" name="object 25"/>
            <p:cNvSpPr/>
            <p:nvPr/>
          </p:nvSpPr>
          <p:spPr>
            <a:xfrm>
              <a:off x="189156" y="784805"/>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6" name="object 26"/>
            <p:cNvPicPr/>
            <p:nvPr/>
          </p:nvPicPr>
          <p:blipFill>
            <a:blip r:embed="rId7" cstate="print"/>
            <a:stretch>
              <a:fillRect/>
            </a:stretch>
          </p:blipFill>
          <p:spPr>
            <a:xfrm>
              <a:off x="233440" y="781641"/>
              <a:ext cx="31635" cy="44283"/>
            </a:xfrm>
            <a:prstGeom prst="rect">
              <a:avLst/>
            </a:prstGeom>
          </p:spPr>
        </p:pic>
        <p:sp>
          <p:nvSpPr>
            <p:cNvPr id="27" name="object 27"/>
            <p:cNvSpPr/>
            <p:nvPr/>
          </p:nvSpPr>
          <p:spPr>
            <a:xfrm>
              <a:off x="233440" y="83541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8" name="object 28"/>
            <p:cNvSpPr/>
            <p:nvPr/>
          </p:nvSpPr>
          <p:spPr>
            <a:xfrm>
              <a:off x="252419" y="71521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29" name="object 29"/>
          <p:cNvGrpSpPr/>
          <p:nvPr/>
        </p:nvGrpSpPr>
        <p:grpSpPr>
          <a:xfrm>
            <a:off x="173964" y="1078971"/>
            <a:ext cx="106680" cy="144780"/>
            <a:chOff x="173964" y="1078971"/>
            <a:chExt cx="106680" cy="144780"/>
          </a:xfrm>
        </p:grpSpPr>
        <p:pic>
          <p:nvPicPr>
            <p:cNvPr id="30" name="object 30"/>
            <p:cNvPicPr/>
            <p:nvPr/>
          </p:nvPicPr>
          <p:blipFill>
            <a:blip r:embed="rId8" cstate="print"/>
            <a:stretch>
              <a:fillRect/>
            </a:stretch>
          </p:blipFill>
          <p:spPr>
            <a:xfrm>
              <a:off x="176504" y="1081511"/>
              <a:ext cx="101219" cy="139174"/>
            </a:xfrm>
            <a:prstGeom prst="rect">
              <a:avLst/>
            </a:prstGeom>
          </p:spPr>
        </p:pic>
        <p:sp>
          <p:nvSpPr>
            <p:cNvPr id="31" name="object 31"/>
            <p:cNvSpPr/>
            <p:nvPr/>
          </p:nvSpPr>
          <p:spPr>
            <a:xfrm>
              <a:off x="176504" y="108151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2" name="object 32"/>
            <p:cNvSpPr/>
            <p:nvPr/>
          </p:nvSpPr>
          <p:spPr>
            <a:xfrm>
              <a:off x="189156" y="110049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3" name="object 33"/>
            <p:cNvSpPr/>
            <p:nvPr/>
          </p:nvSpPr>
          <p:spPr>
            <a:xfrm>
              <a:off x="201809" y="1119468"/>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4" name="object 34"/>
            <p:cNvSpPr/>
            <p:nvPr/>
          </p:nvSpPr>
          <p:spPr>
            <a:xfrm>
              <a:off x="189156" y="1151099"/>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5" name="object 35"/>
            <p:cNvPicPr/>
            <p:nvPr/>
          </p:nvPicPr>
          <p:blipFill>
            <a:blip r:embed="rId7" cstate="print"/>
            <a:stretch>
              <a:fillRect/>
            </a:stretch>
          </p:blipFill>
          <p:spPr>
            <a:xfrm>
              <a:off x="233440" y="1147935"/>
              <a:ext cx="31635" cy="44283"/>
            </a:xfrm>
            <a:prstGeom prst="rect">
              <a:avLst/>
            </a:prstGeom>
          </p:spPr>
        </p:pic>
        <p:sp>
          <p:nvSpPr>
            <p:cNvPr id="36" name="object 36"/>
            <p:cNvSpPr/>
            <p:nvPr/>
          </p:nvSpPr>
          <p:spPr>
            <a:xfrm>
              <a:off x="233440" y="120170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7" name="object 37"/>
            <p:cNvSpPr/>
            <p:nvPr/>
          </p:nvSpPr>
          <p:spPr>
            <a:xfrm>
              <a:off x="252419" y="108151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38" name="object 38"/>
          <p:cNvGrpSpPr/>
          <p:nvPr/>
        </p:nvGrpSpPr>
        <p:grpSpPr>
          <a:xfrm>
            <a:off x="173964" y="1663489"/>
            <a:ext cx="106680" cy="144780"/>
            <a:chOff x="173964" y="1663489"/>
            <a:chExt cx="106680" cy="144780"/>
          </a:xfrm>
        </p:grpSpPr>
        <p:pic>
          <p:nvPicPr>
            <p:cNvPr id="39" name="object 39"/>
            <p:cNvPicPr/>
            <p:nvPr/>
          </p:nvPicPr>
          <p:blipFill>
            <a:blip r:embed="rId6" cstate="print"/>
            <a:stretch>
              <a:fillRect/>
            </a:stretch>
          </p:blipFill>
          <p:spPr>
            <a:xfrm>
              <a:off x="176504" y="1666029"/>
              <a:ext cx="101219" cy="139174"/>
            </a:xfrm>
            <a:prstGeom prst="rect">
              <a:avLst/>
            </a:prstGeom>
          </p:spPr>
        </p:pic>
        <p:sp>
          <p:nvSpPr>
            <p:cNvPr id="40" name="object 40"/>
            <p:cNvSpPr/>
            <p:nvPr/>
          </p:nvSpPr>
          <p:spPr>
            <a:xfrm>
              <a:off x="176504" y="1666029"/>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41" name="object 41"/>
            <p:cNvSpPr/>
            <p:nvPr/>
          </p:nvSpPr>
          <p:spPr>
            <a:xfrm>
              <a:off x="189156" y="168500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42" name="object 42"/>
            <p:cNvSpPr/>
            <p:nvPr/>
          </p:nvSpPr>
          <p:spPr>
            <a:xfrm>
              <a:off x="201809" y="170398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43" name="object 43"/>
            <p:cNvSpPr/>
            <p:nvPr/>
          </p:nvSpPr>
          <p:spPr>
            <a:xfrm>
              <a:off x="189156" y="173561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44" name="object 44"/>
            <p:cNvPicPr/>
            <p:nvPr/>
          </p:nvPicPr>
          <p:blipFill>
            <a:blip r:embed="rId9" cstate="print"/>
            <a:stretch>
              <a:fillRect/>
            </a:stretch>
          </p:blipFill>
          <p:spPr>
            <a:xfrm>
              <a:off x="233440" y="1732452"/>
              <a:ext cx="31635" cy="44283"/>
            </a:xfrm>
            <a:prstGeom prst="rect">
              <a:avLst/>
            </a:prstGeom>
          </p:spPr>
        </p:pic>
        <p:sp>
          <p:nvSpPr>
            <p:cNvPr id="45" name="object 45"/>
            <p:cNvSpPr/>
            <p:nvPr/>
          </p:nvSpPr>
          <p:spPr>
            <a:xfrm>
              <a:off x="233440" y="178622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6" name="object 46"/>
            <p:cNvSpPr/>
            <p:nvPr/>
          </p:nvSpPr>
          <p:spPr>
            <a:xfrm>
              <a:off x="252419" y="1666029"/>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7" name="object 47"/>
          <p:cNvGrpSpPr/>
          <p:nvPr/>
        </p:nvGrpSpPr>
        <p:grpSpPr>
          <a:xfrm>
            <a:off x="173964" y="2248006"/>
            <a:ext cx="106680" cy="144780"/>
            <a:chOff x="173964" y="2248006"/>
            <a:chExt cx="106680" cy="144780"/>
          </a:xfrm>
        </p:grpSpPr>
        <p:pic>
          <p:nvPicPr>
            <p:cNvPr id="48" name="object 48"/>
            <p:cNvPicPr/>
            <p:nvPr/>
          </p:nvPicPr>
          <p:blipFill>
            <a:blip r:embed="rId6" cstate="print"/>
            <a:stretch>
              <a:fillRect/>
            </a:stretch>
          </p:blipFill>
          <p:spPr>
            <a:xfrm>
              <a:off x="176504" y="2250546"/>
              <a:ext cx="101219" cy="139174"/>
            </a:xfrm>
            <a:prstGeom prst="rect">
              <a:avLst/>
            </a:prstGeom>
          </p:spPr>
        </p:pic>
        <p:sp>
          <p:nvSpPr>
            <p:cNvPr id="49" name="object 49"/>
            <p:cNvSpPr/>
            <p:nvPr/>
          </p:nvSpPr>
          <p:spPr>
            <a:xfrm>
              <a:off x="176504" y="225054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0" name="object 50"/>
            <p:cNvSpPr/>
            <p:nvPr/>
          </p:nvSpPr>
          <p:spPr>
            <a:xfrm>
              <a:off x="189156" y="226952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51" name="object 51"/>
            <p:cNvSpPr/>
            <p:nvPr/>
          </p:nvSpPr>
          <p:spPr>
            <a:xfrm>
              <a:off x="201809" y="228850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52" name="object 52"/>
            <p:cNvSpPr/>
            <p:nvPr/>
          </p:nvSpPr>
          <p:spPr>
            <a:xfrm>
              <a:off x="189156" y="232013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53" name="object 53"/>
            <p:cNvPicPr/>
            <p:nvPr/>
          </p:nvPicPr>
          <p:blipFill>
            <a:blip r:embed="rId9" cstate="print"/>
            <a:stretch>
              <a:fillRect/>
            </a:stretch>
          </p:blipFill>
          <p:spPr>
            <a:xfrm>
              <a:off x="233440" y="2316970"/>
              <a:ext cx="31635" cy="44283"/>
            </a:xfrm>
            <a:prstGeom prst="rect">
              <a:avLst/>
            </a:prstGeom>
          </p:spPr>
        </p:pic>
        <p:sp>
          <p:nvSpPr>
            <p:cNvPr id="54" name="object 54"/>
            <p:cNvSpPr/>
            <p:nvPr/>
          </p:nvSpPr>
          <p:spPr>
            <a:xfrm>
              <a:off x="233440" y="237074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5" name="object 55"/>
            <p:cNvSpPr/>
            <p:nvPr/>
          </p:nvSpPr>
          <p:spPr>
            <a:xfrm>
              <a:off x="252419" y="225054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56" name="object 56"/>
          <p:cNvSpPr txBox="1"/>
          <p:nvPr/>
        </p:nvSpPr>
        <p:spPr>
          <a:xfrm>
            <a:off x="95300" y="290228"/>
            <a:ext cx="4387215" cy="2255520"/>
          </a:xfrm>
          <a:prstGeom prst="rect">
            <a:avLst/>
          </a:prstGeom>
        </p:spPr>
        <p:txBody>
          <a:bodyPr vert="horz" wrap="square" lIns="0" tIns="139700" rIns="0" bIns="0" rtlCol="0">
            <a:spAutoFit/>
          </a:bodyPr>
          <a:lstStyle/>
          <a:p>
            <a:pPr marL="12700">
              <a:lnSpc>
                <a:spcPct val="100000"/>
              </a:lnSpc>
              <a:spcBef>
                <a:spcPts val="1100"/>
              </a:spcBef>
            </a:pPr>
            <a:r>
              <a:rPr sz="1400" spc="55" dirty="0">
                <a:solidFill>
                  <a:srgbClr val="132C68"/>
                </a:solidFill>
                <a:latin typeface="Microsoft Sans Serif"/>
                <a:cs typeface="Microsoft Sans Serif"/>
              </a:rPr>
              <a:t>Future</a:t>
            </a:r>
            <a:r>
              <a:rPr sz="1400" spc="-80" dirty="0">
                <a:solidFill>
                  <a:srgbClr val="132C68"/>
                </a:solidFill>
                <a:latin typeface="Microsoft Sans Serif"/>
                <a:cs typeface="Microsoft Sans Serif"/>
              </a:rPr>
              <a:t> </a:t>
            </a:r>
            <a:r>
              <a:rPr sz="1400" spc="10" dirty="0">
                <a:solidFill>
                  <a:srgbClr val="132C68"/>
                </a:solidFill>
                <a:latin typeface="Microsoft Sans Serif"/>
                <a:cs typeface="Microsoft Sans Serif"/>
              </a:rPr>
              <a:t>Scope</a:t>
            </a:r>
            <a:endParaRPr sz="1400" dirty="0">
              <a:latin typeface="Microsoft Sans Serif"/>
              <a:cs typeface="Microsoft Sans Serif"/>
            </a:endParaRPr>
          </a:p>
          <a:p>
            <a:pPr marL="289560">
              <a:lnSpc>
                <a:spcPct val="100000"/>
              </a:lnSpc>
              <a:spcBef>
                <a:spcPts val="610"/>
              </a:spcBef>
            </a:pPr>
            <a:r>
              <a:rPr sz="900" b="1" spc="20" dirty="0">
                <a:solidFill>
                  <a:srgbClr val="132C68"/>
                </a:solidFill>
                <a:latin typeface="Arial"/>
                <a:cs typeface="Arial"/>
              </a:rPr>
              <a:t>There</a:t>
            </a:r>
            <a:r>
              <a:rPr sz="900" b="1" spc="-15" dirty="0">
                <a:solidFill>
                  <a:srgbClr val="132C68"/>
                </a:solidFill>
                <a:latin typeface="Arial"/>
                <a:cs typeface="Arial"/>
              </a:rPr>
              <a:t> </a:t>
            </a:r>
            <a:r>
              <a:rPr sz="900" b="1" spc="40" dirty="0">
                <a:solidFill>
                  <a:srgbClr val="132C68"/>
                </a:solidFill>
                <a:latin typeface="Arial"/>
                <a:cs typeface="Arial"/>
              </a:rPr>
              <a:t>are</a:t>
            </a:r>
            <a:r>
              <a:rPr sz="900" b="1" spc="-15" dirty="0">
                <a:solidFill>
                  <a:srgbClr val="132C68"/>
                </a:solidFill>
                <a:latin typeface="Arial"/>
                <a:cs typeface="Arial"/>
              </a:rPr>
              <a:t> </a:t>
            </a:r>
            <a:r>
              <a:rPr sz="900" b="1" spc="5" dirty="0">
                <a:solidFill>
                  <a:srgbClr val="132C68"/>
                </a:solidFill>
                <a:latin typeface="Arial"/>
                <a:cs typeface="Arial"/>
              </a:rPr>
              <a:t>basically</a:t>
            </a:r>
            <a:r>
              <a:rPr sz="900" b="1" spc="-15" dirty="0">
                <a:solidFill>
                  <a:srgbClr val="132C68"/>
                </a:solidFill>
                <a:latin typeface="Arial"/>
                <a:cs typeface="Arial"/>
              </a:rPr>
              <a:t> </a:t>
            </a:r>
            <a:r>
              <a:rPr sz="900" b="1" spc="45" dirty="0">
                <a:solidFill>
                  <a:srgbClr val="132C68"/>
                </a:solidFill>
                <a:latin typeface="Arial"/>
                <a:cs typeface="Arial"/>
              </a:rPr>
              <a:t>three</a:t>
            </a:r>
            <a:r>
              <a:rPr sz="900" b="1" spc="-15" dirty="0">
                <a:solidFill>
                  <a:srgbClr val="132C68"/>
                </a:solidFill>
                <a:latin typeface="Arial"/>
                <a:cs typeface="Arial"/>
              </a:rPr>
              <a:t> </a:t>
            </a:r>
            <a:r>
              <a:rPr sz="900" b="1" spc="40" dirty="0">
                <a:solidFill>
                  <a:srgbClr val="132C68"/>
                </a:solidFill>
                <a:latin typeface="Arial"/>
                <a:cs typeface="Arial"/>
              </a:rPr>
              <a:t>major</a:t>
            </a:r>
            <a:r>
              <a:rPr sz="900" b="1" spc="-15" dirty="0">
                <a:solidFill>
                  <a:srgbClr val="132C68"/>
                </a:solidFill>
                <a:latin typeface="Arial"/>
                <a:cs typeface="Arial"/>
              </a:rPr>
              <a:t> </a:t>
            </a:r>
            <a:r>
              <a:rPr sz="900" b="1" spc="50" dirty="0">
                <a:solidFill>
                  <a:srgbClr val="132C68"/>
                </a:solidFill>
                <a:latin typeface="Arial"/>
                <a:cs typeface="Arial"/>
              </a:rPr>
              <a:t>future</a:t>
            </a:r>
            <a:r>
              <a:rPr sz="900" b="1" spc="-15" dirty="0">
                <a:solidFill>
                  <a:srgbClr val="132C68"/>
                </a:solidFill>
                <a:latin typeface="Arial"/>
                <a:cs typeface="Arial"/>
              </a:rPr>
              <a:t> </a:t>
            </a:r>
            <a:r>
              <a:rPr sz="900" b="1" spc="-20" dirty="0">
                <a:solidFill>
                  <a:srgbClr val="132C68"/>
                </a:solidFill>
                <a:latin typeface="Arial"/>
                <a:cs typeface="Arial"/>
              </a:rPr>
              <a:t>scopes</a:t>
            </a:r>
            <a:r>
              <a:rPr sz="900" b="1" spc="-15" dirty="0">
                <a:solidFill>
                  <a:srgbClr val="132C68"/>
                </a:solidFill>
                <a:latin typeface="Arial"/>
                <a:cs typeface="Arial"/>
              </a:rPr>
              <a:t> </a:t>
            </a:r>
            <a:r>
              <a:rPr sz="900" b="1" spc="35" dirty="0">
                <a:solidFill>
                  <a:srgbClr val="132C68"/>
                </a:solidFill>
                <a:latin typeface="Arial"/>
                <a:cs typeface="Arial"/>
              </a:rPr>
              <a:t>for</a:t>
            </a:r>
            <a:r>
              <a:rPr sz="900" b="1" spc="-15" dirty="0">
                <a:solidFill>
                  <a:srgbClr val="132C68"/>
                </a:solidFill>
                <a:latin typeface="Arial"/>
                <a:cs typeface="Arial"/>
              </a:rPr>
              <a:t> </a:t>
            </a:r>
            <a:r>
              <a:rPr sz="900" b="1" spc="20" dirty="0">
                <a:solidFill>
                  <a:srgbClr val="132C68"/>
                </a:solidFill>
                <a:latin typeface="Arial"/>
                <a:cs typeface="Arial"/>
              </a:rPr>
              <a:t>this</a:t>
            </a:r>
            <a:r>
              <a:rPr sz="900" b="1" spc="-15" dirty="0">
                <a:solidFill>
                  <a:srgbClr val="132C68"/>
                </a:solidFill>
                <a:latin typeface="Arial"/>
                <a:cs typeface="Arial"/>
              </a:rPr>
              <a:t> </a:t>
            </a:r>
            <a:r>
              <a:rPr sz="900" b="1" spc="25" dirty="0">
                <a:solidFill>
                  <a:srgbClr val="132C68"/>
                </a:solidFill>
                <a:latin typeface="Arial"/>
                <a:cs typeface="Arial"/>
              </a:rPr>
              <a:t>project</a:t>
            </a:r>
            <a:endParaRPr sz="900" dirty="0">
              <a:latin typeface="Arial"/>
              <a:cs typeface="Arial"/>
            </a:endParaRPr>
          </a:p>
          <a:p>
            <a:pPr>
              <a:lnSpc>
                <a:spcPct val="100000"/>
              </a:lnSpc>
              <a:spcBef>
                <a:spcPts val="5"/>
              </a:spcBef>
            </a:pPr>
            <a:endParaRPr sz="1550" dirty="0">
              <a:latin typeface="Arial"/>
              <a:cs typeface="Arial"/>
            </a:endParaRPr>
          </a:p>
          <a:p>
            <a:pPr marL="289560" marR="7620">
              <a:lnSpc>
                <a:spcPct val="101499"/>
              </a:lnSpc>
            </a:pPr>
            <a:r>
              <a:rPr sz="900" b="1" spc="20" dirty="0">
                <a:solidFill>
                  <a:srgbClr val="132C68"/>
                </a:solidFill>
                <a:latin typeface="Arial"/>
                <a:cs typeface="Arial"/>
              </a:rPr>
              <a:t>Exploration </a:t>
            </a:r>
            <a:r>
              <a:rPr sz="900" b="1" spc="25" dirty="0">
                <a:solidFill>
                  <a:srgbClr val="132C68"/>
                </a:solidFill>
                <a:latin typeface="Arial"/>
                <a:cs typeface="Arial"/>
              </a:rPr>
              <a:t>of </a:t>
            </a:r>
            <a:r>
              <a:rPr sz="900" b="1" spc="40" dirty="0">
                <a:solidFill>
                  <a:srgbClr val="132C68"/>
                </a:solidFill>
                <a:latin typeface="Arial"/>
                <a:cs typeface="Arial"/>
              </a:rPr>
              <a:t>Modern </a:t>
            </a:r>
            <a:r>
              <a:rPr sz="900" b="1" spc="-5" dirty="0">
                <a:solidFill>
                  <a:srgbClr val="132C68"/>
                </a:solidFill>
                <a:latin typeface="Arial"/>
                <a:cs typeface="Arial"/>
              </a:rPr>
              <a:t>Classiﬁers</a:t>
            </a:r>
            <a:r>
              <a:rPr sz="900" spc="-5" dirty="0">
                <a:solidFill>
                  <a:srgbClr val="132C68"/>
                </a:solidFill>
                <a:latin typeface="Microsoft Sans Serif"/>
                <a:cs typeface="Microsoft Sans Serif"/>
              </a:rPr>
              <a:t>: </a:t>
            </a:r>
            <a:r>
              <a:rPr sz="900" spc="5" dirty="0">
                <a:solidFill>
                  <a:srgbClr val="132C68"/>
                </a:solidFill>
                <a:latin typeface="Microsoft Sans Serif"/>
                <a:cs typeface="Microsoft Sans Serif"/>
              </a:rPr>
              <a:t>Testing </a:t>
            </a:r>
            <a:r>
              <a:rPr sz="900" spc="15" dirty="0">
                <a:solidFill>
                  <a:srgbClr val="132C68"/>
                </a:solidFill>
                <a:latin typeface="Microsoft Sans Serif"/>
                <a:cs typeface="Microsoft Sans Serif"/>
              </a:rPr>
              <a:t>advanced </a:t>
            </a:r>
            <a:r>
              <a:rPr sz="900" spc="10" dirty="0">
                <a:solidFill>
                  <a:srgbClr val="132C68"/>
                </a:solidFill>
                <a:latin typeface="Microsoft Sans Serif"/>
                <a:cs typeface="Microsoft Sans Serif"/>
              </a:rPr>
              <a:t>classiﬁers such </a:t>
            </a:r>
            <a:r>
              <a:rPr sz="900" spc="-15" dirty="0">
                <a:solidFill>
                  <a:srgbClr val="132C68"/>
                </a:solidFill>
                <a:latin typeface="Microsoft Sans Serif"/>
                <a:cs typeface="Microsoft Sans Serif"/>
              </a:rPr>
              <a:t>as </a:t>
            </a:r>
            <a:r>
              <a:rPr sz="900" spc="-10" dirty="0">
                <a:solidFill>
                  <a:srgbClr val="132C68"/>
                </a:solidFill>
                <a:latin typeface="Microsoft Sans Serif"/>
                <a:cs typeface="Microsoft Sans Serif"/>
              </a:rPr>
              <a:t> </a:t>
            </a:r>
            <a:r>
              <a:rPr sz="900" spc="10" dirty="0">
                <a:solidFill>
                  <a:srgbClr val="132C68"/>
                </a:solidFill>
                <a:latin typeface="Microsoft Sans Serif"/>
                <a:cs typeface="Microsoft Sans Serif"/>
              </a:rPr>
              <a:t>AdaBoost,</a:t>
            </a:r>
            <a:r>
              <a:rPr sz="900" spc="-5" dirty="0">
                <a:solidFill>
                  <a:srgbClr val="132C68"/>
                </a:solidFill>
                <a:latin typeface="Microsoft Sans Serif"/>
                <a:cs typeface="Microsoft Sans Serif"/>
              </a:rPr>
              <a:t> </a:t>
            </a:r>
            <a:r>
              <a:rPr sz="900" spc="5" dirty="0">
                <a:solidFill>
                  <a:srgbClr val="132C68"/>
                </a:solidFill>
                <a:latin typeface="Microsoft Sans Serif"/>
                <a:cs typeface="Microsoft Sans Serif"/>
              </a:rPr>
              <a:t>CatBoost,</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dirty="0">
                <a:solidFill>
                  <a:srgbClr val="132C68"/>
                </a:solidFill>
                <a:latin typeface="Microsoft Sans Serif"/>
                <a:cs typeface="Microsoft Sans Serif"/>
              </a:rPr>
              <a:t> </a:t>
            </a:r>
            <a:r>
              <a:rPr sz="900" spc="20" dirty="0">
                <a:solidFill>
                  <a:srgbClr val="132C68"/>
                </a:solidFill>
                <a:latin typeface="Microsoft Sans Serif"/>
                <a:cs typeface="Microsoft Sans Serif"/>
              </a:rPr>
              <a:t>techniques</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like</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bagging</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boosting</a:t>
            </a:r>
            <a:r>
              <a:rPr sz="900"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5" dirty="0">
                <a:solidFill>
                  <a:srgbClr val="132C68"/>
                </a:solidFill>
                <a:latin typeface="Microsoft Sans Serif"/>
                <a:cs typeface="Microsoft Sans Serif"/>
              </a:rPr>
              <a:t>analyse</a:t>
            </a:r>
            <a:r>
              <a:rPr sz="900" dirty="0">
                <a:solidFill>
                  <a:srgbClr val="132C68"/>
                </a:solidFill>
                <a:latin typeface="Microsoft Sans Serif"/>
                <a:cs typeface="Microsoft Sans Serif"/>
              </a:rPr>
              <a:t> </a:t>
            </a:r>
            <a:r>
              <a:rPr sz="900" spc="35" dirty="0">
                <a:solidFill>
                  <a:srgbClr val="132C68"/>
                </a:solidFill>
                <a:latin typeface="Microsoft Sans Serif"/>
                <a:cs typeface="Microsoft Sans Serif"/>
              </a:rPr>
              <a:t>the </a:t>
            </a:r>
            <a:r>
              <a:rPr sz="900" spc="-225" dirty="0">
                <a:solidFill>
                  <a:srgbClr val="132C68"/>
                </a:solidFill>
                <a:latin typeface="Microsoft Sans Serif"/>
                <a:cs typeface="Microsoft Sans Serif"/>
              </a:rPr>
              <a:t> </a:t>
            </a:r>
            <a:r>
              <a:rPr sz="900" spc="35" dirty="0">
                <a:solidFill>
                  <a:srgbClr val="132C68"/>
                </a:solidFill>
                <a:latin typeface="Microsoft Sans Serif"/>
                <a:cs typeface="Microsoft Sans Serif"/>
              </a:rPr>
              <a:t>model</a:t>
            </a:r>
            <a:r>
              <a:rPr sz="900" spc="-15" dirty="0">
                <a:solidFill>
                  <a:srgbClr val="132C68"/>
                </a:solidFill>
                <a:latin typeface="Microsoft Sans Serif"/>
                <a:cs typeface="Microsoft Sans Serif"/>
              </a:rPr>
              <a:t> </a:t>
            </a:r>
            <a:r>
              <a:rPr sz="900" spc="35" dirty="0">
                <a:solidFill>
                  <a:srgbClr val="132C68"/>
                </a:solidFill>
                <a:latin typeface="Microsoft Sans Serif"/>
                <a:cs typeface="Microsoft Sans Serif"/>
              </a:rPr>
              <a:t>performance</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on</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real</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time</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data.</a:t>
            </a:r>
            <a:endParaRPr sz="900" dirty="0">
              <a:latin typeface="Microsoft Sans Serif"/>
              <a:cs typeface="Microsoft Sans Serif"/>
            </a:endParaRPr>
          </a:p>
          <a:p>
            <a:pPr>
              <a:lnSpc>
                <a:spcPct val="100000"/>
              </a:lnSpc>
              <a:spcBef>
                <a:spcPts val="15"/>
              </a:spcBef>
            </a:pPr>
            <a:endParaRPr sz="1150" dirty="0">
              <a:latin typeface="Microsoft Sans Serif"/>
              <a:cs typeface="Microsoft Sans Serif"/>
            </a:endParaRPr>
          </a:p>
          <a:p>
            <a:pPr marL="289560" marR="5080">
              <a:lnSpc>
                <a:spcPct val="101499"/>
              </a:lnSpc>
            </a:pPr>
            <a:r>
              <a:rPr sz="900" b="1" spc="10" dirty="0">
                <a:solidFill>
                  <a:srgbClr val="132C68"/>
                </a:solidFill>
                <a:latin typeface="Arial"/>
                <a:cs typeface="Arial"/>
              </a:rPr>
              <a:t>Real-Time </a:t>
            </a:r>
            <a:r>
              <a:rPr sz="900" b="1" spc="30" dirty="0">
                <a:solidFill>
                  <a:srgbClr val="132C68"/>
                </a:solidFill>
                <a:latin typeface="Arial"/>
                <a:cs typeface="Arial"/>
              </a:rPr>
              <a:t>Deployment and </a:t>
            </a:r>
            <a:r>
              <a:rPr sz="900" b="1" spc="20" dirty="0">
                <a:solidFill>
                  <a:srgbClr val="132C68"/>
                </a:solidFill>
                <a:latin typeface="Arial"/>
                <a:cs typeface="Arial"/>
              </a:rPr>
              <a:t>Simulation</a:t>
            </a:r>
            <a:r>
              <a:rPr sz="900" spc="20" dirty="0">
                <a:solidFill>
                  <a:srgbClr val="132C68"/>
                </a:solidFill>
                <a:latin typeface="Microsoft Sans Serif"/>
                <a:cs typeface="Microsoft Sans Serif"/>
              </a:rPr>
              <a:t>: Deploying </a:t>
            </a:r>
            <a:r>
              <a:rPr sz="900" spc="35" dirty="0">
                <a:solidFill>
                  <a:srgbClr val="132C68"/>
                </a:solidFill>
                <a:latin typeface="Microsoft Sans Serif"/>
                <a:cs typeface="Microsoft Sans Serif"/>
              </a:rPr>
              <a:t>the trained </a:t>
            </a:r>
            <a:r>
              <a:rPr sz="900" spc="10" dirty="0">
                <a:solidFill>
                  <a:srgbClr val="132C68"/>
                </a:solidFill>
                <a:latin typeface="Microsoft Sans Serif"/>
                <a:cs typeface="Microsoft Sans Serif"/>
              </a:rPr>
              <a:t>ML </a:t>
            </a:r>
            <a:r>
              <a:rPr sz="900" spc="35" dirty="0">
                <a:solidFill>
                  <a:srgbClr val="132C68"/>
                </a:solidFill>
                <a:latin typeface="Microsoft Sans Serif"/>
                <a:cs typeface="Microsoft Sans Serif"/>
              </a:rPr>
              <a:t>model </a:t>
            </a:r>
            <a:r>
              <a:rPr sz="900" spc="40" dirty="0">
                <a:solidFill>
                  <a:srgbClr val="132C68"/>
                </a:solidFill>
                <a:latin typeface="Microsoft Sans Serif"/>
                <a:cs typeface="Microsoft Sans Serif"/>
              </a:rPr>
              <a:t> </a:t>
            </a:r>
            <a:r>
              <a:rPr sz="900" spc="45" dirty="0">
                <a:solidFill>
                  <a:srgbClr val="132C68"/>
                </a:solidFill>
                <a:latin typeface="Microsoft Sans Serif"/>
                <a:cs typeface="Microsoft Sans Serif"/>
              </a:rPr>
              <a:t>on</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real-time</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network</a:t>
            </a:r>
            <a:r>
              <a:rPr sz="900" dirty="0">
                <a:solidFill>
                  <a:srgbClr val="132C68"/>
                </a:solidFill>
                <a:latin typeface="Microsoft Sans Serif"/>
                <a:cs typeface="Microsoft Sans Serif"/>
              </a:rPr>
              <a:t> </a:t>
            </a:r>
            <a:r>
              <a:rPr sz="900" spc="25" dirty="0">
                <a:solidFill>
                  <a:srgbClr val="132C68"/>
                </a:solidFill>
                <a:latin typeface="Microsoft Sans Serif"/>
                <a:cs typeface="Microsoft Sans Serif"/>
              </a:rPr>
              <a:t>data</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simulating</a:t>
            </a:r>
            <a:r>
              <a:rPr sz="900" dirty="0">
                <a:solidFill>
                  <a:srgbClr val="132C68"/>
                </a:solidFill>
                <a:latin typeface="Microsoft Sans Serif"/>
                <a:cs typeface="Microsoft Sans Serif"/>
              </a:rPr>
              <a:t> </a:t>
            </a:r>
            <a:r>
              <a:rPr sz="900" spc="-5" dirty="0">
                <a:solidFill>
                  <a:srgbClr val="132C68"/>
                </a:solidFill>
                <a:latin typeface="Microsoft Sans Serif"/>
                <a:cs typeface="Microsoft Sans Serif"/>
              </a:rPr>
              <a:t>a </a:t>
            </a:r>
            <a:r>
              <a:rPr sz="900" spc="40" dirty="0">
                <a:solidFill>
                  <a:srgbClr val="132C68"/>
                </a:solidFill>
                <a:latin typeface="Microsoft Sans Serif"/>
                <a:cs typeface="Microsoft Sans Serif"/>
              </a:rPr>
              <a:t>network</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using</a:t>
            </a:r>
            <a:r>
              <a:rPr sz="900" dirty="0">
                <a:solidFill>
                  <a:srgbClr val="132C68"/>
                </a:solidFill>
                <a:latin typeface="Microsoft Sans Serif"/>
                <a:cs typeface="Microsoft Sans Serif"/>
              </a:rPr>
              <a:t> </a:t>
            </a:r>
            <a:r>
              <a:rPr sz="900" spc="25" dirty="0">
                <a:solidFill>
                  <a:srgbClr val="132C68"/>
                </a:solidFill>
                <a:latin typeface="Microsoft Sans Serif"/>
                <a:cs typeface="Microsoft Sans Serif"/>
              </a:rPr>
              <a:t>tools</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like</a:t>
            </a:r>
            <a:r>
              <a:rPr sz="900" spc="-5" dirty="0">
                <a:solidFill>
                  <a:srgbClr val="132C68"/>
                </a:solidFill>
                <a:latin typeface="Microsoft Sans Serif"/>
                <a:cs typeface="Microsoft Sans Serif"/>
              </a:rPr>
              <a:t> </a:t>
            </a:r>
            <a:r>
              <a:rPr sz="900" dirty="0">
                <a:solidFill>
                  <a:srgbClr val="132C68"/>
                </a:solidFill>
                <a:latin typeface="Microsoft Sans Serif"/>
                <a:cs typeface="Microsoft Sans Serif"/>
              </a:rPr>
              <a:t>Cooja </a:t>
            </a:r>
            <a:r>
              <a:rPr sz="900" spc="50" dirty="0">
                <a:solidFill>
                  <a:srgbClr val="132C68"/>
                </a:solidFill>
                <a:latin typeface="Microsoft Sans Serif"/>
                <a:cs typeface="Microsoft Sans Serif"/>
              </a:rPr>
              <a:t>for </a:t>
            </a:r>
            <a:r>
              <a:rPr sz="900" spc="-225" dirty="0">
                <a:solidFill>
                  <a:srgbClr val="132C68"/>
                </a:solidFill>
                <a:latin typeface="Microsoft Sans Serif"/>
                <a:cs typeface="Microsoft Sans Serif"/>
              </a:rPr>
              <a:t> </a:t>
            </a:r>
            <a:r>
              <a:rPr sz="900" spc="50" dirty="0">
                <a:solidFill>
                  <a:srgbClr val="132C68"/>
                </a:solidFill>
                <a:latin typeface="Microsoft Sans Serif"/>
                <a:cs typeface="Microsoft Sans Serif"/>
              </a:rPr>
              <a:t>further</a:t>
            </a:r>
            <a:r>
              <a:rPr sz="900" spc="-15" dirty="0">
                <a:solidFill>
                  <a:srgbClr val="132C68"/>
                </a:solidFill>
                <a:latin typeface="Microsoft Sans Serif"/>
                <a:cs typeface="Microsoft Sans Serif"/>
              </a:rPr>
              <a:t> </a:t>
            </a:r>
            <a:r>
              <a:rPr sz="900" spc="25" dirty="0">
                <a:solidFill>
                  <a:srgbClr val="132C68"/>
                </a:solidFill>
                <a:latin typeface="Microsoft Sans Serif"/>
                <a:cs typeface="Microsoft Sans Serif"/>
              </a:rPr>
              <a:t>validation</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testing</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in</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controlled</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environments.</a:t>
            </a:r>
            <a:endParaRPr sz="900" dirty="0">
              <a:latin typeface="Microsoft Sans Serif"/>
              <a:cs typeface="Microsoft Sans Serif"/>
            </a:endParaRPr>
          </a:p>
          <a:p>
            <a:pPr>
              <a:lnSpc>
                <a:spcPct val="100000"/>
              </a:lnSpc>
              <a:spcBef>
                <a:spcPts val="10"/>
              </a:spcBef>
            </a:pPr>
            <a:endParaRPr sz="1150" dirty="0">
              <a:latin typeface="Microsoft Sans Serif"/>
              <a:cs typeface="Microsoft Sans Serif"/>
            </a:endParaRPr>
          </a:p>
          <a:p>
            <a:pPr marL="289560" marR="65405">
              <a:lnSpc>
                <a:spcPct val="101499"/>
              </a:lnSpc>
              <a:spcBef>
                <a:spcPts val="5"/>
              </a:spcBef>
            </a:pPr>
            <a:r>
              <a:rPr sz="900" b="1" spc="-5" dirty="0">
                <a:solidFill>
                  <a:srgbClr val="132C68"/>
                </a:solidFill>
                <a:latin typeface="Arial"/>
                <a:cs typeface="Arial"/>
              </a:rPr>
              <a:t>Using</a:t>
            </a:r>
            <a:r>
              <a:rPr sz="900" b="1" spc="-25" dirty="0">
                <a:solidFill>
                  <a:srgbClr val="132C68"/>
                </a:solidFill>
                <a:latin typeface="Arial"/>
                <a:cs typeface="Arial"/>
              </a:rPr>
              <a:t> </a:t>
            </a:r>
            <a:r>
              <a:rPr sz="900" b="1" dirty="0">
                <a:solidFill>
                  <a:srgbClr val="132C68"/>
                </a:solidFill>
                <a:latin typeface="Arial"/>
                <a:cs typeface="Arial"/>
              </a:rPr>
              <a:t>WGAN</a:t>
            </a:r>
            <a:r>
              <a:rPr sz="900" b="1" spc="-25" dirty="0">
                <a:solidFill>
                  <a:srgbClr val="132C68"/>
                </a:solidFill>
                <a:latin typeface="Arial"/>
                <a:cs typeface="Arial"/>
              </a:rPr>
              <a:t> </a:t>
            </a:r>
            <a:r>
              <a:rPr sz="900" b="1" spc="35" dirty="0">
                <a:solidFill>
                  <a:srgbClr val="132C68"/>
                </a:solidFill>
                <a:latin typeface="Arial"/>
                <a:cs typeface="Arial"/>
              </a:rPr>
              <a:t>for</a:t>
            </a:r>
            <a:r>
              <a:rPr sz="900" b="1" spc="-20" dirty="0">
                <a:solidFill>
                  <a:srgbClr val="132C68"/>
                </a:solidFill>
                <a:latin typeface="Arial"/>
                <a:cs typeface="Arial"/>
              </a:rPr>
              <a:t> </a:t>
            </a:r>
            <a:r>
              <a:rPr sz="900" b="1" spc="35" dirty="0">
                <a:solidFill>
                  <a:srgbClr val="132C68"/>
                </a:solidFill>
                <a:latin typeface="Arial"/>
                <a:cs typeface="Arial"/>
              </a:rPr>
              <a:t>Dataset</a:t>
            </a:r>
            <a:r>
              <a:rPr sz="900" b="1" spc="-25" dirty="0">
                <a:solidFill>
                  <a:srgbClr val="132C68"/>
                </a:solidFill>
                <a:latin typeface="Arial"/>
                <a:cs typeface="Arial"/>
              </a:rPr>
              <a:t> </a:t>
            </a:r>
            <a:r>
              <a:rPr sz="900" b="1" spc="30" dirty="0">
                <a:solidFill>
                  <a:srgbClr val="132C68"/>
                </a:solidFill>
                <a:latin typeface="Arial"/>
                <a:cs typeface="Arial"/>
              </a:rPr>
              <a:t>Augmentation</a:t>
            </a:r>
            <a:r>
              <a:rPr sz="900" spc="30" dirty="0">
                <a:solidFill>
                  <a:srgbClr val="132C68"/>
                </a:solidFill>
                <a:latin typeface="Microsoft Sans Serif"/>
                <a:cs typeface="Microsoft Sans Serif"/>
              </a:rPr>
              <a:t>:</a:t>
            </a:r>
            <a:r>
              <a:rPr sz="900" spc="25" dirty="0">
                <a:solidFill>
                  <a:srgbClr val="132C68"/>
                </a:solidFill>
                <a:latin typeface="Microsoft Sans Serif"/>
                <a:cs typeface="Microsoft Sans Serif"/>
              </a:rPr>
              <a:t> </a:t>
            </a:r>
            <a:r>
              <a:rPr sz="900" spc="35" dirty="0">
                <a:solidFill>
                  <a:srgbClr val="132C68"/>
                </a:solidFill>
                <a:latin typeface="Microsoft Sans Serif"/>
                <a:cs typeface="Microsoft Sans Serif"/>
              </a:rPr>
              <a:t>Implementing</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WGAN</a:t>
            </a:r>
            <a:r>
              <a:rPr sz="900" spc="-1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15" dirty="0">
                <a:solidFill>
                  <a:srgbClr val="132C68"/>
                </a:solidFill>
                <a:latin typeface="Microsoft Sans Serif"/>
                <a:cs typeface="Microsoft Sans Serif"/>
              </a:rPr>
              <a:t> </a:t>
            </a:r>
            <a:r>
              <a:rPr sz="900" spc="10" dirty="0">
                <a:solidFill>
                  <a:srgbClr val="132C68"/>
                </a:solidFill>
                <a:latin typeface="Microsoft Sans Serif"/>
                <a:cs typeface="Microsoft Sans Serif"/>
              </a:rPr>
              <a:t>increase </a:t>
            </a:r>
            <a:r>
              <a:rPr sz="900" spc="-220"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dataset</a:t>
            </a:r>
            <a:r>
              <a:rPr sz="900" spc="-5" dirty="0">
                <a:solidFill>
                  <a:srgbClr val="132C68"/>
                </a:solidFill>
                <a:latin typeface="Microsoft Sans Serif"/>
                <a:cs typeface="Microsoft Sans Serif"/>
              </a:rPr>
              <a:t> </a:t>
            </a:r>
            <a:r>
              <a:rPr sz="900" spc="-10" dirty="0">
                <a:solidFill>
                  <a:srgbClr val="132C68"/>
                </a:solidFill>
                <a:latin typeface="Microsoft Sans Serif"/>
                <a:cs typeface="Microsoft Sans Serif"/>
              </a:rPr>
              <a:t>size</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for</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better</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model</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training</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when</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working</a:t>
            </a:r>
            <a:r>
              <a:rPr sz="900" spc="-5" dirty="0">
                <a:solidFill>
                  <a:srgbClr val="132C68"/>
                </a:solidFill>
                <a:latin typeface="Microsoft Sans Serif"/>
                <a:cs typeface="Microsoft Sans Serif"/>
              </a:rPr>
              <a:t> </a:t>
            </a:r>
            <a:r>
              <a:rPr sz="900" spc="45" dirty="0">
                <a:solidFill>
                  <a:srgbClr val="132C68"/>
                </a:solidFill>
                <a:latin typeface="Microsoft Sans Serif"/>
                <a:cs typeface="Microsoft Sans Serif"/>
              </a:rPr>
              <a:t>on</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real</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time</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data.</a:t>
            </a:r>
            <a:endParaRPr sz="900" dirty="0">
              <a:latin typeface="Microsoft Sans Serif"/>
              <a:cs typeface="Microsoft Sans Serif"/>
            </a:endParaRPr>
          </a:p>
        </p:txBody>
      </p:sp>
      <p:pic>
        <p:nvPicPr>
          <p:cNvPr id="57" name="object 57"/>
          <p:cNvPicPr/>
          <p:nvPr/>
        </p:nvPicPr>
        <p:blipFill>
          <a:blip r:embed="rId10" cstate="print"/>
          <a:stretch>
            <a:fillRect/>
          </a:stretch>
        </p:blipFill>
        <p:spPr>
          <a:xfrm>
            <a:off x="1977910" y="2642354"/>
            <a:ext cx="898574" cy="662363"/>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E65BF-6983-33BF-92BE-FABB44A67DAD}"/>
              </a:ext>
            </a:extLst>
          </p:cNvPr>
          <p:cNvSpPr txBox="1"/>
          <p:nvPr/>
        </p:nvSpPr>
        <p:spPr>
          <a:xfrm>
            <a:off x="323850" y="892175"/>
            <a:ext cx="3810000" cy="1815882"/>
          </a:xfrm>
          <a:prstGeom prst="rect">
            <a:avLst/>
          </a:prstGeom>
          <a:noFill/>
        </p:spPr>
        <p:txBody>
          <a:bodyPr wrap="square" rtlCol="0">
            <a:spAutoFit/>
          </a:bodyPr>
          <a:lstStyle/>
          <a:p>
            <a:pPr marL="171450" indent="-171450">
              <a:buFont typeface="Arial" panose="020B0604020202020204" pitchFamily="34" charset="0"/>
              <a:buChar char="•"/>
            </a:pPr>
            <a:r>
              <a:rPr lang="en-IN" sz="800" dirty="0" err="1"/>
              <a:t>Fenanir</a:t>
            </a:r>
            <a:r>
              <a:rPr lang="en-IN" sz="800" dirty="0"/>
              <a:t>, S., </a:t>
            </a:r>
            <a:r>
              <a:rPr lang="en-IN" sz="800" dirty="0" err="1"/>
              <a:t>Semchedine</a:t>
            </a:r>
            <a:r>
              <a:rPr lang="en-IN" sz="800" dirty="0"/>
              <a:t>, F., </a:t>
            </a:r>
            <a:r>
              <a:rPr lang="en-IN" sz="800" dirty="0" err="1"/>
              <a:t>Baadache</a:t>
            </a:r>
            <a:r>
              <a:rPr lang="en-IN" sz="800" dirty="0"/>
              <a:t>, A. (2019). A machine learning-based lightweight intrusion detection system for the internet of things. Revue </a:t>
            </a:r>
            <a:r>
              <a:rPr lang="en-IN" sz="800" dirty="0" err="1"/>
              <a:t>d'Intelligence</a:t>
            </a:r>
            <a:r>
              <a:rPr lang="en-IN" sz="800" dirty="0"/>
              <a:t> </a:t>
            </a:r>
            <a:r>
              <a:rPr lang="en-IN" sz="800" dirty="0" err="1"/>
              <a:t>Artificielle</a:t>
            </a:r>
            <a:r>
              <a:rPr lang="en-IN" sz="800" dirty="0"/>
              <a:t>, Vol. 33, No. 3, pp. 203-211. </a:t>
            </a:r>
            <a:r>
              <a:rPr lang="en-IN" sz="800" dirty="0">
                <a:hlinkClick r:id="rId2"/>
              </a:rPr>
              <a:t>https://doi.org/10.18280/ria.330306</a:t>
            </a:r>
            <a:endParaRPr lang="en-IN" sz="800" dirty="0"/>
          </a:p>
          <a:p>
            <a:pPr marL="171450" indent="-171450">
              <a:buFont typeface="Arial" panose="020B0604020202020204" pitchFamily="34" charset="0"/>
              <a:buChar char="•"/>
            </a:pPr>
            <a:endParaRPr lang="en-IN" sz="800" dirty="0"/>
          </a:p>
          <a:p>
            <a:pPr marL="171450" indent="-171450">
              <a:buFont typeface="Arial" panose="020B0604020202020204" pitchFamily="34" charset="0"/>
              <a:buChar char="•"/>
            </a:pPr>
            <a:r>
              <a:rPr lang="en-US" sz="800" b="0" i="0" dirty="0" err="1">
                <a:solidFill>
                  <a:srgbClr val="222222"/>
                </a:solidFill>
                <a:effectLst/>
                <a:latin typeface="Arial" panose="020B0604020202020204" pitchFamily="34" charset="0"/>
              </a:rPr>
              <a:t>Elsadig</a:t>
            </a:r>
            <a:r>
              <a:rPr lang="en-US" sz="800" b="0" i="0" dirty="0">
                <a:solidFill>
                  <a:srgbClr val="222222"/>
                </a:solidFill>
                <a:effectLst/>
                <a:latin typeface="Arial" panose="020B0604020202020204" pitchFamily="34" charset="0"/>
              </a:rPr>
              <a:t>, </a:t>
            </a:r>
            <a:r>
              <a:rPr lang="en-US" sz="800" b="0" i="0" dirty="0" err="1">
                <a:solidFill>
                  <a:srgbClr val="222222"/>
                </a:solidFill>
                <a:effectLst/>
                <a:latin typeface="Arial" panose="020B0604020202020204" pitchFamily="34" charset="0"/>
              </a:rPr>
              <a:t>Muawia</a:t>
            </a:r>
            <a:r>
              <a:rPr lang="en-US" sz="800" b="0" i="0" dirty="0">
                <a:solidFill>
                  <a:srgbClr val="222222"/>
                </a:solidFill>
                <a:effectLst/>
                <a:latin typeface="Arial" panose="020B0604020202020204" pitchFamily="34" charset="0"/>
              </a:rPr>
              <a:t> A. "Detection of Denial-of-Service Attack in Wireless Sensor Networks: A lightweight Machine Learning Approach." </a:t>
            </a:r>
            <a:r>
              <a:rPr lang="en-US" sz="800" b="0" i="1" dirty="0">
                <a:solidFill>
                  <a:srgbClr val="222222"/>
                </a:solidFill>
                <a:effectLst/>
                <a:latin typeface="Arial" panose="020B0604020202020204" pitchFamily="34" charset="0"/>
              </a:rPr>
              <a:t>IEEE Access</a:t>
            </a:r>
            <a:r>
              <a:rPr lang="en-US" sz="800" b="0" i="0" dirty="0">
                <a:solidFill>
                  <a:srgbClr val="222222"/>
                </a:solidFill>
                <a:effectLst/>
                <a:latin typeface="Arial" panose="020B0604020202020204" pitchFamily="34" charset="0"/>
              </a:rPr>
              <a:t> (2023).</a:t>
            </a:r>
            <a:endParaRPr lang="en-IN" sz="800" b="0" i="0" dirty="0">
              <a:solidFill>
                <a:srgbClr val="222222"/>
              </a:solidFill>
              <a:effectLst/>
              <a:latin typeface="Arial" panose="020B0604020202020204" pitchFamily="34" charset="0"/>
            </a:endParaRPr>
          </a:p>
          <a:p>
            <a:r>
              <a:rPr lang="en-IN" sz="800" dirty="0">
                <a:solidFill>
                  <a:srgbClr val="222222"/>
                </a:solidFill>
                <a:latin typeface="Arial" panose="020B0604020202020204" pitchFamily="34" charset="0"/>
              </a:rPr>
              <a:t>      </a:t>
            </a:r>
            <a:r>
              <a:rPr lang="en-IN" sz="800" dirty="0">
                <a:solidFill>
                  <a:srgbClr val="222222"/>
                </a:solidFill>
                <a:latin typeface="Arial" panose="020B0604020202020204" pitchFamily="34" charset="0"/>
                <a:hlinkClick r:id="rId3"/>
              </a:rPr>
              <a:t>https://ieeexplore.ieee.org/stamp/stamp.jsp?arnumber=10210414</a:t>
            </a:r>
            <a:endParaRPr lang="en-IN" sz="800" dirty="0">
              <a:solidFill>
                <a:srgbClr val="222222"/>
              </a:solidFill>
              <a:latin typeface="Arial" panose="020B0604020202020204" pitchFamily="34" charset="0"/>
            </a:endParaRPr>
          </a:p>
          <a:p>
            <a:endParaRPr lang="en-IN" sz="800" dirty="0">
              <a:solidFill>
                <a:srgbClr val="222222"/>
              </a:solidFill>
              <a:latin typeface="Arial" panose="020B0604020202020204" pitchFamily="34" charset="0"/>
            </a:endParaRPr>
          </a:p>
          <a:p>
            <a:pPr marL="171450" indent="-171450">
              <a:buFont typeface="Arial" panose="020B0604020202020204" pitchFamily="34" charset="0"/>
              <a:buChar char="•"/>
            </a:pPr>
            <a:r>
              <a:rPr lang="en-US" sz="800" b="0" i="0" dirty="0">
                <a:solidFill>
                  <a:srgbClr val="222222"/>
                </a:solidFill>
                <a:effectLst/>
                <a:latin typeface="Arial" panose="020B0604020202020204" pitchFamily="34" charset="0"/>
              </a:rPr>
              <a:t>Zhou, Mian, and </a:t>
            </a:r>
            <a:r>
              <a:rPr lang="en-US" sz="800" b="0" i="0" dirty="0" err="1">
                <a:solidFill>
                  <a:srgbClr val="222222"/>
                </a:solidFill>
                <a:effectLst/>
                <a:latin typeface="Arial" panose="020B0604020202020204" pitchFamily="34" charset="0"/>
              </a:rPr>
              <a:t>Sheau</a:t>
            </a:r>
            <a:r>
              <a:rPr lang="en-US" sz="800" b="0" i="0" dirty="0">
                <a:solidFill>
                  <a:srgbClr val="222222"/>
                </a:solidFill>
                <a:effectLst/>
                <a:latin typeface="Arial" panose="020B0604020202020204" pitchFamily="34" charset="0"/>
              </a:rPr>
              <a:t>-Dong Lang. "A frequency-based approach to intrusion detection." </a:t>
            </a:r>
            <a:r>
              <a:rPr lang="en-US" sz="800" b="0" i="1" dirty="0">
                <a:solidFill>
                  <a:srgbClr val="222222"/>
                </a:solidFill>
                <a:effectLst/>
                <a:latin typeface="Arial" panose="020B0604020202020204" pitchFamily="34" charset="0"/>
              </a:rPr>
              <a:t>Proc. of the Workshop on Network Security Threats and Countermeasures</a:t>
            </a:r>
            <a:r>
              <a:rPr lang="en-US" sz="800" b="0" i="0" dirty="0">
                <a:solidFill>
                  <a:srgbClr val="222222"/>
                </a:solidFill>
                <a:effectLst/>
                <a:latin typeface="Arial" panose="020B0604020202020204" pitchFamily="34" charset="0"/>
              </a:rPr>
              <a:t>. 2003.</a:t>
            </a:r>
          </a:p>
          <a:p>
            <a:r>
              <a:rPr lang="en-IN" sz="800" dirty="0">
                <a:solidFill>
                  <a:srgbClr val="222222"/>
                </a:solidFill>
                <a:latin typeface="Arial" panose="020B0604020202020204" pitchFamily="34" charset="0"/>
              </a:rPr>
              <a:t>       </a:t>
            </a:r>
            <a:r>
              <a:rPr lang="en-IN" sz="800" dirty="0">
                <a:solidFill>
                  <a:srgbClr val="222222"/>
                </a:solidFill>
                <a:latin typeface="Arial" panose="020B0604020202020204" pitchFamily="34" charset="0"/>
                <a:hlinkClick r:id="rId4"/>
              </a:rPr>
              <a:t>https://www.researchgate.net/publication/229035248_A_Frequency-</a:t>
            </a:r>
            <a:endParaRPr lang="en-IN" sz="800" dirty="0">
              <a:solidFill>
                <a:srgbClr val="222222"/>
              </a:solidFill>
              <a:latin typeface="Arial" panose="020B0604020202020204" pitchFamily="34" charset="0"/>
            </a:endParaRPr>
          </a:p>
        </p:txBody>
      </p:sp>
      <p:sp>
        <p:nvSpPr>
          <p:cNvPr id="4" name="TextBox 3">
            <a:extLst>
              <a:ext uri="{FF2B5EF4-FFF2-40B4-BE49-F238E27FC236}">
                <a16:creationId xmlns:a16="http://schemas.microsoft.com/office/drawing/2014/main" id="{5894A408-08D1-EB22-0412-419EF3A90C00}"/>
              </a:ext>
            </a:extLst>
          </p:cNvPr>
          <p:cNvSpPr txBox="1"/>
          <p:nvPr/>
        </p:nvSpPr>
        <p:spPr>
          <a:xfrm>
            <a:off x="95250" y="358775"/>
            <a:ext cx="1435008" cy="369332"/>
          </a:xfrm>
          <a:prstGeom prst="rect">
            <a:avLst/>
          </a:prstGeom>
          <a:noFill/>
        </p:spPr>
        <p:txBody>
          <a:bodyPr wrap="none" rtlCol="0">
            <a:spAutoFit/>
          </a:bodyPr>
          <a:lstStyle/>
          <a:p>
            <a:r>
              <a:rPr lang="en-IN" spc="55" dirty="0">
                <a:solidFill>
                  <a:srgbClr val="132C68"/>
                </a:solidFill>
                <a:latin typeface="Microsoft Sans Serif"/>
                <a:cs typeface="Microsoft Sans Serif"/>
              </a:rPr>
              <a:t>References</a:t>
            </a:r>
            <a:endParaRPr lang="en-IN" dirty="0"/>
          </a:p>
        </p:txBody>
      </p:sp>
    </p:spTree>
    <p:extLst>
      <p:ext uri="{BB962C8B-B14F-4D97-AF65-F5344CB8AC3E}">
        <p14:creationId xmlns:p14="http://schemas.microsoft.com/office/powerpoint/2010/main" val="159267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7" name="object 7"/>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8" name="object 8"/>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9" name="object 9"/>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0" name="object 10"/>
          <p:cNvGrpSpPr/>
          <p:nvPr/>
        </p:nvGrpSpPr>
        <p:grpSpPr>
          <a:xfrm>
            <a:off x="2800794" y="140134"/>
            <a:ext cx="92075" cy="41275"/>
            <a:chOff x="2800794" y="140134"/>
            <a:chExt cx="92075" cy="41275"/>
          </a:xfrm>
        </p:grpSpPr>
        <p:sp>
          <p:nvSpPr>
            <p:cNvPr id="11" name="object 11"/>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2" name="object 12"/>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3" name="object 13"/>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4" name="object 14"/>
          <p:cNvGrpSpPr/>
          <p:nvPr/>
        </p:nvGrpSpPr>
        <p:grpSpPr>
          <a:xfrm>
            <a:off x="4044873" y="140134"/>
            <a:ext cx="92075" cy="41275"/>
            <a:chOff x="4044873" y="140134"/>
            <a:chExt cx="92075" cy="41275"/>
          </a:xfrm>
        </p:grpSpPr>
        <p:sp>
          <p:nvSpPr>
            <p:cNvPr id="15" name="object 15"/>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409780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FFFFFF"/>
                </a:solidFill>
                <a:latin typeface="Microsoft Sans Serif"/>
                <a:cs typeface="Microsoft Sans Serif"/>
                <a:hlinkClick r:id="rId5" action="ppaction://hlinksldjump"/>
              </a:rPr>
              <a:t>Future</a:t>
            </a:r>
            <a:r>
              <a:rPr sz="600" spc="-5" dirty="0">
                <a:solidFill>
                  <a:srgbClr val="FFFFFF"/>
                </a:solidFill>
                <a:latin typeface="Microsoft Sans Serif"/>
                <a:cs typeface="Microsoft Sans Serif"/>
                <a:hlinkClick r:id="rId5" action="ppaction://hlinksldjump"/>
              </a:rPr>
              <a:t> </a:t>
            </a:r>
            <a:r>
              <a:rPr sz="600" spc="-10" dirty="0">
                <a:solidFill>
                  <a:srgbClr val="FFFFFF"/>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sp>
        <p:nvSpPr>
          <p:cNvPr id="20" name="object 20"/>
          <p:cNvSpPr txBox="1"/>
          <p:nvPr/>
        </p:nvSpPr>
        <p:spPr>
          <a:xfrm>
            <a:off x="1180223" y="1395512"/>
            <a:ext cx="2247900" cy="403225"/>
          </a:xfrm>
          <a:prstGeom prst="rect">
            <a:avLst/>
          </a:prstGeom>
        </p:spPr>
        <p:txBody>
          <a:bodyPr vert="horz" wrap="square" lIns="0" tIns="15875" rIns="0" bIns="0" rtlCol="0">
            <a:spAutoFit/>
          </a:bodyPr>
          <a:lstStyle/>
          <a:p>
            <a:pPr marL="12700">
              <a:lnSpc>
                <a:spcPct val="100000"/>
              </a:lnSpc>
              <a:spcBef>
                <a:spcPts val="125"/>
              </a:spcBef>
            </a:pPr>
            <a:r>
              <a:rPr sz="2450" b="1" spc="360" dirty="0">
                <a:solidFill>
                  <a:srgbClr val="002060"/>
                </a:solidFill>
                <a:latin typeface="Trebuchet MS"/>
                <a:cs typeface="Trebuchet MS"/>
              </a:rPr>
              <a:t>THANK</a:t>
            </a:r>
            <a:r>
              <a:rPr sz="2450" b="1" spc="45" dirty="0">
                <a:solidFill>
                  <a:srgbClr val="002060"/>
                </a:solidFill>
                <a:latin typeface="Trebuchet MS"/>
                <a:cs typeface="Trebuchet MS"/>
              </a:rPr>
              <a:t> </a:t>
            </a:r>
            <a:r>
              <a:rPr sz="2450" b="1" spc="290" dirty="0">
                <a:solidFill>
                  <a:srgbClr val="002060"/>
                </a:solidFill>
                <a:latin typeface="Trebuchet MS"/>
                <a:cs typeface="Trebuchet MS"/>
              </a:rPr>
              <a:t>YOU!</a:t>
            </a:r>
            <a:endParaRPr sz="2450" dirty="0">
              <a:solidFill>
                <a:srgbClr val="002060"/>
              </a:solidFill>
              <a:latin typeface="Trebuchet MS"/>
              <a:cs typeface="Trebuchet MS"/>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D0F8A-D280-E99D-D6D2-66E460DB65FA}"/>
              </a:ext>
            </a:extLst>
          </p:cNvPr>
          <p:cNvSpPr txBox="1"/>
          <p:nvPr/>
        </p:nvSpPr>
        <p:spPr>
          <a:xfrm>
            <a:off x="1085850" y="1398178"/>
            <a:ext cx="2452197" cy="369332"/>
          </a:xfrm>
          <a:prstGeom prst="rect">
            <a:avLst/>
          </a:prstGeom>
          <a:noFill/>
        </p:spPr>
        <p:txBody>
          <a:bodyPr wrap="square" rtlCol="0">
            <a:spAutoFit/>
          </a:bodyPr>
          <a:lstStyle/>
          <a:p>
            <a:r>
              <a:rPr lang="en-US" b="1" spc="360" dirty="0">
                <a:solidFill>
                  <a:srgbClr val="002060"/>
                </a:solidFill>
                <a:latin typeface="Aptos Narrow" panose="020B0004020202020204" pitchFamily="34" charset="0"/>
                <a:cs typeface="Trebuchet MS"/>
              </a:rPr>
              <a:t>A</a:t>
            </a:r>
            <a:r>
              <a:rPr lang="en-IN" b="1" spc="360" dirty="0" err="1">
                <a:solidFill>
                  <a:srgbClr val="002060"/>
                </a:solidFill>
                <a:latin typeface="Aptos Narrow" panose="020B0004020202020204" pitchFamily="34" charset="0"/>
                <a:cs typeface="Trebuchet MS"/>
              </a:rPr>
              <a:t>ny</a:t>
            </a:r>
            <a:r>
              <a:rPr lang="en-IN" b="1" spc="360" dirty="0">
                <a:solidFill>
                  <a:srgbClr val="002060"/>
                </a:solidFill>
                <a:latin typeface="Aptos Narrow" panose="020B0004020202020204" pitchFamily="34" charset="0"/>
                <a:cs typeface="Trebuchet MS"/>
              </a:rPr>
              <a:t> Questions?</a:t>
            </a:r>
            <a:endParaRPr lang="en-IN" sz="1800" dirty="0">
              <a:solidFill>
                <a:srgbClr val="002060"/>
              </a:solidFill>
              <a:latin typeface="Aptos Narrow" panose="020B0004020202020204" pitchFamily="34" charset="0"/>
              <a:cs typeface="Trebuchet MS"/>
            </a:endParaRPr>
          </a:p>
        </p:txBody>
      </p:sp>
    </p:spTree>
    <p:extLst>
      <p:ext uri="{BB962C8B-B14F-4D97-AF65-F5344CB8AC3E}">
        <p14:creationId xmlns:p14="http://schemas.microsoft.com/office/powerpoint/2010/main" val="206628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59B95-471A-33BA-1E57-64318767918B}"/>
              </a:ext>
            </a:extLst>
          </p:cNvPr>
          <p:cNvSpPr txBox="1"/>
          <p:nvPr/>
        </p:nvSpPr>
        <p:spPr>
          <a:xfrm>
            <a:off x="0" y="282575"/>
            <a:ext cx="1162050" cy="338554"/>
          </a:xfrm>
          <a:prstGeom prst="rect">
            <a:avLst/>
          </a:prstGeom>
          <a:noFill/>
        </p:spPr>
        <p:txBody>
          <a:bodyPr wrap="square" rtlCol="0">
            <a:spAutoFit/>
          </a:bodyPr>
          <a:lstStyle/>
          <a:p>
            <a:r>
              <a:rPr lang="en-US" sz="1600" spc="60" dirty="0">
                <a:solidFill>
                  <a:srgbClr val="132C68"/>
                </a:solidFill>
                <a:latin typeface="Microsoft Sans Serif"/>
                <a:cs typeface="Microsoft Sans Serif"/>
              </a:rPr>
              <a:t>Overview</a:t>
            </a:r>
            <a:endParaRPr lang="en-IN" sz="1600" dirty="0">
              <a:latin typeface="Microsoft Sans Serif"/>
              <a:cs typeface="Microsoft Sans Serif"/>
            </a:endParaRPr>
          </a:p>
        </p:txBody>
      </p:sp>
      <p:sp>
        <p:nvSpPr>
          <p:cNvPr id="3" name="TextBox 2">
            <a:extLst>
              <a:ext uri="{FF2B5EF4-FFF2-40B4-BE49-F238E27FC236}">
                <a16:creationId xmlns:a16="http://schemas.microsoft.com/office/drawing/2014/main" id="{5855B8AB-5D8B-2C6B-3135-59A2C6D06371}"/>
              </a:ext>
            </a:extLst>
          </p:cNvPr>
          <p:cNvSpPr txBox="1"/>
          <p:nvPr/>
        </p:nvSpPr>
        <p:spPr>
          <a:xfrm>
            <a:off x="14418" y="739775"/>
            <a:ext cx="4595681" cy="1631216"/>
          </a:xfrm>
          <a:prstGeom prst="rect">
            <a:avLst/>
          </a:prstGeom>
          <a:noFill/>
        </p:spPr>
        <p:txBody>
          <a:bodyPr wrap="square" rtlCol="0">
            <a:spAutoFit/>
          </a:bodyPr>
          <a:lstStyle/>
          <a:p>
            <a:r>
              <a:rPr lang="en-US" sz="1000" dirty="0">
                <a:solidFill>
                  <a:srgbClr val="002060"/>
                </a:solidFill>
              </a:rPr>
              <a:t>This project focuses on developing an Intrusion Detection System (IDS) that uses Wavelet Transform for effective detection of network attacks. By Using the wavelet transform's ability to analyze both time and frequency, the IDS can identify subtle and abrupt changes in network traffic patterns. </a:t>
            </a:r>
          </a:p>
          <a:p>
            <a:endParaRPr lang="en-US" sz="1000" dirty="0">
              <a:solidFill>
                <a:srgbClr val="002060"/>
              </a:solidFill>
            </a:endParaRPr>
          </a:p>
          <a:p>
            <a:r>
              <a:rPr lang="en-US" sz="1000" dirty="0">
                <a:solidFill>
                  <a:srgbClr val="002060"/>
                </a:solidFill>
              </a:rPr>
              <a:t>Trained with datasets like NSL-KDD and WSN-DS, it can detect a wide range of cyber threats, including denial-of-service (DoS) attacks, probing, and unauthorized access attempts. The system uses machine learning to quickly and efficiently spot threats, even in resource-constrained environments like IoT devices and wireless networks, ensuring robust protection against both known and new attacks.</a:t>
            </a:r>
            <a:endParaRPr lang="en-IN" sz="1000" dirty="0">
              <a:solidFill>
                <a:srgbClr val="002060"/>
              </a:solidFill>
            </a:endParaRPr>
          </a:p>
        </p:txBody>
      </p:sp>
    </p:spTree>
    <p:extLst>
      <p:ext uri="{BB962C8B-B14F-4D97-AF65-F5344CB8AC3E}">
        <p14:creationId xmlns:p14="http://schemas.microsoft.com/office/powerpoint/2010/main" val="158957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4470"/>
            <a:chOff x="0" y="0"/>
            <a:chExt cx="4608195" cy="204470"/>
          </a:xfrm>
        </p:grpSpPr>
        <p:sp>
          <p:nvSpPr>
            <p:cNvPr id="3" name="object 3"/>
            <p:cNvSpPr/>
            <p:nvPr/>
          </p:nvSpPr>
          <p:spPr>
            <a:xfrm>
              <a:off x="0" y="0"/>
              <a:ext cx="4608195" cy="204470"/>
            </a:xfrm>
            <a:custGeom>
              <a:avLst/>
              <a:gdLst/>
              <a:ahLst/>
              <a:cxnLst/>
              <a:rect l="l" t="t" r="r" b="b"/>
              <a:pathLst>
                <a:path w="4608195" h="204470">
                  <a:moveTo>
                    <a:pt x="4608004" y="0"/>
                  </a:moveTo>
                  <a:lnTo>
                    <a:pt x="0" y="0"/>
                  </a:lnTo>
                  <a:lnTo>
                    <a:pt x="0" y="203974"/>
                  </a:lnTo>
                  <a:lnTo>
                    <a:pt x="4608004" y="203974"/>
                  </a:lnTo>
                  <a:lnTo>
                    <a:pt x="4608004" y="0"/>
                  </a:lnTo>
                  <a:close/>
                </a:path>
              </a:pathLst>
            </a:custGeom>
            <a:solidFill>
              <a:srgbClr val="2B4177"/>
            </a:solidFill>
          </p:spPr>
          <p:txBody>
            <a:bodyPr wrap="square" lIns="0" tIns="0" rIns="0" bIns="0" rtlCol="0"/>
            <a:lstStyle/>
            <a:p>
              <a:endParaRPr/>
            </a:p>
          </p:txBody>
        </p:sp>
        <p:sp>
          <p:nvSpPr>
            <p:cNvPr id="4" name="object 4"/>
            <p:cNvSpPr/>
            <p:nvPr/>
          </p:nvSpPr>
          <p:spPr>
            <a:xfrm>
              <a:off x="12065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FFFFFF"/>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9" name="object 9"/>
          <p:cNvGrpSpPr/>
          <p:nvPr/>
        </p:nvGrpSpPr>
        <p:grpSpPr>
          <a:xfrm>
            <a:off x="1411147" y="140134"/>
            <a:ext cx="243204" cy="41275"/>
            <a:chOff x="1411147" y="140134"/>
            <a:chExt cx="243204" cy="41275"/>
          </a:xfrm>
        </p:grpSpPr>
        <p:sp>
          <p:nvSpPr>
            <p:cNvPr id="10" name="object 10"/>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1" name="object 11"/>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2" name="object 12"/>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4" name="object 14"/>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5" name="object 15"/>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6" name="object 16"/>
          <p:cNvGrpSpPr/>
          <p:nvPr/>
        </p:nvGrpSpPr>
        <p:grpSpPr>
          <a:xfrm>
            <a:off x="2800794" y="140134"/>
            <a:ext cx="92075" cy="41275"/>
            <a:chOff x="2800794" y="140134"/>
            <a:chExt cx="92075" cy="41275"/>
          </a:xfrm>
        </p:grpSpPr>
        <p:sp>
          <p:nvSpPr>
            <p:cNvPr id="17" name="object 17"/>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8" name="object 18"/>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9" name="object 19"/>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20" name="object 20"/>
          <p:cNvGrpSpPr/>
          <p:nvPr/>
        </p:nvGrpSpPr>
        <p:grpSpPr>
          <a:xfrm>
            <a:off x="4044873" y="140134"/>
            <a:ext cx="92075" cy="41275"/>
            <a:chOff x="4044873" y="140134"/>
            <a:chExt cx="92075" cy="41275"/>
          </a:xfrm>
        </p:grpSpPr>
        <p:sp>
          <p:nvSpPr>
            <p:cNvPr id="21" name="object 21"/>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22" name="object 22"/>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23" name="object 23"/>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24" name="object 24"/>
          <p:cNvSpPr/>
          <p:nvPr/>
        </p:nvSpPr>
        <p:spPr>
          <a:xfrm>
            <a:off x="0" y="203974"/>
            <a:ext cx="4608195" cy="116839"/>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sp>
        <p:nvSpPr>
          <p:cNvPr id="25" name="object 25"/>
          <p:cNvSpPr txBox="1"/>
          <p:nvPr/>
        </p:nvSpPr>
        <p:spPr>
          <a:xfrm>
            <a:off x="108000" y="345919"/>
            <a:ext cx="1492250" cy="232756"/>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132C68"/>
                </a:solidFill>
                <a:latin typeface="Microsoft Sans Serif"/>
                <a:cs typeface="Microsoft Sans Serif"/>
              </a:rPr>
              <a:t>Literature</a:t>
            </a:r>
            <a:r>
              <a:rPr sz="1400" spc="-85" dirty="0">
                <a:solidFill>
                  <a:srgbClr val="132C68"/>
                </a:solidFill>
                <a:latin typeface="Microsoft Sans Serif"/>
                <a:cs typeface="Microsoft Sans Serif"/>
              </a:rPr>
              <a:t> </a:t>
            </a:r>
            <a:r>
              <a:rPr sz="1400" spc="15" dirty="0">
                <a:solidFill>
                  <a:srgbClr val="132C68"/>
                </a:solidFill>
                <a:latin typeface="Microsoft Sans Serif"/>
                <a:cs typeface="Microsoft Sans Serif"/>
              </a:rPr>
              <a:t>Review</a:t>
            </a:r>
            <a:endParaRPr sz="1400" dirty="0">
              <a:latin typeface="Microsoft Sans Serif"/>
              <a:cs typeface="Microsoft Sans Serif"/>
            </a:endParaRPr>
          </a:p>
        </p:txBody>
      </p:sp>
      <p:graphicFrame>
        <p:nvGraphicFramePr>
          <p:cNvPr id="27" name="Table 26">
            <a:extLst>
              <a:ext uri="{FF2B5EF4-FFF2-40B4-BE49-F238E27FC236}">
                <a16:creationId xmlns:a16="http://schemas.microsoft.com/office/drawing/2014/main" id="{27B087F4-D1A1-CE7A-6A53-133E389B92F9}"/>
              </a:ext>
            </a:extLst>
          </p:cNvPr>
          <p:cNvGraphicFramePr>
            <a:graphicFrameLocks noGrp="1"/>
          </p:cNvGraphicFramePr>
          <p:nvPr>
            <p:extLst>
              <p:ext uri="{D42A27DB-BD31-4B8C-83A1-F6EECF244321}">
                <p14:modId xmlns:p14="http://schemas.microsoft.com/office/powerpoint/2010/main" val="4016143425"/>
              </p:ext>
            </p:extLst>
          </p:nvPr>
        </p:nvGraphicFramePr>
        <p:xfrm>
          <a:off x="560120" y="662130"/>
          <a:ext cx="3649930" cy="2742313"/>
        </p:xfrm>
        <a:graphic>
          <a:graphicData uri="http://schemas.openxmlformats.org/drawingml/2006/table">
            <a:tbl>
              <a:tblPr firstRow="1" firstCol="1" bandRow="1">
                <a:tableStyleId>{5C22544A-7EE6-4342-B048-85BDC9FD1C3A}</a:tableStyleId>
              </a:tblPr>
              <a:tblGrid>
                <a:gridCol w="297130">
                  <a:extLst>
                    <a:ext uri="{9D8B030D-6E8A-4147-A177-3AD203B41FA5}">
                      <a16:colId xmlns:a16="http://schemas.microsoft.com/office/drawing/2014/main" val="231500724"/>
                    </a:ext>
                  </a:extLst>
                </a:gridCol>
                <a:gridCol w="1235243">
                  <a:extLst>
                    <a:ext uri="{9D8B030D-6E8A-4147-A177-3AD203B41FA5}">
                      <a16:colId xmlns:a16="http://schemas.microsoft.com/office/drawing/2014/main" val="2701856905"/>
                    </a:ext>
                  </a:extLst>
                </a:gridCol>
                <a:gridCol w="822157">
                  <a:extLst>
                    <a:ext uri="{9D8B030D-6E8A-4147-A177-3AD203B41FA5}">
                      <a16:colId xmlns:a16="http://schemas.microsoft.com/office/drawing/2014/main" val="4153289280"/>
                    </a:ext>
                  </a:extLst>
                </a:gridCol>
                <a:gridCol w="1295400">
                  <a:extLst>
                    <a:ext uri="{9D8B030D-6E8A-4147-A177-3AD203B41FA5}">
                      <a16:colId xmlns:a16="http://schemas.microsoft.com/office/drawing/2014/main" val="2998103261"/>
                    </a:ext>
                  </a:extLst>
                </a:gridCol>
              </a:tblGrid>
              <a:tr h="314249">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900" kern="100" dirty="0">
                          <a:effectLst/>
                        </a:rPr>
                        <a:t>Research paper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800" kern="100" dirty="0">
                          <a:effectLst/>
                        </a:rPr>
                        <a:t>Author</a:t>
                      </a:r>
                      <a:r>
                        <a:rPr lang="en-IN" sz="500" kern="100" dirty="0">
                          <a:effectLst/>
                        </a:rPr>
                        <a:t> </a:t>
                      </a: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700" kern="100" dirty="0">
                          <a:effectLst/>
                        </a:rPr>
                        <a:t>Insights from paper</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extLst>
                  <a:ext uri="{0D108BD9-81ED-4DB2-BD59-A6C34878D82A}">
                    <a16:rowId xmlns:a16="http://schemas.microsoft.com/office/drawing/2014/main" val="395713889"/>
                  </a:ext>
                </a:extLst>
              </a:tr>
              <a:tr h="838717">
                <a:tc>
                  <a:txBody>
                    <a:bodyPr/>
                    <a:lstStyle/>
                    <a:p>
                      <a:pPr>
                        <a:lnSpc>
                          <a:spcPct val="107000"/>
                        </a:lnSpc>
                        <a:spcAft>
                          <a:spcPts val="800"/>
                        </a:spcAft>
                      </a:pPr>
                      <a:r>
                        <a:rPr lang="en-IN" sz="500" kern="100">
                          <a:effectLst/>
                        </a:rPr>
                        <a:t> </a:t>
                      </a:r>
                    </a:p>
                    <a:p>
                      <a:pPr>
                        <a:lnSpc>
                          <a:spcPct val="107000"/>
                        </a:lnSpc>
                        <a:spcAft>
                          <a:spcPts val="800"/>
                        </a:spcAft>
                      </a:pPr>
                      <a:r>
                        <a:rPr lang="en-IN" sz="500" kern="100">
                          <a:effectLst/>
                        </a:rPr>
                        <a:t>  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500" kern="100" dirty="0">
                          <a:effectLst/>
                        </a:rPr>
                        <a:t> </a:t>
                      </a:r>
                      <a:r>
                        <a:rPr lang="en-IN" sz="700" kern="100" dirty="0">
                          <a:solidFill>
                            <a:srgbClr val="002060"/>
                          </a:solidFill>
                          <a:effectLst/>
                        </a:rPr>
                        <a:t>Intrusion Detection in Wireless Sensor Networks (WSNs)</a:t>
                      </a:r>
                    </a:p>
                    <a:p>
                      <a:pPr>
                        <a:lnSpc>
                          <a:spcPct val="107000"/>
                        </a:lnSpc>
                        <a:spcAft>
                          <a:spcPts val="800"/>
                        </a:spcAft>
                      </a:pPr>
                      <a:r>
                        <a:rPr lang="en-IN" sz="700" kern="100" dirty="0">
                          <a:effectLst/>
                        </a:rPr>
                        <a:t> </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500" kern="100" dirty="0">
                          <a:effectLst/>
                        </a:rPr>
                        <a:t> </a:t>
                      </a:r>
                      <a:r>
                        <a:rPr lang="en-IN" sz="700" kern="100" dirty="0" err="1">
                          <a:solidFill>
                            <a:srgbClr val="002060"/>
                          </a:solidFill>
                          <a:effectLst/>
                        </a:rPr>
                        <a:t>Muawia</a:t>
                      </a:r>
                      <a:r>
                        <a:rPr lang="en-IN" sz="700" kern="100" dirty="0">
                          <a:solidFill>
                            <a:srgbClr val="002060"/>
                          </a:solidFill>
                          <a:effectLst/>
                        </a:rPr>
                        <a:t> A. </a:t>
                      </a:r>
                      <a:r>
                        <a:rPr lang="en-IN" sz="700" kern="100" dirty="0" err="1">
                          <a:solidFill>
                            <a:srgbClr val="002060"/>
                          </a:solidFill>
                          <a:effectLst/>
                        </a:rPr>
                        <a:t>Elsadig</a:t>
                      </a:r>
                      <a:endParaRPr lang="en-IN" sz="7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700" kern="100" dirty="0">
                          <a:solidFill>
                            <a:srgbClr val="002060"/>
                          </a:solidFill>
                          <a:effectLst/>
                        </a:rPr>
                        <a:t>WSN ‘s vulnerability to DOS attacks. It compares different Machine learning classifiers in terms of accuracy, computation power required and processing time.</a:t>
                      </a:r>
                      <a:endParaRPr lang="en-IN" sz="7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extLst>
                  <a:ext uri="{0D108BD9-81ED-4DB2-BD59-A6C34878D82A}">
                    <a16:rowId xmlns:a16="http://schemas.microsoft.com/office/drawing/2014/main" val="208360650"/>
                  </a:ext>
                </a:extLst>
              </a:tr>
              <a:tr h="616836">
                <a:tc>
                  <a:txBody>
                    <a:bodyPr/>
                    <a:lstStyle/>
                    <a:p>
                      <a:pPr>
                        <a:lnSpc>
                          <a:spcPct val="107000"/>
                        </a:lnSpc>
                        <a:spcAft>
                          <a:spcPts val="800"/>
                        </a:spcAft>
                      </a:pPr>
                      <a:r>
                        <a:rPr lang="en-IN" sz="500" kern="100">
                          <a:effectLst/>
                        </a:rPr>
                        <a:t> </a:t>
                      </a:r>
                    </a:p>
                    <a:p>
                      <a:pPr>
                        <a:lnSpc>
                          <a:spcPct val="107000"/>
                        </a:lnSpc>
                        <a:spcAft>
                          <a:spcPts val="800"/>
                        </a:spcAft>
                      </a:pPr>
                      <a:r>
                        <a:rPr lang="en-IN" sz="500" kern="100">
                          <a:effectLst/>
                        </a:rPr>
                        <a:t>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700" kern="100" dirty="0">
                          <a:solidFill>
                            <a:srgbClr val="002060"/>
                          </a:solidFill>
                          <a:effectLst/>
                        </a:rPr>
                        <a:t>Intrusion Detection in Internet of Things (IoT)</a:t>
                      </a:r>
                    </a:p>
                    <a:p>
                      <a:pPr>
                        <a:lnSpc>
                          <a:spcPct val="107000"/>
                        </a:lnSpc>
                        <a:spcAft>
                          <a:spcPts val="800"/>
                        </a:spcAft>
                      </a:pPr>
                      <a:r>
                        <a:rPr lang="en-IN" sz="500" kern="100" dirty="0">
                          <a:effectLst/>
                        </a:rPr>
                        <a:t> </a:t>
                      </a: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700" kern="100" dirty="0">
                          <a:solidFill>
                            <a:srgbClr val="002060"/>
                          </a:solidFill>
                          <a:effectLst/>
                        </a:rPr>
                        <a:t>Samir </a:t>
                      </a:r>
                      <a:r>
                        <a:rPr lang="en-IN" sz="700" kern="100" dirty="0" err="1">
                          <a:solidFill>
                            <a:srgbClr val="002060"/>
                          </a:solidFill>
                          <a:effectLst/>
                        </a:rPr>
                        <a:t>Fenanir</a:t>
                      </a:r>
                      <a:endParaRPr lang="en-IN" sz="7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700" kern="100" dirty="0">
                          <a:solidFill>
                            <a:srgbClr val="002060"/>
                          </a:solidFill>
                          <a:effectLst/>
                        </a:rPr>
                        <a:t>IoTs as resource constrained devices and vulnerable to various attacks. Datasets used are KDD99, NSL-KDD, and UNSW-NB15.</a:t>
                      </a:r>
                      <a:endParaRPr lang="en-IN" sz="7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extLst>
                  <a:ext uri="{0D108BD9-81ED-4DB2-BD59-A6C34878D82A}">
                    <a16:rowId xmlns:a16="http://schemas.microsoft.com/office/drawing/2014/main" val="441021037"/>
                  </a:ext>
                </a:extLst>
              </a:tr>
              <a:tr h="894866">
                <a:tc>
                  <a:txBody>
                    <a:bodyPr/>
                    <a:lstStyle/>
                    <a:p>
                      <a:pPr>
                        <a:lnSpc>
                          <a:spcPct val="107000"/>
                        </a:lnSpc>
                        <a:spcAft>
                          <a:spcPts val="800"/>
                        </a:spcAft>
                      </a:pPr>
                      <a:r>
                        <a:rPr lang="en-IN" sz="500" kern="100" dirty="0">
                          <a:effectLst/>
                        </a:rPr>
                        <a:t> </a:t>
                      </a:r>
                    </a:p>
                    <a:p>
                      <a:pPr>
                        <a:lnSpc>
                          <a:spcPct val="107000"/>
                        </a:lnSpc>
                        <a:spcAft>
                          <a:spcPts val="800"/>
                        </a:spcAft>
                      </a:pPr>
                      <a:r>
                        <a:rPr lang="en-IN" sz="500" kern="100" dirty="0">
                          <a:effectLst/>
                        </a:rPr>
                        <a:t>3. </a:t>
                      </a: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700" kern="100" dirty="0">
                          <a:effectLst/>
                        </a:rPr>
                        <a:t> </a:t>
                      </a:r>
                    </a:p>
                    <a:p>
                      <a:pPr>
                        <a:lnSpc>
                          <a:spcPct val="107000"/>
                        </a:lnSpc>
                        <a:spcAft>
                          <a:spcPts val="800"/>
                        </a:spcAft>
                      </a:pPr>
                      <a:r>
                        <a:rPr lang="en-IN" sz="700" kern="100" dirty="0">
                          <a:solidFill>
                            <a:srgbClr val="002060"/>
                          </a:solidFill>
                          <a:effectLst/>
                        </a:rPr>
                        <a:t>Frequency-Based Intrusion Detection in Networks</a:t>
                      </a:r>
                    </a:p>
                    <a:p>
                      <a:pPr>
                        <a:lnSpc>
                          <a:spcPct val="107000"/>
                        </a:lnSpc>
                        <a:spcAft>
                          <a:spcPts val="800"/>
                        </a:spcAft>
                      </a:pPr>
                      <a:r>
                        <a:rPr lang="en-IN" sz="700" kern="100" dirty="0">
                          <a:effectLst/>
                        </a:rPr>
                        <a:t> </a:t>
                      </a:r>
                    </a:p>
                    <a:p>
                      <a:pPr>
                        <a:lnSpc>
                          <a:spcPct val="107000"/>
                        </a:lnSpc>
                        <a:spcAft>
                          <a:spcPts val="800"/>
                        </a:spcAft>
                      </a:pPr>
                      <a:r>
                        <a:rPr lang="en-IN" sz="700" kern="100" dirty="0">
                          <a:effectLst/>
                        </a:rPr>
                        <a:t> </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700" kern="100" dirty="0">
                          <a:solidFill>
                            <a:srgbClr val="002060"/>
                          </a:solidFill>
                          <a:effectLst/>
                        </a:rPr>
                        <a:t>Mian Zhou and </a:t>
                      </a:r>
                      <a:r>
                        <a:rPr lang="en-IN" sz="700" kern="100" dirty="0" err="1">
                          <a:solidFill>
                            <a:srgbClr val="002060"/>
                          </a:solidFill>
                          <a:effectLst/>
                        </a:rPr>
                        <a:t>Sheau</a:t>
                      </a:r>
                      <a:r>
                        <a:rPr lang="en-IN" sz="700" kern="100" dirty="0">
                          <a:solidFill>
                            <a:srgbClr val="002060"/>
                          </a:solidFill>
                          <a:effectLst/>
                        </a:rPr>
                        <a:t>-Dong Lang</a:t>
                      </a:r>
                      <a:endParaRPr lang="en-IN" sz="7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tc>
                  <a:txBody>
                    <a:bodyPr/>
                    <a:lstStyle/>
                    <a:p>
                      <a:pPr>
                        <a:lnSpc>
                          <a:spcPct val="107000"/>
                        </a:lnSpc>
                        <a:spcAft>
                          <a:spcPts val="800"/>
                        </a:spcAft>
                      </a:pPr>
                      <a:r>
                        <a:rPr lang="en-IN" sz="500" kern="100" dirty="0">
                          <a:effectLst/>
                        </a:rPr>
                        <a:t> </a:t>
                      </a:r>
                    </a:p>
                    <a:p>
                      <a:pPr>
                        <a:lnSpc>
                          <a:spcPct val="107000"/>
                        </a:lnSpc>
                        <a:spcAft>
                          <a:spcPts val="800"/>
                        </a:spcAft>
                      </a:pPr>
                      <a:r>
                        <a:rPr lang="en-IN" sz="700" kern="100" dirty="0">
                          <a:solidFill>
                            <a:srgbClr val="002060"/>
                          </a:solidFill>
                          <a:effectLst/>
                        </a:rPr>
                        <a:t>Datasets transformed into frequency domain.</a:t>
                      </a:r>
                    </a:p>
                    <a:p>
                      <a:pPr>
                        <a:lnSpc>
                          <a:spcPct val="107000"/>
                        </a:lnSpc>
                        <a:spcAft>
                          <a:spcPts val="800"/>
                        </a:spcAft>
                      </a:pPr>
                      <a:r>
                        <a:rPr lang="en-IN" sz="700" kern="100" dirty="0">
                          <a:solidFill>
                            <a:srgbClr val="002060"/>
                          </a:solidFill>
                          <a:effectLst/>
                        </a:rPr>
                        <a:t>Works better than traditional signature based IDS.</a:t>
                      </a:r>
                    </a:p>
                    <a:p>
                      <a:pPr>
                        <a:lnSpc>
                          <a:spcPct val="107000"/>
                        </a:lnSpc>
                        <a:spcAft>
                          <a:spcPts val="800"/>
                        </a:spcAft>
                      </a:pPr>
                      <a:r>
                        <a:rPr lang="en-IN" sz="500" kern="100" dirty="0">
                          <a:effectLst/>
                        </a:rPr>
                        <a:t> </a:t>
                      </a: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568" marR="30568" marT="0" marB="0"/>
                </a:tc>
                <a:extLst>
                  <a:ext uri="{0D108BD9-81ED-4DB2-BD59-A6C34878D82A}">
                    <a16:rowId xmlns:a16="http://schemas.microsoft.com/office/drawing/2014/main" val="4209683725"/>
                  </a:ext>
                </a:extLst>
              </a:tr>
            </a:tbl>
          </a:graphicData>
        </a:graphic>
      </p:graphicFrame>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8B5A5E-AE1A-D219-70EC-34976679A833}"/>
              </a:ext>
            </a:extLst>
          </p:cNvPr>
          <p:cNvSpPr txBox="1"/>
          <p:nvPr/>
        </p:nvSpPr>
        <p:spPr>
          <a:xfrm>
            <a:off x="95250" y="358775"/>
            <a:ext cx="1524000" cy="584775"/>
          </a:xfrm>
          <a:prstGeom prst="rect">
            <a:avLst/>
          </a:prstGeom>
          <a:noFill/>
        </p:spPr>
        <p:txBody>
          <a:bodyPr wrap="square" rtlCol="0">
            <a:spAutoFit/>
          </a:bodyPr>
          <a:lstStyle/>
          <a:p>
            <a:r>
              <a:rPr lang="en-IN" sz="1400" spc="60" dirty="0">
                <a:solidFill>
                  <a:srgbClr val="132C68"/>
                </a:solidFill>
                <a:latin typeface="Microsoft Sans Serif"/>
                <a:cs typeface="Microsoft Sans Serif"/>
              </a:rPr>
              <a:t>Research Gap</a:t>
            </a:r>
            <a:endParaRPr lang="en-IN" sz="1400" dirty="0">
              <a:latin typeface="Microsoft Sans Serif"/>
              <a:cs typeface="Microsoft Sans Serif"/>
            </a:endParaRPr>
          </a:p>
          <a:p>
            <a:endParaRPr lang="en-IN" dirty="0"/>
          </a:p>
        </p:txBody>
      </p:sp>
      <p:sp>
        <p:nvSpPr>
          <p:cNvPr id="4" name="TextBox 3">
            <a:extLst>
              <a:ext uri="{FF2B5EF4-FFF2-40B4-BE49-F238E27FC236}">
                <a16:creationId xmlns:a16="http://schemas.microsoft.com/office/drawing/2014/main" id="{B23DAB89-6E6F-EE35-9AD0-57DD7B6CC198}"/>
              </a:ext>
            </a:extLst>
          </p:cNvPr>
          <p:cNvSpPr txBox="1"/>
          <p:nvPr/>
        </p:nvSpPr>
        <p:spPr>
          <a:xfrm>
            <a:off x="180340" y="892175"/>
            <a:ext cx="3953510" cy="1800493"/>
          </a:xfrm>
          <a:prstGeom prst="rect">
            <a:avLst/>
          </a:prstGeom>
          <a:noFill/>
        </p:spPr>
        <p:txBody>
          <a:bodyPr wrap="square" rtlCol="0">
            <a:spAutoFit/>
          </a:bodyPr>
          <a:lstStyle/>
          <a:p>
            <a:r>
              <a:rPr lang="en-US" sz="1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In all of the research papers that we have studied none of them are doing feature extraction of the frequency data , they are rather only analyzing the frequency amplitude pattern.</a:t>
            </a:r>
          </a:p>
          <a:p>
            <a:endParaRPr lang="en-US" sz="1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Our project focuses to continue the research after getting data from wavelet coefficients that is taking out various features from the generated frequency data and training our machine learning model on that features </a:t>
            </a:r>
          </a:p>
          <a:p>
            <a:endParaRPr lang="en-US" sz="1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Then after training we will be ready to deploy this model to predict anomalies from the real time network traffic</a:t>
            </a:r>
            <a:r>
              <a:rPr lang="en-US" sz="11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N" sz="11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nvGrpSpPr>
          <p:cNvPr id="5" name="object 26">
            <a:extLst>
              <a:ext uri="{FF2B5EF4-FFF2-40B4-BE49-F238E27FC236}">
                <a16:creationId xmlns:a16="http://schemas.microsoft.com/office/drawing/2014/main" id="{E10D2522-FB80-30F6-6053-11101A140DF6}"/>
              </a:ext>
            </a:extLst>
          </p:cNvPr>
          <p:cNvGrpSpPr/>
          <p:nvPr/>
        </p:nvGrpSpPr>
        <p:grpSpPr>
          <a:xfrm>
            <a:off x="64111" y="970389"/>
            <a:ext cx="167029" cy="140226"/>
            <a:chOff x="111075" y="946492"/>
            <a:chExt cx="167029" cy="140226"/>
          </a:xfrm>
        </p:grpSpPr>
        <p:pic>
          <p:nvPicPr>
            <p:cNvPr id="6" name="object 27">
              <a:extLst>
                <a:ext uri="{FF2B5EF4-FFF2-40B4-BE49-F238E27FC236}">
                  <a16:creationId xmlns:a16="http://schemas.microsoft.com/office/drawing/2014/main" id="{3FF2721A-4249-EF71-172E-1ED7A89695E6}"/>
                </a:ext>
              </a:extLst>
            </p:cNvPr>
            <p:cNvPicPr/>
            <p:nvPr/>
          </p:nvPicPr>
          <p:blipFill>
            <a:blip r:embed="rId2" cstate="print"/>
            <a:stretch>
              <a:fillRect/>
            </a:stretch>
          </p:blipFill>
          <p:spPr>
            <a:xfrm>
              <a:off x="111075" y="946492"/>
              <a:ext cx="101219" cy="139174"/>
            </a:xfrm>
            <a:prstGeom prst="rect">
              <a:avLst/>
            </a:prstGeom>
          </p:spPr>
        </p:pic>
        <p:sp>
          <p:nvSpPr>
            <p:cNvPr id="7" name="object 28">
              <a:extLst>
                <a:ext uri="{FF2B5EF4-FFF2-40B4-BE49-F238E27FC236}">
                  <a16:creationId xmlns:a16="http://schemas.microsoft.com/office/drawing/2014/main" id="{14183501-2AFE-E224-4A68-EA630B4D8C54}"/>
                </a:ext>
              </a:extLst>
            </p:cNvPr>
            <p:cNvSpPr/>
            <p:nvPr/>
          </p:nvSpPr>
          <p:spPr>
            <a:xfrm>
              <a:off x="176504" y="94701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dirty="0"/>
            </a:p>
          </p:txBody>
        </p:sp>
        <p:sp>
          <p:nvSpPr>
            <p:cNvPr id="8" name="object 29">
              <a:extLst>
                <a:ext uri="{FF2B5EF4-FFF2-40B4-BE49-F238E27FC236}">
                  <a16:creationId xmlns:a16="http://schemas.microsoft.com/office/drawing/2014/main" id="{619E4BA1-DEEC-EAEF-EBE5-4C555E41BD2C}"/>
                </a:ext>
              </a:extLst>
            </p:cNvPr>
            <p:cNvSpPr/>
            <p:nvPr/>
          </p:nvSpPr>
          <p:spPr>
            <a:xfrm>
              <a:off x="189156" y="96599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9" name="object 30">
              <a:extLst>
                <a:ext uri="{FF2B5EF4-FFF2-40B4-BE49-F238E27FC236}">
                  <a16:creationId xmlns:a16="http://schemas.microsoft.com/office/drawing/2014/main" id="{19424162-A9A8-8319-D0F7-BDC4E9887B19}"/>
                </a:ext>
              </a:extLst>
            </p:cNvPr>
            <p:cNvSpPr/>
            <p:nvPr/>
          </p:nvSpPr>
          <p:spPr>
            <a:xfrm>
              <a:off x="201809" y="98497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0" name="object 31">
              <a:extLst>
                <a:ext uri="{FF2B5EF4-FFF2-40B4-BE49-F238E27FC236}">
                  <a16:creationId xmlns:a16="http://schemas.microsoft.com/office/drawing/2014/main" id="{B451332A-7F3A-C937-B1A0-B03AD5E6254B}"/>
                </a:ext>
              </a:extLst>
            </p:cNvPr>
            <p:cNvSpPr/>
            <p:nvPr/>
          </p:nvSpPr>
          <p:spPr>
            <a:xfrm>
              <a:off x="189156" y="101660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11" name="object 32">
              <a:extLst>
                <a:ext uri="{FF2B5EF4-FFF2-40B4-BE49-F238E27FC236}">
                  <a16:creationId xmlns:a16="http://schemas.microsoft.com/office/drawing/2014/main" id="{E0C7598A-18C6-AA9C-53B1-567909153D6C}"/>
                </a:ext>
              </a:extLst>
            </p:cNvPr>
            <p:cNvPicPr/>
            <p:nvPr/>
          </p:nvPicPr>
          <p:blipFill>
            <a:blip r:embed="rId3" cstate="print"/>
            <a:stretch>
              <a:fillRect/>
            </a:stretch>
          </p:blipFill>
          <p:spPr>
            <a:xfrm>
              <a:off x="233440" y="1013441"/>
              <a:ext cx="31635" cy="44283"/>
            </a:xfrm>
            <a:prstGeom prst="rect">
              <a:avLst/>
            </a:prstGeom>
          </p:spPr>
        </p:pic>
        <p:sp>
          <p:nvSpPr>
            <p:cNvPr id="12" name="object 33">
              <a:extLst>
                <a:ext uri="{FF2B5EF4-FFF2-40B4-BE49-F238E27FC236}">
                  <a16:creationId xmlns:a16="http://schemas.microsoft.com/office/drawing/2014/main" id="{96A057C2-9ED4-798B-6450-5C8C56C78FE8}"/>
                </a:ext>
              </a:extLst>
            </p:cNvPr>
            <p:cNvSpPr/>
            <p:nvPr/>
          </p:nvSpPr>
          <p:spPr>
            <a:xfrm>
              <a:off x="233440" y="106721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3" name="object 34">
              <a:extLst>
                <a:ext uri="{FF2B5EF4-FFF2-40B4-BE49-F238E27FC236}">
                  <a16:creationId xmlns:a16="http://schemas.microsoft.com/office/drawing/2014/main" id="{42BF3258-A9C5-61FE-9F2F-DCB94ECFCA97}"/>
                </a:ext>
              </a:extLst>
            </p:cNvPr>
            <p:cNvSpPr/>
            <p:nvPr/>
          </p:nvSpPr>
          <p:spPr>
            <a:xfrm>
              <a:off x="252419" y="94701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14" name="object 26">
            <a:extLst>
              <a:ext uri="{FF2B5EF4-FFF2-40B4-BE49-F238E27FC236}">
                <a16:creationId xmlns:a16="http://schemas.microsoft.com/office/drawing/2014/main" id="{F0764DDC-4922-198E-8AE6-D973252403DE}"/>
              </a:ext>
            </a:extLst>
          </p:cNvPr>
          <p:cNvGrpSpPr/>
          <p:nvPr/>
        </p:nvGrpSpPr>
        <p:grpSpPr>
          <a:xfrm>
            <a:off x="127000" y="1625005"/>
            <a:ext cx="106680" cy="144780"/>
            <a:chOff x="173964" y="944478"/>
            <a:chExt cx="106680" cy="144780"/>
          </a:xfrm>
        </p:grpSpPr>
        <p:pic>
          <p:nvPicPr>
            <p:cNvPr id="15" name="object 27">
              <a:extLst>
                <a:ext uri="{FF2B5EF4-FFF2-40B4-BE49-F238E27FC236}">
                  <a16:creationId xmlns:a16="http://schemas.microsoft.com/office/drawing/2014/main" id="{0E53380B-A17A-D2EF-9DC7-A584B0CD04C9}"/>
                </a:ext>
              </a:extLst>
            </p:cNvPr>
            <p:cNvPicPr/>
            <p:nvPr/>
          </p:nvPicPr>
          <p:blipFill>
            <a:blip r:embed="rId2" cstate="print"/>
            <a:stretch>
              <a:fillRect/>
            </a:stretch>
          </p:blipFill>
          <p:spPr>
            <a:xfrm>
              <a:off x="176504" y="947018"/>
              <a:ext cx="101219" cy="139174"/>
            </a:xfrm>
            <a:prstGeom prst="rect">
              <a:avLst/>
            </a:prstGeom>
          </p:spPr>
        </p:pic>
        <p:sp>
          <p:nvSpPr>
            <p:cNvPr id="16" name="object 28">
              <a:extLst>
                <a:ext uri="{FF2B5EF4-FFF2-40B4-BE49-F238E27FC236}">
                  <a16:creationId xmlns:a16="http://schemas.microsoft.com/office/drawing/2014/main" id="{9DDBC0DE-DF1C-BD12-784A-5A1A1672BBC2}"/>
                </a:ext>
              </a:extLst>
            </p:cNvPr>
            <p:cNvSpPr/>
            <p:nvPr/>
          </p:nvSpPr>
          <p:spPr>
            <a:xfrm>
              <a:off x="176504" y="94701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7" name="object 29">
              <a:extLst>
                <a:ext uri="{FF2B5EF4-FFF2-40B4-BE49-F238E27FC236}">
                  <a16:creationId xmlns:a16="http://schemas.microsoft.com/office/drawing/2014/main" id="{D2ED8E6F-E62C-890E-EC10-E225A0B85850}"/>
                </a:ext>
              </a:extLst>
            </p:cNvPr>
            <p:cNvSpPr/>
            <p:nvPr/>
          </p:nvSpPr>
          <p:spPr>
            <a:xfrm>
              <a:off x="189156" y="96599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8" name="object 30">
              <a:extLst>
                <a:ext uri="{FF2B5EF4-FFF2-40B4-BE49-F238E27FC236}">
                  <a16:creationId xmlns:a16="http://schemas.microsoft.com/office/drawing/2014/main" id="{86869433-3377-AF77-61BF-910B2816E4EB}"/>
                </a:ext>
              </a:extLst>
            </p:cNvPr>
            <p:cNvSpPr/>
            <p:nvPr/>
          </p:nvSpPr>
          <p:spPr>
            <a:xfrm>
              <a:off x="201809" y="98497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9" name="object 31">
              <a:extLst>
                <a:ext uri="{FF2B5EF4-FFF2-40B4-BE49-F238E27FC236}">
                  <a16:creationId xmlns:a16="http://schemas.microsoft.com/office/drawing/2014/main" id="{5AA4D48C-6561-2B60-586E-43A1E54C55E6}"/>
                </a:ext>
              </a:extLst>
            </p:cNvPr>
            <p:cNvSpPr/>
            <p:nvPr/>
          </p:nvSpPr>
          <p:spPr>
            <a:xfrm>
              <a:off x="189156" y="101660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dirty="0"/>
            </a:p>
          </p:txBody>
        </p:sp>
        <p:pic>
          <p:nvPicPr>
            <p:cNvPr id="20" name="object 32">
              <a:extLst>
                <a:ext uri="{FF2B5EF4-FFF2-40B4-BE49-F238E27FC236}">
                  <a16:creationId xmlns:a16="http://schemas.microsoft.com/office/drawing/2014/main" id="{E8F4345E-3028-5051-CD22-EF6176C92558}"/>
                </a:ext>
              </a:extLst>
            </p:cNvPr>
            <p:cNvPicPr/>
            <p:nvPr/>
          </p:nvPicPr>
          <p:blipFill>
            <a:blip r:embed="rId3" cstate="print"/>
            <a:stretch>
              <a:fillRect/>
            </a:stretch>
          </p:blipFill>
          <p:spPr>
            <a:xfrm>
              <a:off x="233440" y="1013441"/>
              <a:ext cx="31635" cy="44283"/>
            </a:xfrm>
            <a:prstGeom prst="rect">
              <a:avLst/>
            </a:prstGeom>
          </p:spPr>
        </p:pic>
        <p:sp>
          <p:nvSpPr>
            <p:cNvPr id="21" name="object 33">
              <a:extLst>
                <a:ext uri="{FF2B5EF4-FFF2-40B4-BE49-F238E27FC236}">
                  <a16:creationId xmlns:a16="http://schemas.microsoft.com/office/drawing/2014/main" id="{A7FAD906-08D3-620B-1CFF-E5BF0528EFD5}"/>
                </a:ext>
              </a:extLst>
            </p:cNvPr>
            <p:cNvSpPr/>
            <p:nvPr/>
          </p:nvSpPr>
          <p:spPr>
            <a:xfrm>
              <a:off x="233440" y="106721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34">
              <a:extLst>
                <a:ext uri="{FF2B5EF4-FFF2-40B4-BE49-F238E27FC236}">
                  <a16:creationId xmlns:a16="http://schemas.microsoft.com/office/drawing/2014/main" id="{74321C01-1ED4-E75E-62AA-976DB3670E15}"/>
                </a:ext>
              </a:extLst>
            </p:cNvPr>
            <p:cNvSpPr/>
            <p:nvPr/>
          </p:nvSpPr>
          <p:spPr>
            <a:xfrm>
              <a:off x="252419" y="94701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23" name="object 26">
            <a:extLst>
              <a:ext uri="{FF2B5EF4-FFF2-40B4-BE49-F238E27FC236}">
                <a16:creationId xmlns:a16="http://schemas.microsoft.com/office/drawing/2014/main" id="{CC162567-BF76-0FCB-E0A2-2835E93DEFB9}"/>
              </a:ext>
            </a:extLst>
          </p:cNvPr>
          <p:cNvGrpSpPr/>
          <p:nvPr/>
        </p:nvGrpSpPr>
        <p:grpSpPr>
          <a:xfrm>
            <a:off x="122857" y="2464882"/>
            <a:ext cx="106680" cy="144780"/>
            <a:chOff x="173964" y="944478"/>
            <a:chExt cx="106680" cy="144780"/>
          </a:xfrm>
        </p:grpSpPr>
        <p:pic>
          <p:nvPicPr>
            <p:cNvPr id="24" name="object 27">
              <a:extLst>
                <a:ext uri="{FF2B5EF4-FFF2-40B4-BE49-F238E27FC236}">
                  <a16:creationId xmlns:a16="http://schemas.microsoft.com/office/drawing/2014/main" id="{9F665E5B-0ECF-2569-9FBD-3485BFC27AAE}"/>
                </a:ext>
              </a:extLst>
            </p:cNvPr>
            <p:cNvPicPr/>
            <p:nvPr/>
          </p:nvPicPr>
          <p:blipFill>
            <a:blip r:embed="rId2" cstate="print"/>
            <a:stretch>
              <a:fillRect/>
            </a:stretch>
          </p:blipFill>
          <p:spPr>
            <a:xfrm>
              <a:off x="176504" y="947018"/>
              <a:ext cx="101219" cy="139174"/>
            </a:xfrm>
            <a:prstGeom prst="rect">
              <a:avLst/>
            </a:prstGeom>
          </p:spPr>
        </p:pic>
        <p:sp>
          <p:nvSpPr>
            <p:cNvPr id="25" name="object 28">
              <a:extLst>
                <a:ext uri="{FF2B5EF4-FFF2-40B4-BE49-F238E27FC236}">
                  <a16:creationId xmlns:a16="http://schemas.microsoft.com/office/drawing/2014/main" id="{D8FB1597-F5B6-CA4F-504E-F2C6413F8476}"/>
                </a:ext>
              </a:extLst>
            </p:cNvPr>
            <p:cNvSpPr/>
            <p:nvPr/>
          </p:nvSpPr>
          <p:spPr>
            <a:xfrm>
              <a:off x="176504" y="94701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6" name="object 29">
              <a:extLst>
                <a:ext uri="{FF2B5EF4-FFF2-40B4-BE49-F238E27FC236}">
                  <a16:creationId xmlns:a16="http://schemas.microsoft.com/office/drawing/2014/main" id="{36635A9C-8E52-463F-EF98-3D398E92849A}"/>
                </a:ext>
              </a:extLst>
            </p:cNvPr>
            <p:cNvSpPr/>
            <p:nvPr/>
          </p:nvSpPr>
          <p:spPr>
            <a:xfrm>
              <a:off x="189156" y="96599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7" name="object 30">
              <a:extLst>
                <a:ext uri="{FF2B5EF4-FFF2-40B4-BE49-F238E27FC236}">
                  <a16:creationId xmlns:a16="http://schemas.microsoft.com/office/drawing/2014/main" id="{B7017599-6DB4-ED49-6FAA-B10CB6D1D214}"/>
                </a:ext>
              </a:extLst>
            </p:cNvPr>
            <p:cNvSpPr/>
            <p:nvPr/>
          </p:nvSpPr>
          <p:spPr>
            <a:xfrm>
              <a:off x="201809" y="98497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8" name="object 31">
              <a:extLst>
                <a:ext uri="{FF2B5EF4-FFF2-40B4-BE49-F238E27FC236}">
                  <a16:creationId xmlns:a16="http://schemas.microsoft.com/office/drawing/2014/main" id="{0689601C-52CA-E79C-D066-F78B62405AB7}"/>
                </a:ext>
              </a:extLst>
            </p:cNvPr>
            <p:cNvSpPr/>
            <p:nvPr/>
          </p:nvSpPr>
          <p:spPr>
            <a:xfrm>
              <a:off x="189156" y="101660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9" name="object 32">
              <a:extLst>
                <a:ext uri="{FF2B5EF4-FFF2-40B4-BE49-F238E27FC236}">
                  <a16:creationId xmlns:a16="http://schemas.microsoft.com/office/drawing/2014/main" id="{E8199A4A-F623-56D1-E535-CF5B2DC5B4BE}"/>
                </a:ext>
              </a:extLst>
            </p:cNvPr>
            <p:cNvPicPr/>
            <p:nvPr/>
          </p:nvPicPr>
          <p:blipFill>
            <a:blip r:embed="rId3" cstate="print"/>
            <a:stretch>
              <a:fillRect/>
            </a:stretch>
          </p:blipFill>
          <p:spPr>
            <a:xfrm>
              <a:off x="233440" y="1013441"/>
              <a:ext cx="31635" cy="44283"/>
            </a:xfrm>
            <a:prstGeom prst="rect">
              <a:avLst/>
            </a:prstGeom>
          </p:spPr>
        </p:pic>
        <p:sp>
          <p:nvSpPr>
            <p:cNvPr id="30" name="object 33">
              <a:extLst>
                <a:ext uri="{FF2B5EF4-FFF2-40B4-BE49-F238E27FC236}">
                  <a16:creationId xmlns:a16="http://schemas.microsoft.com/office/drawing/2014/main" id="{6B51F069-7B36-E942-79CC-8996CF2DA38D}"/>
                </a:ext>
              </a:extLst>
            </p:cNvPr>
            <p:cNvSpPr/>
            <p:nvPr/>
          </p:nvSpPr>
          <p:spPr>
            <a:xfrm>
              <a:off x="233440" y="106721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4">
              <a:extLst>
                <a:ext uri="{FF2B5EF4-FFF2-40B4-BE49-F238E27FC236}">
                  <a16:creationId xmlns:a16="http://schemas.microsoft.com/office/drawing/2014/main" id="{8F5ACF2C-1B2B-6427-2A22-24FAC37F1C38}"/>
                </a:ext>
              </a:extLst>
            </p:cNvPr>
            <p:cNvSpPr/>
            <p:nvPr/>
          </p:nvSpPr>
          <p:spPr>
            <a:xfrm>
              <a:off x="252419" y="94701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61684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4470"/>
            <a:chOff x="0" y="0"/>
            <a:chExt cx="4608195" cy="204470"/>
          </a:xfrm>
        </p:grpSpPr>
        <p:sp>
          <p:nvSpPr>
            <p:cNvPr id="3" name="object 3"/>
            <p:cNvSpPr/>
            <p:nvPr/>
          </p:nvSpPr>
          <p:spPr>
            <a:xfrm>
              <a:off x="0" y="0"/>
              <a:ext cx="4608195" cy="204470"/>
            </a:xfrm>
            <a:custGeom>
              <a:avLst/>
              <a:gdLst/>
              <a:ahLst/>
              <a:cxnLst/>
              <a:rect l="l" t="t" r="r" b="b"/>
              <a:pathLst>
                <a:path w="4608195" h="204470">
                  <a:moveTo>
                    <a:pt x="4608004" y="0"/>
                  </a:moveTo>
                  <a:lnTo>
                    <a:pt x="0" y="0"/>
                  </a:lnTo>
                  <a:lnTo>
                    <a:pt x="0" y="203974"/>
                  </a:lnTo>
                  <a:lnTo>
                    <a:pt x="4608004" y="203974"/>
                  </a:lnTo>
                  <a:lnTo>
                    <a:pt x="4608004" y="0"/>
                  </a:lnTo>
                  <a:close/>
                </a:path>
              </a:pathLst>
            </a:custGeom>
            <a:solidFill>
              <a:srgbClr val="2B4177"/>
            </a:solidFill>
          </p:spPr>
          <p:txBody>
            <a:bodyPr wrap="square" lIns="0" tIns="0" rIns="0" bIns="0" rtlCol="0"/>
            <a:lstStyle/>
            <a:p>
              <a:endParaRPr/>
            </a:p>
          </p:txBody>
        </p:sp>
        <p:sp>
          <p:nvSpPr>
            <p:cNvPr id="4" name="object 4"/>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FFFFFF"/>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9" name="object 9"/>
          <p:cNvGrpSpPr/>
          <p:nvPr/>
        </p:nvGrpSpPr>
        <p:grpSpPr>
          <a:xfrm>
            <a:off x="1411147" y="140134"/>
            <a:ext cx="243204" cy="41275"/>
            <a:chOff x="1411147" y="140134"/>
            <a:chExt cx="243204" cy="41275"/>
          </a:xfrm>
        </p:grpSpPr>
        <p:sp>
          <p:nvSpPr>
            <p:cNvPr id="10" name="object 10"/>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1" name="object 11"/>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2" name="object 12"/>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4" name="object 14"/>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5" name="object 15"/>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6" name="object 16"/>
          <p:cNvGrpSpPr/>
          <p:nvPr/>
        </p:nvGrpSpPr>
        <p:grpSpPr>
          <a:xfrm>
            <a:off x="2800794" y="140134"/>
            <a:ext cx="92075" cy="41275"/>
            <a:chOff x="2800794" y="140134"/>
            <a:chExt cx="92075" cy="41275"/>
          </a:xfrm>
        </p:grpSpPr>
        <p:sp>
          <p:nvSpPr>
            <p:cNvPr id="17" name="object 17"/>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8" name="object 18"/>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9" name="object 19"/>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20" name="object 20"/>
          <p:cNvGrpSpPr/>
          <p:nvPr/>
        </p:nvGrpSpPr>
        <p:grpSpPr>
          <a:xfrm>
            <a:off x="4044873" y="140134"/>
            <a:ext cx="92075" cy="41275"/>
            <a:chOff x="4044873" y="140134"/>
            <a:chExt cx="92075" cy="41275"/>
          </a:xfrm>
        </p:grpSpPr>
        <p:sp>
          <p:nvSpPr>
            <p:cNvPr id="21" name="object 21"/>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22" name="object 22"/>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23" name="object 23"/>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24" name="object 24"/>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sp>
        <p:nvSpPr>
          <p:cNvPr id="25" name="object 25"/>
          <p:cNvSpPr txBox="1"/>
          <p:nvPr/>
        </p:nvSpPr>
        <p:spPr>
          <a:xfrm>
            <a:off x="95300" y="413293"/>
            <a:ext cx="3035935" cy="244475"/>
          </a:xfrm>
          <a:prstGeom prst="rect">
            <a:avLst/>
          </a:prstGeom>
        </p:spPr>
        <p:txBody>
          <a:bodyPr vert="horz" wrap="square" lIns="0" tIns="17145" rIns="0" bIns="0" rtlCol="0">
            <a:spAutoFit/>
          </a:bodyPr>
          <a:lstStyle/>
          <a:p>
            <a:pPr marL="12700">
              <a:lnSpc>
                <a:spcPct val="100000"/>
              </a:lnSpc>
              <a:spcBef>
                <a:spcPts val="135"/>
              </a:spcBef>
            </a:pPr>
            <a:r>
              <a:rPr sz="1400" spc="80" dirty="0">
                <a:solidFill>
                  <a:srgbClr val="132C68"/>
                </a:solidFill>
                <a:latin typeface="Microsoft Sans Serif"/>
                <a:cs typeface="Microsoft Sans Serif"/>
              </a:rPr>
              <a:t>Introduction</a:t>
            </a:r>
            <a:r>
              <a:rPr sz="1400" spc="-20" dirty="0">
                <a:solidFill>
                  <a:srgbClr val="132C68"/>
                </a:solidFill>
                <a:latin typeface="Microsoft Sans Serif"/>
                <a:cs typeface="Microsoft Sans Serif"/>
              </a:rPr>
              <a:t> </a:t>
            </a:r>
            <a:r>
              <a:rPr sz="1400" spc="10" dirty="0">
                <a:solidFill>
                  <a:srgbClr val="132C68"/>
                </a:solidFill>
                <a:latin typeface="Microsoft Sans Serif"/>
                <a:cs typeface="Microsoft Sans Serif"/>
              </a:rPr>
              <a:t>To</a:t>
            </a:r>
            <a:r>
              <a:rPr sz="1400" spc="-15" dirty="0">
                <a:solidFill>
                  <a:srgbClr val="132C68"/>
                </a:solidFill>
                <a:latin typeface="Microsoft Sans Serif"/>
                <a:cs typeface="Microsoft Sans Serif"/>
              </a:rPr>
              <a:t> </a:t>
            </a:r>
            <a:r>
              <a:rPr sz="1400" spc="65" dirty="0">
                <a:solidFill>
                  <a:srgbClr val="132C68"/>
                </a:solidFill>
                <a:latin typeface="Microsoft Sans Serif"/>
                <a:cs typeface="Microsoft Sans Serif"/>
              </a:rPr>
              <a:t>Problem</a:t>
            </a:r>
            <a:r>
              <a:rPr sz="1400" spc="-20" dirty="0">
                <a:solidFill>
                  <a:srgbClr val="132C68"/>
                </a:solidFill>
                <a:latin typeface="Microsoft Sans Serif"/>
                <a:cs typeface="Microsoft Sans Serif"/>
              </a:rPr>
              <a:t> </a:t>
            </a:r>
            <a:r>
              <a:rPr sz="1400" spc="60" dirty="0">
                <a:solidFill>
                  <a:srgbClr val="132C68"/>
                </a:solidFill>
                <a:latin typeface="Microsoft Sans Serif"/>
                <a:cs typeface="Microsoft Sans Serif"/>
              </a:rPr>
              <a:t>Statement</a:t>
            </a:r>
            <a:endParaRPr sz="1400" dirty="0">
              <a:latin typeface="Microsoft Sans Serif"/>
              <a:cs typeface="Microsoft Sans Serif"/>
            </a:endParaRPr>
          </a:p>
        </p:txBody>
      </p:sp>
      <p:grpSp>
        <p:nvGrpSpPr>
          <p:cNvPr id="26" name="object 26"/>
          <p:cNvGrpSpPr/>
          <p:nvPr/>
        </p:nvGrpSpPr>
        <p:grpSpPr>
          <a:xfrm>
            <a:off x="173964" y="944478"/>
            <a:ext cx="106680" cy="144780"/>
            <a:chOff x="173964" y="944478"/>
            <a:chExt cx="106680" cy="144780"/>
          </a:xfrm>
        </p:grpSpPr>
        <p:pic>
          <p:nvPicPr>
            <p:cNvPr id="27" name="object 27"/>
            <p:cNvPicPr/>
            <p:nvPr/>
          </p:nvPicPr>
          <p:blipFill>
            <a:blip r:embed="rId6" cstate="print"/>
            <a:stretch>
              <a:fillRect/>
            </a:stretch>
          </p:blipFill>
          <p:spPr>
            <a:xfrm>
              <a:off x="176504" y="947018"/>
              <a:ext cx="101219" cy="139174"/>
            </a:xfrm>
            <a:prstGeom prst="rect">
              <a:avLst/>
            </a:prstGeom>
          </p:spPr>
        </p:pic>
        <p:sp>
          <p:nvSpPr>
            <p:cNvPr id="28" name="object 28"/>
            <p:cNvSpPr/>
            <p:nvPr/>
          </p:nvSpPr>
          <p:spPr>
            <a:xfrm>
              <a:off x="176504" y="94701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9" name="object 29"/>
            <p:cNvSpPr/>
            <p:nvPr/>
          </p:nvSpPr>
          <p:spPr>
            <a:xfrm>
              <a:off x="189156" y="96599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0" name="object 30"/>
            <p:cNvSpPr/>
            <p:nvPr/>
          </p:nvSpPr>
          <p:spPr>
            <a:xfrm>
              <a:off x="201809" y="98497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1" name="object 31"/>
            <p:cNvSpPr/>
            <p:nvPr/>
          </p:nvSpPr>
          <p:spPr>
            <a:xfrm>
              <a:off x="189156" y="101660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2" name="object 32"/>
            <p:cNvPicPr/>
            <p:nvPr/>
          </p:nvPicPr>
          <p:blipFill>
            <a:blip r:embed="rId7" cstate="print"/>
            <a:stretch>
              <a:fillRect/>
            </a:stretch>
          </p:blipFill>
          <p:spPr>
            <a:xfrm>
              <a:off x="233440" y="1013441"/>
              <a:ext cx="31635" cy="44283"/>
            </a:xfrm>
            <a:prstGeom prst="rect">
              <a:avLst/>
            </a:prstGeom>
          </p:spPr>
        </p:pic>
        <p:sp>
          <p:nvSpPr>
            <p:cNvPr id="33" name="object 33"/>
            <p:cNvSpPr/>
            <p:nvPr/>
          </p:nvSpPr>
          <p:spPr>
            <a:xfrm>
              <a:off x="233440" y="106721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52419" y="94701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35" name="object 35"/>
          <p:cNvSpPr txBox="1"/>
          <p:nvPr/>
        </p:nvSpPr>
        <p:spPr>
          <a:xfrm>
            <a:off x="270649" y="940658"/>
            <a:ext cx="4275455" cy="1899623"/>
          </a:xfrm>
          <a:prstGeom prst="rect">
            <a:avLst/>
          </a:prstGeom>
        </p:spPr>
        <p:txBody>
          <a:bodyPr vert="horz" wrap="square" lIns="0" tIns="12065" rIns="0" bIns="0" rtlCol="0">
            <a:spAutoFit/>
          </a:bodyPr>
          <a:lstStyle/>
          <a:p>
            <a:pPr marL="114300">
              <a:lnSpc>
                <a:spcPct val="100000"/>
              </a:lnSpc>
              <a:spcBef>
                <a:spcPts val="95"/>
              </a:spcBef>
            </a:pPr>
            <a:r>
              <a:rPr sz="900" b="1" spc="30" dirty="0">
                <a:solidFill>
                  <a:srgbClr val="132C68"/>
                </a:solidFill>
                <a:latin typeface="Arial"/>
                <a:cs typeface="Arial"/>
              </a:rPr>
              <a:t>Introduction</a:t>
            </a:r>
            <a:r>
              <a:rPr sz="900" b="1" spc="-25" dirty="0">
                <a:solidFill>
                  <a:srgbClr val="132C68"/>
                </a:solidFill>
                <a:latin typeface="Arial"/>
                <a:cs typeface="Arial"/>
              </a:rPr>
              <a:t> </a:t>
            </a:r>
            <a:r>
              <a:rPr sz="900" b="1" spc="45" dirty="0">
                <a:solidFill>
                  <a:srgbClr val="132C68"/>
                </a:solidFill>
                <a:latin typeface="Arial"/>
                <a:cs typeface="Arial"/>
              </a:rPr>
              <a:t>to</a:t>
            </a:r>
            <a:r>
              <a:rPr sz="900" b="1" spc="-25" dirty="0">
                <a:solidFill>
                  <a:srgbClr val="132C68"/>
                </a:solidFill>
                <a:latin typeface="Arial"/>
                <a:cs typeface="Arial"/>
              </a:rPr>
              <a:t> </a:t>
            </a:r>
            <a:r>
              <a:rPr sz="900" b="1" spc="25" dirty="0">
                <a:solidFill>
                  <a:srgbClr val="132C68"/>
                </a:solidFill>
                <a:latin typeface="Arial"/>
                <a:cs typeface="Arial"/>
              </a:rPr>
              <a:t>Problem</a:t>
            </a:r>
            <a:r>
              <a:rPr sz="900" b="1" spc="-25" dirty="0">
                <a:solidFill>
                  <a:srgbClr val="132C68"/>
                </a:solidFill>
                <a:latin typeface="Arial"/>
                <a:cs typeface="Arial"/>
              </a:rPr>
              <a:t> </a:t>
            </a:r>
            <a:r>
              <a:rPr sz="900" b="1" spc="40" dirty="0">
                <a:solidFill>
                  <a:srgbClr val="132C68"/>
                </a:solidFill>
                <a:latin typeface="Arial"/>
                <a:cs typeface="Arial"/>
              </a:rPr>
              <a:t>Statement</a:t>
            </a:r>
            <a:endParaRPr sz="900" dirty="0">
              <a:latin typeface="Arial"/>
              <a:cs typeface="Arial"/>
            </a:endParaRPr>
          </a:p>
          <a:p>
            <a:pPr marL="391160" marR="125095" indent="-128270">
              <a:lnSpc>
                <a:spcPct val="101499"/>
              </a:lnSpc>
              <a:spcBef>
                <a:spcPts val="675"/>
              </a:spcBef>
              <a:buFont typeface="Arial"/>
              <a:buChar char="•"/>
              <a:tabLst>
                <a:tab pos="391795" algn="l"/>
              </a:tabLst>
            </a:pPr>
            <a:r>
              <a:rPr sz="900" spc="-5" dirty="0">
                <a:solidFill>
                  <a:srgbClr val="132C68"/>
                </a:solidFill>
                <a:latin typeface="Microsoft Sans Serif"/>
                <a:cs typeface="Microsoft Sans Serif"/>
              </a:rPr>
              <a:t>The </a:t>
            </a:r>
            <a:r>
              <a:rPr sz="900" spc="25" dirty="0">
                <a:solidFill>
                  <a:srgbClr val="132C68"/>
                </a:solidFill>
                <a:latin typeface="Microsoft Sans Serif"/>
                <a:cs typeface="Microsoft Sans Serif"/>
              </a:rPr>
              <a:t>complexity</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5" dirty="0">
                <a:solidFill>
                  <a:srgbClr val="132C68"/>
                </a:solidFill>
                <a:latin typeface="Microsoft Sans Serif"/>
                <a:cs typeface="Microsoft Sans Serif"/>
              </a:rPr>
              <a:t> scale </a:t>
            </a:r>
            <a:r>
              <a:rPr sz="900" spc="45" dirty="0">
                <a:solidFill>
                  <a:srgbClr val="132C68"/>
                </a:solidFill>
                <a:latin typeface="Microsoft Sans Serif"/>
                <a:cs typeface="Microsoft Sans Serif"/>
              </a:rPr>
              <a:t>of</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networked</a:t>
            </a:r>
            <a:r>
              <a:rPr sz="900" spc="-5" dirty="0">
                <a:solidFill>
                  <a:srgbClr val="132C68"/>
                </a:solidFill>
                <a:latin typeface="Microsoft Sans Serif"/>
                <a:cs typeface="Microsoft Sans Serif"/>
              </a:rPr>
              <a:t> </a:t>
            </a:r>
            <a:r>
              <a:rPr sz="900" spc="10" dirty="0">
                <a:solidFill>
                  <a:srgbClr val="132C68"/>
                </a:solidFill>
                <a:latin typeface="Microsoft Sans Serif"/>
                <a:cs typeface="Microsoft Sans Serif"/>
              </a:rPr>
              <a:t>systems</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are</a:t>
            </a:r>
            <a:r>
              <a:rPr sz="900" spc="-5" dirty="0">
                <a:solidFill>
                  <a:srgbClr val="132C68"/>
                </a:solidFill>
                <a:latin typeface="Microsoft Sans Serif"/>
                <a:cs typeface="Microsoft Sans Serif"/>
              </a:rPr>
              <a:t> </a:t>
            </a:r>
            <a:r>
              <a:rPr sz="900" spc="10" dirty="0">
                <a:solidFill>
                  <a:srgbClr val="132C68"/>
                </a:solidFill>
                <a:latin typeface="Microsoft Sans Serif"/>
                <a:cs typeface="Microsoft Sans Serif"/>
              </a:rPr>
              <a:t>increasing,</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making </a:t>
            </a:r>
            <a:r>
              <a:rPr sz="900" spc="-225" dirty="0">
                <a:solidFill>
                  <a:srgbClr val="132C68"/>
                </a:solidFill>
                <a:latin typeface="Microsoft Sans Serif"/>
                <a:cs typeface="Microsoft Sans Serif"/>
              </a:rPr>
              <a:t> </a:t>
            </a:r>
            <a:r>
              <a:rPr sz="900" spc="35" dirty="0">
                <a:solidFill>
                  <a:srgbClr val="132C68"/>
                </a:solidFill>
                <a:latin typeface="Microsoft Sans Serif"/>
                <a:cs typeface="Microsoft Sans Serif"/>
              </a:rPr>
              <a:t>traditional</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intrusion</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detection</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methods</a:t>
            </a:r>
            <a:r>
              <a:rPr sz="900" spc="-10" dirty="0">
                <a:solidFill>
                  <a:srgbClr val="132C68"/>
                </a:solidFill>
                <a:latin typeface="Microsoft Sans Serif"/>
                <a:cs typeface="Microsoft Sans Serif"/>
              </a:rPr>
              <a:t> less </a:t>
            </a:r>
            <a:r>
              <a:rPr sz="900" spc="15" dirty="0">
                <a:solidFill>
                  <a:srgbClr val="132C68"/>
                </a:solidFill>
                <a:latin typeface="Microsoft Sans Serif"/>
                <a:cs typeface="Microsoft Sans Serif"/>
              </a:rPr>
              <a:t>effective</a:t>
            </a:r>
            <a:r>
              <a:rPr sz="900" spc="10" dirty="0">
                <a:solidFill>
                  <a:srgbClr val="132C68"/>
                </a:solidFill>
                <a:latin typeface="Microsoft Sans Serif"/>
                <a:cs typeface="Microsoft Sans Serif"/>
              </a:rPr>
              <a:t>.</a:t>
            </a:r>
            <a:endParaRPr sz="900" dirty="0">
              <a:latin typeface="Microsoft Sans Serif"/>
              <a:cs typeface="Microsoft Sans Serif"/>
            </a:endParaRPr>
          </a:p>
          <a:p>
            <a:pPr marL="391160" marR="68580" indent="-128270">
              <a:lnSpc>
                <a:spcPct val="101499"/>
              </a:lnSpc>
              <a:spcBef>
                <a:spcPts val="680"/>
              </a:spcBef>
              <a:buFont typeface="Arial"/>
              <a:buChar char="•"/>
              <a:tabLst>
                <a:tab pos="391795" algn="l"/>
              </a:tabLst>
            </a:pPr>
            <a:r>
              <a:rPr sz="900" spc="25" dirty="0">
                <a:solidFill>
                  <a:srgbClr val="132C68"/>
                </a:solidFill>
                <a:latin typeface="Microsoft Sans Serif"/>
                <a:cs typeface="Microsoft Sans Serif"/>
              </a:rPr>
              <a:t>Time-domain </a:t>
            </a:r>
            <a:r>
              <a:rPr sz="900" spc="15" dirty="0">
                <a:solidFill>
                  <a:srgbClr val="132C68"/>
                </a:solidFill>
                <a:latin typeface="Microsoft Sans Serif"/>
                <a:cs typeface="Microsoft Sans Serif"/>
              </a:rPr>
              <a:t>based </a:t>
            </a:r>
            <a:r>
              <a:rPr sz="900" spc="20" dirty="0">
                <a:solidFill>
                  <a:srgbClr val="132C68"/>
                </a:solidFill>
                <a:latin typeface="Microsoft Sans Serif"/>
                <a:cs typeface="Microsoft Sans Serif"/>
              </a:rPr>
              <a:t>approaches </a:t>
            </a:r>
            <a:r>
              <a:rPr sz="900" spc="40" dirty="0">
                <a:solidFill>
                  <a:srgbClr val="132C68"/>
                </a:solidFill>
                <a:latin typeface="Microsoft Sans Serif"/>
                <a:cs typeface="Microsoft Sans Serif"/>
              </a:rPr>
              <a:t>often </a:t>
            </a:r>
            <a:r>
              <a:rPr sz="900" spc="15" dirty="0">
                <a:solidFill>
                  <a:srgbClr val="132C68"/>
                </a:solidFill>
                <a:latin typeface="Microsoft Sans Serif"/>
                <a:cs typeface="Microsoft Sans Serif"/>
              </a:rPr>
              <a:t>miss </a:t>
            </a:r>
            <a:r>
              <a:rPr sz="900" spc="35" dirty="0">
                <a:solidFill>
                  <a:srgbClr val="132C68"/>
                </a:solidFill>
                <a:latin typeface="Microsoft Sans Serif"/>
                <a:cs typeface="Microsoft Sans Serif"/>
              </a:rPr>
              <a:t>the </a:t>
            </a:r>
            <a:r>
              <a:rPr sz="900" spc="25" dirty="0">
                <a:solidFill>
                  <a:srgbClr val="132C68"/>
                </a:solidFill>
                <a:latin typeface="Microsoft Sans Serif"/>
                <a:cs typeface="Microsoft Sans Serif"/>
              </a:rPr>
              <a:t>detailed </a:t>
            </a:r>
            <a:r>
              <a:rPr sz="900" spc="30" dirty="0">
                <a:solidFill>
                  <a:srgbClr val="132C68"/>
                </a:solidFill>
                <a:latin typeface="Microsoft Sans Serif"/>
                <a:cs typeface="Microsoft Sans Serif"/>
              </a:rPr>
              <a:t>and </a:t>
            </a:r>
            <a:r>
              <a:rPr sz="900" spc="35" dirty="0">
                <a:solidFill>
                  <a:srgbClr val="132C68"/>
                </a:solidFill>
                <a:latin typeface="Microsoft Sans Serif"/>
                <a:cs typeface="Microsoft Sans Serif"/>
              </a:rPr>
              <a:t> </a:t>
            </a:r>
            <a:r>
              <a:rPr sz="900" spc="25" dirty="0">
                <a:solidFill>
                  <a:srgbClr val="132C68"/>
                </a:solidFill>
                <a:latin typeface="Microsoft Sans Serif"/>
                <a:cs typeface="Microsoft Sans Serif"/>
              </a:rPr>
              <a:t>complicated</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patterns</a:t>
            </a:r>
            <a:r>
              <a:rPr sz="900" spc="-5" dirty="0">
                <a:solidFill>
                  <a:srgbClr val="132C68"/>
                </a:solidFill>
                <a:latin typeface="Microsoft Sans Serif"/>
                <a:cs typeface="Microsoft Sans Serif"/>
              </a:rPr>
              <a:t> </a:t>
            </a:r>
            <a:r>
              <a:rPr sz="900" spc="45" dirty="0">
                <a:solidFill>
                  <a:srgbClr val="132C68"/>
                </a:solidFill>
                <a:latin typeface="Microsoft Sans Serif"/>
                <a:cs typeface="Microsoft Sans Serif"/>
              </a:rPr>
              <a:t>of</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network</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traﬃc,</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resulting</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in</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higher</a:t>
            </a:r>
            <a:r>
              <a:rPr sz="900" spc="-5" dirty="0">
                <a:solidFill>
                  <a:srgbClr val="132C68"/>
                </a:solidFill>
                <a:latin typeface="Microsoft Sans Serif"/>
                <a:cs typeface="Microsoft Sans Serif"/>
              </a:rPr>
              <a:t> </a:t>
            </a:r>
            <a:r>
              <a:rPr sz="900" spc="10" dirty="0">
                <a:solidFill>
                  <a:srgbClr val="132C68"/>
                </a:solidFill>
                <a:latin typeface="Microsoft Sans Serif"/>
                <a:cs typeface="Microsoft Sans Serif"/>
              </a:rPr>
              <a:t>false</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positive </a:t>
            </a:r>
            <a:r>
              <a:rPr sz="900" spc="-225" dirty="0">
                <a:solidFill>
                  <a:srgbClr val="132C68"/>
                </a:solidFill>
                <a:latin typeface="Microsoft Sans Serif"/>
                <a:cs typeface="Microsoft Sans Serif"/>
              </a:rPr>
              <a:t> </a:t>
            </a:r>
            <a:r>
              <a:rPr sz="900" spc="15" dirty="0">
                <a:solidFill>
                  <a:srgbClr val="132C68"/>
                </a:solidFill>
                <a:latin typeface="Microsoft Sans Serif"/>
                <a:cs typeface="Microsoft Sans Serif"/>
              </a:rPr>
              <a:t>rates.</a:t>
            </a:r>
            <a:endParaRPr sz="900" dirty="0">
              <a:latin typeface="Microsoft Sans Serif"/>
              <a:cs typeface="Microsoft Sans Serif"/>
            </a:endParaRPr>
          </a:p>
          <a:p>
            <a:pPr marL="391160" marR="101600" indent="-128270">
              <a:lnSpc>
                <a:spcPct val="101499"/>
              </a:lnSpc>
              <a:spcBef>
                <a:spcPts val="675"/>
              </a:spcBef>
              <a:buFont typeface="Arial"/>
              <a:buChar char="•"/>
              <a:tabLst>
                <a:tab pos="391795" algn="l"/>
              </a:tabLst>
            </a:pPr>
            <a:r>
              <a:rPr sz="900" spc="-5" dirty="0">
                <a:solidFill>
                  <a:srgbClr val="132C68"/>
                </a:solidFill>
                <a:latin typeface="Microsoft Sans Serif"/>
                <a:cs typeface="Microsoft Sans Serif"/>
              </a:rPr>
              <a:t>This</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project</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aims</a:t>
            </a:r>
            <a:r>
              <a:rPr sz="900" spc="-10"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enhance</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intrusion</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detection</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by</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converting</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network </a:t>
            </a:r>
            <a:r>
              <a:rPr sz="900" spc="-225" dirty="0">
                <a:solidFill>
                  <a:srgbClr val="132C68"/>
                </a:solidFill>
                <a:latin typeface="Microsoft Sans Serif"/>
                <a:cs typeface="Microsoft Sans Serif"/>
              </a:rPr>
              <a:t> </a:t>
            </a:r>
            <a:r>
              <a:rPr sz="900" spc="50" dirty="0">
                <a:solidFill>
                  <a:srgbClr val="132C68"/>
                </a:solidFill>
                <a:latin typeface="Microsoft Sans Serif"/>
                <a:cs typeface="Microsoft Sans Serif"/>
              </a:rPr>
              <a:t>traﬃc</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data</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into</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frequency</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domain.</a:t>
            </a:r>
            <a:endParaRPr sz="900" dirty="0">
              <a:latin typeface="Microsoft Sans Serif"/>
              <a:cs typeface="Microsoft Sans Serif"/>
            </a:endParaRPr>
          </a:p>
          <a:p>
            <a:pPr marL="391160" marR="461645" indent="-128270">
              <a:lnSpc>
                <a:spcPct val="101499"/>
              </a:lnSpc>
              <a:spcBef>
                <a:spcPts val="675"/>
              </a:spcBef>
              <a:buFont typeface="Arial"/>
              <a:buChar char="•"/>
              <a:tabLst>
                <a:tab pos="391795" algn="l"/>
              </a:tabLst>
            </a:pPr>
            <a:r>
              <a:rPr sz="900" spc="-10" dirty="0">
                <a:solidFill>
                  <a:srgbClr val="132C68"/>
                </a:solidFill>
                <a:latin typeface="Microsoft Sans Serif"/>
                <a:cs typeface="Microsoft Sans Serif"/>
              </a:rPr>
              <a:t>By </a:t>
            </a:r>
            <a:r>
              <a:rPr sz="900" spc="30" dirty="0">
                <a:solidFill>
                  <a:srgbClr val="132C68"/>
                </a:solidFill>
                <a:latin typeface="Microsoft Sans Serif"/>
                <a:cs typeface="Microsoft Sans Serif"/>
              </a:rPr>
              <a:t>doing</a:t>
            </a:r>
            <a:r>
              <a:rPr sz="900" spc="-10" dirty="0">
                <a:solidFill>
                  <a:srgbClr val="132C68"/>
                </a:solidFill>
                <a:latin typeface="Microsoft Sans Serif"/>
                <a:cs typeface="Microsoft Sans Serif"/>
              </a:rPr>
              <a:t> </a:t>
            </a:r>
            <a:r>
              <a:rPr sz="900" spc="-5" dirty="0">
                <a:solidFill>
                  <a:srgbClr val="132C68"/>
                </a:solidFill>
                <a:latin typeface="Microsoft Sans Serif"/>
                <a:cs typeface="Microsoft Sans Serif"/>
              </a:rPr>
              <a:t>so,</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we</a:t>
            </a:r>
            <a:r>
              <a:rPr sz="900" spc="-10" dirty="0">
                <a:solidFill>
                  <a:srgbClr val="132C68"/>
                </a:solidFill>
                <a:latin typeface="Microsoft Sans Serif"/>
                <a:cs typeface="Microsoft Sans Serif"/>
              </a:rPr>
              <a:t> </a:t>
            </a:r>
            <a:r>
              <a:rPr sz="900" spc="5" dirty="0">
                <a:solidFill>
                  <a:srgbClr val="132C68"/>
                </a:solidFill>
                <a:latin typeface="Microsoft Sans Serif"/>
                <a:cs typeface="Microsoft Sans Serif"/>
              </a:rPr>
              <a:t>can</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apply</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machine</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learning</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techniques</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better </a:t>
            </a:r>
            <a:r>
              <a:rPr sz="900" spc="-225" dirty="0">
                <a:solidFill>
                  <a:srgbClr val="132C68"/>
                </a:solidFill>
                <a:latin typeface="Microsoft Sans Serif"/>
                <a:cs typeface="Microsoft Sans Serif"/>
              </a:rPr>
              <a:t> </a:t>
            </a:r>
            <a:r>
              <a:rPr sz="900" spc="30" dirty="0">
                <a:solidFill>
                  <a:srgbClr val="132C68"/>
                </a:solidFill>
                <a:latin typeface="Microsoft Sans Serif"/>
                <a:cs typeface="Microsoft Sans Serif"/>
              </a:rPr>
              <a:t>identify and </a:t>
            </a:r>
            <a:r>
              <a:rPr sz="900" dirty="0">
                <a:solidFill>
                  <a:srgbClr val="132C68"/>
                </a:solidFill>
                <a:latin typeface="Microsoft Sans Serif"/>
                <a:cs typeface="Microsoft Sans Serif"/>
              </a:rPr>
              <a:t>classify </a:t>
            </a:r>
            <a:r>
              <a:rPr sz="900" spc="25" dirty="0">
                <a:solidFill>
                  <a:srgbClr val="132C68"/>
                </a:solidFill>
                <a:latin typeface="Microsoft Sans Serif"/>
                <a:cs typeface="Microsoft Sans Serif"/>
              </a:rPr>
              <a:t>anomalous </a:t>
            </a:r>
            <a:r>
              <a:rPr sz="900" spc="15" dirty="0">
                <a:solidFill>
                  <a:srgbClr val="132C68"/>
                </a:solidFill>
                <a:latin typeface="Microsoft Sans Serif"/>
                <a:cs typeface="Microsoft Sans Serif"/>
              </a:rPr>
              <a:t>behaviors, leading </a:t>
            </a:r>
            <a:r>
              <a:rPr sz="900" spc="50" dirty="0">
                <a:solidFill>
                  <a:srgbClr val="132C68"/>
                </a:solidFill>
                <a:latin typeface="Microsoft Sans Serif"/>
                <a:cs typeface="Microsoft Sans Serif"/>
              </a:rPr>
              <a:t>to </a:t>
            </a:r>
            <a:r>
              <a:rPr sz="900" spc="35" dirty="0">
                <a:solidFill>
                  <a:srgbClr val="132C68"/>
                </a:solidFill>
                <a:latin typeface="Microsoft Sans Serif"/>
                <a:cs typeface="Microsoft Sans Serif"/>
              </a:rPr>
              <a:t>improved </a:t>
            </a:r>
            <a:r>
              <a:rPr sz="900" spc="40" dirty="0">
                <a:solidFill>
                  <a:srgbClr val="132C68"/>
                </a:solidFill>
                <a:latin typeface="Microsoft Sans Serif"/>
                <a:cs typeface="Microsoft Sans Serif"/>
              </a:rPr>
              <a:t> </a:t>
            </a:r>
            <a:r>
              <a:rPr sz="900" spc="30" dirty="0">
                <a:solidFill>
                  <a:srgbClr val="132C68"/>
                </a:solidFill>
                <a:latin typeface="Microsoft Sans Serif"/>
                <a:cs typeface="Microsoft Sans Serif"/>
              </a:rPr>
              <a:t>detection</a:t>
            </a:r>
            <a:r>
              <a:rPr sz="900" spc="-15" dirty="0">
                <a:solidFill>
                  <a:srgbClr val="132C68"/>
                </a:solidFill>
                <a:latin typeface="Microsoft Sans Serif"/>
                <a:cs typeface="Microsoft Sans Serif"/>
              </a:rPr>
              <a:t> </a:t>
            </a:r>
            <a:r>
              <a:rPr sz="900" spc="5" dirty="0">
                <a:solidFill>
                  <a:srgbClr val="132C68"/>
                </a:solidFill>
                <a:latin typeface="Microsoft Sans Serif"/>
                <a:cs typeface="Microsoft Sans Serif"/>
              </a:rPr>
              <a:t>accuracy</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10" dirty="0">
                <a:solidFill>
                  <a:srgbClr val="132C68"/>
                </a:solidFill>
                <a:latin typeface="Microsoft Sans Serif"/>
                <a:cs typeface="Microsoft Sans Serif"/>
              </a:rPr>
              <a:t> </a:t>
            </a:r>
            <a:r>
              <a:rPr sz="900" spc="15" dirty="0">
                <a:solidFill>
                  <a:srgbClr val="132C68"/>
                </a:solidFill>
                <a:latin typeface="Microsoft Sans Serif"/>
                <a:cs typeface="Microsoft Sans Serif"/>
              </a:rPr>
              <a:t>system</a:t>
            </a:r>
            <a:r>
              <a:rPr sz="900" spc="-10" dirty="0">
                <a:solidFill>
                  <a:srgbClr val="132C68"/>
                </a:solidFill>
                <a:latin typeface="Microsoft Sans Serif"/>
                <a:cs typeface="Microsoft Sans Serif"/>
              </a:rPr>
              <a:t> </a:t>
            </a:r>
            <a:r>
              <a:rPr sz="900" spc="15" dirty="0">
                <a:solidFill>
                  <a:srgbClr val="132C68"/>
                </a:solidFill>
                <a:latin typeface="Microsoft Sans Serif"/>
                <a:cs typeface="Microsoft Sans Serif"/>
              </a:rPr>
              <a:t>eﬃciency.</a:t>
            </a:r>
            <a:endParaRPr sz="900" dirty="0">
              <a:latin typeface="Microsoft Sans Serif"/>
              <a:cs typeface="Microsoft Sans Serif"/>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4470"/>
            <a:chOff x="0" y="0"/>
            <a:chExt cx="4608195" cy="204470"/>
          </a:xfrm>
        </p:grpSpPr>
        <p:sp>
          <p:nvSpPr>
            <p:cNvPr id="3" name="object 3"/>
            <p:cNvSpPr/>
            <p:nvPr/>
          </p:nvSpPr>
          <p:spPr>
            <a:xfrm>
              <a:off x="0" y="0"/>
              <a:ext cx="4608195" cy="204470"/>
            </a:xfrm>
            <a:custGeom>
              <a:avLst/>
              <a:gdLst/>
              <a:ahLst/>
              <a:cxnLst/>
              <a:rect l="l" t="t" r="r" b="b"/>
              <a:pathLst>
                <a:path w="4608195" h="204470">
                  <a:moveTo>
                    <a:pt x="4608004" y="0"/>
                  </a:moveTo>
                  <a:lnTo>
                    <a:pt x="0" y="0"/>
                  </a:lnTo>
                  <a:lnTo>
                    <a:pt x="0" y="203974"/>
                  </a:lnTo>
                  <a:lnTo>
                    <a:pt x="4608004" y="203974"/>
                  </a:lnTo>
                  <a:lnTo>
                    <a:pt x="4608004" y="0"/>
                  </a:lnTo>
                  <a:close/>
                </a:path>
              </a:pathLst>
            </a:custGeom>
            <a:solidFill>
              <a:srgbClr val="2B4177"/>
            </a:solidFill>
          </p:spPr>
          <p:txBody>
            <a:bodyPr wrap="square" lIns="0" tIns="0" rIns="0" bIns="0" rtlCol="0"/>
            <a:lstStyle/>
            <a:p>
              <a:endParaRPr/>
            </a:p>
          </p:txBody>
        </p:sp>
        <p:sp>
          <p:nvSpPr>
            <p:cNvPr id="4" name="object 4"/>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FFFFFF"/>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9" name="object 9"/>
          <p:cNvGrpSpPr/>
          <p:nvPr/>
        </p:nvGrpSpPr>
        <p:grpSpPr>
          <a:xfrm>
            <a:off x="1411147" y="140134"/>
            <a:ext cx="243204" cy="41275"/>
            <a:chOff x="1411147" y="140134"/>
            <a:chExt cx="243204" cy="41275"/>
          </a:xfrm>
        </p:grpSpPr>
        <p:sp>
          <p:nvSpPr>
            <p:cNvPr id="10" name="object 10"/>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1" name="object 11"/>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2" name="object 12"/>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4" name="object 14"/>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5" name="object 15"/>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95A0BB"/>
                </a:solidFill>
                <a:latin typeface="Microsoft Sans Serif"/>
                <a:cs typeface="Microsoft Sans Serif"/>
                <a:hlinkClick r:id="rId3" action="ppaction://hlinksldjump"/>
              </a:rPr>
              <a:t>Proposed</a:t>
            </a:r>
            <a:r>
              <a:rPr sz="600" spc="-40" dirty="0">
                <a:solidFill>
                  <a:srgbClr val="95A0BB"/>
                </a:solidFill>
                <a:latin typeface="Microsoft Sans Serif"/>
                <a:cs typeface="Microsoft Sans Serif"/>
                <a:hlinkClick r:id="rId3" action="ppaction://hlinksldjump"/>
              </a:rPr>
              <a:t> </a:t>
            </a:r>
            <a:r>
              <a:rPr sz="600" spc="25" dirty="0">
                <a:solidFill>
                  <a:srgbClr val="95A0BB"/>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6" name="object 16"/>
          <p:cNvGrpSpPr/>
          <p:nvPr/>
        </p:nvGrpSpPr>
        <p:grpSpPr>
          <a:xfrm>
            <a:off x="2800794" y="140134"/>
            <a:ext cx="92075" cy="41275"/>
            <a:chOff x="2800794" y="140134"/>
            <a:chExt cx="92075" cy="41275"/>
          </a:xfrm>
        </p:grpSpPr>
        <p:sp>
          <p:nvSpPr>
            <p:cNvPr id="17" name="object 17"/>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8" name="object 18"/>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9" name="object 19"/>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20" name="object 20"/>
          <p:cNvGrpSpPr/>
          <p:nvPr/>
        </p:nvGrpSpPr>
        <p:grpSpPr>
          <a:xfrm>
            <a:off x="4044873" y="140134"/>
            <a:ext cx="92075" cy="41275"/>
            <a:chOff x="4044873" y="140134"/>
            <a:chExt cx="92075" cy="41275"/>
          </a:xfrm>
        </p:grpSpPr>
        <p:sp>
          <p:nvSpPr>
            <p:cNvPr id="21" name="object 21"/>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22" name="object 22"/>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23" name="object 23"/>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24" name="object 24"/>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sp>
        <p:nvSpPr>
          <p:cNvPr id="25" name="object 25"/>
          <p:cNvSpPr txBox="1"/>
          <p:nvPr/>
        </p:nvSpPr>
        <p:spPr>
          <a:xfrm>
            <a:off x="95300" y="413293"/>
            <a:ext cx="1644014"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132C68"/>
                </a:solidFill>
                <a:latin typeface="Microsoft Sans Serif"/>
                <a:cs typeface="Microsoft Sans Serif"/>
              </a:rPr>
              <a:t>Research</a:t>
            </a:r>
            <a:r>
              <a:rPr sz="1400" spc="-45" dirty="0">
                <a:solidFill>
                  <a:srgbClr val="132C68"/>
                </a:solidFill>
                <a:latin typeface="Microsoft Sans Serif"/>
                <a:cs typeface="Microsoft Sans Serif"/>
              </a:rPr>
              <a:t> </a:t>
            </a:r>
            <a:r>
              <a:rPr sz="1400" spc="40" dirty="0">
                <a:solidFill>
                  <a:srgbClr val="132C68"/>
                </a:solidFill>
                <a:latin typeface="Microsoft Sans Serif"/>
                <a:cs typeface="Microsoft Sans Serif"/>
              </a:rPr>
              <a:t>Objective</a:t>
            </a:r>
            <a:endParaRPr sz="1400">
              <a:latin typeface="Microsoft Sans Serif"/>
              <a:cs typeface="Microsoft Sans Serif"/>
            </a:endParaRPr>
          </a:p>
        </p:txBody>
      </p:sp>
      <p:grpSp>
        <p:nvGrpSpPr>
          <p:cNvPr id="26" name="object 26"/>
          <p:cNvGrpSpPr/>
          <p:nvPr/>
        </p:nvGrpSpPr>
        <p:grpSpPr>
          <a:xfrm>
            <a:off x="173964" y="1221046"/>
            <a:ext cx="106680" cy="144780"/>
            <a:chOff x="173964" y="1221046"/>
            <a:chExt cx="106680" cy="144780"/>
          </a:xfrm>
        </p:grpSpPr>
        <p:pic>
          <p:nvPicPr>
            <p:cNvPr id="27" name="object 27"/>
            <p:cNvPicPr/>
            <p:nvPr/>
          </p:nvPicPr>
          <p:blipFill>
            <a:blip r:embed="rId6" cstate="print"/>
            <a:stretch>
              <a:fillRect/>
            </a:stretch>
          </p:blipFill>
          <p:spPr>
            <a:xfrm>
              <a:off x="176504" y="1223586"/>
              <a:ext cx="101219" cy="139174"/>
            </a:xfrm>
            <a:prstGeom prst="rect">
              <a:avLst/>
            </a:prstGeom>
          </p:spPr>
        </p:pic>
        <p:sp>
          <p:nvSpPr>
            <p:cNvPr id="28" name="object 28"/>
            <p:cNvSpPr/>
            <p:nvPr/>
          </p:nvSpPr>
          <p:spPr>
            <a:xfrm>
              <a:off x="176504" y="122358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9" name="object 29"/>
            <p:cNvSpPr/>
            <p:nvPr/>
          </p:nvSpPr>
          <p:spPr>
            <a:xfrm>
              <a:off x="189156" y="124256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0" name="object 30"/>
            <p:cNvSpPr/>
            <p:nvPr/>
          </p:nvSpPr>
          <p:spPr>
            <a:xfrm>
              <a:off x="201809" y="126154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1" name="object 31"/>
            <p:cNvSpPr/>
            <p:nvPr/>
          </p:nvSpPr>
          <p:spPr>
            <a:xfrm>
              <a:off x="189156" y="129317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2" name="object 32"/>
            <p:cNvPicPr/>
            <p:nvPr/>
          </p:nvPicPr>
          <p:blipFill>
            <a:blip r:embed="rId7" cstate="print"/>
            <a:stretch>
              <a:fillRect/>
            </a:stretch>
          </p:blipFill>
          <p:spPr>
            <a:xfrm>
              <a:off x="233440" y="1290010"/>
              <a:ext cx="31635" cy="44283"/>
            </a:xfrm>
            <a:prstGeom prst="rect">
              <a:avLst/>
            </a:prstGeom>
          </p:spPr>
        </p:pic>
        <p:sp>
          <p:nvSpPr>
            <p:cNvPr id="33" name="object 33"/>
            <p:cNvSpPr/>
            <p:nvPr/>
          </p:nvSpPr>
          <p:spPr>
            <a:xfrm>
              <a:off x="233440" y="134378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52419" y="122358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35" name="object 35"/>
          <p:cNvSpPr txBox="1"/>
          <p:nvPr/>
        </p:nvSpPr>
        <p:spPr>
          <a:xfrm>
            <a:off x="296049" y="1189371"/>
            <a:ext cx="4086225" cy="1430020"/>
          </a:xfrm>
          <a:prstGeom prst="rect">
            <a:avLst/>
          </a:prstGeom>
        </p:spPr>
        <p:txBody>
          <a:bodyPr vert="horz" wrap="square" lIns="0" tIns="40005" rIns="0" bIns="0" rtlCol="0">
            <a:spAutoFit/>
          </a:bodyPr>
          <a:lstStyle/>
          <a:p>
            <a:pPr marL="88900">
              <a:lnSpc>
                <a:spcPct val="100000"/>
              </a:lnSpc>
              <a:spcBef>
                <a:spcPts val="315"/>
              </a:spcBef>
            </a:pPr>
            <a:r>
              <a:rPr sz="900" b="1" spc="5" dirty="0">
                <a:solidFill>
                  <a:srgbClr val="132C68"/>
                </a:solidFill>
                <a:latin typeface="Arial"/>
                <a:cs typeface="Arial"/>
              </a:rPr>
              <a:t>Research</a:t>
            </a:r>
            <a:r>
              <a:rPr sz="900" b="1" spc="-55" dirty="0">
                <a:solidFill>
                  <a:srgbClr val="132C68"/>
                </a:solidFill>
                <a:latin typeface="Arial"/>
                <a:cs typeface="Arial"/>
              </a:rPr>
              <a:t> </a:t>
            </a:r>
            <a:r>
              <a:rPr sz="900" b="1" spc="20" dirty="0">
                <a:solidFill>
                  <a:srgbClr val="132C68"/>
                </a:solidFill>
                <a:latin typeface="Arial"/>
                <a:cs typeface="Arial"/>
              </a:rPr>
              <a:t>Objective</a:t>
            </a:r>
            <a:endParaRPr sz="900">
              <a:latin typeface="Arial"/>
              <a:cs typeface="Arial"/>
            </a:endParaRPr>
          </a:p>
          <a:p>
            <a:pPr marL="365760" marR="85725" indent="-128270">
              <a:lnSpc>
                <a:spcPct val="101499"/>
              </a:lnSpc>
              <a:spcBef>
                <a:spcPts val="200"/>
              </a:spcBef>
              <a:buFont typeface="Arial"/>
              <a:buChar char="•"/>
              <a:tabLst>
                <a:tab pos="366395" algn="l"/>
              </a:tabLst>
            </a:pPr>
            <a:r>
              <a:rPr sz="900" spc="15" dirty="0">
                <a:solidFill>
                  <a:srgbClr val="132C68"/>
                </a:solidFill>
                <a:latin typeface="Microsoft Sans Serif"/>
                <a:cs typeface="Microsoft Sans Serif"/>
              </a:rPr>
              <a:t>Develop</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evaluate</a:t>
            </a:r>
            <a:r>
              <a:rPr sz="900" spc="-5" dirty="0">
                <a:solidFill>
                  <a:srgbClr val="132C68"/>
                </a:solidFill>
                <a:latin typeface="Microsoft Sans Serif"/>
                <a:cs typeface="Microsoft Sans Serif"/>
              </a:rPr>
              <a:t> a </a:t>
            </a:r>
            <a:r>
              <a:rPr sz="900" spc="20" dirty="0">
                <a:solidFill>
                  <a:srgbClr val="132C68"/>
                </a:solidFill>
                <a:latin typeface="Microsoft Sans Serif"/>
                <a:cs typeface="Microsoft Sans Serif"/>
              </a:rPr>
              <a:t>Machine</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Learning-based</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Intrusion</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Detection </a:t>
            </a:r>
            <a:r>
              <a:rPr sz="900" spc="-225" dirty="0">
                <a:solidFill>
                  <a:srgbClr val="132C68"/>
                </a:solidFill>
                <a:latin typeface="Microsoft Sans Serif"/>
                <a:cs typeface="Microsoft Sans Serif"/>
              </a:rPr>
              <a:t> </a:t>
            </a:r>
            <a:r>
              <a:rPr sz="900" dirty="0">
                <a:solidFill>
                  <a:srgbClr val="132C68"/>
                </a:solidFill>
                <a:latin typeface="Microsoft Sans Serif"/>
                <a:cs typeface="Microsoft Sans Serif"/>
              </a:rPr>
              <a:t>System</a:t>
            </a:r>
            <a:r>
              <a:rPr sz="900" spc="-15" dirty="0">
                <a:solidFill>
                  <a:srgbClr val="132C68"/>
                </a:solidFill>
                <a:latin typeface="Microsoft Sans Serif"/>
                <a:cs typeface="Microsoft Sans Serif"/>
              </a:rPr>
              <a:t> </a:t>
            </a:r>
            <a:r>
              <a:rPr sz="900" spc="-35" dirty="0">
                <a:solidFill>
                  <a:srgbClr val="132C68"/>
                </a:solidFill>
                <a:latin typeface="Microsoft Sans Serif"/>
                <a:cs typeface="Microsoft Sans Serif"/>
              </a:rPr>
              <a:t>(IDS).</a:t>
            </a:r>
            <a:endParaRPr sz="900">
              <a:latin typeface="Microsoft Sans Serif"/>
              <a:cs typeface="Microsoft Sans Serif"/>
            </a:endParaRPr>
          </a:p>
          <a:p>
            <a:pPr marL="365760" marR="55880" indent="-128270">
              <a:lnSpc>
                <a:spcPct val="101499"/>
              </a:lnSpc>
              <a:spcBef>
                <a:spcPts val="195"/>
              </a:spcBef>
              <a:buFont typeface="Arial"/>
              <a:buChar char="•"/>
              <a:tabLst>
                <a:tab pos="366395" algn="l"/>
              </a:tabLst>
            </a:pPr>
            <a:r>
              <a:rPr sz="900" spc="15" dirty="0">
                <a:solidFill>
                  <a:srgbClr val="132C68"/>
                </a:solidFill>
                <a:latin typeface="Microsoft Sans Serif"/>
                <a:cs typeface="Microsoft Sans Serif"/>
              </a:rPr>
              <a:t>Apply</a:t>
            </a:r>
            <a:r>
              <a:rPr sz="900" spc="-10" dirty="0">
                <a:solidFill>
                  <a:srgbClr val="132C68"/>
                </a:solidFill>
                <a:latin typeface="Microsoft Sans Serif"/>
                <a:cs typeface="Microsoft Sans Serif"/>
              </a:rPr>
              <a:t> </a:t>
            </a:r>
            <a:r>
              <a:rPr sz="900" spc="10" dirty="0">
                <a:solidFill>
                  <a:srgbClr val="132C68"/>
                </a:solidFill>
                <a:latin typeface="Microsoft Sans Serif"/>
                <a:cs typeface="Microsoft Sans Serif"/>
              </a:rPr>
              <a:t>Wavelet</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Transform</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network</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traﬃc</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data</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convert</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it</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into</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the </a:t>
            </a:r>
            <a:r>
              <a:rPr sz="900" spc="-225" dirty="0">
                <a:solidFill>
                  <a:srgbClr val="132C68"/>
                </a:solidFill>
                <a:latin typeface="Microsoft Sans Serif"/>
                <a:cs typeface="Microsoft Sans Serif"/>
              </a:rPr>
              <a:t> </a:t>
            </a:r>
            <a:r>
              <a:rPr sz="900" spc="25" dirty="0">
                <a:solidFill>
                  <a:srgbClr val="132C68"/>
                </a:solidFill>
                <a:latin typeface="Microsoft Sans Serif"/>
                <a:cs typeface="Microsoft Sans Serif"/>
              </a:rPr>
              <a:t>frequency</a:t>
            </a:r>
            <a:r>
              <a:rPr sz="900" spc="-15" dirty="0">
                <a:solidFill>
                  <a:srgbClr val="132C68"/>
                </a:solidFill>
                <a:latin typeface="Microsoft Sans Serif"/>
                <a:cs typeface="Microsoft Sans Serif"/>
              </a:rPr>
              <a:t> </a:t>
            </a:r>
            <a:r>
              <a:rPr sz="900" spc="30" dirty="0">
                <a:solidFill>
                  <a:srgbClr val="132C68"/>
                </a:solidFill>
                <a:latin typeface="Microsoft Sans Serif"/>
                <a:cs typeface="Microsoft Sans Serif"/>
              </a:rPr>
              <a:t>domain.</a:t>
            </a:r>
            <a:endParaRPr sz="900">
              <a:latin typeface="Microsoft Sans Serif"/>
              <a:cs typeface="Microsoft Sans Serif"/>
            </a:endParaRPr>
          </a:p>
          <a:p>
            <a:pPr marL="365760" indent="-128270">
              <a:lnSpc>
                <a:spcPct val="100000"/>
              </a:lnSpc>
              <a:spcBef>
                <a:spcPts val="215"/>
              </a:spcBef>
              <a:buFont typeface="Arial"/>
              <a:buChar char="•"/>
              <a:tabLst>
                <a:tab pos="366395" algn="l"/>
              </a:tabLst>
            </a:pPr>
            <a:r>
              <a:rPr sz="900" spc="20" dirty="0">
                <a:solidFill>
                  <a:srgbClr val="132C68"/>
                </a:solidFill>
                <a:latin typeface="Microsoft Sans Serif"/>
                <a:cs typeface="Microsoft Sans Serif"/>
              </a:rPr>
              <a:t>Compare</a:t>
            </a:r>
            <a:r>
              <a:rPr sz="900" spc="-15"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performance</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of</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various</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machine</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learning</a:t>
            </a:r>
            <a:r>
              <a:rPr sz="900" spc="-10" dirty="0">
                <a:solidFill>
                  <a:srgbClr val="132C68"/>
                </a:solidFill>
                <a:latin typeface="Microsoft Sans Serif"/>
                <a:cs typeface="Microsoft Sans Serif"/>
              </a:rPr>
              <a:t> </a:t>
            </a:r>
            <a:r>
              <a:rPr sz="900" spc="5" dirty="0">
                <a:solidFill>
                  <a:srgbClr val="132C68"/>
                </a:solidFill>
                <a:latin typeface="Microsoft Sans Serif"/>
                <a:cs typeface="Microsoft Sans Serif"/>
              </a:rPr>
              <a:t>classiﬁers.</a:t>
            </a:r>
            <a:endParaRPr sz="900">
              <a:latin typeface="Microsoft Sans Serif"/>
              <a:cs typeface="Microsoft Sans Serif"/>
            </a:endParaRPr>
          </a:p>
          <a:p>
            <a:pPr marL="365760" indent="-128270">
              <a:lnSpc>
                <a:spcPct val="100000"/>
              </a:lnSpc>
              <a:spcBef>
                <a:spcPts val="219"/>
              </a:spcBef>
              <a:buFont typeface="Arial"/>
              <a:buChar char="•"/>
              <a:tabLst>
                <a:tab pos="366395" algn="l"/>
              </a:tabLst>
            </a:pPr>
            <a:r>
              <a:rPr sz="900" spc="30" dirty="0">
                <a:solidFill>
                  <a:srgbClr val="132C68"/>
                </a:solidFill>
                <a:latin typeface="Microsoft Sans Serif"/>
                <a:cs typeface="Microsoft Sans Serif"/>
              </a:rPr>
              <a:t>Determine</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where</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apply</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IDS</a:t>
            </a:r>
            <a:r>
              <a:rPr sz="900" spc="-10" dirty="0">
                <a:solidFill>
                  <a:srgbClr val="132C68"/>
                </a:solidFill>
                <a:latin typeface="Microsoft Sans Serif"/>
                <a:cs typeface="Microsoft Sans Serif"/>
              </a:rPr>
              <a:t> </a:t>
            </a:r>
            <a:r>
              <a:rPr sz="900" spc="30" dirty="0">
                <a:solidFill>
                  <a:srgbClr val="132C68"/>
                </a:solidFill>
                <a:latin typeface="Microsoft Sans Serif"/>
                <a:cs typeface="Microsoft Sans Serif"/>
              </a:rPr>
              <a:t>solution</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in</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real</a:t>
            </a:r>
            <a:r>
              <a:rPr sz="900" spc="-5" dirty="0">
                <a:solidFill>
                  <a:srgbClr val="132C68"/>
                </a:solidFill>
                <a:latin typeface="Microsoft Sans Serif"/>
                <a:cs typeface="Microsoft Sans Serif"/>
              </a:rPr>
              <a:t> </a:t>
            </a:r>
            <a:r>
              <a:rPr sz="900" spc="30" dirty="0">
                <a:solidFill>
                  <a:srgbClr val="132C68"/>
                </a:solidFill>
                <a:latin typeface="Microsoft Sans Serif"/>
                <a:cs typeface="Microsoft Sans Serif"/>
              </a:rPr>
              <a:t>time.</a:t>
            </a:r>
            <a:endParaRPr sz="900">
              <a:latin typeface="Microsoft Sans Serif"/>
              <a:cs typeface="Microsoft Sans Serif"/>
            </a:endParaRPr>
          </a:p>
          <a:p>
            <a:pPr marL="365760" marR="353060" indent="-128270">
              <a:lnSpc>
                <a:spcPct val="101499"/>
              </a:lnSpc>
              <a:spcBef>
                <a:spcPts val="195"/>
              </a:spcBef>
              <a:buFont typeface="Arial"/>
              <a:buChar char="•"/>
              <a:tabLst>
                <a:tab pos="366395" algn="l"/>
              </a:tabLst>
            </a:pPr>
            <a:r>
              <a:rPr sz="900" spc="-5" dirty="0">
                <a:solidFill>
                  <a:srgbClr val="132C68"/>
                </a:solidFill>
                <a:latin typeface="Microsoft Sans Serif"/>
                <a:cs typeface="Microsoft Sans Serif"/>
              </a:rPr>
              <a:t>Test </a:t>
            </a:r>
            <a:r>
              <a:rPr sz="900" spc="35" dirty="0">
                <a:solidFill>
                  <a:srgbClr val="132C68"/>
                </a:solidFill>
                <a:latin typeface="Microsoft Sans Serif"/>
                <a:cs typeface="Microsoft Sans Serif"/>
              </a:rPr>
              <a:t>the</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model</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against</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real-time</a:t>
            </a:r>
            <a:r>
              <a:rPr sz="900" spc="-5" dirty="0">
                <a:solidFill>
                  <a:srgbClr val="132C68"/>
                </a:solidFill>
                <a:latin typeface="Microsoft Sans Serif"/>
                <a:cs typeface="Microsoft Sans Serif"/>
              </a:rPr>
              <a:t> </a:t>
            </a:r>
            <a:r>
              <a:rPr sz="900" spc="40" dirty="0">
                <a:solidFill>
                  <a:srgbClr val="132C68"/>
                </a:solidFill>
                <a:latin typeface="Microsoft Sans Serif"/>
                <a:cs typeface="Microsoft Sans Serif"/>
              </a:rPr>
              <a:t>network</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attacks</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in</a:t>
            </a:r>
            <a:r>
              <a:rPr sz="900" dirty="0">
                <a:solidFill>
                  <a:srgbClr val="132C68"/>
                </a:solidFill>
                <a:latin typeface="Microsoft Sans Serif"/>
                <a:cs typeface="Microsoft Sans Serif"/>
              </a:rPr>
              <a:t> </a:t>
            </a:r>
            <a:r>
              <a:rPr sz="900" spc="-5" dirty="0">
                <a:solidFill>
                  <a:srgbClr val="132C68"/>
                </a:solidFill>
                <a:latin typeface="Microsoft Sans Serif"/>
                <a:cs typeface="Microsoft Sans Serif"/>
              </a:rPr>
              <a:t>a </a:t>
            </a:r>
            <a:r>
              <a:rPr sz="900" spc="30" dirty="0">
                <a:solidFill>
                  <a:srgbClr val="132C68"/>
                </a:solidFill>
                <a:latin typeface="Microsoft Sans Serif"/>
                <a:cs typeface="Microsoft Sans Serif"/>
              </a:rPr>
              <a:t>simulated </a:t>
            </a:r>
            <a:r>
              <a:rPr sz="900" spc="-225" dirty="0">
                <a:solidFill>
                  <a:srgbClr val="132C68"/>
                </a:solidFill>
                <a:latin typeface="Microsoft Sans Serif"/>
                <a:cs typeface="Microsoft Sans Serif"/>
              </a:rPr>
              <a:t> </a:t>
            </a:r>
            <a:r>
              <a:rPr sz="900" spc="35" dirty="0">
                <a:solidFill>
                  <a:srgbClr val="132C68"/>
                </a:solidFill>
                <a:latin typeface="Microsoft Sans Serif"/>
                <a:cs typeface="Microsoft Sans Serif"/>
              </a:rPr>
              <a:t>environment.</a:t>
            </a:r>
            <a:endParaRPr sz="900">
              <a:latin typeface="Microsoft Sans Serif"/>
              <a:cs typeface="Microsoft Sans Serif"/>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FFFFFF"/>
                </a:solidFill>
                <a:latin typeface="Microsoft Sans Serif"/>
                <a:cs typeface="Microsoft Sans Serif"/>
                <a:hlinkClick r:id="rId3" action="ppaction://hlinksldjump"/>
              </a:rPr>
              <a:t>Proposed</a:t>
            </a:r>
            <a:r>
              <a:rPr sz="600" spc="-40" dirty="0">
                <a:solidFill>
                  <a:srgbClr val="FFFFFF"/>
                </a:solidFill>
                <a:latin typeface="Microsoft Sans Serif"/>
                <a:cs typeface="Microsoft Sans Serif"/>
                <a:hlinkClick r:id="rId3" action="ppaction://hlinksldjump"/>
              </a:rPr>
              <a:t> </a:t>
            </a:r>
            <a:r>
              <a:rPr sz="600" spc="25" dirty="0">
                <a:solidFill>
                  <a:srgbClr val="FFFFFF"/>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1" name="object 11"/>
          <p:cNvGrpSpPr/>
          <p:nvPr/>
        </p:nvGrpSpPr>
        <p:grpSpPr>
          <a:xfrm>
            <a:off x="2800794" y="140134"/>
            <a:ext cx="92075" cy="41275"/>
            <a:chOff x="2800794" y="140134"/>
            <a:chExt cx="92075" cy="41275"/>
          </a:xfrm>
        </p:grpSpPr>
        <p:sp>
          <p:nvSpPr>
            <p:cNvPr id="12" name="object 12"/>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4" name="object 14"/>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5" name="object 15"/>
          <p:cNvGrpSpPr/>
          <p:nvPr/>
        </p:nvGrpSpPr>
        <p:grpSpPr>
          <a:xfrm>
            <a:off x="4044873" y="140134"/>
            <a:ext cx="92075" cy="41275"/>
            <a:chOff x="4044873" y="140134"/>
            <a:chExt cx="92075" cy="41275"/>
          </a:xfrm>
        </p:grpSpPr>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grpSp>
        <p:nvGrpSpPr>
          <p:cNvPr id="20" name="object 20"/>
          <p:cNvGrpSpPr/>
          <p:nvPr/>
        </p:nvGrpSpPr>
        <p:grpSpPr>
          <a:xfrm>
            <a:off x="173964" y="820996"/>
            <a:ext cx="106680" cy="144780"/>
            <a:chOff x="173964" y="820996"/>
            <a:chExt cx="106680" cy="144780"/>
          </a:xfrm>
        </p:grpSpPr>
        <p:pic>
          <p:nvPicPr>
            <p:cNvPr id="21" name="object 21"/>
            <p:cNvPicPr/>
            <p:nvPr/>
          </p:nvPicPr>
          <p:blipFill>
            <a:blip r:embed="rId6" cstate="print"/>
            <a:stretch>
              <a:fillRect/>
            </a:stretch>
          </p:blipFill>
          <p:spPr>
            <a:xfrm>
              <a:off x="176504" y="823536"/>
              <a:ext cx="101219" cy="139174"/>
            </a:xfrm>
            <a:prstGeom prst="rect">
              <a:avLst/>
            </a:prstGeom>
          </p:spPr>
        </p:pic>
        <p:sp>
          <p:nvSpPr>
            <p:cNvPr id="22" name="object 22"/>
            <p:cNvSpPr/>
            <p:nvPr/>
          </p:nvSpPr>
          <p:spPr>
            <a:xfrm>
              <a:off x="176504" y="82353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3" name="object 23"/>
            <p:cNvSpPr/>
            <p:nvPr/>
          </p:nvSpPr>
          <p:spPr>
            <a:xfrm>
              <a:off x="189156" y="84251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4" name="object 24"/>
            <p:cNvSpPr/>
            <p:nvPr/>
          </p:nvSpPr>
          <p:spPr>
            <a:xfrm>
              <a:off x="201809" y="86149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5" name="object 25"/>
            <p:cNvSpPr/>
            <p:nvPr/>
          </p:nvSpPr>
          <p:spPr>
            <a:xfrm>
              <a:off x="189156" y="89312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6" name="object 26"/>
            <p:cNvPicPr/>
            <p:nvPr/>
          </p:nvPicPr>
          <p:blipFill>
            <a:blip r:embed="rId7" cstate="print"/>
            <a:stretch>
              <a:fillRect/>
            </a:stretch>
          </p:blipFill>
          <p:spPr>
            <a:xfrm>
              <a:off x="233440" y="889960"/>
              <a:ext cx="31635" cy="44283"/>
            </a:xfrm>
            <a:prstGeom prst="rect">
              <a:avLst/>
            </a:prstGeom>
          </p:spPr>
        </p:pic>
        <p:sp>
          <p:nvSpPr>
            <p:cNvPr id="27" name="object 27"/>
            <p:cNvSpPr/>
            <p:nvPr/>
          </p:nvSpPr>
          <p:spPr>
            <a:xfrm>
              <a:off x="233440" y="94373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8" name="object 28"/>
            <p:cNvSpPr/>
            <p:nvPr/>
          </p:nvSpPr>
          <p:spPr>
            <a:xfrm>
              <a:off x="252419" y="82353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29" name="object 29"/>
          <p:cNvSpPr txBox="1"/>
          <p:nvPr/>
        </p:nvSpPr>
        <p:spPr>
          <a:xfrm>
            <a:off x="-6299" y="413293"/>
            <a:ext cx="4512945" cy="2835910"/>
          </a:xfrm>
          <a:prstGeom prst="rect">
            <a:avLst/>
          </a:prstGeom>
        </p:spPr>
        <p:txBody>
          <a:bodyPr vert="horz" wrap="square" lIns="0" tIns="17145" rIns="0" bIns="0" rtlCol="0">
            <a:spAutoFit/>
          </a:bodyPr>
          <a:lstStyle/>
          <a:p>
            <a:pPr marL="114300">
              <a:lnSpc>
                <a:spcPct val="100000"/>
              </a:lnSpc>
              <a:spcBef>
                <a:spcPts val="135"/>
              </a:spcBef>
            </a:pPr>
            <a:r>
              <a:rPr sz="1400" spc="50" dirty="0">
                <a:solidFill>
                  <a:srgbClr val="132C68"/>
                </a:solidFill>
                <a:latin typeface="Microsoft Sans Serif"/>
                <a:cs typeface="Microsoft Sans Serif"/>
              </a:rPr>
              <a:t>Proposed</a:t>
            </a:r>
            <a:r>
              <a:rPr sz="1400" spc="-60" dirty="0">
                <a:solidFill>
                  <a:srgbClr val="132C68"/>
                </a:solidFill>
                <a:latin typeface="Microsoft Sans Serif"/>
                <a:cs typeface="Microsoft Sans Serif"/>
              </a:rPr>
              <a:t> </a:t>
            </a:r>
            <a:r>
              <a:rPr sz="1400" spc="65" dirty="0">
                <a:solidFill>
                  <a:srgbClr val="132C68"/>
                </a:solidFill>
                <a:latin typeface="Microsoft Sans Serif"/>
                <a:cs typeface="Microsoft Sans Serif"/>
              </a:rPr>
              <a:t>Work</a:t>
            </a:r>
            <a:endParaRPr sz="1400" dirty="0">
              <a:latin typeface="Microsoft Sans Serif"/>
              <a:cs typeface="Microsoft Sans Serif"/>
            </a:endParaRPr>
          </a:p>
          <a:p>
            <a:pPr marL="391160">
              <a:lnSpc>
                <a:spcPct val="100000"/>
              </a:lnSpc>
              <a:spcBef>
                <a:spcPts val="1460"/>
              </a:spcBef>
            </a:pPr>
            <a:r>
              <a:rPr sz="900" b="1" spc="25" dirty="0">
                <a:solidFill>
                  <a:srgbClr val="132C68"/>
                </a:solidFill>
                <a:latin typeface="Arial"/>
                <a:cs typeface="Arial"/>
              </a:rPr>
              <a:t>Problem</a:t>
            </a:r>
            <a:r>
              <a:rPr sz="900" b="1" spc="-60" dirty="0">
                <a:solidFill>
                  <a:srgbClr val="132C68"/>
                </a:solidFill>
                <a:latin typeface="Arial"/>
                <a:cs typeface="Arial"/>
              </a:rPr>
              <a:t> </a:t>
            </a:r>
            <a:r>
              <a:rPr sz="900" b="1" dirty="0">
                <a:solidFill>
                  <a:srgbClr val="132C68"/>
                </a:solidFill>
                <a:latin typeface="Arial"/>
                <a:cs typeface="Arial"/>
              </a:rPr>
              <a:t>Design</a:t>
            </a:r>
            <a:endParaRPr sz="900" dirty="0">
              <a:latin typeface="Arial"/>
              <a:cs typeface="Arial"/>
            </a:endParaRPr>
          </a:p>
          <a:p>
            <a:pPr marL="668020" indent="-128270">
              <a:lnSpc>
                <a:spcPct val="100000"/>
              </a:lnSpc>
              <a:spcBef>
                <a:spcPts val="695"/>
              </a:spcBef>
              <a:buFont typeface="Arial"/>
              <a:buChar char="•"/>
              <a:tabLst>
                <a:tab pos="668655" algn="l"/>
              </a:tabLst>
            </a:pPr>
            <a:r>
              <a:rPr sz="900" spc="15" dirty="0">
                <a:solidFill>
                  <a:srgbClr val="132C68"/>
                </a:solidFill>
                <a:latin typeface="Microsoft Sans Serif"/>
                <a:cs typeface="Microsoft Sans Serif"/>
              </a:rPr>
              <a:t>Dataset</a:t>
            </a:r>
            <a:r>
              <a:rPr sz="900" spc="-20" dirty="0">
                <a:solidFill>
                  <a:srgbClr val="132C68"/>
                </a:solidFill>
                <a:latin typeface="Microsoft Sans Serif"/>
                <a:cs typeface="Microsoft Sans Serif"/>
              </a:rPr>
              <a:t> </a:t>
            </a:r>
            <a:r>
              <a:rPr sz="900" spc="10" dirty="0">
                <a:solidFill>
                  <a:srgbClr val="132C68"/>
                </a:solidFill>
                <a:latin typeface="Microsoft Sans Serif"/>
                <a:cs typeface="Microsoft Sans Serif"/>
              </a:rPr>
              <a:t>used:</a:t>
            </a:r>
            <a:r>
              <a:rPr sz="900" spc="20" dirty="0">
                <a:solidFill>
                  <a:srgbClr val="132C68"/>
                </a:solidFill>
                <a:latin typeface="Microsoft Sans Serif"/>
                <a:cs typeface="Microsoft Sans Serif"/>
              </a:rPr>
              <a:t> </a:t>
            </a:r>
            <a:r>
              <a:rPr sz="900" spc="-30" dirty="0">
                <a:solidFill>
                  <a:srgbClr val="132C68"/>
                </a:solidFill>
                <a:latin typeface="Microsoft Sans Serif"/>
                <a:cs typeface="Microsoft Sans Serif"/>
              </a:rPr>
              <a:t>NSL-KDD,</a:t>
            </a:r>
            <a:r>
              <a:rPr sz="900" spc="-15" dirty="0">
                <a:solidFill>
                  <a:srgbClr val="132C68"/>
                </a:solidFill>
                <a:latin typeface="Microsoft Sans Serif"/>
                <a:cs typeface="Microsoft Sans Serif"/>
              </a:rPr>
              <a:t> </a:t>
            </a:r>
            <a:r>
              <a:rPr sz="900" spc="-35" dirty="0">
                <a:solidFill>
                  <a:srgbClr val="132C68"/>
                </a:solidFill>
                <a:latin typeface="Microsoft Sans Serif"/>
                <a:cs typeface="Microsoft Sans Serif"/>
              </a:rPr>
              <a:t>WSN</a:t>
            </a:r>
            <a:endParaRPr sz="900" dirty="0">
              <a:latin typeface="Microsoft Sans Serif"/>
              <a:cs typeface="Microsoft Sans Serif"/>
            </a:endParaRPr>
          </a:p>
          <a:p>
            <a:pPr marL="668020" indent="-128270">
              <a:lnSpc>
                <a:spcPct val="100000"/>
              </a:lnSpc>
              <a:spcBef>
                <a:spcPts val="790"/>
              </a:spcBef>
              <a:buFont typeface="Arial"/>
              <a:buChar char="•"/>
              <a:tabLst>
                <a:tab pos="668655" algn="l"/>
              </a:tabLst>
            </a:pPr>
            <a:r>
              <a:rPr sz="900" spc="15" dirty="0">
                <a:solidFill>
                  <a:srgbClr val="132C68"/>
                </a:solidFill>
                <a:latin typeface="Microsoft Sans Serif"/>
                <a:cs typeface="Microsoft Sans Serif"/>
              </a:rPr>
              <a:t>Data</a:t>
            </a:r>
            <a:r>
              <a:rPr sz="900" spc="-50" dirty="0">
                <a:solidFill>
                  <a:srgbClr val="132C68"/>
                </a:solidFill>
                <a:latin typeface="Microsoft Sans Serif"/>
                <a:cs typeface="Microsoft Sans Serif"/>
              </a:rPr>
              <a:t> </a:t>
            </a:r>
            <a:r>
              <a:rPr sz="900" spc="10" dirty="0">
                <a:solidFill>
                  <a:srgbClr val="132C68"/>
                </a:solidFill>
                <a:latin typeface="Microsoft Sans Serif"/>
                <a:cs typeface="Microsoft Sans Serif"/>
              </a:rPr>
              <a:t>Preprocessing:</a:t>
            </a:r>
            <a:endParaRPr sz="900" dirty="0">
              <a:latin typeface="Microsoft Sans Serif"/>
              <a:cs typeface="Microsoft Sans Serif"/>
            </a:endParaRPr>
          </a:p>
          <a:p>
            <a:pPr marL="944880" lvl="1" indent="-132715">
              <a:lnSpc>
                <a:spcPct val="100000"/>
              </a:lnSpc>
              <a:spcBef>
                <a:spcPts val="695"/>
              </a:spcBef>
              <a:buFont typeface="Arial"/>
              <a:buChar char="•"/>
              <a:tabLst>
                <a:tab pos="945515" algn="l"/>
              </a:tabLst>
            </a:pPr>
            <a:r>
              <a:rPr sz="1000" spc="10" dirty="0">
                <a:solidFill>
                  <a:srgbClr val="132C68"/>
                </a:solidFill>
                <a:latin typeface="Microsoft Sans Serif"/>
                <a:cs typeface="Microsoft Sans Serif"/>
              </a:rPr>
              <a:t>Encoder:</a:t>
            </a:r>
            <a:r>
              <a:rPr sz="1000" spc="20" dirty="0">
                <a:solidFill>
                  <a:srgbClr val="132C68"/>
                </a:solidFill>
                <a:latin typeface="Microsoft Sans Serif"/>
                <a:cs typeface="Microsoft Sans Serif"/>
              </a:rPr>
              <a:t> </a:t>
            </a:r>
            <a:r>
              <a:rPr sz="1000" spc="15" dirty="0">
                <a:solidFill>
                  <a:srgbClr val="132C68"/>
                </a:solidFill>
                <a:latin typeface="Microsoft Sans Serif"/>
                <a:cs typeface="Microsoft Sans Serif"/>
              </a:rPr>
              <a:t>One</a:t>
            </a:r>
            <a:r>
              <a:rPr sz="1000" spc="-25" dirty="0">
                <a:solidFill>
                  <a:srgbClr val="132C68"/>
                </a:solidFill>
                <a:latin typeface="Microsoft Sans Serif"/>
                <a:cs typeface="Microsoft Sans Serif"/>
              </a:rPr>
              <a:t> </a:t>
            </a:r>
            <a:r>
              <a:rPr sz="1000" spc="40" dirty="0">
                <a:solidFill>
                  <a:srgbClr val="132C68"/>
                </a:solidFill>
                <a:latin typeface="Microsoft Sans Serif"/>
                <a:cs typeface="Microsoft Sans Serif"/>
              </a:rPr>
              <a:t>Hot</a:t>
            </a:r>
            <a:r>
              <a:rPr sz="1000" spc="-20" dirty="0">
                <a:solidFill>
                  <a:srgbClr val="132C68"/>
                </a:solidFill>
                <a:latin typeface="Microsoft Sans Serif"/>
                <a:cs typeface="Microsoft Sans Serif"/>
              </a:rPr>
              <a:t> </a:t>
            </a:r>
            <a:r>
              <a:rPr sz="1000" spc="10" dirty="0">
                <a:solidFill>
                  <a:srgbClr val="132C68"/>
                </a:solidFill>
                <a:latin typeface="Microsoft Sans Serif"/>
                <a:cs typeface="Microsoft Sans Serif"/>
              </a:rPr>
              <a:t>Encoder</a:t>
            </a:r>
            <a:endParaRPr sz="1000" dirty="0">
              <a:latin typeface="Microsoft Sans Serif"/>
              <a:cs typeface="Microsoft Sans Serif"/>
            </a:endParaRPr>
          </a:p>
          <a:p>
            <a:pPr marL="944880" lvl="1" indent="-132715">
              <a:lnSpc>
                <a:spcPct val="100000"/>
              </a:lnSpc>
              <a:spcBef>
                <a:spcPts val="675"/>
              </a:spcBef>
              <a:buFont typeface="Arial"/>
              <a:buChar char="•"/>
              <a:tabLst>
                <a:tab pos="945515" algn="l"/>
              </a:tabLst>
            </a:pPr>
            <a:r>
              <a:rPr sz="1000" spc="20" dirty="0">
                <a:solidFill>
                  <a:srgbClr val="132C68"/>
                </a:solidFill>
                <a:latin typeface="Microsoft Sans Serif"/>
                <a:cs typeface="Microsoft Sans Serif"/>
              </a:rPr>
              <a:t>Standardization:</a:t>
            </a:r>
            <a:r>
              <a:rPr sz="1000" spc="5" dirty="0">
                <a:solidFill>
                  <a:srgbClr val="132C68"/>
                </a:solidFill>
                <a:latin typeface="Microsoft Sans Serif"/>
                <a:cs typeface="Microsoft Sans Serif"/>
              </a:rPr>
              <a:t> </a:t>
            </a:r>
            <a:r>
              <a:rPr sz="1000" spc="10" dirty="0">
                <a:solidFill>
                  <a:srgbClr val="132C68"/>
                </a:solidFill>
                <a:latin typeface="Microsoft Sans Serif"/>
                <a:cs typeface="Microsoft Sans Serif"/>
              </a:rPr>
              <a:t>StandardScaler</a:t>
            </a:r>
            <a:endParaRPr sz="1000" dirty="0">
              <a:latin typeface="Microsoft Sans Serif"/>
              <a:cs typeface="Microsoft Sans Serif"/>
            </a:endParaRPr>
          </a:p>
          <a:p>
            <a:pPr marL="944880" lvl="1" indent="-132715">
              <a:lnSpc>
                <a:spcPct val="100000"/>
              </a:lnSpc>
              <a:spcBef>
                <a:spcPts val="670"/>
              </a:spcBef>
              <a:buFont typeface="Arial"/>
              <a:buChar char="•"/>
              <a:tabLst>
                <a:tab pos="945515" algn="l"/>
              </a:tabLst>
            </a:pPr>
            <a:r>
              <a:rPr sz="1000" spc="10" dirty="0">
                <a:solidFill>
                  <a:srgbClr val="132C68"/>
                </a:solidFill>
                <a:latin typeface="Microsoft Sans Serif"/>
                <a:cs typeface="Microsoft Sans Serif"/>
              </a:rPr>
              <a:t>Wavelet</a:t>
            </a:r>
            <a:r>
              <a:rPr sz="1000" spc="-50" dirty="0">
                <a:solidFill>
                  <a:srgbClr val="132C68"/>
                </a:solidFill>
                <a:latin typeface="Microsoft Sans Serif"/>
                <a:cs typeface="Microsoft Sans Serif"/>
              </a:rPr>
              <a:t> </a:t>
            </a:r>
            <a:r>
              <a:rPr sz="1000" spc="35" dirty="0">
                <a:solidFill>
                  <a:srgbClr val="132C68"/>
                </a:solidFill>
                <a:latin typeface="Microsoft Sans Serif"/>
                <a:cs typeface="Microsoft Sans Serif"/>
              </a:rPr>
              <a:t>Transform</a:t>
            </a:r>
            <a:endParaRPr sz="1000" dirty="0">
              <a:latin typeface="Microsoft Sans Serif"/>
              <a:cs typeface="Microsoft Sans Serif"/>
            </a:endParaRPr>
          </a:p>
          <a:p>
            <a:pPr marL="668020" marR="248285" indent="-128270">
              <a:lnSpc>
                <a:spcPct val="101499"/>
              </a:lnSpc>
              <a:spcBef>
                <a:spcPts val="660"/>
              </a:spcBef>
              <a:buFont typeface="Arial"/>
              <a:buChar char="•"/>
              <a:tabLst>
                <a:tab pos="668655" algn="l"/>
              </a:tabLst>
            </a:pPr>
            <a:r>
              <a:rPr sz="900" spc="20" dirty="0">
                <a:solidFill>
                  <a:srgbClr val="132C68"/>
                </a:solidFill>
                <a:latin typeface="Microsoft Sans Serif"/>
                <a:cs typeface="Microsoft Sans Serif"/>
              </a:rPr>
              <a:t>Anomaly</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Detection:</a:t>
            </a:r>
            <a:r>
              <a:rPr sz="900" spc="40" dirty="0">
                <a:solidFill>
                  <a:srgbClr val="132C68"/>
                </a:solidFill>
                <a:latin typeface="Microsoft Sans Serif"/>
                <a:cs typeface="Microsoft Sans Serif"/>
              </a:rPr>
              <a:t> </a:t>
            </a:r>
            <a:r>
              <a:rPr sz="900" spc="15" dirty="0">
                <a:solidFill>
                  <a:srgbClr val="132C68"/>
                </a:solidFill>
                <a:latin typeface="Microsoft Sans Serif"/>
                <a:cs typeface="Microsoft Sans Serif"/>
              </a:rPr>
              <a:t>Linear</a:t>
            </a:r>
            <a:r>
              <a:rPr sz="900" dirty="0">
                <a:solidFill>
                  <a:srgbClr val="132C68"/>
                </a:solidFill>
                <a:latin typeface="Microsoft Sans Serif"/>
                <a:cs typeface="Microsoft Sans Serif"/>
              </a:rPr>
              <a:t> </a:t>
            </a:r>
            <a:r>
              <a:rPr sz="900" spc="25" dirty="0">
                <a:solidFill>
                  <a:srgbClr val="132C68"/>
                </a:solidFill>
                <a:latin typeface="Microsoft Sans Serif"/>
                <a:cs typeface="Microsoft Sans Serif"/>
              </a:rPr>
              <a:t>Discriminant</a:t>
            </a:r>
            <a:r>
              <a:rPr sz="900" spc="-5" dirty="0">
                <a:solidFill>
                  <a:srgbClr val="132C68"/>
                </a:solidFill>
                <a:latin typeface="Microsoft Sans Serif"/>
                <a:cs typeface="Microsoft Sans Serif"/>
              </a:rPr>
              <a:t> </a:t>
            </a:r>
            <a:r>
              <a:rPr sz="900" dirty="0">
                <a:solidFill>
                  <a:srgbClr val="132C68"/>
                </a:solidFill>
                <a:latin typeface="Microsoft Sans Serif"/>
                <a:cs typeface="Microsoft Sans Serif"/>
              </a:rPr>
              <a:t>Analysis </a:t>
            </a:r>
            <a:r>
              <a:rPr sz="900" spc="-30" dirty="0">
                <a:solidFill>
                  <a:srgbClr val="132C68"/>
                </a:solidFill>
                <a:latin typeface="Microsoft Sans Serif"/>
                <a:cs typeface="Microsoft Sans Serif"/>
              </a:rPr>
              <a:t>(LDA)</a:t>
            </a:r>
            <a:r>
              <a:rPr sz="900"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maximally </a:t>
            </a:r>
            <a:r>
              <a:rPr sz="900" spc="-225" dirty="0">
                <a:solidFill>
                  <a:srgbClr val="132C68"/>
                </a:solidFill>
                <a:latin typeface="Microsoft Sans Serif"/>
                <a:cs typeface="Microsoft Sans Serif"/>
              </a:rPr>
              <a:t> </a:t>
            </a:r>
            <a:r>
              <a:rPr sz="900" spc="20" dirty="0">
                <a:solidFill>
                  <a:srgbClr val="132C68"/>
                </a:solidFill>
                <a:latin typeface="Microsoft Sans Serif"/>
                <a:cs typeface="Microsoft Sans Serif"/>
              </a:rPr>
              <a:t>separate</a:t>
            </a:r>
            <a:r>
              <a:rPr sz="900" spc="-15" dirty="0">
                <a:solidFill>
                  <a:srgbClr val="132C68"/>
                </a:solidFill>
                <a:latin typeface="Microsoft Sans Serif"/>
                <a:cs typeface="Microsoft Sans Serif"/>
              </a:rPr>
              <a:t> </a:t>
            </a:r>
            <a:r>
              <a:rPr sz="900" spc="20" dirty="0">
                <a:solidFill>
                  <a:srgbClr val="132C68"/>
                </a:solidFill>
                <a:latin typeface="Microsoft Sans Serif"/>
                <a:cs typeface="Microsoft Sans Serif"/>
              </a:rPr>
              <a:t>data.</a:t>
            </a:r>
            <a:endParaRPr sz="900" dirty="0">
              <a:latin typeface="Microsoft Sans Serif"/>
              <a:cs typeface="Microsoft Sans Serif"/>
            </a:endParaRPr>
          </a:p>
          <a:p>
            <a:pPr marL="668020" marR="732155" indent="-128270">
              <a:lnSpc>
                <a:spcPct val="101499"/>
              </a:lnSpc>
              <a:spcBef>
                <a:spcPts val="675"/>
              </a:spcBef>
              <a:buFont typeface="Arial"/>
              <a:buChar char="•"/>
              <a:tabLst>
                <a:tab pos="668655" algn="l"/>
              </a:tabLst>
            </a:pPr>
            <a:r>
              <a:rPr sz="900" spc="10" dirty="0">
                <a:solidFill>
                  <a:srgbClr val="132C68"/>
                </a:solidFill>
                <a:latin typeface="Microsoft Sans Serif"/>
                <a:cs typeface="Microsoft Sans Serif"/>
              </a:rPr>
              <a:t>Feature </a:t>
            </a:r>
            <a:r>
              <a:rPr sz="900" spc="15" dirty="0">
                <a:solidFill>
                  <a:srgbClr val="132C68"/>
                </a:solidFill>
                <a:latin typeface="Microsoft Sans Serif"/>
                <a:cs typeface="Microsoft Sans Serif"/>
              </a:rPr>
              <a:t>Extraction: Principal </a:t>
            </a:r>
            <a:r>
              <a:rPr sz="900" spc="30" dirty="0">
                <a:solidFill>
                  <a:srgbClr val="132C68"/>
                </a:solidFill>
                <a:latin typeface="Microsoft Sans Serif"/>
                <a:cs typeface="Microsoft Sans Serif"/>
              </a:rPr>
              <a:t>Component </a:t>
            </a:r>
            <a:r>
              <a:rPr sz="900" dirty="0">
                <a:solidFill>
                  <a:srgbClr val="132C68"/>
                </a:solidFill>
                <a:latin typeface="Microsoft Sans Serif"/>
                <a:cs typeface="Microsoft Sans Serif"/>
              </a:rPr>
              <a:t>Analysis </a:t>
            </a:r>
            <a:r>
              <a:rPr sz="900" spc="-50" dirty="0">
                <a:solidFill>
                  <a:srgbClr val="132C68"/>
                </a:solidFill>
                <a:latin typeface="Microsoft Sans Serif"/>
                <a:cs typeface="Microsoft Sans Serif"/>
              </a:rPr>
              <a:t>(PCA) </a:t>
            </a:r>
            <a:r>
              <a:rPr sz="900" spc="50" dirty="0">
                <a:solidFill>
                  <a:srgbClr val="132C68"/>
                </a:solidFill>
                <a:latin typeface="Microsoft Sans Serif"/>
                <a:cs typeface="Microsoft Sans Serif"/>
              </a:rPr>
              <a:t>for </a:t>
            </a:r>
            <a:r>
              <a:rPr sz="900" spc="-225" dirty="0">
                <a:solidFill>
                  <a:srgbClr val="132C68"/>
                </a:solidFill>
                <a:latin typeface="Microsoft Sans Serif"/>
                <a:cs typeface="Microsoft Sans Serif"/>
              </a:rPr>
              <a:t> </a:t>
            </a:r>
            <a:r>
              <a:rPr sz="900" spc="25" dirty="0">
                <a:solidFill>
                  <a:srgbClr val="132C68"/>
                </a:solidFill>
                <a:latin typeface="Microsoft Sans Serif"/>
                <a:cs typeface="Microsoft Sans Serif"/>
              </a:rPr>
              <a:t>dimensionality</a:t>
            </a:r>
            <a:r>
              <a:rPr sz="900" spc="-15" dirty="0">
                <a:solidFill>
                  <a:srgbClr val="132C68"/>
                </a:solidFill>
                <a:latin typeface="Microsoft Sans Serif"/>
                <a:cs typeface="Microsoft Sans Serif"/>
              </a:rPr>
              <a:t> </a:t>
            </a:r>
            <a:r>
              <a:rPr sz="900" spc="30" dirty="0">
                <a:solidFill>
                  <a:srgbClr val="132C68"/>
                </a:solidFill>
                <a:latin typeface="Microsoft Sans Serif"/>
                <a:cs typeface="Microsoft Sans Serif"/>
              </a:rPr>
              <a:t>reduction.</a:t>
            </a:r>
            <a:endParaRPr sz="900" dirty="0">
              <a:latin typeface="Microsoft Sans Serif"/>
              <a:cs typeface="Microsoft Sans Serif"/>
            </a:endParaRPr>
          </a:p>
          <a:p>
            <a:pPr marL="668020" marR="30480" indent="-128270">
              <a:lnSpc>
                <a:spcPct val="101499"/>
              </a:lnSpc>
              <a:spcBef>
                <a:spcPts val="675"/>
              </a:spcBef>
              <a:buFont typeface="Arial"/>
              <a:buChar char="•"/>
              <a:tabLst>
                <a:tab pos="668655" algn="l"/>
              </a:tabLst>
            </a:pPr>
            <a:r>
              <a:rPr sz="900" spc="10" dirty="0">
                <a:solidFill>
                  <a:srgbClr val="132C68"/>
                </a:solidFill>
                <a:latin typeface="Microsoft Sans Serif"/>
                <a:cs typeface="Microsoft Sans Serif"/>
              </a:rPr>
              <a:t>Evaluation</a:t>
            </a:r>
            <a:r>
              <a:rPr sz="900" spc="-5" dirty="0">
                <a:solidFill>
                  <a:srgbClr val="132C68"/>
                </a:solidFill>
                <a:latin typeface="Microsoft Sans Serif"/>
                <a:cs typeface="Microsoft Sans Serif"/>
              </a:rPr>
              <a:t> </a:t>
            </a:r>
            <a:r>
              <a:rPr sz="900" spc="20" dirty="0">
                <a:solidFill>
                  <a:srgbClr val="132C68"/>
                </a:solidFill>
                <a:latin typeface="Microsoft Sans Serif"/>
                <a:cs typeface="Microsoft Sans Serif"/>
              </a:rPr>
              <a:t>Metrics:</a:t>
            </a:r>
            <a:r>
              <a:rPr sz="900" spc="40" dirty="0">
                <a:solidFill>
                  <a:srgbClr val="132C68"/>
                </a:solidFill>
                <a:latin typeface="Microsoft Sans Serif"/>
                <a:cs typeface="Microsoft Sans Serif"/>
              </a:rPr>
              <a:t> </a:t>
            </a:r>
            <a:r>
              <a:rPr sz="900" spc="-5" dirty="0">
                <a:solidFill>
                  <a:srgbClr val="132C68"/>
                </a:solidFill>
                <a:latin typeface="Microsoft Sans Serif"/>
                <a:cs typeface="Microsoft Sans Serif"/>
              </a:rPr>
              <a:t>Accuracy, </a:t>
            </a:r>
            <a:r>
              <a:rPr sz="900" spc="10" dirty="0">
                <a:solidFill>
                  <a:srgbClr val="132C68"/>
                </a:solidFill>
                <a:latin typeface="Microsoft Sans Serif"/>
                <a:cs typeface="Microsoft Sans Serif"/>
              </a:rPr>
              <a:t>false</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positives,</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false</a:t>
            </a:r>
            <a:r>
              <a:rPr sz="900" spc="-5" dirty="0">
                <a:solidFill>
                  <a:srgbClr val="132C68"/>
                </a:solidFill>
                <a:latin typeface="Microsoft Sans Serif"/>
                <a:cs typeface="Microsoft Sans Serif"/>
              </a:rPr>
              <a:t> </a:t>
            </a:r>
            <a:r>
              <a:rPr sz="900" spc="5" dirty="0">
                <a:solidFill>
                  <a:srgbClr val="132C68"/>
                </a:solidFill>
                <a:latin typeface="Microsoft Sans Serif"/>
                <a:cs typeface="Microsoft Sans Serif"/>
              </a:rPr>
              <a:t>negatives,</a:t>
            </a:r>
            <a:r>
              <a:rPr sz="900" dirty="0">
                <a:solidFill>
                  <a:srgbClr val="132C68"/>
                </a:solidFill>
                <a:latin typeface="Microsoft Sans Serif"/>
                <a:cs typeface="Microsoft Sans Serif"/>
              </a:rPr>
              <a:t> </a:t>
            </a:r>
            <a:r>
              <a:rPr sz="900" spc="30" dirty="0">
                <a:solidFill>
                  <a:srgbClr val="132C68"/>
                </a:solidFill>
                <a:latin typeface="Microsoft Sans Serif"/>
                <a:cs typeface="Microsoft Sans Serif"/>
              </a:rPr>
              <a:t>and</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energy </a:t>
            </a:r>
            <a:r>
              <a:rPr sz="900" spc="-225" dirty="0">
                <a:solidFill>
                  <a:srgbClr val="132C68"/>
                </a:solidFill>
                <a:latin typeface="Microsoft Sans Serif"/>
                <a:cs typeface="Microsoft Sans Serif"/>
              </a:rPr>
              <a:t> </a:t>
            </a:r>
            <a:r>
              <a:rPr sz="900" spc="35" dirty="0">
                <a:solidFill>
                  <a:srgbClr val="132C68"/>
                </a:solidFill>
                <a:latin typeface="Microsoft Sans Serif"/>
                <a:cs typeface="Microsoft Sans Serif"/>
              </a:rPr>
              <a:t>consumption</a:t>
            </a:r>
            <a:r>
              <a:rPr sz="900" spc="-15" dirty="0">
                <a:solidFill>
                  <a:srgbClr val="132C68"/>
                </a:solidFill>
                <a:latin typeface="Microsoft Sans Serif"/>
                <a:cs typeface="Microsoft Sans Serif"/>
              </a:rPr>
              <a:t> </a:t>
            </a:r>
            <a:r>
              <a:rPr sz="900" spc="15" dirty="0">
                <a:solidFill>
                  <a:srgbClr val="132C68"/>
                </a:solidFill>
                <a:latin typeface="Microsoft Sans Serif"/>
                <a:cs typeface="Microsoft Sans Serif"/>
              </a:rPr>
              <a:t>using</a:t>
            </a:r>
            <a:r>
              <a:rPr sz="900" spc="-10" dirty="0">
                <a:solidFill>
                  <a:srgbClr val="132C68"/>
                </a:solidFill>
                <a:latin typeface="Microsoft Sans Serif"/>
                <a:cs typeface="Microsoft Sans Serif"/>
              </a:rPr>
              <a:t> </a:t>
            </a:r>
            <a:r>
              <a:rPr sz="900" spc="10" dirty="0">
                <a:solidFill>
                  <a:srgbClr val="132C68"/>
                </a:solidFill>
                <a:latin typeface="Microsoft Sans Serif"/>
                <a:cs typeface="Microsoft Sans Serif"/>
              </a:rPr>
              <a:t>CodeCarbon</a:t>
            </a:r>
            <a:r>
              <a:rPr sz="900" spc="-10" dirty="0">
                <a:solidFill>
                  <a:srgbClr val="132C68"/>
                </a:solidFill>
                <a:latin typeface="Microsoft Sans Serif"/>
                <a:cs typeface="Microsoft Sans Serif"/>
              </a:rPr>
              <a:t> </a:t>
            </a:r>
            <a:r>
              <a:rPr sz="900" spc="5" dirty="0">
                <a:solidFill>
                  <a:srgbClr val="132C68"/>
                </a:solidFill>
                <a:latin typeface="Microsoft Sans Serif"/>
                <a:cs typeface="Microsoft Sans Serif"/>
              </a:rPr>
              <a:t>Tracker.</a:t>
            </a:r>
            <a:endParaRPr sz="900" dirty="0">
              <a:latin typeface="Microsoft Sans Serif"/>
              <a:cs typeface="Microsoft Sans Serif"/>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FFFFFF"/>
                </a:solidFill>
                <a:latin typeface="Microsoft Sans Serif"/>
                <a:cs typeface="Microsoft Sans Serif"/>
                <a:hlinkClick r:id="rId3" action="ppaction://hlinksldjump"/>
              </a:rPr>
              <a:t>Proposed</a:t>
            </a:r>
            <a:r>
              <a:rPr sz="600" spc="-40" dirty="0">
                <a:solidFill>
                  <a:srgbClr val="FFFFFF"/>
                </a:solidFill>
                <a:latin typeface="Microsoft Sans Serif"/>
                <a:cs typeface="Microsoft Sans Serif"/>
                <a:hlinkClick r:id="rId3" action="ppaction://hlinksldjump"/>
              </a:rPr>
              <a:t> </a:t>
            </a:r>
            <a:r>
              <a:rPr sz="600" spc="25" dirty="0">
                <a:solidFill>
                  <a:srgbClr val="FFFFFF"/>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1" name="object 11"/>
          <p:cNvGrpSpPr/>
          <p:nvPr/>
        </p:nvGrpSpPr>
        <p:grpSpPr>
          <a:xfrm>
            <a:off x="2800794" y="140134"/>
            <a:ext cx="92075" cy="41275"/>
            <a:chOff x="2800794" y="140134"/>
            <a:chExt cx="92075" cy="41275"/>
          </a:xfrm>
        </p:grpSpPr>
        <p:sp>
          <p:nvSpPr>
            <p:cNvPr id="12" name="object 12"/>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4" name="object 14"/>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5" name="object 15"/>
          <p:cNvGrpSpPr/>
          <p:nvPr/>
        </p:nvGrpSpPr>
        <p:grpSpPr>
          <a:xfrm>
            <a:off x="4044873" y="140134"/>
            <a:ext cx="92075" cy="41275"/>
            <a:chOff x="4044873" y="140134"/>
            <a:chExt cx="92075" cy="41275"/>
          </a:xfrm>
        </p:grpSpPr>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sp>
        <p:nvSpPr>
          <p:cNvPr id="20" name="object 20"/>
          <p:cNvSpPr txBox="1"/>
          <p:nvPr/>
        </p:nvSpPr>
        <p:spPr>
          <a:xfrm>
            <a:off x="95300" y="305792"/>
            <a:ext cx="1338580" cy="600075"/>
          </a:xfrm>
          <a:prstGeom prst="rect">
            <a:avLst/>
          </a:prstGeom>
        </p:spPr>
        <p:txBody>
          <a:bodyPr vert="horz" wrap="square" lIns="0" tIns="124460" rIns="0" bIns="0" rtlCol="0">
            <a:spAutoFit/>
          </a:bodyPr>
          <a:lstStyle/>
          <a:p>
            <a:pPr marL="12700">
              <a:lnSpc>
                <a:spcPct val="100000"/>
              </a:lnSpc>
              <a:spcBef>
                <a:spcPts val="980"/>
              </a:spcBef>
            </a:pPr>
            <a:r>
              <a:rPr sz="1400" spc="50" dirty="0">
                <a:solidFill>
                  <a:srgbClr val="132C68"/>
                </a:solidFill>
                <a:latin typeface="Microsoft Sans Serif"/>
                <a:cs typeface="Microsoft Sans Serif"/>
              </a:rPr>
              <a:t>Proposed</a:t>
            </a:r>
            <a:r>
              <a:rPr sz="1400" spc="-45" dirty="0">
                <a:solidFill>
                  <a:srgbClr val="132C68"/>
                </a:solidFill>
                <a:latin typeface="Microsoft Sans Serif"/>
                <a:cs typeface="Microsoft Sans Serif"/>
              </a:rPr>
              <a:t> </a:t>
            </a:r>
            <a:r>
              <a:rPr sz="1400" spc="65" dirty="0">
                <a:solidFill>
                  <a:srgbClr val="132C68"/>
                </a:solidFill>
                <a:latin typeface="Microsoft Sans Serif"/>
                <a:cs typeface="Microsoft Sans Serif"/>
              </a:rPr>
              <a:t>Work</a:t>
            </a:r>
            <a:endParaRPr sz="1400">
              <a:latin typeface="Microsoft Sans Serif"/>
              <a:cs typeface="Microsoft Sans Serif"/>
            </a:endParaRPr>
          </a:p>
          <a:p>
            <a:pPr marL="43180">
              <a:lnSpc>
                <a:spcPct val="100000"/>
              </a:lnSpc>
              <a:spcBef>
                <a:spcPts val="640"/>
              </a:spcBef>
            </a:pPr>
            <a:r>
              <a:rPr sz="1100" b="1" spc="5" dirty="0">
                <a:latin typeface="Arial"/>
                <a:cs typeface="Arial"/>
              </a:rPr>
              <a:t>2.</a:t>
            </a:r>
            <a:r>
              <a:rPr sz="1100" b="1" spc="-10" dirty="0">
                <a:latin typeface="Arial"/>
                <a:cs typeface="Arial"/>
              </a:rPr>
              <a:t> </a:t>
            </a:r>
            <a:r>
              <a:rPr sz="1100" b="1" spc="25" dirty="0">
                <a:latin typeface="Arial"/>
                <a:cs typeface="Arial"/>
              </a:rPr>
              <a:t>Methodology</a:t>
            </a:r>
            <a:endParaRPr sz="1100">
              <a:latin typeface="Arial"/>
              <a:cs typeface="Arial"/>
            </a:endParaRPr>
          </a:p>
        </p:txBody>
      </p:sp>
      <p:pic>
        <p:nvPicPr>
          <p:cNvPr id="21" name="object 21"/>
          <p:cNvPicPr/>
          <p:nvPr/>
        </p:nvPicPr>
        <p:blipFill>
          <a:blip r:embed="rId6" cstate="print"/>
          <a:stretch>
            <a:fillRect/>
          </a:stretch>
        </p:blipFill>
        <p:spPr>
          <a:xfrm>
            <a:off x="445350" y="996873"/>
            <a:ext cx="3681210" cy="2210283"/>
          </a:xfrm>
          <a:prstGeom prst="rect">
            <a:avLst/>
          </a:prstGeom>
        </p:spPr>
      </p:pic>
      <p:sp>
        <p:nvSpPr>
          <p:cNvPr id="22" name="object 22"/>
          <p:cNvSpPr txBox="1"/>
          <p:nvPr/>
        </p:nvSpPr>
        <p:spPr>
          <a:xfrm>
            <a:off x="1378673" y="3245782"/>
            <a:ext cx="185102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132C68"/>
                </a:solidFill>
                <a:latin typeface="Microsoft Sans Serif"/>
                <a:cs typeface="Microsoft Sans Serif"/>
              </a:rPr>
              <a:t>Figure:</a:t>
            </a:r>
            <a:r>
              <a:rPr sz="1000" spc="-20" dirty="0">
                <a:solidFill>
                  <a:srgbClr val="132C68"/>
                </a:solidFill>
                <a:latin typeface="Microsoft Sans Serif"/>
                <a:cs typeface="Microsoft Sans Serif"/>
              </a:rPr>
              <a:t> </a:t>
            </a:r>
            <a:r>
              <a:rPr sz="1000" spc="10" dirty="0">
                <a:latin typeface="Microsoft Sans Serif"/>
                <a:cs typeface="Microsoft Sans Serif"/>
              </a:rPr>
              <a:t>ML</a:t>
            </a:r>
            <a:r>
              <a:rPr sz="1000" spc="-20" dirty="0">
                <a:latin typeface="Microsoft Sans Serif"/>
                <a:cs typeface="Microsoft Sans Serif"/>
              </a:rPr>
              <a:t> </a:t>
            </a:r>
            <a:r>
              <a:rPr sz="1000" spc="40" dirty="0">
                <a:latin typeface="Microsoft Sans Serif"/>
                <a:cs typeface="Microsoft Sans Serif"/>
              </a:rPr>
              <a:t>model</a:t>
            </a:r>
            <a:r>
              <a:rPr sz="1000" spc="-20" dirty="0">
                <a:latin typeface="Microsoft Sans Serif"/>
                <a:cs typeface="Microsoft Sans Serif"/>
              </a:rPr>
              <a:t> </a:t>
            </a:r>
            <a:r>
              <a:rPr sz="1000" spc="60" dirty="0">
                <a:latin typeface="Microsoft Sans Serif"/>
                <a:cs typeface="Microsoft Sans Serif"/>
              </a:rPr>
              <a:t>ﬂow</a:t>
            </a:r>
            <a:r>
              <a:rPr sz="1000" spc="-20" dirty="0">
                <a:latin typeface="Microsoft Sans Serif"/>
                <a:cs typeface="Microsoft Sans Serif"/>
              </a:rPr>
              <a:t> </a:t>
            </a:r>
            <a:r>
              <a:rPr sz="1000" spc="30" dirty="0">
                <a:latin typeface="Microsoft Sans Serif"/>
                <a:cs typeface="Microsoft Sans Serif"/>
              </a:rPr>
              <a:t>diagram</a:t>
            </a:r>
            <a:endParaRPr sz="1000">
              <a:latin typeface="Microsoft Sans Serif"/>
              <a:cs typeface="Microsoft Sans Serif"/>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000" y="25252"/>
            <a:ext cx="452120" cy="116839"/>
          </a:xfrm>
          <a:prstGeom prst="rect">
            <a:avLst/>
          </a:prstGeom>
        </p:spPr>
        <p:txBody>
          <a:bodyPr vert="horz" wrap="square" lIns="0" tIns="12065" rIns="0" bIns="0" rtlCol="0">
            <a:spAutoFit/>
          </a:bodyPr>
          <a:lstStyle/>
          <a:p>
            <a:pPr>
              <a:lnSpc>
                <a:spcPct val="100000"/>
              </a:lnSpc>
              <a:spcBef>
                <a:spcPts val="95"/>
              </a:spcBef>
            </a:pPr>
            <a:r>
              <a:rPr sz="600" spc="25" dirty="0">
                <a:solidFill>
                  <a:srgbClr val="95A0BB"/>
                </a:solidFill>
                <a:latin typeface="Microsoft Sans Serif"/>
                <a:cs typeface="Microsoft Sans Serif"/>
                <a:hlinkClick r:id="rId2" action="ppaction://hlinksldjump"/>
              </a:rPr>
              <a:t>Introduction</a:t>
            </a:r>
            <a:endParaRPr sz="600">
              <a:latin typeface="Microsoft Sans Serif"/>
              <a:cs typeface="Microsoft Sans Serif"/>
            </a:endParaRPr>
          </a:p>
        </p:txBody>
      </p:sp>
      <p:grpSp>
        <p:nvGrpSpPr>
          <p:cNvPr id="3" name="object 3"/>
          <p:cNvGrpSpPr/>
          <p:nvPr/>
        </p:nvGrpSpPr>
        <p:grpSpPr>
          <a:xfrm>
            <a:off x="1411147" y="140134"/>
            <a:ext cx="243204" cy="41275"/>
            <a:chOff x="1411147" y="140134"/>
            <a:chExt cx="243204" cy="41275"/>
          </a:xfrm>
        </p:grpSpPr>
        <p:sp>
          <p:nvSpPr>
            <p:cNvPr id="4" name="object 4"/>
            <p:cNvSpPr/>
            <p:nvPr/>
          </p:nvSpPr>
          <p:spPr>
            <a:xfrm>
              <a:off x="14136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46409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51448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5144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564893"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61528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1401038" y="25252"/>
            <a:ext cx="548640" cy="116839"/>
          </a:xfrm>
          <a:prstGeom prst="rect">
            <a:avLst/>
          </a:prstGeom>
        </p:spPr>
        <p:txBody>
          <a:bodyPr vert="horz" wrap="square" lIns="0" tIns="12065" rIns="0" bIns="0" rtlCol="0">
            <a:spAutoFit/>
          </a:bodyPr>
          <a:lstStyle/>
          <a:p>
            <a:pPr>
              <a:lnSpc>
                <a:spcPct val="100000"/>
              </a:lnSpc>
              <a:spcBef>
                <a:spcPts val="95"/>
              </a:spcBef>
            </a:pPr>
            <a:r>
              <a:rPr sz="600" spc="10" dirty="0">
                <a:solidFill>
                  <a:srgbClr val="FFFFFF"/>
                </a:solidFill>
                <a:latin typeface="Microsoft Sans Serif"/>
                <a:cs typeface="Microsoft Sans Serif"/>
                <a:hlinkClick r:id="rId3" action="ppaction://hlinksldjump"/>
              </a:rPr>
              <a:t>Proposed</a:t>
            </a:r>
            <a:r>
              <a:rPr sz="600" spc="-40" dirty="0">
                <a:solidFill>
                  <a:srgbClr val="FFFFFF"/>
                </a:solidFill>
                <a:latin typeface="Microsoft Sans Serif"/>
                <a:cs typeface="Microsoft Sans Serif"/>
                <a:hlinkClick r:id="rId3" action="ppaction://hlinksldjump"/>
              </a:rPr>
              <a:t> </a:t>
            </a:r>
            <a:r>
              <a:rPr sz="600" spc="25" dirty="0">
                <a:solidFill>
                  <a:srgbClr val="FFFFFF"/>
                </a:solidFill>
                <a:latin typeface="Microsoft Sans Serif"/>
                <a:cs typeface="Microsoft Sans Serif"/>
                <a:hlinkClick r:id="rId3" action="ppaction://hlinksldjump"/>
              </a:rPr>
              <a:t>work</a:t>
            </a:r>
            <a:endParaRPr sz="600">
              <a:latin typeface="Microsoft Sans Serif"/>
              <a:cs typeface="Microsoft Sans Serif"/>
            </a:endParaRPr>
          </a:p>
        </p:txBody>
      </p:sp>
      <p:grpSp>
        <p:nvGrpSpPr>
          <p:cNvPr id="11" name="object 11"/>
          <p:cNvGrpSpPr/>
          <p:nvPr/>
        </p:nvGrpSpPr>
        <p:grpSpPr>
          <a:xfrm>
            <a:off x="2800794" y="140134"/>
            <a:ext cx="92075" cy="41275"/>
            <a:chOff x="2800794" y="140134"/>
            <a:chExt cx="92075" cy="41275"/>
          </a:xfrm>
        </p:grpSpPr>
        <p:sp>
          <p:nvSpPr>
            <p:cNvPr id="12" name="object 12"/>
            <p:cNvSpPr/>
            <p:nvPr/>
          </p:nvSpPr>
          <p:spPr>
            <a:xfrm>
              <a:off x="280333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3" name="object 13"/>
            <p:cNvSpPr/>
            <p:nvPr/>
          </p:nvSpPr>
          <p:spPr>
            <a:xfrm>
              <a:off x="285372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4" name="object 14"/>
          <p:cNvSpPr txBox="1"/>
          <p:nvPr/>
        </p:nvSpPr>
        <p:spPr>
          <a:xfrm>
            <a:off x="2790685" y="25252"/>
            <a:ext cx="4032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95A0BB"/>
                </a:solidFill>
                <a:latin typeface="Microsoft Sans Serif"/>
                <a:cs typeface="Microsoft Sans Serif"/>
                <a:hlinkClick r:id="rId4" action="ppaction://hlinksldjump"/>
              </a:rPr>
              <a:t>Conclusion</a:t>
            </a:r>
            <a:endParaRPr sz="600">
              <a:latin typeface="Microsoft Sans Serif"/>
              <a:cs typeface="Microsoft Sans Serif"/>
            </a:endParaRPr>
          </a:p>
        </p:txBody>
      </p:sp>
      <p:grpSp>
        <p:nvGrpSpPr>
          <p:cNvPr id="15" name="object 15"/>
          <p:cNvGrpSpPr/>
          <p:nvPr/>
        </p:nvGrpSpPr>
        <p:grpSpPr>
          <a:xfrm>
            <a:off x="4044873" y="140134"/>
            <a:ext cx="92075" cy="41275"/>
            <a:chOff x="4044873" y="140134"/>
            <a:chExt cx="92075" cy="41275"/>
          </a:xfrm>
        </p:grpSpPr>
        <p:sp>
          <p:nvSpPr>
            <p:cNvPr id="16" name="object 16"/>
            <p:cNvSpPr/>
            <p:nvPr/>
          </p:nvSpPr>
          <p:spPr>
            <a:xfrm>
              <a:off x="404741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sp>
          <p:nvSpPr>
            <p:cNvPr id="17" name="object 17"/>
            <p:cNvSpPr/>
            <p:nvPr/>
          </p:nvSpPr>
          <p:spPr>
            <a:xfrm>
              <a:off x="409780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95A0BB"/>
              </a:solidFill>
            </a:ln>
          </p:spPr>
          <p:txBody>
            <a:bodyPr wrap="square" lIns="0" tIns="0" rIns="0" bIns="0" rtlCol="0"/>
            <a:lstStyle/>
            <a:p>
              <a:endParaRPr/>
            </a:p>
          </p:txBody>
        </p:sp>
      </p:grpSp>
      <p:sp>
        <p:nvSpPr>
          <p:cNvPr id="18" name="object 18"/>
          <p:cNvSpPr txBox="1"/>
          <p:nvPr/>
        </p:nvSpPr>
        <p:spPr>
          <a:xfrm>
            <a:off x="4034764" y="25252"/>
            <a:ext cx="478155" cy="116839"/>
          </a:xfrm>
          <a:prstGeom prst="rect">
            <a:avLst/>
          </a:prstGeom>
        </p:spPr>
        <p:txBody>
          <a:bodyPr vert="horz" wrap="square" lIns="0" tIns="12065" rIns="0" bIns="0" rtlCol="0">
            <a:spAutoFit/>
          </a:bodyPr>
          <a:lstStyle/>
          <a:p>
            <a:pPr>
              <a:lnSpc>
                <a:spcPct val="100000"/>
              </a:lnSpc>
              <a:spcBef>
                <a:spcPts val="95"/>
              </a:spcBef>
            </a:pPr>
            <a:r>
              <a:rPr sz="600" spc="15" dirty="0">
                <a:solidFill>
                  <a:srgbClr val="95A0BB"/>
                </a:solidFill>
                <a:latin typeface="Microsoft Sans Serif"/>
                <a:cs typeface="Microsoft Sans Serif"/>
                <a:hlinkClick r:id="rId5" action="ppaction://hlinksldjump"/>
              </a:rPr>
              <a:t>Future</a:t>
            </a:r>
            <a:r>
              <a:rPr sz="600" spc="-5" dirty="0">
                <a:solidFill>
                  <a:srgbClr val="95A0BB"/>
                </a:solidFill>
                <a:latin typeface="Microsoft Sans Serif"/>
                <a:cs typeface="Microsoft Sans Serif"/>
                <a:hlinkClick r:id="rId5" action="ppaction://hlinksldjump"/>
              </a:rPr>
              <a:t> </a:t>
            </a:r>
            <a:r>
              <a:rPr sz="600" spc="-10" dirty="0">
                <a:solidFill>
                  <a:srgbClr val="95A0BB"/>
                </a:solidFill>
                <a:latin typeface="Microsoft Sans Serif"/>
                <a:cs typeface="Microsoft Sans Serif"/>
                <a:hlinkClick r:id="rId5" action="ppaction://hlinksldjump"/>
              </a:rPr>
              <a:t>Scope</a:t>
            </a:r>
            <a:endParaRPr sz="600">
              <a:latin typeface="Microsoft Sans Serif"/>
              <a:cs typeface="Microsoft Sans Serif"/>
            </a:endParaRPr>
          </a:p>
        </p:txBody>
      </p:sp>
      <p:sp>
        <p:nvSpPr>
          <p:cNvPr id="19" name="object 19"/>
          <p:cNvSpPr/>
          <p:nvPr/>
        </p:nvSpPr>
        <p:spPr>
          <a:xfrm>
            <a:off x="0" y="203974"/>
            <a:ext cx="4608195" cy="147320"/>
          </a:xfrm>
          <a:custGeom>
            <a:avLst/>
            <a:gdLst/>
            <a:ahLst/>
            <a:cxnLst/>
            <a:rect l="l" t="t" r="r" b="b"/>
            <a:pathLst>
              <a:path w="4608195" h="147320">
                <a:moveTo>
                  <a:pt x="4608004" y="0"/>
                </a:moveTo>
                <a:lnTo>
                  <a:pt x="0" y="0"/>
                </a:lnTo>
                <a:lnTo>
                  <a:pt x="0" y="147281"/>
                </a:lnTo>
                <a:lnTo>
                  <a:pt x="4608004" y="147281"/>
                </a:lnTo>
                <a:lnTo>
                  <a:pt x="4608004" y="0"/>
                </a:lnTo>
                <a:close/>
              </a:path>
            </a:pathLst>
          </a:custGeom>
          <a:solidFill>
            <a:srgbClr val="0064A0"/>
          </a:solidFill>
        </p:spPr>
        <p:txBody>
          <a:bodyPr wrap="square" lIns="0" tIns="0" rIns="0" bIns="0" rtlCol="0"/>
          <a:lstStyle/>
          <a:p>
            <a:endParaRPr/>
          </a:p>
        </p:txBody>
      </p:sp>
      <p:grpSp>
        <p:nvGrpSpPr>
          <p:cNvPr id="20" name="object 20"/>
          <p:cNvGrpSpPr/>
          <p:nvPr/>
        </p:nvGrpSpPr>
        <p:grpSpPr>
          <a:xfrm>
            <a:off x="173964" y="803800"/>
            <a:ext cx="106680" cy="144780"/>
            <a:chOff x="173964" y="803800"/>
            <a:chExt cx="106680" cy="144780"/>
          </a:xfrm>
        </p:grpSpPr>
        <p:pic>
          <p:nvPicPr>
            <p:cNvPr id="21" name="object 21"/>
            <p:cNvPicPr/>
            <p:nvPr/>
          </p:nvPicPr>
          <p:blipFill>
            <a:blip r:embed="rId6" cstate="print"/>
            <a:stretch>
              <a:fillRect/>
            </a:stretch>
          </p:blipFill>
          <p:spPr>
            <a:xfrm>
              <a:off x="176504" y="806340"/>
              <a:ext cx="101219" cy="139175"/>
            </a:xfrm>
            <a:prstGeom prst="rect">
              <a:avLst/>
            </a:prstGeom>
          </p:spPr>
        </p:pic>
        <p:sp>
          <p:nvSpPr>
            <p:cNvPr id="22" name="object 22"/>
            <p:cNvSpPr/>
            <p:nvPr/>
          </p:nvSpPr>
          <p:spPr>
            <a:xfrm>
              <a:off x="176504" y="80634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3" name="object 23"/>
            <p:cNvSpPr/>
            <p:nvPr/>
          </p:nvSpPr>
          <p:spPr>
            <a:xfrm>
              <a:off x="189156" y="825319"/>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4" name="object 24"/>
            <p:cNvSpPr/>
            <p:nvPr/>
          </p:nvSpPr>
          <p:spPr>
            <a:xfrm>
              <a:off x="201809" y="844297"/>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5" name="object 25"/>
            <p:cNvSpPr/>
            <p:nvPr/>
          </p:nvSpPr>
          <p:spPr>
            <a:xfrm>
              <a:off x="189156" y="875928"/>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6" name="object 26"/>
            <p:cNvPicPr/>
            <p:nvPr/>
          </p:nvPicPr>
          <p:blipFill>
            <a:blip r:embed="rId7" cstate="print"/>
            <a:stretch>
              <a:fillRect/>
            </a:stretch>
          </p:blipFill>
          <p:spPr>
            <a:xfrm>
              <a:off x="233440" y="872763"/>
              <a:ext cx="31635" cy="44283"/>
            </a:xfrm>
            <a:prstGeom prst="rect">
              <a:avLst/>
            </a:prstGeom>
          </p:spPr>
        </p:pic>
        <p:sp>
          <p:nvSpPr>
            <p:cNvPr id="27" name="object 27"/>
            <p:cNvSpPr/>
            <p:nvPr/>
          </p:nvSpPr>
          <p:spPr>
            <a:xfrm>
              <a:off x="233440" y="92653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8" name="object 28"/>
            <p:cNvSpPr/>
            <p:nvPr/>
          </p:nvSpPr>
          <p:spPr>
            <a:xfrm>
              <a:off x="252419" y="80634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29" name="object 29"/>
          <p:cNvSpPr txBox="1"/>
          <p:nvPr/>
        </p:nvSpPr>
        <p:spPr>
          <a:xfrm>
            <a:off x="-57099" y="413293"/>
            <a:ext cx="4577715" cy="2886175"/>
          </a:xfrm>
          <a:prstGeom prst="rect">
            <a:avLst/>
          </a:prstGeom>
        </p:spPr>
        <p:txBody>
          <a:bodyPr vert="horz" wrap="square" lIns="0" tIns="17145" rIns="0" bIns="0" rtlCol="0">
            <a:spAutoFit/>
          </a:bodyPr>
          <a:lstStyle/>
          <a:p>
            <a:pPr marR="2926080" algn="ctr">
              <a:lnSpc>
                <a:spcPct val="100000"/>
              </a:lnSpc>
              <a:spcBef>
                <a:spcPts val="135"/>
              </a:spcBef>
            </a:pPr>
            <a:r>
              <a:rPr sz="1400" spc="50" dirty="0">
                <a:solidFill>
                  <a:srgbClr val="132C68"/>
                </a:solidFill>
                <a:latin typeface="Microsoft Sans Serif"/>
                <a:cs typeface="Microsoft Sans Serif"/>
              </a:rPr>
              <a:t>Proposed</a:t>
            </a:r>
            <a:r>
              <a:rPr sz="1400" spc="-25" dirty="0">
                <a:solidFill>
                  <a:srgbClr val="132C68"/>
                </a:solidFill>
                <a:latin typeface="Microsoft Sans Serif"/>
                <a:cs typeface="Microsoft Sans Serif"/>
              </a:rPr>
              <a:t> </a:t>
            </a:r>
            <a:r>
              <a:rPr sz="1400" spc="65" dirty="0">
                <a:solidFill>
                  <a:srgbClr val="132C68"/>
                </a:solidFill>
                <a:latin typeface="Microsoft Sans Serif"/>
                <a:cs typeface="Microsoft Sans Serif"/>
              </a:rPr>
              <a:t>Work</a:t>
            </a:r>
            <a:endParaRPr sz="1400" dirty="0">
              <a:latin typeface="Microsoft Sans Serif"/>
              <a:cs typeface="Microsoft Sans Serif"/>
            </a:endParaRPr>
          </a:p>
          <a:p>
            <a:pPr marR="2938780" algn="ctr">
              <a:lnSpc>
                <a:spcPct val="100000"/>
              </a:lnSpc>
              <a:spcBef>
                <a:spcPts val="1325"/>
              </a:spcBef>
            </a:pPr>
            <a:r>
              <a:rPr sz="900" b="1" spc="25" dirty="0">
                <a:solidFill>
                  <a:srgbClr val="132C68"/>
                </a:solidFill>
                <a:latin typeface="Arial"/>
                <a:cs typeface="Arial"/>
              </a:rPr>
              <a:t>Methodology</a:t>
            </a:r>
            <a:endParaRPr sz="900" dirty="0">
              <a:latin typeface="Arial"/>
              <a:cs typeface="Arial"/>
            </a:endParaRPr>
          </a:p>
          <a:p>
            <a:pPr marL="718820" marR="182245" indent="-128270">
              <a:lnSpc>
                <a:spcPct val="101499"/>
              </a:lnSpc>
              <a:spcBef>
                <a:spcPts val="675"/>
              </a:spcBef>
              <a:buFont typeface="Arial"/>
              <a:buChar char="•"/>
              <a:tabLst>
                <a:tab pos="719455" algn="l"/>
              </a:tabLst>
            </a:pPr>
            <a:r>
              <a:rPr sz="900" b="1" spc="25" dirty="0">
                <a:solidFill>
                  <a:srgbClr val="132C68"/>
                </a:solidFill>
                <a:latin typeface="Arial"/>
                <a:cs typeface="Arial"/>
              </a:rPr>
              <a:t>One</a:t>
            </a:r>
            <a:r>
              <a:rPr sz="900" b="1" spc="-10" dirty="0">
                <a:solidFill>
                  <a:srgbClr val="132C68"/>
                </a:solidFill>
                <a:latin typeface="Arial"/>
                <a:cs typeface="Arial"/>
              </a:rPr>
              <a:t> </a:t>
            </a:r>
            <a:r>
              <a:rPr sz="900" b="1" spc="40" dirty="0">
                <a:solidFill>
                  <a:srgbClr val="132C68"/>
                </a:solidFill>
                <a:latin typeface="Arial"/>
                <a:cs typeface="Arial"/>
              </a:rPr>
              <a:t>Hot</a:t>
            </a:r>
            <a:r>
              <a:rPr sz="900" b="1" spc="-10" dirty="0">
                <a:solidFill>
                  <a:srgbClr val="132C68"/>
                </a:solidFill>
                <a:latin typeface="Arial"/>
                <a:cs typeface="Arial"/>
              </a:rPr>
              <a:t> </a:t>
            </a:r>
            <a:r>
              <a:rPr sz="900" b="1" spc="-5" dirty="0">
                <a:solidFill>
                  <a:srgbClr val="132C68"/>
                </a:solidFill>
                <a:latin typeface="Arial"/>
                <a:cs typeface="Arial"/>
              </a:rPr>
              <a:t>Encoder</a:t>
            </a:r>
            <a:r>
              <a:rPr sz="900" spc="-5" dirty="0">
                <a:solidFill>
                  <a:srgbClr val="132C68"/>
                </a:solidFill>
                <a:latin typeface="Microsoft Sans Serif"/>
                <a:cs typeface="Microsoft Sans Serif"/>
              </a:rPr>
              <a:t>:</a:t>
            </a:r>
            <a:r>
              <a:rPr sz="900" spc="45" dirty="0">
                <a:solidFill>
                  <a:srgbClr val="132C68"/>
                </a:solidFill>
                <a:latin typeface="Microsoft Sans Serif"/>
                <a:cs typeface="Microsoft Sans Serif"/>
              </a:rPr>
              <a:t> </a:t>
            </a:r>
            <a:r>
              <a:rPr sz="900" spc="10" dirty="0">
                <a:solidFill>
                  <a:srgbClr val="132C68"/>
                </a:solidFill>
                <a:latin typeface="Microsoft Sans Serif"/>
                <a:cs typeface="Microsoft Sans Serif"/>
              </a:rPr>
              <a:t>Converts</a:t>
            </a:r>
            <a:r>
              <a:rPr sz="900" dirty="0">
                <a:solidFill>
                  <a:srgbClr val="132C68"/>
                </a:solidFill>
                <a:latin typeface="Microsoft Sans Serif"/>
                <a:cs typeface="Microsoft Sans Serif"/>
              </a:rPr>
              <a:t> </a:t>
            </a:r>
            <a:r>
              <a:rPr sz="900" spc="10" dirty="0">
                <a:solidFill>
                  <a:srgbClr val="132C68"/>
                </a:solidFill>
                <a:latin typeface="Microsoft Sans Serif"/>
                <a:cs typeface="Microsoft Sans Serif"/>
              </a:rPr>
              <a:t>categorical</a:t>
            </a:r>
            <a:r>
              <a:rPr sz="900" dirty="0">
                <a:solidFill>
                  <a:srgbClr val="132C68"/>
                </a:solidFill>
                <a:latin typeface="Microsoft Sans Serif"/>
                <a:cs typeface="Microsoft Sans Serif"/>
              </a:rPr>
              <a:t> </a:t>
            </a:r>
            <a:r>
              <a:rPr sz="900" spc="25" dirty="0">
                <a:solidFill>
                  <a:srgbClr val="132C68"/>
                </a:solidFill>
                <a:latin typeface="Microsoft Sans Serif"/>
                <a:cs typeface="Microsoft Sans Serif"/>
              </a:rPr>
              <a:t>columns</a:t>
            </a:r>
            <a:r>
              <a:rPr sz="900" dirty="0">
                <a:solidFill>
                  <a:srgbClr val="132C68"/>
                </a:solidFill>
                <a:latin typeface="Microsoft Sans Serif"/>
                <a:cs typeface="Microsoft Sans Serif"/>
              </a:rPr>
              <a:t> </a:t>
            </a:r>
            <a:r>
              <a:rPr sz="900" spc="40" dirty="0">
                <a:solidFill>
                  <a:srgbClr val="132C68"/>
                </a:solidFill>
                <a:latin typeface="Microsoft Sans Serif"/>
                <a:cs typeface="Microsoft Sans Serif"/>
              </a:rPr>
              <a:t>into</a:t>
            </a:r>
            <a:r>
              <a:rPr sz="900" dirty="0">
                <a:solidFill>
                  <a:srgbClr val="132C68"/>
                </a:solidFill>
                <a:latin typeface="Microsoft Sans Serif"/>
                <a:cs typeface="Microsoft Sans Serif"/>
              </a:rPr>
              <a:t> </a:t>
            </a:r>
            <a:r>
              <a:rPr sz="900" spc="30" dirty="0">
                <a:solidFill>
                  <a:srgbClr val="132C68"/>
                </a:solidFill>
                <a:latin typeface="Microsoft Sans Serif"/>
                <a:cs typeface="Microsoft Sans Serif"/>
              </a:rPr>
              <a:t>numerical</a:t>
            </a:r>
            <a:r>
              <a:rPr sz="900" spc="5" dirty="0">
                <a:solidFill>
                  <a:srgbClr val="132C68"/>
                </a:solidFill>
                <a:latin typeface="Microsoft Sans Serif"/>
                <a:cs typeface="Microsoft Sans Serif"/>
              </a:rPr>
              <a:t> </a:t>
            </a:r>
            <a:r>
              <a:rPr sz="900" spc="60" dirty="0">
                <a:solidFill>
                  <a:srgbClr val="132C68"/>
                </a:solidFill>
                <a:latin typeface="Microsoft Sans Serif"/>
                <a:cs typeface="Microsoft Sans Serif"/>
              </a:rPr>
              <a:t>form </a:t>
            </a:r>
            <a:r>
              <a:rPr sz="900" spc="-225" dirty="0">
                <a:solidFill>
                  <a:srgbClr val="132C68"/>
                </a:solidFill>
                <a:latin typeface="Microsoft Sans Serif"/>
                <a:cs typeface="Microsoft Sans Serif"/>
              </a:rPr>
              <a:t> </a:t>
            </a:r>
            <a:r>
              <a:rPr sz="900" spc="50" dirty="0">
                <a:solidFill>
                  <a:srgbClr val="132C68"/>
                </a:solidFill>
                <a:latin typeface="Microsoft Sans Serif"/>
                <a:cs typeface="Microsoft Sans Serif"/>
              </a:rPr>
              <a:t>for</a:t>
            </a:r>
            <a:r>
              <a:rPr sz="900" spc="-15" dirty="0">
                <a:solidFill>
                  <a:srgbClr val="132C68"/>
                </a:solidFill>
                <a:latin typeface="Microsoft Sans Serif"/>
                <a:cs typeface="Microsoft Sans Serif"/>
              </a:rPr>
              <a:t> </a:t>
            </a:r>
            <a:r>
              <a:rPr sz="900" spc="25" dirty="0">
                <a:solidFill>
                  <a:srgbClr val="132C68"/>
                </a:solidFill>
                <a:latin typeface="Microsoft Sans Serif"/>
                <a:cs typeface="Microsoft Sans Serif"/>
              </a:rPr>
              <a:t>machine</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learning</a:t>
            </a:r>
            <a:r>
              <a:rPr sz="900" spc="-10" dirty="0">
                <a:solidFill>
                  <a:srgbClr val="132C68"/>
                </a:solidFill>
                <a:latin typeface="Microsoft Sans Serif"/>
                <a:cs typeface="Microsoft Sans Serif"/>
              </a:rPr>
              <a:t> </a:t>
            </a:r>
            <a:r>
              <a:rPr sz="900" spc="20" dirty="0">
                <a:solidFill>
                  <a:srgbClr val="132C68"/>
                </a:solidFill>
                <a:latin typeface="Microsoft Sans Serif"/>
                <a:cs typeface="Microsoft Sans Serif"/>
              </a:rPr>
              <a:t>models.</a:t>
            </a:r>
            <a:endParaRPr sz="900" dirty="0">
              <a:latin typeface="Microsoft Sans Serif"/>
              <a:cs typeface="Microsoft Sans Serif"/>
            </a:endParaRPr>
          </a:p>
          <a:p>
            <a:pPr marL="718820" marR="474980" indent="-128270">
              <a:lnSpc>
                <a:spcPct val="101499"/>
              </a:lnSpc>
              <a:spcBef>
                <a:spcPts val="680"/>
              </a:spcBef>
              <a:buFont typeface="Arial"/>
              <a:buChar char="•"/>
              <a:tabLst>
                <a:tab pos="719455" algn="l"/>
              </a:tabLst>
            </a:pPr>
            <a:r>
              <a:rPr sz="900" b="1" spc="20" dirty="0">
                <a:solidFill>
                  <a:srgbClr val="132C68"/>
                </a:solidFill>
                <a:latin typeface="Arial"/>
                <a:cs typeface="Arial"/>
              </a:rPr>
              <a:t>Sta</a:t>
            </a:r>
            <a:r>
              <a:rPr lang="en-IN" sz="900" b="1" spc="20" dirty="0">
                <a:solidFill>
                  <a:srgbClr val="132C68"/>
                </a:solidFill>
                <a:latin typeface="Arial"/>
                <a:cs typeface="Arial"/>
              </a:rPr>
              <a:t>n</a:t>
            </a:r>
            <a:r>
              <a:rPr sz="900" b="1" spc="20" dirty="0" err="1">
                <a:solidFill>
                  <a:srgbClr val="132C68"/>
                </a:solidFill>
                <a:latin typeface="Arial"/>
                <a:cs typeface="Arial"/>
              </a:rPr>
              <a:t>dardization</a:t>
            </a:r>
            <a:r>
              <a:rPr sz="900" spc="20" dirty="0">
                <a:solidFill>
                  <a:srgbClr val="132C68"/>
                </a:solidFill>
                <a:latin typeface="Microsoft Sans Serif"/>
                <a:cs typeface="Microsoft Sans Serif"/>
              </a:rPr>
              <a:t>:</a:t>
            </a:r>
            <a:r>
              <a:rPr sz="900" spc="35" dirty="0">
                <a:solidFill>
                  <a:srgbClr val="132C68"/>
                </a:solidFill>
                <a:latin typeface="Microsoft Sans Serif"/>
                <a:cs typeface="Microsoft Sans Serif"/>
              </a:rPr>
              <a:t> </a:t>
            </a:r>
            <a:r>
              <a:rPr sz="900" spc="-25" dirty="0">
                <a:solidFill>
                  <a:srgbClr val="132C68"/>
                </a:solidFill>
                <a:latin typeface="Microsoft Sans Serif"/>
                <a:cs typeface="Microsoft Sans Serif"/>
              </a:rPr>
              <a:t>Scales</a:t>
            </a:r>
            <a:r>
              <a:rPr sz="900"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data</a:t>
            </a:r>
            <a:r>
              <a:rPr sz="900"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5" dirty="0">
                <a:solidFill>
                  <a:srgbClr val="132C68"/>
                </a:solidFill>
                <a:latin typeface="Microsoft Sans Serif"/>
                <a:cs typeface="Microsoft Sans Serif"/>
              </a:rPr>
              <a:t> a </a:t>
            </a:r>
            <a:r>
              <a:rPr sz="900" spc="40" dirty="0">
                <a:solidFill>
                  <a:srgbClr val="132C68"/>
                </a:solidFill>
                <a:latin typeface="Microsoft Sans Serif"/>
                <a:cs typeface="Microsoft Sans Serif"/>
              </a:rPr>
              <a:t>normal</a:t>
            </a:r>
            <a:r>
              <a:rPr sz="900" dirty="0">
                <a:solidFill>
                  <a:srgbClr val="132C68"/>
                </a:solidFill>
                <a:latin typeface="Microsoft Sans Serif"/>
                <a:cs typeface="Microsoft Sans Serif"/>
              </a:rPr>
              <a:t> </a:t>
            </a:r>
            <a:r>
              <a:rPr sz="900" spc="40" dirty="0">
                <a:solidFill>
                  <a:srgbClr val="132C68"/>
                </a:solidFill>
                <a:latin typeface="Microsoft Sans Serif"/>
                <a:cs typeface="Microsoft Sans Serif"/>
              </a:rPr>
              <a:t>distribution</a:t>
            </a:r>
            <a:r>
              <a:rPr sz="900" spc="-5" dirty="0">
                <a:solidFill>
                  <a:srgbClr val="132C68"/>
                </a:solidFill>
                <a:latin typeface="Microsoft Sans Serif"/>
                <a:cs typeface="Microsoft Sans Serif"/>
              </a:rPr>
              <a:t> </a:t>
            </a:r>
            <a:r>
              <a:rPr sz="900" spc="15" dirty="0">
                <a:solidFill>
                  <a:srgbClr val="132C68"/>
                </a:solidFill>
                <a:latin typeface="Microsoft Sans Serif"/>
                <a:cs typeface="Microsoft Sans Serif"/>
              </a:rPr>
              <a:t>using </a:t>
            </a:r>
            <a:r>
              <a:rPr sz="900" spc="-220" dirty="0">
                <a:solidFill>
                  <a:srgbClr val="132C68"/>
                </a:solidFill>
                <a:latin typeface="Microsoft Sans Serif"/>
                <a:cs typeface="Microsoft Sans Serif"/>
              </a:rPr>
              <a:t> </a:t>
            </a:r>
            <a:r>
              <a:rPr sz="900" spc="5" dirty="0">
                <a:solidFill>
                  <a:srgbClr val="132C68"/>
                </a:solidFill>
                <a:latin typeface="Microsoft Sans Serif"/>
                <a:cs typeface="Microsoft Sans Serif"/>
              </a:rPr>
              <a:t>StandardScaler</a:t>
            </a:r>
            <a:r>
              <a:rPr sz="900" spc="-10" dirty="0">
                <a:solidFill>
                  <a:srgbClr val="132C68"/>
                </a:solidFill>
                <a:latin typeface="Microsoft Sans Serif"/>
                <a:cs typeface="Microsoft Sans Serif"/>
              </a:rPr>
              <a:t> </a:t>
            </a:r>
            <a:r>
              <a:rPr sz="900" spc="50" dirty="0">
                <a:solidFill>
                  <a:srgbClr val="132C68"/>
                </a:solidFill>
                <a:latin typeface="Microsoft Sans Serif"/>
                <a:cs typeface="Microsoft Sans Serif"/>
              </a:rPr>
              <a:t>for</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better</a:t>
            </a:r>
            <a:r>
              <a:rPr sz="900" spc="-10" dirty="0">
                <a:solidFill>
                  <a:srgbClr val="132C68"/>
                </a:solidFill>
                <a:latin typeface="Microsoft Sans Serif"/>
                <a:cs typeface="Microsoft Sans Serif"/>
              </a:rPr>
              <a:t> </a:t>
            </a:r>
            <a:r>
              <a:rPr sz="900" spc="35" dirty="0">
                <a:solidFill>
                  <a:srgbClr val="132C68"/>
                </a:solidFill>
                <a:latin typeface="Microsoft Sans Serif"/>
                <a:cs typeface="Microsoft Sans Serif"/>
              </a:rPr>
              <a:t>performance</a:t>
            </a:r>
            <a:r>
              <a:rPr sz="900" spc="-10" dirty="0">
                <a:solidFill>
                  <a:srgbClr val="132C68"/>
                </a:solidFill>
                <a:latin typeface="Microsoft Sans Serif"/>
                <a:cs typeface="Microsoft Sans Serif"/>
              </a:rPr>
              <a:t> </a:t>
            </a:r>
            <a:r>
              <a:rPr sz="900" spc="45" dirty="0">
                <a:solidFill>
                  <a:srgbClr val="132C68"/>
                </a:solidFill>
                <a:latin typeface="Microsoft Sans Serif"/>
                <a:cs typeface="Microsoft Sans Serif"/>
              </a:rPr>
              <a:t>of</a:t>
            </a:r>
            <a:r>
              <a:rPr sz="900" spc="-10" dirty="0">
                <a:solidFill>
                  <a:srgbClr val="132C68"/>
                </a:solidFill>
                <a:latin typeface="Microsoft Sans Serif"/>
                <a:cs typeface="Microsoft Sans Serif"/>
              </a:rPr>
              <a:t> </a:t>
            </a:r>
            <a:r>
              <a:rPr sz="900" spc="5" dirty="0">
                <a:solidFill>
                  <a:srgbClr val="132C68"/>
                </a:solidFill>
                <a:latin typeface="Microsoft Sans Serif"/>
                <a:cs typeface="Microsoft Sans Serif"/>
              </a:rPr>
              <a:t>classiﬁers.</a:t>
            </a:r>
            <a:endParaRPr sz="900" dirty="0">
              <a:latin typeface="Microsoft Sans Serif"/>
              <a:cs typeface="Microsoft Sans Serif"/>
            </a:endParaRPr>
          </a:p>
          <a:p>
            <a:pPr marL="718820" marR="202565" indent="-128270">
              <a:lnSpc>
                <a:spcPct val="101499"/>
              </a:lnSpc>
              <a:spcBef>
                <a:spcPts val="675"/>
              </a:spcBef>
              <a:buFont typeface="Arial"/>
              <a:buChar char="•"/>
              <a:tabLst>
                <a:tab pos="719455" algn="l"/>
              </a:tabLst>
            </a:pPr>
            <a:r>
              <a:rPr sz="900" b="1" spc="30" dirty="0">
                <a:solidFill>
                  <a:srgbClr val="132C68"/>
                </a:solidFill>
                <a:latin typeface="Arial"/>
                <a:cs typeface="Arial"/>
              </a:rPr>
              <a:t>Wavelet</a:t>
            </a:r>
            <a:r>
              <a:rPr sz="900" b="1" spc="-15" dirty="0">
                <a:solidFill>
                  <a:srgbClr val="132C68"/>
                </a:solidFill>
                <a:latin typeface="Arial"/>
                <a:cs typeface="Arial"/>
              </a:rPr>
              <a:t> </a:t>
            </a:r>
            <a:r>
              <a:rPr sz="900" b="1" spc="20" dirty="0">
                <a:solidFill>
                  <a:srgbClr val="132C68"/>
                </a:solidFill>
                <a:latin typeface="Arial"/>
                <a:cs typeface="Arial"/>
              </a:rPr>
              <a:t>Transform</a:t>
            </a:r>
            <a:r>
              <a:rPr sz="900" spc="20" dirty="0">
                <a:solidFill>
                  <a:srgbClr val="132C68"/>
                </a:solidFill>
                <a:latin typeface="Microsoft Sans Serif"/>
                <a:cs typeface="Microsoft Sans Serif"/>
              </a:rPr>
              <a:t>:</a:t>
            </a:r>
            <a:r>
              <a:rPr sz="900" spc="45" dirty="0">
                <a:solidFill>
                  <a:srgbClr val="132C68"/>
                </a:solidFill>
                <a:latin typeface="Microsoft Sans Serif"/>
                <a:cs typeface="Microsoft Sans Serif"/>
              </a:rPr>
              <a:t> </a:t>
            </a:r>
            <a:r>
              <a:rPr sz="900" spc="10" dirty="0">
                <a:solidFill>
                  <a:srgbClr val="132C68"/>
                </a:solidFill>
                <a:latin typeface="Microsoft Sans Serif"/>
                <a:cs typeface="Microsoft Sans Serif"/>
              </a:rPr>
              <a:t>Converts</a:t>
            </a:r>
            <a:r>
              <a:rPr sz="900" spc="-5" dirty="0">
                <a:solidFill>
                  <a:srgbClr val="132C68"/>
                </a:solidFill>
                <a:latin typeface="Microsoft Sans Serif"/>
                <a:cs typeface="Microsoft Sans Serif"/>
              </a:rPr>
              <a:t> </a:t>
            </a:r>
            <a:r>
              <a:rPr sz="900" spc="35" dirty="0">
                <a:solidFill>
                  <a:srgbClr val="132C68"/>
                </a:solidFill>
                <a:latin typeface="Microsoft Sans Serif"/>
                <a:cs typeface="Microsoft Sans Serif"/>
              </a:rPr>
              <a:t>time-domain</a:t>
            </a:r>
            <a:r>
              <a:rPr sz="900" dirty="0">
                <a:solidFill>
                  <a:srgbClr val="132C68"/>
                </a:solidFill>
                <a:latin typeface="Microsoft Sans Serif"/>
                <a:cs typeface="Microsoft Sans Serif"/>
              </a:rPr>
              <a:t> </a:t>
            </a:r>
            <a:r>
              <a:rPr sz="900" spc="40" dirty="0">
                <a:solidFill>
                  <a:srgbClr val="132C68"/>
                </a:solidFill>
                <a:latin typeface="Microsoft Sans Serif"/>
                <a:cs typeface="Microsoft Sans Serif"/>
              </a:rPr>
              <a:t>network</a:t>
            </a:r>
            <a:r>
              <a:rPr sz="900" dirty="0">
                <a:solidFill>
                  <a:srgbClr val="132C68"/>
                </a:solidFill>
                <a:latin typeface="Microsoft Sans Serif"/>
                <a:cs typeface="Microsoft Sans Serif"/>
              </a:rPr>
              <a:t> </a:t>
            </a:r>
            <a:r>
              <a:rPr sz="900" spc="50" dirty="0">
                <a:solidFill>
                  <a:srgbClr val="132C68"/>
                </a:solidFill>
                <a:latin typeface="Microsoft Sans Serif"/>
                <a:cs typeface="Microsoft Sans Serif"/>
              </a:rPr>
              <a:t>traﬃc</a:t>
            </a:r>
            <a:r>
              <a:rPr sz="900" dirty="0">
                <a:solidFill>
                  <a:srgbClr val="132C68"/>
                </a:solidFill>
                <a:latin typeface="Microsoft Sans Serif"/>
                <a:cs typeface="Microsoft Sans Serif"/>
              </a:rPr>
              <a:t> </a:t>
            </a:r>
            <a:r>
              <a:rPr sz="900" spc="25" dirty="0">
                <a:solidFill>
                  <a:srgbClr val="132C68"/>
                </a:solidFill>
                <a:latin typeface="Microsoft Sans Serif"/>
                <a:cs typeface="Microsoft Sans Serif"/>
              </a:rPr>
              <a:t>data</a:t>
            </a:r>
            <a:r>
              <a:rPr sz="900" dirty="0">
                <a:solidFill>
                  <a:srgbClr val="132C68"/>
                </a:solidFill>
                <a:latin typeface="Microsoft Sans Serif"/>
                <a:cs typeface="Microsoft Sans Serif"/>
              </a:rPr>
              <a:t> </a:t>
            </a:r>
            <a:r>
              <a:rPr sz="900" spc="40" dirty="0">
                <a:solidFill>
                  <a:srgbClr val="132C68"/>
                </a:solidFill>
                <a:latin typeface="Microsoft Sans Serif"/>
                <a:cs typeface="Microsoft Sans Serif"/>
              </a:rPr>
              <a:t>into </a:t>
            </a:r>
            <a:r>
              <a:rPr sz="900" spc="-225" dirty="0">
                <a:solidFill>
                  <a:srgbClr val="132C68"/>
                </a:solidFill>
                <a:latin typeface="Microsoft Sans Serif"/>
                <a:cs typeface="Microsoft Sans Serif"/>
              </a:rPr>
              <a:t> </a:t>
            </a:r>
            <a:r>
              <a:rPr sz="900" spc="35" dirty="0">
                <a:solidFill>
                  <a:srgbClr val="132C68"/>
                </a:solidFill>
                <a:latin typeface="Microsoft Sans Serif"/>
                <a:cs typeface="Microsoft Sans Serif"/>
              </a:rPr>
              <a:t>the</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frequency</a:t>
            </a:r>
            <a:r>
              <a:rPr sz="900" spc="-10" dirty="0">
                <a:solidFill>
                  <a:srgbClr val="132C68"/>
                </a:solidFill>
                <a:latin typeface="Microsoft Sans Serif"/>
                <a:cs typeface="Microsoft Sans Serif"/>
              </a:rPr>
              <a:t> </a:t>
            </a:r>
            <a:r>
              <a:rPr sz="900" spc="40" dirty="0">
                <a:solidFill>
                  <a:srgbClr val="132C68"/>
                </a:solidFill>
                <a:latin typeface="Microsoft Sans Serif"/>
                <a:cs typeface="Microsoft Sans Serif"/>
              </a:rPr>
              <a:t>domain</a:t>
            </a:r>
            <a:r>
              <a:rPr sz="900" spc="-5" dirty="0">
                <a:solidFill>
                  <a:srgbClr val="132C68"/>
                </a:solidFill>
                <a:latin typeface="Microsoft Sans Serif"/>
                <a:cs typeface="Microsoft Sans Serif"/>
              </a:rPr>
              <a:t> </a:t>
            </a:r>
            <a:r>
              <a:rPr sz="900" spc="50" dirty="0">
                <a:solidFill>
                  <a:srgbClr val="132C68"/>
                </a:solidFill>
                <a:latin typeface="Microsoft Sans Serif"/>
                <a:cs typeface="Microsoft Sans Serif"/>
              </a:rPr>
              <a:t>to</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capture</a:t>
            </a:r>
            <a:r>
              <a:rPr sz="900" spc="-5" dirty="0">
                <a:solidFill>
                  <a:srgbClr val="132C68"/>
                </a:solidFill>
                <a:latin typeface="Microsoft Sans Serif"/>
                <a:cs typeface="Microsoft Sans Serif"/>
              </a:rPr>
              <a:t> </a:t>
            </a:r>
            <a:r>
              <a:rPr sz="900" spc="45" dirty="0">
                <a:solidFill>
                  <a:srgbClr val="132C68"/>
                </a:solidFill>
                <a:latin typeface="Microsoft Sans Serif"/>
                <a:cs typeface="Microsoft Sans Serif"/>
              </a:rPr>
              <a:t>more</a:t>
            </a:r>
            <a:r>
              <a:rPr sz="900" spc="-10" dirty="0">
                <a:solidFill>
                  <a:srgbClr val="132C68"/>
                </a:solidFill>
                <a:latin typeface="Microsoft Sans Serif"/>
                <a:cs typeface="Microsoft Sans Serif"/>
              </a:rPr>
              <a:t> </a:t>
            </a:r>
            <a:r>
              <a:rPr sz="900" spc="25" dirty="0">
                <a:solidFill>
                  <a:srgbClr val="132C68"/>
                </a:solidFill>
                <a:latin typeface="Microsoft Sans Serif"/>
                <a:cs typeface="Microsoft Sans Serif"/>
              </a:rPr>
              <a:t>complex</a:t>
            </a:r>
            <a:r>
              <a:rPr sz="900" spc="-5" dirty="0">
                <a:solidFill>
                  <a:srgbClr val="132C68"/>
                </a:solidFill>
                <a:latin typeface="Microsoft Sans Serif"/>
                <a:cs typeface="Microsoft Sans Serif"/>
              </a:rPr>
              <a:t> </a:t>
            </a:r>
            <a:r>
              <a:rPr sz="900" spc="25" dirty="0">
                <a:solidFill>
                  <a:srgbClr val="132C68"/>
                </a:solidFill>
                <a:latin typeface="Microsoft Sans Serif"/>
                <a:cs typeface="Microsoft Sans Serif"/>
              </a:rPr>
              <a:t>patterns.</a:t>
            </a:r>
            <a:endParaRPr lang="en-IN" sz="900" spc="25" dirty="0">
              <a:solidFill>
                <a:srgbClr val="132C68"/>
              </a:solidFill>
              <a:latin typeface="Microsoft Sans Serif"/>
              <a:cs typeface="Microsoft Sans Serif"/>
            </a:endParaRPr>
          </a:p>
          <a:p>
            <a:pPr marL="718820" marR="352425" indent="-128270">
              <a:lnSpc>
                <a:spcPct val="101499"/>
              </a:lnSpc>
              <a:spcBef>
                <a:spcPts val="680"/>
              </a:spcBef>
              <a:buFont typeface="Arial"/>
              <a:buChar char="•"/>
              <a:tabLst>
                <a:tab pos="719455" algn="l"/>
              </a:tabLst>
            </a:pPr>
            <a:r>
              <a:rPr lang="en-US" sz="900" b="1" spc="20" dirty="0">
                <a:solidFill>
                  <a:srgbClr val="132C68"/>
                </a:solidFill>
                <a:latin typeface="Arial"/>
                <a:cs typeface="Arial"/>
              </a:rPr>
              <a:t>Anomaly</a:t>
            </a:r>
            <a:r>
              <a:rPr lang="en-US" sz="900" b="1" spc="-15" dirty="0">
                <a:solidFill>
                  <a:srgbClr val="132C68"/>
                </a:solidFill>
                <a:latin typeface="Arial"/>
                <a:cs typeface="Arial"/>
              </a:rPr>
              <a:t> </a:t>
            </a:r>
            <a:r>
              <a:rPr lang="en-US" sz="900" b="1" spc="25" dirty="0">
                <a:solidFill>
                  <a:srgbClr val="132C68"/>
                </a:solidFill>
                <a:latin typeface="Arial"/>
                <a:cs typeface="Arial"/>
              </a:rPr>
              <a:t>Detection</a:t>
            </a:r>
            <a:r>
              <a:rPr lang="en-US" sz="900" spc="25" dirty="0">
                <a:solidFill>
                  <a:srgbClr val="132C68"/>
                </a:solidFill>
                <a:latin typeface="Microsoft Sans Serif"/>
                <a:cs typeface="Microsoft Sans Serif"/>
              </a:rPr>
              <a:t>:</a:t>
            </a:r>
            <a:r>
              <a:rPr lang="en-US" sz="900" spc="40" dirty="0">
                <a:solidFill>
                  <a:srgbClr val="132C68"/>
                </a:solidFill>
                <a:latin typeface="Microsoft Sans Serif"/>
                <a:cs typeface="Microsoft Sans Serif"/>
              </a:rPr>
              <a:t> </a:t>
            </a:r>
            <a:r>
              <a:rPr lang="en-US" sz="900" spc="15" dirty="0">
                <a:solidFill>
                  <a:srgbClr val="132C68"/>
                </a:solidFill>
                <a:latin typeface="Microsoft Sans Serif"/>
                <a:cs typeface="Microsoft Sans Serif"/>
              </a:rPr>
              <a:t>Linear</a:t>
            </a:r>
            <a:r>
              <a:rPr lang="en-US" sz="900" dirty="0">
                <a:solidFill>
                  <a:srgbClr val="132C68"/>
                </a:solidFill>
                <a:latin typeface="Microsoft Sans Serif"/>
                <a:cs typeface="Microsoft Sans Serif"/>
              </a:rPr>
              <a:t> </a:t>
            </a:r>
            <a:r>
              <a:rPr lang="en-US" sz="900" spc="25" dirty="0">
                <a:solidFill>
                  <a:srgbClr val="132C68"/>
                </a:solidFill>
                <a:latin typeface="Microsoft Sans Serif"/>
                <a:cs typeface="Microsoft Sans Serif"/>
              </a:rPr>
              <a:t>Discriminant</a:t>
            </a:r>
            <a:r>
              <a:rPr lang="en-US" sz="900" spc="-5" dirty="0">
                <a:solidFill>
                  <a:srgbClr val="132C68"/>
                </a:solidFill>
                <a:latin typeface="Microsoft Sans Serif"/>
                <a:cs typeface="Microsoft Sans Serif"/>
              </a:rPr>
              <a:t> </a:t>
            </a:r>
            <a:r>
              <a:rPr lang="en-US" sz="900" dirty="0">
                <a:solidFill>
                  <a:srgbClr val="132C68"/>
                </a:solidFill>
                <a:latin typeface="Microsoft Sans Serif"/>
                <a:cs typeface="Microsoft Sans Serif"/>
              </a:rPr>
              <a:t>Analysis </a:t>
            </a:r>
            <a:r>
              <a:rPr lang="en-US" sz="900" spc="-30" dirty="0">
                <a:solidFill>
                  <a:srgbClr val="132C68"/>
                </a:solidFill>
                <a:latin typeface="Microsoft Sans Serif"/>
                <a:cs typeface="Microsoft Sans Serif"/>
              </a:rPr>
              <a:t>(LDA)</a:t>
            </a:r>
            <a:r>
              <a:rPr lang="en-US" sz="900" spc="-5" dirty="0">
                <a:solidFill>
                  <a:srgbClr val="132C68"/>
                </a:solidFill>
                <a:latin typeface="Microsoft Sans Serif"/>
                <a:cs typeface="Microsoft Sans Serif"/>
              </a:rPr>
              <a:t> is</a:t>
            </a:r>
            <a:r>
              <a:rPr lang="en-US" sz="900" dirty="0">
                <a:solidFill>
                  <a:srgbClr val="132C68"/>
                </a:solidFill>
                <a:latin typeface="Microsoft Sans Serif"/>
                <a:cs typeface="Microsoft Sans Serif"/>
              </a:rPr>
              <a:t> </a:t>
            </a:r>
            <a:r>
              <a:rPr lang="en-US" sz="900" spc="15" dirty="0">
                <a:solidFill>
                  <a:srgbClr val="132C68"/>
                </a:solidFill>
                <a:latin typeface="Microsoft Sans Serif"/>
                <a:cs typeface="Microsoft Sans Serif"/>
              </a:rPr>
              <a:t>used</a:t>
            </a:r>
            <a:r>
              <a:rPr lang="en-US" sz="900" spc="-5" dirty="0">
                <a:solidFill>
                  <a:srgbClr val="132C68"/>
                </a:solidFill>
                <a:latin typeface="Microsoft Sans Serif"/>
                <a:cs typeface="Microsoft Sans Serif"/>
              </a:rPr>
              <a:t> </a:t>
            </a:r>
            <a:r>
              <a:rPr lang="en-US" sz="900" spc="50" dirty="0">
                <a:solidFill>
                  <a:srgbClr val="132C68"/>
                </a:solidFill>
                <a:latin typeface="Microsoft Sans Serif"/>
                <a:cs typeface="Microsoft Sans Serif"/>
              </a:rPr>
              <a:t>to </a:t>
            </a:r>
            <a:r>
              <a:rPr lang="en-US" sz="900" spc="-220" dirty="0">
                <a:solidFill>
                  <a:srgbClr val="132C68"/>
                </a:solidFill>
                <a:latin typeface="Microsoft Sans Serif"/>
                <a:cs typeface="Microsoft Sans Serif"/>
              </a:rPr>
              <a:t> </a:t>
            </a:r>
            <a:r>
              <a:rPr lang="en-US" sz="900" spc="25" dirty="0">
                <a:solidFill>
                  <a:srgbClr val="132C68"/>
                </a:solidFill>
                <a:latin typeface="Microsoft Sans Serif"/>
                <a:cs typeface="Microsoft Sans Serif"/>
              </a:rPr>
              <a:t>maximally</a:t>
            </a:r>
            <a:r>
              <a:rPr lang="en-US" sz="900" spc="-15" dirty="0">
                <a:solidFill>
                  <a:srgbClr val="132C68"/>
                </a:solidFill>
                <a:latin typeface="Microsoft Sans Serif"/>
                <a:cs typeface="Microsoft Sans Serif"/>
              </a:rPr>
              <a:t> </a:t>
            </a:r>
            <a:r>
              <a:rPr lang="en-US" sz="900" spc="20" dirty="0">
                <a:solidFill>
                  <a:srgbClr val="132C68"/>
                </a:solidFill>
                <a:latin typeface="Microsoft Sans Serif"/>
                <a:cs typeface="Microsoft Sans Serif"/>
              </a:rPr>
              <a:t>separate</a:t>
            </a:r>
            <a:r>
              <a:rPr lang="en-US" sz="900" spc="-10" dirty="0">
                <a:solidFill>
                  <a:srgbClr val="132C68"/>
                </a:solidFill>
                <a:latin typeface="Microsoft Sans Serif"/>
                <a:cs typeface="Microsoft Sans Serif"/>
              </a:rPr>
              <a:t> </a:t>
            </a:r>
            <a:r>
              <a:rPr lang="en-US" sz="900" spc="25" dirty="0">
                <a:solidFill>
                  <a:srgbClr val="132C68"/>
                </a:solidFill>
                <a:latin typeface="Microsoft Sans Serif"/>
                <a:cs typeface="Microsoft Sans Serif"/>
              </a:rPr>
              <a:t>data</a:t>
            </a:r>
            <a:r>
              <a:rPr lang="en-US" sz="900" spc="-10" dirty="0">
                <a:solidFill>
                  <a:srgbClr val="132C68"/>
                </a:solidFill>
                <a:latin typeface="Microsoft Sans Serif"/>
                <a:cs typeface="Microsoft Sans Serif"/>
              </a:rPr>
              <a:t> classes</a:t>
            </a:r>
            <a:r>
              <a:rPr lang="en-US" sz="900" spc="-15" dirty="0">
                <a:solidFill>
                  <a:srgbClr val="132C68"/>
                </a:solidFill>
                <a:latin typeface="Microsoft Sans Serif"/>
                <a:cs typeface="Microsoft Sans Serif"/>
              </a:rPr>
              <a:t> </a:t>
            </a:r>
            <a:r>
              <a:rPr lang="en-US" sz="900" spc="15" dirty="0">
                <a:solidFill>
                  <a:srgbClr val="132C68"/>
                </a:solidFill>
                <a:latin typeface="Microsoft Sans Serif"/>
                <a:cs typeface="Microsoft Sans Serif"/>
              </a:rPr>
              <a:t>based</a:t>
            </a:r>
            <a:r>
              <a:rPr lang="en-US" sz="900" spc="-10" dirty="0">
                <a:solidFill>
                  <a:srgbClr val="132C68"/>
                </a:solidFill>
                <a:latin typeface="Microsoft Sans Serif"/>
                <a:cs typeface="Microsoft Sans Serif"/>
              </a:rPr>
              <a:t> </a:t>
            </a:r>
            <a:r>
              <a:rPr lang="en-US" sz="900" spc="45" dirty="0">
                <a:solidFill>
                  <a:srgbClr val="132C68"/>
                </a:solidFill>
                <a:latin typeface="Microsoft Sans Serif"/>
                <a:cs typeface="Microsoft Sans Serif"/>
              </a:rPr>
              <a:t>on</a:t>
            </a:r>
            <a:r>
              <a:rPr lang="en-US" sz="900" spc="-10" dirty="0">
                <a:solidFill>
                  <a:srgbClr val="132C68"/>
                </a:solidFill>
                <a:latin typeface="Microsoft Sans Serif"/>
                <a:cs typeface="Microsoft Sans Serif"/>
              </a:rPr>
              <a:t> </a:t>
            </a:r>
            <a:r>
              <a:rPr lang="en-US" sz="900" spc="10" dirty="0">
                <a:solidFill>
                  <a:srgbClr val="132C68"/>
                </a:solidFill>
                <a:latin typeface="Microsoft Sans Serif"/>
                <a:cs typeface="Microsoft Sans Serif"/>
              </a:rPr>
              <a:t>variance.</a:t>
            </a:r>
            <a:endParaRPr lang="en-US" sz="900" dirty="0">
              <a:latin typeface="Microsoft Sans Serif"/>
              <a:cs typeface="Microsoft Sans Serif"/>
            </a:endParaRPr>
          </a:p>
          <a:p>
            <a:pPr marL="718820" marR="43180" indent="-128270">
              <a:lnSpc>
                <a:spcPct val="101499"/>
              </a:lnSpc>
              <a:spcBef>
                <a:spcPts val="675"/>
              </a:spcBef>
              <a:buFont typeface="Arial"/>
              <a:buChar char="•"/>
              <a:tabLst>
                <a:tab pos="719455" algn="l"/>
              </a:tabLst>
            </a:pPr>
            <a:r>
              <a:rPr lang="en-US" sz="900" b="1" spc="15" dirty="0">
                <a:solidFill>
                  <a:srgbClr val="132C68"/>
                </a:solidFill>
                <a:latin typeface="Arial"/>
                <a:cs typeface="Arial"/>
              </a:rPr>
              <a:t>Principal </a:t>
            </a:r>
            <a:r>
              <a:rPr lang="en-US" sz="900" b="1" spc="25" dirty="0">
                <a:solidFill>
                  <a:srgbClr val="132C68"/>
                </a:solidFill>
                <a:latin typeface="Arial"/>
                <a:cs typeface="Arial"/>
              </a:rPr>
              <a:t>Component </a:t>
            </a:r>
            <a:r>
              <a:rPr lang="en-US" sz="900" b="1" spc="-5" dirty="0">
                <a:solidFill>
                  <a:srgbClr val="132C68"/>
                </a:solidFill>
                <a:latin typeface="Arial"/>
                <a:cs typeface="Arial"/>
              </a:rPr>
              <a:t>Analysis </a:t>
            </a:r>
            <a:r>
              <a:rPr lang="en-US" sz="900" b="1" spc="-30" dirty="0">
                <a:solidFill>
                  <a:srgbClr val="132C68"/>
                </a:solidFill>
                <a:latin typeface="Arial"/>
                <a:cs typeface="Arial"/>
              </a:rPr>
              <a:t>(PCA)</a:t>
            </a:r>
            <a:r>
              <a:rPr lang="en-US" sz="900" spc="-30" dirty="0">
                <a:solidFill>
                  <a:srgbClr val="132C68"/>
                </a:solidFill>
                <a:latin typeface="Microsoft Sans Serif"/>
                <a:cs typeface="Microsoft Sans Serif"/>
              </a:rPr>
              <a:t>: </a:t>
            </a:r>
            <a:r>
              <a:rPr lang="en-US" sz="900" spc="-10" dirty="0">
                <a:solidFill>
                  <a:srgbClr val="132C68"/>
                </a:solidFill>
                <a:latin typeface="Microsoft Sans Serif"/>
                <a:cs typeface="Microsoft Sans Serif"/>
              </a:rPr>
              <a:t>Reduces </a:t>
            </a:r>
            <a:r>
              <a:rPr lang="en-US" sz="900" spc="25" dirty="0">
                <a:solidFill>
                  <a:srgbClr val="132C68"/>
                </a:solidFill>
                <a:latin typeface="Microsoft Sans Serif"/>
                <a:cs typeface="Microsoft Sans Serif"/>
              </a:rPr>
              <a:t>dimensionality by </a:t>
            </a:r>
            <a:r>
              <a:rPr lang="en-US" sz="900" spc="30" dirty="0">
                <a:solidFill>
                  <a:srgbClr val="132C68"/>
                </a:solidFill>
                <a:latin typeface="Microsoft Sans Serif"/>
                <a:cs typeface="Microsoft Sans Serif"/>
              </a:rPr>
              <a:t> </a:t>
            </a:r>
            <a:r>
              <a:rPr lang="en-US" sz="900" spc="25" dirty="0">
                <a:solidFill>
                  <a:srgbClr val="132C68"/>
                </a:solidFill>
                <a:latin typeface="Microsoft Sans Serif"/>
                <a:cs typeface="Microsoft Sans Serif"/>
              </a:rPr>
              <a:t>projecting</a:t>
            </a:r>
            <a:r>
              <a:rPr lang="en-US" sz="900" spc="-15" dirty="0">
                <a:solidFill>
                  <a:srgbClr val="132C68"/>
                </a:solidFill>
                <a:latin typeface="Microsoft Sans Serif"/>
                <a:cs typeface="Microsoft Sans Serif"/>
              </a:rPr>
              <a:t> </a:t>
            </a:r>
            <a:r>
              <a:rPr lang="en-US" sz="900" spc="35" dirty="0">
                <a:solidFill>
                  <a:srgbClr val="132C68"/>
                </a:solidFill>
                <a:latin typeface="Microsoft Sans Serif"/>
                <a:cs typeface="Microsoft Sans Serif"/>
              </a:rPr>
              <a:t>the</a:t>
            </a:r>
            <a:r>
              <a:rPr lang="en-US" sz="900" spc="-10" dirty="0">
                <a:solidFill>
                  <a:srgbClr val="132C68"/>
                </a:solidFill>
                <a:latin typeface="Microsoft Sans Serif"/>
                <a:cs typeface="Microsoft Sans Serif"/>
              </a:rPr>
              <a:t> </a:t>
            </a:r>
            <a:r>
              <a:rPr lang="en-US" sz="900" spc="25" dirty="0">
                <a:solidFill>
                  <a:srgbClr val="132C68"/>
                </a:solidFill>
                <a:latin typeface="Microsoft Sans Serif"/>
                <a:cs typeface="Microsoft Sans Serif"/>
              </a:rPr>
              <a:t>data</a:t>
            </a:r>
            <a:r>
              <a:rPr lang="en-US" sz="900" spc="-10" dirty="0">
                <a:solidFill>
                  <a:srgbClr val="132C68"/>
                </a:solidFill>
                <a:latin typeface="Microsoft Sans Serif"/>
                <a:cs typeface="Microsoft Sans Serif"/>
              </a:rPr>
              <a:t> </a:t>
            </a:r>
            <a:r>
              <a:rPr lang="en-US" sz="900" spc="35" dirty="0">
                <a:solidFill>
                  <a:srgbClr val="132C68"/>
                </a:solidFill>
                <a:latin typeface="Microsoft Sans Serif"/>
                <a:cs typeface="Microsoft Sans Serif"/>
              </a:rPr>
              <a:t>in</a:t>
            </a:r>
            <a:r>
              <a:rPr lang="en-US" sz="900" spc="-10" dirty="0">
                <a:solidFill>
                  <a:srgbClr val="132C68"/>
                </a:solidFill>
                <a:latin typeface="Microsoft Sans Serif"/>
                <a:cs typeface="Microsoft Sans Serif"/>
              </a:rPr>
              <a:t> </a:t>
            </a:r>
            <a:r>
              <a:rPr lang="en-US" sz="900" spc="35" dirty="0">
                <a:solidFill>
                  <a:srgbClr val="132C68"/>
                </a:solidFill>
                <a:latin typeface="Microsoft Sans Serif"/>
                <a:cs typeface="Microsoft Sans Serif"/>
              </a:rPr>
              <a:t>the</a:t>
            </a:r>
            <a:r>
              <a:rPr lang="en-US" sz="900" spc="-10" dirty="0">
                <a:solidFill>
                  <a:srgbClr val="132C68"/>
                </a:solidFill>
                <a:latin typeface="Microsoft Sans Serif"/>
                <a:cs typeface="Microsoft Sans Serif"/>
              </a:rPr>
              <a:t> </a:t>
            </a:r>
            <a:r>
              <a:rPr lang="en-US" sz="900" spc="30" dirty="0">
                <a:solidFill>
                  <a:srgbClr val="132C68"/>
                </a:solidFill>
                <a:latin typeface="Microsoft Sans Serif"/>
                <a:cs typeface="Microsoft Sans Serif"/>
              </a:rPr>
              <a:t>direction</a:t>
            </a:r>
            <a:r>
              <a:rPr lang="en-US" sz="900" spc="-10" dirty="0">
                <a:solidFill>
                  <a:srgbClr val="132C68"/>
                </a:solidFill>
                <a:latin typeface="Microsoft Sans Serif"/>
                <a:cs typeface="Microsoft Sans Serif"/>
              </a:rPr>
              <a:t> </a:t>
            </a:r>
            <a:r>
              <a:rPr lang="en-US" sz="900" spc="45" dirty="0">
                <a:solidFill>
                  <a:srgbClr val="132C68"/>
                </a:solidFill>
                <a:latin typeface="Microsoft Sans Serif"/>
                <a:cs typeface="Microsoft Sans Serif"/>
              </a:rPr>
              <a:t>of</a:t>
            </a:r>
            <a:r>
              <a:rPr lang="en-US" sz="900" spc="-10" dirty="0">
                <a:solidFill>
                  <a:srgbClr val="132C68"/>
                </a:solidFill>
                <a:latin typeface="Microsoft Sans Serif"/>
                <a:cs typeface="Microsoft Sans Serif"/>
              </a:rPr>
              <a:t> </a:t>
            </a:r>
            <a:r>
              <a:rPr lang="en-US" sz="900" spc="15" dirty="0">
                <a:solidFill>
                  <a:srgbClr val="132C68"/>
                </a:solidFill>
                <a:latin typeface="Microsoft Sans Serif"/>
                <a:cs typeface="Microsoft Sans Serif"/>
              </a:rPr>
              <a:t>eigenvectors</a:t>
            </a:r>
            <a:r>
              <a:rPr lang="en-US" sz="900" spc="-10" dirty="0">
                <a:solidFill>
                  <a:srgbClr val="132C68"/>
                </a:solidFill>
                <a:latin typeface="Microsoft Sans Serif"/>
                <a:cs typeface="Microsoft Sans Serif"/>
              </a:rPr>
              <a:t> </a:t>
            </a:r>
            <a:r>
              <a:rPr lang="en-US" sz="900" spc="25" dirty="0">
                <a:solidFill>
                  <a:srgbClr val="132C68"/>
                </a:solidFill>
                <a:latin typeface="Microsoft Sans Serif"/>
                <a:cs typeface="Microsoft Sans Serif"/>
              </a:rPr>
              <a:t>corresponding</a:t>
            </a:r>
            <a:r>
              <a:rPr lang="en-US" sz="900" spc="-10" dirty="0">
                <a:solidFill>
                  <a:srgbClr val="132C68"/>
                </a:solidFill>
                <a:latin typeface="Microsoft Sans Serif"/>
                <a:cs typeface="Microsoft Sans Serif"/>
              </a:rPr>
              <a:t> </a:t>
            </a:r>
            <a:r>
              <a:rPr lang="en-US" sz="900" spc="50" dirty="0">
                <a:solidFill>
                  <a:srgbClr val="132C68"/>
                </a:solidFill>
                <a:latin typeface="Microsoft Sans Serif"/>
                <a:cs typeface="Microsoft Sans Serif"/>
              </a:rPr>
              <a:t>to</a:t>
            </a:r>
            <a:r>
              <a:rPr lang="en-US" sz="900" spc="-10" dirty="0">
                <a:solidFill>
                  <a:srgbClr val="132C68"/>
                </a:solidFill>
                <a:latin typeface="Microsoft Sans Serif"/>
                <a:cs typeface="Microsoft Sans Serif"/>
              </a:rPr>
              <a:t> </a:t>
            </a:r>
            <a:r>
              <a:rPr lang="en-US" sz="900" spc="35" dirty="0">
                <a:solidFill>
                  <a:srgbClr val="132C68"/>
                </a:solidFill>
                <a:latin typeface="Microsoft Sans Serif"/>
                <a:cs typeface="Microsoft Sans Serif"/>
              </a:rPr>
              <a:t>the </a:t>
            </a:r>
            <a:r>
              <a:rPr lang="en-US" sz="900" spc="-225" dirty="0">
                <a:solidFill>
                  <a:srgbClr val="132C68"/>
                </a:solidFill>
                <a:latin typeface="Microsoft Sans Serif"/>
                <a:cs typeface="Microsoft Sans Serif"/>
              </a:rPr>
              <a:t> </a:t>
            </a:r>
            <a:r>
              <a:rPr lang="en-US" sz="900" spc="15" dirty="0">
                <a:solidFill>
                  <a:srgbClr val="132C68"/>
                </a:solidFill>
                <a:latin typeface="Microsoft Sans Serif"/>
                <a:cs typeface="Microsoft Sans Serif"/>
              </a:rPr>
              <a:t>largest</a:t>
            </a:r>
            <a:r>
              <a:rPr lang="en-US" sz="900" spc="-15" dirty="0">
                <a:solidFill>
                  <a:srgbClr val="132C68"/>
                </a:solidFill>
                <a:latin typeface="Microsoft Sans Serif"/>
                <a:cs typeface="Microsoft Sans Serif"/>
              </a:rPr>
              <a:t> </a:t>
            </a:r>
            <a:r>
              <a:rPr lang="en-US" sz="900" spc="5" dirty="0">
                <a:solidFill>
                  <a:srgbClr val="132C68"/>
                </a:solidFill>
                <a:latin typeface="Microsoft Sans Serif"/>
                <a:cs typeface="Microsoft Sans Serif"/>
              </a:rPr>
              <a:t>eigenvalues.</a:t>
            </a:r>
            <a:endParaRPr lang="en-US" sz="900" dirty="0">
              <a:latin typeface="Microsoft Sans Serif"/>
              <a:cs typeface="Microsoft Sans Serif"/>
            </a:endParaRPr>
          </a:p>
          <a:p>
            <a:pPr marL="718820" marR="574675" indent="-128270">
              <a:lnSpc>
                <a:spcPct val="101499"/>
              </a:lnSpc>
              <a:spcBef>
                <a:spcPts val="680"/>
              </a:spcBef>
              <a:buFont typeface="Arial"/>
              <a:buChar char="•"/>
              <a:tabLst>
                <a:tab pos="719455" algn="l"/>
              </a:tabLst>
            </a:pPr>
            <a:r>
              <a:rPr lang="en-US" sz="900" b="1" spc="20" dirty="0">
                <a:solidFill>
                  <a:srgbClr val="132C68"/>
                </a:solidFill>
                <a:latin typeface="Arial"/>
                <a:cs typeface="Arial"/>
              </a:rPr>
              <a:t>We</a:t>
            </a:r>
            <a:r>
              <a:rPr lang="en-US" sz="900" b="1" spc="-20" dirty="0">
                <a:solidFill>
                  <a:srgbClr val="132C68"/>
                </a:solidFill>
                <a:latin typeface="Arial"/>
                <a:cs typeface="Arial"/>
              </a:rPr>
              <a:t> </a:t>
            </a:r>
            <a:r>
              <a:rPr lang="en-US" sz="900" b="1" dirty="0">
                <a:solidFill>
                  <a:srgbClr val="132C68"/>
                </a:solidFill>
                <a:latin typeface="Arial"/>
                <a:cs typeface="Arial"/>
              </a:rPr>
              <a:t>also</a:t>
            </a:r>
            <a:r>
              <a:rPr lang="en-US" sz="900" b="1" spc="-15" dirty="0">
                <a:solidFill>
                  <a:srgbClr val="132C68"/>
                </a:solidFill>
                <a:latin typeface="Arial"/>
                <a:cs typeface="Arial"/>
              </a:rPr>
              <a:t> </a:t>
            </a:r>
            <a:r>
              <a:rPr lang="en-US" sz="900" b="1" spc="35" dirty="0">
                <a:solidFill>
                  <a:srgbClr val="132C68"/>
                </a:solidFill>
                <a:latin typeface="Arial"/>
                <a:cs typeface="Arial"/>
              </a:rPr>
              <a:t>implemented</a:t>
            </a:r>
            <a:r>
              <a:rPr lang="en-US" sz="900" spc="35" dirty="0">
                <a:solidFill>
                  <a:srgbClr val="132C68"/>
                </a:solidFill>
                <a:latin typeface="Microsoft Sans Serif"/>
                <a:cs typeface="Microsoft Sans Serif"/>
              </a:rPr>
              <a:t>: </a:t>
            </a:r>
            <a:r>
              <a:rPr lang="en-US" sz="900" spc="-40" dirty="0">
                <a:solidFill>
                  <a:srgbClr val="132C68"/>
                </a:solidFill>
                <a:latin typeface="Microsoft Sans Serif"/>
                <a:cs typeface="Microsoft Sans Serif"/>
              </a:rPr>
              <a:t>SVM,</a:t>
            </a:r>
            <a:r>
              <a:rPr lang="en-US" sz="900" spc="-5" dirty="0">
                <a:solidFill>
                  <a:srgbClr val="132C68"/>
                </a:solidFill>
                <a:latin typeface="Microsoft Sans Serif"/>
                <a:cs typeface="Microsoft Sans Serif"/>
              </a:rPr>
              <a:t> </a:t>
            </a:r>
            <a:r>
              <a:rPr lang="en-US" sz="900" spc="-10" dirty="0">
                <a:solidFill>
                  <a:srgbClr val="132C68"/>
                </a:solidFill>
                <a:latin typeface="Microsoft Sans Serif"/>
                <a:cs typeface="Microsoft Sans Serif"/>
              </a:rPr>
              <a:t>KNN,</a:t>
            </a:r>
            <a:r>
              <a:rPr lang="en-US" sz="900" spc="-5" dirty="0">
                <a:solidFill>
                  <a:srgbClr val="132C68"/>
                </a:solidFill>
                <a:latin typeface="Microsoft Sans Serif"/>
                <a:cs typeface="Microsoft Sans Serif"/>
              </a:rPr>
              <a:t> </a:t>
            </a:r>
            <a:r>
              <a:rPr lang="en-US" sz="900" dirty="0">
                <a:solidFill>
                  <a:srgbClr val="132C68"/>
                </a:solidFill>
                <a:latin typeface="Microsoft Sans Serif"/>
                <a:cs typeface="Microsoft Sans Serif"/>
              </a:rPr>
              <a:t>Bagging</a:t>
            </a:r>
            <a:r>
              <a:rPr lang="en-US" sz="900" spc="-5" dirty="0">
                <a:solidFill>
                  <a:srgbClr val="132C68"/>
                </a:solidFill>
                <a:latin typeface="Microsoft Sans Serif"/>
                <a:cs typeface="Microsoft Sans Serif"/>
              </a:rPr>
              <a:t> </a:t>
            </a:r>
            <a:r>
              <a:rPr lang="en-US" sz="900" spc="45" dirty="0">
                <a:solidFill>
                  <a:srgbClr val="132C68"/>
                </a:solidFill>
                <a:latin typeface="Microsoft Sans Serif"/>
                <a:cs typeface="Microsoft Sans Serif"/>
              </a:rPr>
              <a:t>of</a:t>
            </a:r>
            <a:r>
              <a:rPr lang="en-US" sz="900" spc="-5" dirty="0">
                <a:solidFill>
                  <a:srgbClr val="132C68"/>
                </a:solidFill>
                <a:latin typeface="Microsoft Sans Serif"/>
                <a:cs typeface="Microsoft Sans Serif"/>
              </a:rPr>
              <a:t> </a:t>
            </a:r>
            <a:r>
              <a:rPr lang="en-US" sz="900" spc="10" dirty="0">
                <a:solidFill>
                  <a:srgbClr val="132C68"/>
                </a:solidFill>
                <a:latin typeface="Microsoft Sans Serif"/>
                <a:cs typeface="Microsoft Sans Serif"/>
              </a:rPr>
              <a:t>Decision</a:t>
            </a:r>
            <a:r>
              <a:rPr lang="en-US" sz="900" spc="-5" dirty="0">
                <a:solidFill>
                  <a:srgbClr val="132C68"/>
                </a:solidFill>
                <a:latin typeface="Microsoft Sans Serif"/>
                <a:cs typeface="Microsoft Sans Serif"/>
              </a:rPr>
              <a:t> </a:t>
            </a:r>
            <a:r>
              <a:rPr lang="en-US" sz="900" spc="-10" dirty="0">
                <a:solidFill>
                  <a:srgbClr val="132C68"/>
                </a:solidFill>
                <a:latin typeface="Microsoft Sans Serif"/>
                <a:cs typeface="Microsoft Sans Serif"/>
              </a:rPr>
              <a:t>Trees, </a:t>
            </a:r>
            <a:r>
              <a:rPr lang="en-US" sz="900" spc="-225" dirty="0">
                <a:solidFill>
                  <a:srgbClr val="132C68"/>
                </a:solidFill>
                <a:latin typeface="Microsoft Sans Serif"/>
                <a:cs typeface="Microsoft Sans Serif"/>
              </a:rPr>
              <a:t> </a:t>
            </a:r>
            <a:r>
              <a:rPr lang="en-US" sz="900" spc="10" dirty="0">
                <a:solidFill>
                  <a:srgbClr val="132C68"/>
                </a:solidFill>
                <a:latin typeface="Microsoft Sans Serif"/>
                <a:cs typeface="Microsoft Sans Serif"/>
              </a:rPr>
              <a:t>AdaBoost,</a:t>
            </a:r>
            <a:r>
              <a:rPr lang="en-US" sz="900" spc="-15" dirty="0">
                <a:solidFill>
                  <a:srgbClr val="132C68"/>
                </a:solidFill>
                <a:latin typeface="Microsoft Sans Serif"/>
                <a:cs typeface="Microsoft Sans Serif"/>
              </a:rPr>
              <a:t> </a:t>
            </a:r>
            <a:r>
              <a:rPr lang="en-US" sz="900" spc="5" dirty="0" err="1">
                <a:solidFill>
                  <a:srgbClr val="132C68"/>
                </a:solidFill>
                <a:latin typeface="Microsoft Sans Serif"/>
                <a:cs typeface="Microsoft Sans Serif"/>
              </a:rPr>
              <a:t>CatBoost</a:t>
            </a:r>
            <a:r>
              <a:rPr lang="en-US" sz="900" spc="5" dirty="0">
                <a:solidFill>
                  <a:srgbClr val="132C68"/>
                </a:solidFill>
                <a:latin typeface="Microsoft Sans Serif"/>
                <a:cs typeface="Microsoft Sans Serif"/>
              </a:rPr>
              <a:t>,</a:t>
            </a:r>
            <a:r>
              <a:rPr lang="en-US" sz="900" spc="-10" dirty="0">
                <a:solidFill>
                  <a:srgbClr val="132C68"/>
                </a:solidFill>
                <a:latin typeface="Microsoft Sans Serif"/>
                <a:cs typeface="Microsoft Sans Serif"/>
              </a:rPr>
              <a:t> </a:t>
            </a:r>
            <a:r>
              <a:rPr lang="en-US" sz="900" spc="30" dirty="0">
                <a:solidFill>
                  <a:srgbClr val="132C68"/>
                </a:solidFill>
                <a:latin typeface="Microsoft Sans Serif"/>
                <a:cs typeface="Microsoft Sans Serif"/>
              </a:rPr>
              <a:t>and</a:t>
            </a:r>
            <a:r>
              <a:rPr lang="en-US" sz="900" spc="-10" dirty="0">
                <a:solidFill>
                  <a:srgbClr val="132C68"/>
                </a:solidFill>
                <a:latin typeface="Microsoft Sans Serif"/>
                <a:cs typeface="Microsoft Sans Serif"/>
              </a:rPr>
              <a:t> </a:t>
            </a:r>
            <a:r>
              <a:rPr lang="en-US" sz="900" spc="-15" dirty="0">
                <a:solidFill>
                  <a:srgbClr val="132C68"/>
                </a:solidFill>
                <a:latin typeface="Microsoft Sans Serif"/>
                <a:cs typeface="Microsoft Sans Serif"/>
              </a:rPr>
              <a:t>MLP </a:t>
            </a:r>
            <a:r>
              <a:rPr lang="en-US" sz="900" spc="15" dirty="0">
                <a:solidFill>
                  <a:srgbClr val="132C68"/>
                </a:solidFill>
                <a:latin typeface="Microsoft Sans Serif"/>
                <a:cs typeface="Microsoft Sans Serif"/>
              </a:rPr>
              <a:t>Boost.</a:t>
            </a:r>
            <a:endParaRPr lang="en-US" sz="900" dirty="0">
              <a:latin typeface="Microsoft Sans Serif"/>
              <a:cs typeface="Microsoft Sans Serif"/>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1259</Words>
  <Application>Microsoft Office PowerPoint</Application>
  <PresentationFormat>Custom</PresentationFormat>
  <Paragraphs>174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 Narrow</vt:lpstr>
      <vt:lpstr>Arial</vt:lpstr>
      <vt:lpstr>Calibri</vt:lpstr>
      <vt:lpstr>Microsoft Sans Serif</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for DOS attacks</dc:title>
  <dc:creator>= Vaibhav Sodhi : 112215192 [1.2em] Darpan Maurya : 112215054 [1.2em] Tabish Farooqui : 112215183 [1.2em] Harsh Singh : 112215070</dc:creator>
  <cp:lastModifiedBy>Vaibhav Sodhi</cp:lastModifiedBy>
  <cp:revision>6</cp:revision>
  <dcterms:created xsi:type="dcterms:W3CDTF">2024-09-24T14:37:23Z</dcterms:created>
  <dcterms:modified xsi:type="dcterms:W3CDTF">2024-09-25T05:04:28Z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2024-09-24T00:00:00Z</vt:filetime>
  </property>
  <property fmtid="{D5CDD505-2E9C-101B-9397-08002B2CF9AE}" pid="3" name="Creator">
    <vt:lpwstr>LaTeX with Beamer class</vt:lpwstr>
  </property>
  <property fmtid="{D5CDD505-2E9C-101B-9397-08002B2CF9AE}" pid="4" name="LastSaved">
    <vt:filetime>2024-09-24T00:00:00Z</vt:filetime>
  </property>
</Properties>
</file>