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  <p:sldId id="275" r:id="rId21"/>
  </p:sldIdLst>
  <p:sldSz cx="18300700" cy="10299700"/>
  <p:notesSz cx="18300700" cy="10299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5B"/>
    <a:srgbClr val="D2D2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46" y="11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fa69b32e6_0_35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6fa69b32e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fa69b32e6_0_52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6fa69b32e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fa69b32e6_0_69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6fa69b32e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fa69b32e6_0_101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6fa69b32e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fa69b32e6_0_117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6fa69b32e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fa69b32e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fa69b32e6_0_135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6fa69b32e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6fa69b32e6_0_129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600" cy="4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50725" y="772475"/>
            <a:ext cx="12201075" cy="3862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1830050" y="4892350"/>
            <a:ext cx="14640550" cy="463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9763" y="773113"/>
            <a:ext cx="6862762" cy="386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 extrusionOk="0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059800" y="2444693"/>
            <a:ext cx="14181099" cy="68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3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 extrusionOk="0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3"/>
          <p:cNvSpPr/>
          <p:nvPr/>
        </p:nvSpPr>
        <p:spPr>
          <a:xfrm>
            <a:off x="15376257" y="8753758"/>
            <a:ext cx="1948180" cy="454025"/>
          </a:xfrm>
          <a:custGeom>
            <a:avLst/>
            <a:gdLst/>
            <a:ahLst/>
            <a:cxnLst/>
            <a:rect l="l" t="t" r="r" b="b"/>
            <a:pathLst>
              <a:path w="1948180" h="454025" extrusionOk="0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  <a:path w="1948180" h="454025" extrusionOk="0">
                <a:moveTo>
                  <a:pt x="973415" y="453516"/>
                </a:moveTo>
                <a:lnTo>
                  <a:pt x="746700" y="453516"/>
                </a:lnTo>
                <a:lnTo>
                  <a:pt x="746700" y="0"/>
                </a:lnTo>
                <a:lnTo>
                  <a:pt x="1200258" y="0"/>
                </a:lnTo>
                <a:lnTo>
                  <a:pt x="1200258" y="453516"/>
                </a:lnTo>
                <a:lnTo>
                  <a:pt x="973415" y="453516"/>
                </a:lnTo>
                <a:close/>
              </a:path>
              <a:path w="1948180" h="454025" extrusionOk="0">
                <a:moveTo>
                  <a:pt x="1720877" y="453516"/>
                </a:moveTo>
                <a:lnTo>
                  <a:pt x="1494035" y="453516"/>
                </a:lnTo>
                <a:lnTo>
                  <a:pt x="1494035" y="0"/>
                </a:lnTo>
                <a:lnTo>
                  <a:pt x="1947593" y="0"/>
                </a:lnTo>
                <a:lnTo>
                  <a:pt x="1947593" y="453516"/>
                </a:lnTo>
                <a:lnTo>
                  <a:pt x="1720877" y="453516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448852" y="2442953"/>
            <a:ext cx="13402995" cy="91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8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059800" y="2444693"/>
            <a:ext cx="14181099" cy="68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3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2059800" y="2444693"/>
            <a:ext cx="14181099" cy="68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35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59800" y="2444693"/>
            <a:ext cx="14181099" cy="68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229850" y="3206350"/>
            <a:ext cx="11876100" cy="1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03825" rIns="0" bIns="0" anchor="t" anchorCtr="0">
            <a:spAutoFit/>
          </a:bodyPr>
          <a:lstStyle/>
          <a:p>
            <a:pPr marL="12700" marR="508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I</a:t>
            </a:r>
            <a:r>
              <a:rPr lang="en-US" sz="3800" dirty="0"/>
              <a:t>ndian Institute Of Information Technology Pune</a:t>
            </a:r>
            <a:endParaRPr sz="3800" dirty="0"/>
          </a:p>
          <a:p>
            <a:pPr marL="12700" marR="508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  </a:t>
            </a:r>
            <a:endParaRPr sz="3800" dirty="0"/>
          </a:p>
          <a:p>
            <a:pPr marL="12700" marR="508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         Department of Computer Science and Engineering</a:t>
            </a:r>
            <a:r>
              <a:rPr lang="en-US" sz="3800" dirty="0"/>
              <a:t>       </a:t>
            </a:r>
            <a:endParaRPr sz="2900" dirty="0"/>
          </a:p>
        </p:txBody>
      </p:sp>
      <p:grpSp>
        <p:nvGrpSpPr>
          <p:cNvPr id="49" name="Google Shape;49;p7"/>
          <p:cNvGrpSpPr/>
          <p:nvPr/>
        </p:nvGrpSpPr>
        <p:grpSpPr>
          <a:xfrm>
            <a:off x="5015878" y="1781992"/>
            <a:ext cx="8256270" cy="6478088"/>
            <a:chOff x="5015878" y="1781992"/>
            <a:chExt cx="8256270" cy="6478088"/>
          </a:xfrm>
        </p:grpSpPr>
        <p:sp>
          <p:nvSpPr>
            <p:cNvPr id="50" name="Google Shape;50;p7"/>
            <p:cNvSpPr/>
            <p:nvPr/>
          </p:nvSpPr>
          <p:spPr>
            <a:xfrm>
              <a:off x="5015878" y="8239760"/>
              <a:ext cx="8256270" cy="20320"/>
            </a:xfrm>
            <a:custGeom>
              <a:avLst/>
              <a:gdLst/>
              <a:ahLst/>
              <a:cxnLst/>
              <a:rect l="l" t="t" r="r" b="b"/>
              <a:pathLst>
                <a:path w="8256269" h="20320" extrusionOk="0">
                  <a:moveTo>
                    <a:pt x="8256257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56257" y="20154"/>
                  </a:lnTo>
                  <a:lnTo>
                    <a:pt x="8256257" y="1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 extrusionOk="0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 extrusionOk="0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 extrusionOk="0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noFill/>
            <a:ln w="18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2" name="Google Shape;52;p7"/>
          <p:cNvSpPr txBox="1"/>
          <p:nvPr/>
        </p:nvSpPr>
        <p:spPr>
          <a:xfrm>
            <a:off x="2450525" y="6048375"/>
            <a:ext cx="137679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5080" lvl="0" indent="0" algn="ctr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6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Fake News Detection Using </a:t>
            </a:r>
            <a:r>
              <a:rPr lang="en-US" sz="6600" dirty="0">
                <a:solidFill>
                  <a:srgbClr val="91EBCD"/>
                </a:solidFill>
                <a:latin typeface="Verdana"/>
                <a:ea typeface="Verdana"/>
                <a:cs typeface="Verdana"/>
                <a:sym typeface="Verdana"/>
              </a:rPr>
              <a:t>Data Science</a:t>
            </a:r>
            <a:endParaRPr sz="6600" dirty="0">
              <a:solidFill>
                <a:srgbClr val="91EBC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2B74F5-7113-82CA-BD22-532587688CB9}"/>
              </a:ext>
            </a:extLst>
          </p:cNvPr>
          <p:cNvSpPr txBox="1"/>
          <p:nvPr/>
        </p:nvSpPr>
        <p:spPr>
          <a:xfrm>
            <a:off x="12736130" y="8473725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- Presented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by Vaibhav Sodhi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96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1625150" y="694805"/>
            <a:ext cx="7718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2F282"/>
                </a:solidFill>
              </a:rPr>
              <a:t>Features (Step 1)</a:t>
            </a:r>
            <a:endParaRPr sz="4200" b="1">
              <a:solidFill>
                <a:srgbClr val="F2F282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445550" y="2476500"/>
            <a:ext cx="16331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445550" y="4572000"/>
            <a:ext cx="162450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625150" y="2014800"/>
            <a:ext cx="15762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Features are numerical values which will describe the text , the main aim is to find a feature that will give most accurate results. Some of the features being used are :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625150" y="3647400"/>
            <a:ext cx="157623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F2F282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Word Count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Means the number of times a particular word is being occurred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F2F282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N-gram Count</a:t>
            </a: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These are series of n items , such as words , for example n-gram of word  ‘features’ may be ‘</a:t>
            </a: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fe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’ , ‘</a:t>
            </a: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ea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’ , ‘</a:t>
            </a: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tu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’ , ‘tur’ .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F2F282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Term frequency-inverse document frequency (TF-IDF)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TF-IDF is a way to rank the importance of a term within a text with respect to all the texts in the collection. It ranks common words as less important (smaller numeric value) and less used words as more important (large numeric values).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300" y="8670200"/>
            <a:ext cx="9417601" cy="10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1445550" y="2476500"/>
            <a:ext cx="16331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445550" y="4572000"/>
            <a:ext cx="162450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445550" y="528200"/>
            <a:ext cx="15762300" cy="960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VADER(Valence Aware Dictionary and Sentiment Reasoner) :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Fake news often tries to manipulate with readers emotions . So sentiment analysis can help to detect  fake news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Vader gives four numbers , how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negative the tone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of the text is ,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how positive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it is , how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it is , how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compound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it is 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Stop Words</a:t>
            </a: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These are the most common words which needs to be removed to make the text distinct. Two English ready-made lists are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NLTK’s (Natural Language Toolkit) </a:t>
            </a: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stopword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list and </a:t>
            </a:r>
            <a:r>
              <a:rPr lang="en-US" sz="3400" dirty="0" err="1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spaCy’s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stop word list.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6)</a:t>
            </a: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Lemmatization (Lemma):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Means focusing to the root of the word </a:t>
            </a: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i.e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words like foot and feet will be treated in same category by the classifiers.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7)</a:t>
            </a: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Named Entity Recognition :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The process of identifying persons, organizations, and other named entities. By labeling words as ‘person’ or ‘organizations’ algorithms can pick on patterns involving these entities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/>
          <p:nvPr/>
        </p:nvSpPr>
        <p:spPr>
          <a:xfrm>
            <a:off x="1946858" y="9469429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9" name="Google Shape;169;p19"/>
          <p:cNvSpPr/>
          <p:nvPr/>
        </p:nvSpPr>
        <p:spPr>
          <a:xfrm>
            <a:off x="452159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0" name="Google Shape;170;p19"/>
          <p:cNvSpPr/>
          <p:nvPr/>
        </p:nvSpPr>
        <p:spPr>
          <a:xfrm>
            <a:off x="1199500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027975" y="624950"/>
            <a:ext cx="7757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2F282"/>
                </a:solidFill>
              </a:rPr>
              <a:t>Classifiers (Step 2)</a:t>
            </a:r>
            <a:endParaRPr sz="4200" b="1">
              <a:solidFill>
                <a:srgbClr val="F2F282"/>
              </a:solidFill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1043425" y="1940700"/>
            <a:ext cx="16286400" cy="78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Two classifiers are being used here once the feature extraction is done and their results are being compared further </a:t>
            </a: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 err="1">
                <a:solidFill>
                  <a:srgbClr val="F2F282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3400" b="1" dirty="0">
                <a:solidFill>
                  <a:srgbClr val="F2F282"/>
                </a:solidFill>
                <a:latin typeface="Trebuchet MS"/>
                <a:ea typeface="Trebuchet MS"/>
                <a:cs typeface="Trebuchet MS"/>
                <a:sym typeface="Trebuchet MS"/>
              </a:rPr>
              <a:t>) Naive Bayes: </a:t>
            </a: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 probabilistic classification 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algorithm based on Bayes' theorem .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It calculates the probability that a data point belongs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to each class based on the features observed, 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and then assigns the class with the highest 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probability. 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It does this for every feature and in the end combine 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all individual probabilities to reach to a final classification .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9134792" y="9201581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 extrusionOk="0">
                <a:moveTo>
                  <a:pt x="7756588" y="1447"/>
                </a:moveTo>
                <a:lnTo>
                  <a:pt x="0" y="0"/>
                </a:lnTo>
                <a:lnTo>
                  <a:pt x="0" y="18719"/>
                </a:lnTo>
                <a:lnTo>
                  <a:pt x="7756588" y="20167"/>
                </a:lnTo>
                <a:lnTo>
                  <a:pt x="7756588" y="14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10575" y="3719088"/>
            <a:ext cx="6237852" cy="369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1946858" y="9469429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1" name="Google Shape;181;p20"/>
          <p:cNvSpPr/>
          <p:nvPr/>
        </p:nvSpPr>
        <p:spPr>
          <a:xfrm>
            <a:off x="452159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2" name="Google Shape;182;p20"/>
          <p:cNvSpPr/>
          <p:nvPr/>
        </p:nvSpPr>
        <p:spPr>
          <a:xfrm>
            <a:off x="1199500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p20"/>
          <p:cNvSpPr txBox="1"/>
          <p:nvPr/>
        </p:nvSpPr>
        <p:spPr>
          <a:xfrm>
            <a:off x="1000800" y="468650"/>
            <a:ext cx="16286400" cy="681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F2F2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solidFill>
                <a:srgbClr val="F2F28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 type of classifier made using </a:t>
            </a:r>
            <a:r>
              <a:rPr lang="en-US" sz="3400" dirty="0">
                <a:solidFill>
                  <a:srgbClr val="F2F282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trees</a:t>
            </a: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. But, instead of a decision tree     training on all of the data, each decision tree will get a random subset of the data 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train on.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Each decision tree of the forest will give its own classification and in the end which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ever classification gets the most number of votes wins.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9697642" y="9353106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 extrusionOk="0">
                <a:moveTo>
                  <a:pt x="7756588" y="1447"/>
                </a:moveTo>
                <a:lnTo>
                  <a:pt x="0" y="0"/>
                </a:lnTo>
                <a:lnTo>
                  <a:pt x="0" y="18719"/>
                </a:lnTo>
                <a:lnTo>
                  <a:pt x="7756588" y="20167"/>
                </a:lnTo>
                <a:lnTo>
                  <a:pt x="7756588" y="14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3302" y="5118050"/>
            <a:ext cx="6880948" cy="38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524" y="5118055"/>
            <a:ext cx="6034750" cy="385274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4751350" y="1032150"/>
            <a:ext cx="1254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1000800" y="640200"/>
            <a:ext cx="12542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5080" lvl="0" indent="0" algn="l" rtl="0">
              <a:lnSpc>
                <a:spcPct val="99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00" b="1">
                <a:solidFill>
                  <a:srgbClr val="F2F282"/>
                </a:solidFill>
                <a:latin typeface="Trebuchet MS"/>
                <a:ea typeface="Trebuchet MS"/>
                <a:cs typeface="Trebuchet MS"/>
                <a:sym typeface="Trebuchet MS"/>
              </a:rPr>
              <a:t>ii) Random Forest 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title"/>
          </p:nvPr>
        </p:nvSpPr>
        <p:spPr>
          <a:xfrm>
            <a:off x="1680700" y="550071"/>
            <a:ext cx="63333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2F282"/>
                </a:solidFill>
              </a:rPr>
              <a:t>Results</a:t>
            </a:r>
            <a:endParaRPr sz="4200" b="1">
              <a:solidFill>
                <a:srgbClr val="F2F282"/>
              </a:solidFill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8759532" y="4199821"/>
            <a:ext cx="6889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marR="5080" lvl="0" indent="0" algn="l" rtl="0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680700" y="2195075"/>
            <a:ext cx="156636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Using the two different models as described above various features were tested and the results of both classifiers were compared (Original dataset is a small dataset which was prepared for this research only)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700" y="4477475"/>
            <a:ext cx="8866076" cy="3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11780700" y="3738125"/>
            <a:ext cx="588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0979725" y="4369225"/>
            <a:ext cx="72087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We can observe from this result that the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ISOT testing Dataset 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is getting better results than the Fake News Net dataset and the original dataset.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NB classifier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gets better accuracy with count n-gram.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6" name="Google Shape;206;p22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7" name="Google Shape;207;p22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8" name="Google Shape;208;p22"/>
          <p:cNvSpPr/>
          <p:nvPr/>
        </p:nvSpPr>
        <p:spPr>
          <a:xfrm>
            <a:off x="9134792" y="9469456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 extrusionOk="0">
                <a:moveTo>
                  <a:pt x="7756588" y="1447"/>
                </a:moveTo>
                <a:lnTo>
                  <a:pt x="0" y="0"/>
                </a:lnTo>
                <a:lnTo>
                  <a:pt x="0" y="18719"/>
                </a:lnTo>
                <a:lnTo>
                  <a:pt x="7756588" y="20167"/>
                </a:lnTo>
                <a:lnTo>
                  <a:pt x="7756588" y="14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362" y="624949"/>
            <a:ext cx="8665362" cy="39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9574" y="5468013"/>
            <a:ext cx="8804101" cy="382081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10146275" y="621113"/>
            <a:ext cx="70962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With TFIDF also the ISOT dataset has the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highest accuracies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, random forest is getting more accurate output in case of ISOT dataset.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Between TFIDF and Count, the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Count-</a:t>
            </a:r>
            <a:r>
              <a:rPr lang="en-US" sz="3400" dirty="0" err="1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ngram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is getting the best accuracy results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740375" y="5637075"/>
            <a:ext cx="75117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With Vader feature we can see that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very less accurate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results are coming.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This shows that vader alone is not good to classify some text as fake news.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748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/>
          <p:nvPr/>
        </p:nvSpPr>
        <p:spPr>
          <a:xfrm>
            <a:off x="4885989" y="9320090"/>
            <a:ext cx="8256269" cy="20320"/>
          </a:xfrm>
          <a:custGeom>
            <a:avLst/>
            <a:gdLst/>
            <a:ahLst/>
            <a:cxnLst/>
            <a:rect l="l" t="t" r="r" b="b"/>
            <a:pathLst>
              <a:path w="8256269" h="20320" extrusionOk="0">
                <a:moveTo>
                  <a:pt x="8256257" y="1435"/>
                </a:moveTo>
                <a:lnTo>
                  <a:pt x="0" y="0"/>
                </a:lnTo>
                <a:lnTo>
                  <a:pt x="0" y="18707"/>
                </a:lnTo>
                <a:lnTo>
                  <a:pt x="8256257" y="20154"/>
                </a:lnTo>
                <a:lnTo>
                  <a:pt x="8256257" y="14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23"/>
          <p:cNvSpPr/>
          <p:nvPr/>
        </p:nvSpPr>
        <p:spPr>
          <a:xfrm>
            <a:off x="2376600" y="89886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" name="Google Shape;220;p23"/>
          <p:cNvSpPr/>
          <p:nvPr/>
        </p:nvSpPr>
        <p:spPr>
          <a:xfrm>
            <a:off x="864586" y="89886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1" name="Google Shape;221;p23"/>
          <p:cNvSpPr/>
          <p:nvPr/>
        </p:nvSpPr>
        <p:spPr>
          <a:xfrm>
            <a:off x="1524622" y="89886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" name="Google Shape;222;p23"/>
          <p:cNvSpPr txBox="1"/>
          <p:nvPr/>
        </p:nvSpPr>
        <p:spPr>
          <a:xfrm>
            <a:off x="632125" y="1026100"/>
            <a:ext cx="7749900" cy="4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Here also ISOT is dominating in accuracy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The NB classifier is still generalizing better than the RF classifier. The results from lemma are better than some of the other features.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6838" y="1026100"/>
            <a:ext cx="8715375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3"/>
          <p:cNvSpPr txBox="1"/>
          <p:nvPr/>
        </p:nvSpPr>
        <p:spPr>
          <a:xfrm>
            <a:off x="632125" y="6070025"/>
            <a:ext cx="15283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From the above results some general conclusions can be made which are described in further slides 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/>
          <p:nvPr/>
        </p:nvSpPr>
        <p:spPr>
          <a:xfrm>
            <a:off x="4885989" y="9320090"/>
            <a:ext cx="8256269" cy="20320"/>
          </a:xfrm>
          <a:custGeom>
            <a:avLst/>
            <a:gdLst/>
            <a:ahLst/>
            <a:cxnLst/>
            <a:rect l="l" t="t" r="r" b="b"/>
            <a:pathLst>
              <a:path w="8256269" h="20320" extrusionOk="0">
                <a:moveTo>
                  <a:pt x="8256257" y="1435"/>
                </a:moveTo>
                <a:lnTo>
                  <a:pt x="0" y="0"/>
                </a:lnTo>
                <a:lnTo>
                  <a:pt x="0" y="18707"/>
                </a:lnTo>
                <a:lnTo>
                  <a:pt x="8256257" y="20154"/>
                </a:lnTo>
                <a:lnTo>
                  <a:pt x="8256257" y="14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1" name="Google Shape;231;p24"/>
          <p:cNvSpPr/>
          <p:nvPr/>
        </p:nvSpPr>
        <p:spPr>
          <a:xfrm>
            <a:off x="2376600" y="89886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2" name="Google Shape;232;p24"/>
          <p:cNvSpPr/>
          <p:nvPr/>
        </p:nvSpPr>
        <p:spPr>
          <a:xfrm>
            <a:off x="864586" y="89886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p24"/>
          <p:cNvSpPr/>
          <p:nvPr/>
        </p:nvSpPr>
        <p:spPr>
          <a:xfrm>
            <a:off x="1524622" y="89886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4" name="Google Shape;234;p24"/>
          <p:cNvSpPr txBox="1"/>
          <p:nvPr/>
        </p:nvSpPr>
        <p:spPr>
          <a:xfrm>
            <a:off x="677845" y="1032010"/>
            <a:ext cx="762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42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4200" b="1" dirty="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8200" y="3922075"/>
            <a:ext cx="6760025" cy="3854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864575" y="1978600"/>
            <a:ext cx="16501200" cy="6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) As the ISOT dataset was achieving much more accuracy compared to other datasets , it means that the classifiers are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detecting some pattern in ISOT which is not being done with other datasets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. Which is the major drawback here.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A2A25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ii) Other observation was  that more accurate results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were coming with the original dataset which was used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in this research compared to </a:t>
            </a: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FakeNewsNet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Dataset.        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iii) With respect to features it can be concluded that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better results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were coming with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count and TFIDF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com-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pared to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VADER , ER , Lemma , POS etc. </a:t>
            </a:r>
            <a:endParaRPr sz="3400" dirty="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4885989" y="9320090"/>
            <a:ext cx="8256269" cy="20320"/>
          </a:xfrm>
          <a:custGeom>
            <a:avLst/>
            <a:gdLst/>
            <a:ahLst/>
            <a:cxnLst/>
            <a:rect l="l" t="t" r="r" b="b"/>
            <a:pathLst>
              <a:path w="8256269" h="20320" extrusionOk="0">
                <a:moveTo>
                  <a:pt x="8256257" y="1435"/>
                </a:moveTo>
                <a:lnTo>
                  <a:pt x="0" y="0"/>
                </a:lnTo>
                <a:lnTo>
                  <a:pt x="0" y="18707"/>
                </a:lnTo>
                <a:lnTo>
                  <a:pt x="8256257" y="20154"/>
                </a:lnTo>
                <a:lnTo>
                  <a:pt x="8256257" y="14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25"/>
          <p:cNvSpPr/>
          <p:nvPr/>
        </p:nvSpPr>
        <p:spPr>
          <a:xfrm>
            <a:off x="2376600" y="89886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25"/>
          <p:cNvSpPr/>
          <p:nvPr/>
        </p:nvSpPr>
        <p:spPr>
          <a:xfrm>
            <a:off x="864586" y="89886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25"/>
          <p:cNvSpPr/>
          <p:nvPr/>
        </p:nvSpPr>
        <p:spPr>
          <a:xfrm>
            <a:off x="1524622" y="89886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6" name="Google Shape;246;p25"/>
          <p:cNvSpPr txBox="1"/>
          <p:nvPr/>
        </p:nvSpPr>
        <p:spPr>
          <a:xfrm>
            <a:off x="632125" y="1026100"/>
            <a:ext cx="762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  Future Work</a:t>
            </a:r>
            <a:endParaRPr sz="4200" b="1" dirty="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864575" y="1978600"/>
            <a:ext cx="16501200" cy="59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) Some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different dataset should be used to train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classifiers instead of ISOT . But due to the size of ISOT , it is a valuable dataset which can be now used for testing purposes.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ii)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Combinations of features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should be tested </a:t>
            </a: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i.e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we should combine one or more features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: ER with lemma) and then pass them to get classified. As we can see from the output that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combined features can produce results with better accuracy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iii) We should also try to build a model  which can classify between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real news , fake news , and a satire ,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it would be beneficial as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satire is type of deceptive news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which isn't actually fake. By doing this we will get a better understanding how to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accurately identify fake texts.</a:t>
            </a:r>
            <a:endParaRPr sz="3400" dirty="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691775" y="1557143"/>
            <a:ext cx="14181000" cy="64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2F282"/>
                </a:solidFill>
              </a:rPr>
              <a:t>References</a:t>
            </a:r>
            <a:r>
              <a:rPr lang="en-US" sz="4200"/>
              <a:t> </a:t>
            </a:r>
            <a:endParaRPr sz="4200"/>
          </a:p>
        </p:txBody>
      </p:sp>
      <p:sp>
        <p:nvSpPr>
          <p:cNvPr id="65" name="Google Shape;65;p9"/>
          <p:cNvSpPr txBox="1"/>
          <p:nvPr/>
        </p:nvSpPr>
        <p:spPr>
          <a:xfrm>
            <a:off x="2883475" y="3948550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1691775" y="3299125"/>
            <a:ext cx="155010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Data Science and Analytics: An Overview from Data‑Driven Smart Computing, Decision‑Making and Applications Perspective . SN Computer Science (2021) 2:377 https://doi.org/10.1007/s42979-021-00765-8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Shoemaker, Eliza, "Using data science to detect fake news" (2019). Senior Honors Projects, 2010-current. 714. https://commons.lib.jmu.edu/honors201019/714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237175" y="1254068"/>
            <a:ext cx="14181000" cy="64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2F282"/>
                </a:solidFill>
              </a:rPr>
              <a:t>Overview:</a:t>
            </a:r>
            <a:endParaRPr sz="4200" b="1" dirty="0">
              <a:solidFill>
                <a:srgbClr val="F2F282"/>
              </a:solidFill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1237175" y="2822875"/>
            <a:ext cx="11088900" cy="750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What is Data Science?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Steps of Data Science Modeling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Introduction To Problem Statement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Plan of Action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Dataset Required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Features (Step 1)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Classifiers (Step 2)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AutoNum type="arabicParenR"/>
            </a:pPr>
            <a:endParaRPr sz="3400" b="1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500" y="2918877"/>
            <a:ext cx="7220850" cy="36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6"/>
          <p:cNvGrpSpPr/>
          <p:nvPr/>
        </p:nvGrpSpPr>
        <p:grpSpPr>
          <a:xfrm>
            <a:off x="342884" y="505777"/>
            <a:ext cx="17355185" cy="9275445"/>
            <a:chOff x="466559" y="506152"/>
            <a:chExt cx="17355185" cy="9275445"/>
          </a:xfrm>
        </p:grpSpPr>
        <p:sp>
          <p:nvSpPr>
            <p:cNvPr id="254" name="Google Shape;254;p26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 extrusionOk="0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noFill/>
            <a:ln w="18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 extrusionOk="0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 extrusionOk="0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noFill/>
            <a:ln w="18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6862425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 extrusionOk="0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noFill/>
            <a:ln w="18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5544024" y="3380074"/>
              <a:ext cx="7467431" cy="25959"/>
            </a:xfrm>
            <a:custGeom>
              <a:avLst/>
              <a:gdLst/>
              <a:ahLst/>
              <a:cxnLst/>
              <a:rect l="l" t="t" r="r" b="b"/>
              <a:pathLst>
                <a:path w="6579234" h="20320" extrusionOk="0">
                  <a:moveTo>
                    <a:pt x="6578638" y="1447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6578638" y="20167"/>
                  </a:lnTo>
                  <a:lnTo>
                    <a:pt x="6578638" y="14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p26"/>
          <p:cNvSpPr txBox="1"/>
          <p:nvPr/>
        </p:nvSpPr>
        <p:spPr>
          <a:xfrm>
            <a:off x="6570641" y="3950044"/>
            <a:ext cx="5159400" cy="4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75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Name : Vaibhav Sodhi</a:t>
            </a:r>
            <a:endParaRPr sz="380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80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3550"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-US" sz="380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MIS: 112215192</a:t>
            </a:r>
            <a:endParaRPr sz="380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80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Academic Year : 2nd </a:t>
            </a:r>
            <a:endParaRPr sz="380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340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3794750" y="1220925"/>
            <a:ext cx="107112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                    </a:t>
            </a:r>
            <a:r>
              <a:rPr lang="en-US" sz="69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THANK  YOU !!</a:t>
            </a:r>
            <a:endParaRPr sz="690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3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3" name="Google Shape;73;p10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10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5" name="Google Shape;75;p10"/>
          <p:cNvSpPr txBox="1"/>
          <p:nvPr/>
        </p:nvSpPr>
        <p:spPr>
          <a:xfrm>
            <a:off x="1653525" y="1078975"/>
            <a:ext cx="15676200" cy="4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Data science is typically a “concept to bring together statistics, data analysis, and their related methods” to understand and analyze the actual phenomena with data.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It is the field of applying advanced analytics methods and scientific concepts to derive useful business information from data.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9134792" y="9469456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 extrusionOk="0">
                <a:moveTo>
                  <a:pt x="7756588" y="1447"/>
                </a:moveTo>
                <a:lnTo>
                  <a:pt x="0" y="0"/>
                </a:lnTo>
                <a:lnTo>
                  <a:pt x="0" y="18719"/>
                </a:lnTo>
                <a:lnTo>
                  <a:pt x="7756588" y="20167"/>
                </a:lnTo>
                <a:lnTo>
                  <a:pt x="7756588" y="14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10"/>
          <p:cNvSpPr txBox="1"/>
          <p:nvPr/>
        </p:nvSpPr>
        <p:spPr>
          <a:xfrm>
            <a:off x="1653525" y="1220925"/>
            <a:ext cx="11088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 b="1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What is Data Science?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525" y="5873900"/>
            <a:ext cx="6090551" cy="33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9650" y="5554975"/>
            <a:ext cx="5766075" cy="368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2860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1613500" y="971650"/>
            <a:ext cx="13503000" cy="12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0" b="1" dirty="0">
              <a:solidFill>
                <a:srgbClr val="FFF2C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0558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82"/>
              </a:buClr>
              <a:buSzPts val="4200"/>
              <a:buFont typeface="Calibri"/>
              <a:buAutoNum type="arabicParenR"/>
            </a:pPr>
            <a:r>
              <a:rPr lang="en-US" sz="42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Understanding Business Problem</a:t>
            </a:r>
            <a:endParaRPr sz="4200" b="1" dirty="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Char char="-"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Means getting a clear understanding of the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   problem that is needed to be solved , how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   it impacts any relevant organization or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   individual.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   Once the problem is clearly stated then we can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   think of solving it further.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2C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2C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1613509" y="9204807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 extrusionOk="0">
                <a:moveTo>
                  <a:pt x="7756563" y="1435"/>
                </a:moveTo>
                <a:lnTo>
                  <a:pt x="0" y="0"/>
                </a:lnTo>
                <a:lnTo>
                  <a:pt x="0" y="18719"/>
                </a:lnTo>
                <a:lnTo>
                  <a:pt x="7756563" y="20167"/>
                </a:lnTo>
                <a:lnTo>
                  <a:pt x="7756563" y="14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7525" y="2649563"/>
            <a:ext cx="5295900" cy="5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/>
        </p:nvSpPr>
        <p:spPr>
          <a:xfrm>
            <a:off x="2905125" y="2303325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1498000" y="733125"/>
            <a:ext cx="13032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 b="1">
                <a:solidFill>
                  <a:srgbClr val="FFF2CC"/>
                </a:solidFill>
                <a:latin typeface="Georgia"/>
                <a:ea typeface="Georgia"/>
                <a:cs typeface="Georgia"/>
                <a:sym typeface="Georgia"/>
              </a:rPr>
              <a:t>Steps Of Data Science Modeling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/>
        </p:nvSpPr>
        <p:spPr>
          <a:xfrm>
            <a:off x="1139525" y="949250"/>
            <a:ext cx="16767600" cy="9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Char char="-"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The real world Data is often inconsistent have missing values which needs to be filtered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The data understanding module includes  figuring out what data would be best needed and the best ways to acquire it.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8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200" b="1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20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420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Char char="-"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This phase includes an approach to analyse Data Sets often with visual methods.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this phase offers tools for creating hypotheses by generally visualizing and interpreting the data through graphical representation such as a chart, plot, histogram, etc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8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8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8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8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4009150" y="1653875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1139525" y="723025"/>
            <a:ext cx="1108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2) Understanding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1139525" y="5573150"/>
            <a:ext cx="1108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lang="en-US" sz="4200" b="1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240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452158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9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4"/>
                </a:lnTo>
                <a:lnTo>
                  <a:pt x="226799" y="453514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4" name="Google Shape;104;p13"/>
          <p:cNvSpPr/>
          <p:nvPr/>
        </p:nvSpPr>
        <p:spPr>
          <a:xfrm>
            <a:off x="1199516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6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4"/>
                </a:lnTo>
                <a:lnTo>
                  <a:pt x="226796" y="453514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13"/>
          <p:cNvSpPr/>
          <p:nvPr/>
        </p:nvSpPr>
        <p:spPr>
          <a:xfrm>
            <a:off x="1946145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04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4"/>
                </a:lnTo>
                <a:lnTo>
                  <a:pt x="226804" y="453514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6" name="Google Shape;106;p13"/>
          <p:cNvSpPr txBox="1"/>
          <p:nvPr/>
        </p:nvSpPr>
        <p:spPr>
          <a:xfrm>
            <a:off x="452149" y="656400"/>
            <a:ext cx="12475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825" rIns="0" bIns="0" anchor="t" anchorCtr="0">
            <a:spAutoFit/>
          </a:bodyPr>
          <a:lstStyle/>
          <a:p>
            <a:pPr marL="0" marR="5080" lvl="0" indent="0" algn="l" rtl="0">
              <a:lnSpc>
                <a:spcPct val="1163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rgbClr val="91EBC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605275" y="281425"/>
            <a:ext cx="1108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4) Machine Learning Modeling</a:t>
            </a:r>
            <a:endParaRPr sz="4200" b="1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05275" y="1454725"/>
            <a:ext cx="107880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400"/>
              <a:buFont typeface="Calibri"/>
              <a:buChar char="-"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Once the data is prepared for building the model, data scientists design a model, algorithm, or set of models, to address the business problem. 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We usually separate dataset in the ratio of 80:20 , 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80 % for training the dataset with given input and known output and rest 20% to test the model &amp; compare its output with actual output.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9950" y="2033250"/>
            <a:ext cx="4909700" cy="4262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906175" y="6414325"/>
            <a:ext cx="1194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5) Data product and automation</a:t>
            </a:r>
            <a:endParaRPr sz="4200" b="1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906175" y="7671950"/>
            <a:ext cx="12346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Clr>
                <a:srgbClr val="91EBCD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A data product is basically the output of any data science activity 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ctrTitle"/>
          </p:nvPr>
        </p:nvSpPr>
        <p:spPr>
          <a:xfrm>
            <a:off x="717000" y="841025"/>
            <a:ext cx="167139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2F282"/>
                </a:solidFill>
              </a:rPr>
              <a:t>               Introduction to Problem Statement</a:t>
            </a:r>
            <a:endParaRPr sz="4200" b="1">
              <a:solidFill>
                <a:srgbClr val="F2F282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4851707" y="3550396"/>
            <a:ext cx="69843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825" rIns="0" bIns="0" anchor="t" anchorCtr="0">
            <a:spAutoFit/>
          </a:bodyPr>
          <a:lstStyle/>
          <a:p>
            <a:pPr marL="12700" marR="5080" lvl="0" indent="0" algn="just" rtl="0">
              <a:lnSpc>
                <a:spcPct val="1163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125800" y="2822875"/>
            <a:ext cx="143307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In the current society anyone who is having the access of internet can spread untrue , biased information . It has become impossible to prevent Fake news from being created so the next step is to differentiate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Fake news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Real news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One possible solution may be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fact checking 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but it is useless and time consuming 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so the next step is to identify fake news using the concepts of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Data Science.</a:t>
            </a:r>
            <a:endParaRPr sz="340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being a field to find patterns in data can help us to differentiate between Fake news and real news.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44244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5" name="Google Shape;125;p15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6" name="Google Shape;126;p1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15"/>
          <p:cNvSpPr txBox="1"/>
          <p:nvPr/>
        </p:nvSpPr>
        <p:spPr>
          <a:xfrm>
            <a:off x="2502752" y="4186521"/>
            <a:ext cx="8623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5080" lvl="0" indent="-635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2169100" y="770135"/>
            <a:ext cx="1108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Plan Of Action</a:t>
            </a:r>
            <a:endParaRPr sz="4200" b="1" dirty="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2169100" y="3450650"/>
            <a:ext cx="1108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2169100" y="2216545"/>
            <a:ext cx="14828700" cy="750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The plan is to initially collect a large amount of data already known and verified as Fake News and then try to train a model that will find  the probability of it being Fake News. 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Detection of Fake News will be done in </a:t>
            </a: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two major Steps:</a:t>
            </a:r>
            <a:endParaRPr sz="3400" b="1" dirty="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F2F28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400" dirty="0" err="1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Feature Extraction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The text needs to be turned into something more useful known as feature extraction , it can be of many forms  like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word count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sentiment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part of speech analysis , Entity Recognition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. Features are basically a numeric value which describe the text </a:t>
            </a:r>
          </a:p>
          <a:p>
            <a:pPr lvl="0"/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ii) </a:t>
            </a:r>
            <a:r>
              <a:rPr lang="en-US" sz="3400" b="1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Classifier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Give features as input to classifiers to get to know that the text having these features belong to fake news category or not .                                          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9825608" y="114939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16"/>
          <p:cNvSpPr/>
          <p:nvPr/>
        </p:nvSpPr>
        <p:spPr>
          <a:xfrm>
            <a:off x="10551341" y="114939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8" name="Google Shape;138;p16"/>
          <p:cNvSpPr/>
          <p:nvPr/>
        </p:nvSpPr>
        <p:spPr>
          <a:xfrm>
            <a:off x="11277095" y="114939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 extrusionOk="0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noFill/>
          <a:ln w="18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1625150" y="1149405"/>
            <a:ext cx="77184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2F282"/>
                </a:solidFill>
              </a:rPr>
              <a:t>Dataset required</a:t>
            </a:r>
            <a:endParaRPr sz="4200" b="1">
              <a:solidFill>
                <a:srgbClr val="F2F282"/>
              </a:solidFill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1445550" y="2476500"/>
            <a:ext cx="163317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We will require one Dataset to first train the machine , the largest available Dataset having over 40,000 articles is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ISOT (Information Security and object Technology) Fake News Dataset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having over 21000 articles labeled as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and over 23000 articles labeled as </a:t>
            </a:r>
            <a:r>
              <a:rPr lang="en-US" sz="340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Fake</a:t>
            </a:r>
            <a:r>
              <a:rPr lang="en-US" sz="340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sz="340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1445550" y="4572000"/>
            <a:ext cx="162450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Next we will be using a Dataset to test the model , for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testing we will use 20% of ISOT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 dataset and whole of the new Dataset which is being Selected . This new Dataset can be </a:t>
            </a:r>
            <a:r>
              <a:rPr lang="en-US" sz="3400" dirty="0">
                <a:solidFill>
                  <a:srgbClr val="F2F282"/>
                </a:solidFill>
                <a:latin typeface="Calibri"/>
                <a:ea typeface="Calibri"/>
                <a:cs typeface="Calibri"/>
                <a:sym typeface="Calibri"/>
              </a:rPr>
              <a:t>Fake News Net </a:t>
            </a:r>
            <a:r>
              <a:rPr lang="en-US" sz="3400" dirty="0">
                <a:solidFill>
                  <a:srgbClr val="91EBCD"/>
                </a:solidFill>
                <a:latin typeface="Calibri"/>
                <a:ea typeface="Calibri"/>
                <a:cs typeface="Calibri"/>
                <a:sym typeface="Calibri"/>
              </a:rPr>
              <a:t>, it has full length articles, however there are only 422 labeled articles in it</a:t>
            </a: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 dirty="0">
              <a:solidFill>
                <a:srgbClr val="91EB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750" y="6671700"/>
            <a:ext cx="8347950" cy="25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5375" y="6505450"/>
            <a:ext cx="5652400" cy="3164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1700</Words>
  <Application>Microsoft Office PowerPoint</Application>
  <PresentationFormat>Custom</PresentationFormat>
  <Paragraphs>175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Georgia</vt:lpstr>
      <vt:lpstr>Trebuchet MS</vt:lpstr>
      <vt:lpstr>Verdana</vt:lpstr>
      <vt:lpstr>Office Theme</vt:lpstr>
      <vt:lpstr>Indian Institute Of Information Technology Pune             Department of Computer Science and Engineering       </vt:lpstr>
      <vt:lpstr>Overview:</vt:lpstr>
      <vt:lpstr>PowerPoint Presentation</vt:lpstr>
      <vt:lpstr>PowerPoint Presentation</vt:lpstr>
      <vt:lpstr>PowerPoint Presentation</vt:lpstr>
      <vt:lpstr>PowerPoint Presentation</vt:lpstr>
      <vt:lpstr>               Introduction to Problem Statement</vt:lpstr>
      <vt:lpstr>PowerPoint Presentation</vt:lpstr>
      <vt:lpstr>Dataset required</vt:lpstr>
      <vt:lpstr>Features (Step 1)</vt:lpstr>
      <vt:lpstr>PowerPoint Presentation</vt:lpstr>
      <vt:lpstr>Classifiers (Step 2)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Information Technology Pune    Department of Computer Science and Engineering       </dc:title>
  <cp:lastModifiedBy>Vaibhav Sodhi</cp:lastModifiedBy>
  <cp:revision>9</cp:revision>
  <dcterms:modified xsi:type="dcterms:W3CDTF">2024-04-29T08:08:13Z</dcterms:modified>
</cp:coreProperties>
</file>