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3"/>
  </p:notesMasterIdLst>
  <p:handoutMasterIdLst>
    <p:handoutMasterId r:id="rId24"/>
  </p:handoutMasterIdLst>
  <p:sldIdLst>
    <p:sldId id="496" r:id="rId5"/>
    <p:sldId id="507" r:id="rId6"/>
    <p:sldId id="508" r:id="rId7"/>
    <p:sldId id="497" r:id="rId8"/>
    <p:sldId id="498" r:id="rId9"/>
    <p:sldId id="505" r:id="rId10"/>
    <p:sldId id="509" r:id="rId11"/>
    <p:sldId id="510" r:id="rId12"/>
    <p:sldId id="511" r:id="rId13"/>
    <p:sldId id="512" r:id="rId14"/>
    <p:sldId id="513" r:id="rId15"/>
    <p:sldId id="514" r:id="rId16"/>
    <p:sldId id="515" r:id="rId17"/>
    <p:sldId id="518" r:id="rId18"/>
    <p:sldId id="516" r:id="rId19"/>
    <p:sldId id="517" r:id="rId20"/>
    <p:sldId id="504" r:id="rId21"/>
    <p:sldId id="50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58"/>
      </p:cViewPr>
      <p:guideLst>
        <p:guide orient="horz" pos="1968"/>
        <p:guide pos="3840"/>
      </p:guideLst>
    </p:cSldViewPr>
  </p:slideViewPr>
  <p:notesTextViewPr>
    <p:cViewPr>
      <p:scale>
        <a:sx n="1" d="1"/>
        <a:sy n="1" d="1"/>
      </p:scale>
      <p:origin x="0" y="0"/>
    </p:cViewPr>
  </p:notesTextViewPr>
  <p:notesViewPr>
    <p:cSldViewPr snapToGrid="0">
      <p:cViewPr varScale="1">
        <p:scale>
          <a:sx n="60" d="100"/>
          <a:sy n="60" d="100"/>
        </p:scale>
        <p:origin x="233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11/19/2022</a:t>
            </a:fld>
            <a:endParaRPr lang="en-US" dirty="0"/>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dirty="0"/>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11/19/2022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dirty="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r>
              <a:rPr lang="en-US"/>
              <a:t>Click icon to add picture</a:t>
            </a:r>
            <a:endParaRPr lang="en-US" dirty="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dirty="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dirty="0">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dirty="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dirty="0">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dirty="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localhost:8080/" TargetMode="Externa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p:txBody>
          <a:bodyPr/>
          <a:lstStyle/>
          <a:p>
            <a:r>
              <a:rPr lang="en-US" dirty="0"/>
              <a:t>API project</a:t>
            </a:r>
          </a:p>
        </p:txBody>
      </p:sp>
      <p:sp>
        <p:nvSpPr>
          <p:cNvPr id="3" name="Subtitle 2">
            <a:extLst>
              <a:ext uri="{FF2B5EF4-FFF2-40B4-BE49-F238E27FC236}">
                <a16:creationId xmlns:a16="http://schemas.microsoft.com/office/drawing/2014/main" id="{AF5A2D86-784C-417D-9AD4-AF18311FBC6D}"/>
              </a:ext>
            </a:extLst>
          </p:cNvPr>
          <p:cNvSpPr>
            <a:spLocks noGrp="1"/>
          </p:cNvSpPr>
          <p:nvPr>
            <p:ph type="subTitle" idx="1"/>
          </p:nvPr>
        </p:nvSpPr>
        <p:spPr/>
        <p:txBody>
          <a:bodyPr/>
          <a:lstStyle/>
          <a:p>
            <a:r>
              <a:rPr lang="en-US" b="1" dirty="0"/>
              <a:t>Mahmoud Tarek EL-Alfy</a:t>
            </a:r>
            <a:endParaRPr lang="en-US" sz="3200" b="1" dirty="0">
              <a:solidFill>
                <a:schemeClr val="bg1"/>
              </a:solidFill>
            </a:endParaRPr>
          </a:p>
        </p:txBody>
      </p:sp>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182941-4B19-E19A-8E4F-0BBE77E2D30A}"/>
              </a:ext>
            </a:extLst>
          </p:cNvPr>
          <p:cNvSpPr>
            <a:spLocks noGrp="1"/>
          </p:cNvSpPr>
          <p:nvPr>
            <p:ph type="title"/>
          </p:nvPr>
        </p:nvSpPr>
        <p:spPr>
          <a:xfrm>
            <a:off x="213685" y="65783"/>
            <a:ext cx="3922776" cy="1645920"/>
          </a:xfrm>
        </p:spPr>
        <p:txBody>
          <a:bodyPr>
            <a:normAutofit fontScale="90000"/>
          </a:bodyPr>
          <a:lstStyle/>
          <a:p>
            <a:r>
              <a:rPr lang="en-US" dirty="0"/>
              <a:t>POSTMAN UI</a:t>
            </a:r>
            <a:br>
              <a:rPr lang="en-US" dirty="0"/>
            </a:br>
            <a:endParaRPr lang="en-US" dirty="0"/>
          </a:p>
        </p:txBody>
      </p:sp>
      <p:pic>
        <p:nvPicPr>
          <p:cNvPr id="13" name="Picture 12">
            <a:extLst>
              <a:ext uri="{FF2B5EF4-FFF2-40B4-BE49-F238E27FC236}">
                <a16:creationId xmlns:a16="http://schemas.microsoft.com/office/drawing/2014/main" id="{BEF51D5B-E931-BEFF-30E4-B3D5AAFB7B9E}"/>
              </a:ext>
            </a:extLst>
          </p:cNvPr>
          <p:cNvPicPr>
            <a:picLocks noChangeAspect="1"/>
          </p:cNvPicPr>
          <p:nvPr/>
        </p:nvPicPr>
        <p:blipFill>
          <a:blip r:embed="rId2"/>
          <a:stretch>
            <a:fillRect/>
          </a:stretch>
        </p:blipFill>
        <p:spPr>
          <a:xfrm>
            <a:off x="0" y="775997"/>
            <a:ext cx="12192000" cy="5784601"/>
          </a:xfrm>
          <a:prstGeom prst="rect">
            <a:avLst/>
          </a:prstGeom>
        </p:spPr>
      </p:pic>
    </p:spTree>
    <p:extLst>
      <p:ext uri="{BB962C8B-B14F-4D97-AF65-F5344CB8AC3E}">
        <p14:creationId xmlns:p14="http://schemas.microsoft.com/office/powerpoint/2010/main" val="228575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C4F1A8-FCC8-3D31-8DE6-9E435CEF5163}"/>
              </a:ext>
            </a:extLst>
          </p:cNvPr>
          <p:cNvSpPr>
            <a:spLocks noGrp="1"/>
          </p:cNvSpPr>
          <p:nvPr>
            <p:ph type="title"/>
          </p:nvPr>
        </p:nvSpPr>
        <p:spPr/>
        <p:txBody>
          <a:bodyPr>
            <a:normAutofit/>
          </a:bodyPr>
          <a:lstStyle/>
          <a:p>
            <a:pPr lvl="0"/>
            <a:r>
              <a:rPr lang="en-US" dirty="0"/>
              <a:t>REQUESTs</a:t>
            </a:r>
          </a:p>
        </p:txBody>
      </p:sp>
      <p:sp>
        <p:nvSpPr>
          <p:cNvPr id="7" name="Content Placeholder 6">
            <a:extLst>
              <a:ext uri="{FF2B5EF4-FFF2-40B4-BE49-F238E27FC236}">
                <a16:creationId xmlns:a16="http://schemas.microsoft.com/office/drawing/2014/main" id="{5E519B32-91D5-2FA5-5413-270EFB6BDE0A}"/>
              </a:ext>
            </a:extLst>
          </p:cNvPr>
          <p:cNvSpPr>
            <a:spLocks noGrp="1"/>
          </p:cNvSpPr>
          <p:nvPr>
            <p:ph idx="1"/>
          </p:nvPr>
        </p:nvSpPr>
        <p:spPr>
          <a:xfrm>
            <a:off x="630936" y="2610035"/>
            <a:ext cx="9702672" cy="4040139"/>
          </a:xfrm>
        </p:spPr>
        <p:txBody>
          <a:bodyPr>
            <a:normAutofit/>
          </a:bodyPr>
          <a:lstStyle/>
          <a:p>
            <a:pPr lvl="0" algn="l" rtl="0"/>
            <a:r>
              <a:rPr lang="en-US" sz="3600" b="1" dirty="0"/>
              <a:t>Post: </a:t>
            </a:r>
            <a:r>
              <a:rPr lang="en-US" sz="2800" b="1" dirty="0"/>
              <a:t>POST request are used to send data to the API server to create resource using a given URI </a:t>
            </a:r>
          </a:p>
          <a:p>
            <a:pPr lvl="0" algn="l" rtl="0"/>
            <a:r>
              <a:rPr lang="en-US" sz="4000" b="1" dirty="0"/>
              <a:t>Get:</a:t>
            </a:r>
            <a:r>
              <a:rPr lang="en-US" sz="2600" b="1" dirty="0"/>
              <a:t> </a:t>
            </a:r>
            <a:r>
              <a:rPr lang="en-US" sz="2800" b="1" dirty="0"/>
              <a:t>GET request is used to retrieve information from the given server using a given URI</a:t>
            </a:r>
          </a:p>
          <a:p>
            <a:pPr lvl="0" algn="l" rtl="0"/>
            <a:r>
              <a:rPr lang="en-US" sz="3600" b="1" dirty="0"/>
              <a:t>Put: </a:t>
            </a:r>
            <a:r>
              <a:rPr lang="en-US" sz="2800" b="1" dirty="0"/>
              <a:t>PUT request updates an existing resource using a given URI</a:t>
            </a:r>
          </a:p>
          <a:p>
            <a:pPr lvl="0" algn="l" rtl="0"/>
            <a:r>
              <a:rPr lang="en-US" sz="4000" b="1" dirty="0"/>
              <a:t>Delete: </a:t>
            </a:r>
            <a:r>
              <a:rPr lang="en-US" sz="2800" b="1" dirty="0"/>
              <a:t>DELETE request is used to delete a resource from the server using a given URI</a:t>
            </a:r>
          </a:p>
          <a:p>
            <a:pPr lvl="0" algn="l" rtl="0"/>
            <a:endParaRPr lang="en-US" sz="2600" b="1" dirty="0"/>
          </a:p>
          <a:p>
            <a:pPr lvl="0" algn="l" rtl="0"/>
            <a:endParaRPr lang="en-US" sz="2600" b="1" dirty="0"/>
          </a:p>
          <a:p>
            <a:pPr lvl="0" algn="l" rtl="0"/>
            <a:endParaRPr lang="en-US" sz="2600" b="1" dirty="0"/>
          </a:p>
          <a:p>
            <a:endParaRPr lang="en-US" dirty="0"/>
          </a:p>
        </p:txBody>
      </p:sp>
    </p:spTree>
    <p:extLst>
      <p:ext uri="{BB962C8B-B14F-4D97-AF65-F5344CB8AC3E}">
        <p14:creationId xmlns:p14="http://schemas.microsoft.com/office/powerpoint/2010/main" val="2974044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C4F1A8-FCC8-3D31-8DE6-9E435CEF5163}"/>
              </a:ext>
            </a:extLst>
          </p:cNvPr>
          <p:cNvSpPr>
            <a:spLocks noGrp="1"/>
          </p:cNvSpPr>
          <p:nvPr>
            <p:ph type="title"/>
          </p:nvPr>
        </p:nvSpPr>
        <p:spPr/>
        <p:txBody>
          <a:bodyPr>
            <a:normAutofit/>
          </a:bodyPr>
          <a:lstStyle/>
          <a:p>
            <a:pPr lvl="0"/>
            <a:r>
              <a:rPr lang="en-US" dirty="0"/>
              <a:t>POSTMAN COLLECTION</a:t>
            </a:r>
          </a:p>
        </p:txBody>
      </p:sp>
      <p:sp>
        <p:nvSpPr>
          <p:cNvPr id="7" name="Content Placeholder 6">
            <a:extLst>
              <a:ext uri="{FF2B5EF4-FFF2-40B4-BE49-F238E27FC236}">
                <a16:creationId xmlns:a16="http://schemas.microsoft.com/office/drawing/2014/main" id="{5E519B32-91D5-2FA5-5413-270EFB6BDE0A}"/>
              </a:ext>
            </a:extLst>
          </p:cNvPr>
          <p:cNvSpPr>
            <a:spLocks noGrp="1"/>
          </p:cNvSpPr>
          <p:nvPr>
            <p:ph idx="1"/>
          </p:nvPr>
        </p:nvSpPr>
        <p:spPr>
          <a:xfrm>
            <a:off x="630936" y="2610035"/>
            <a:ext cx="4669033" cy="4040139"/>
          </a:xfrm>
        </p:spPr>
        <p:txBody>
          <a:bodyPr>
            <a:normAutofit/>
          </a:bodyPr>
          <a:lstStyle/>
          <a:p>
            <a:pPr marL="0" lvl="0" indent="0" algn="l" rtl="0">
              <a:buNone/>
            </a:pPr>
            <a:r>
              <a:rPr lang="en-US" sz="3600" dirty="0"/>
              <a:t>The Collection Runner allows you to run sets of requests in a specified sequence. </a:t>
            </a:r>
          </a:p>
          <a:p>
            <a:pPr lvl="0" algn="l" rtl="0"/>
            <a:endParaRPr lang="en-US" sz="2600" b="1" dirty="0"/>
          </a:p>
          <a:p>
            <a:pPr lvl="0" algn="l" rtl="0"/>
            <a:endParaRPr lang="en-US" sz="2600" b="1" dirty="0"/>
          </a:p>
          <a:p>
            <a:pPr lvl="0" algn="l" rtl="0"/>
            <a:endParaRPr lang="en-US" sz="2600" b="1" dirty="0"/>
          </a:p>
          <a:p>
            <a:endParaRPr lang="en-US" dirty="0"/>
          </a:p>
        </p:txBody>
      </p:sp>
      <p:pic>
        <p:nvPicPr>
          <p:cNvPr id="3" name="Picture 2">
            <a:extLst>
              <a:ext uri="{FF2B5EF4-FFF2-40B4-BE49-F238E27FC236}">
                <a16:creationId xmlns:a16="http://schemas.microsoft.com/office/drawing/2014/main" id="{5FFCE23D-B388-6163-C873-8D2E948DBA5D}"/>
              </a:ext>
            </a:extLst>
          </p:cNvPr>
          <p:cNvPicPr>
            <a:picLocks noChangeAspect="1"/>
          </p:cNvPicPr>
          <p:nvPr/>
        </p:nvPicPr>
        <p:blipFill>
          <a:blip r:embed="rId2"/>
          <a:stretch>
            <a:fillRect/>
          </a:stretch>
        </p:blipFill>
        <p:spPr>
          <a:xfrm>
            <a:off x="5972850" y="2610035"/>
            <a:ext cx="5342083" cy="2918713"/>
          </a:xfrm>
          <a:prstGeom prst="rect">
            <a:avLst/>
          </a:prstGeom>
        </p:spPr>
      </p:pic>
    </p:spTree>
    <p:extLst>
      <p:ext uri="{BB962C8B-B14F-4D97-AF65-F5344CB8AC3E}">
        <p14:creationId xmlns:p14="http://schemas.microsoft.com/office/powerpoint/2010/main" val="1884356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C4F1A8-FCC8-3D31-8DE6-9E435CEF5163}"/>
              </a:ext>
            </a:extLst>
          </p:cNvPr>
          <p:cNvSpPr>
            <a:spLocks noGrp="1"/>
          </p:cNvSpPr>
          <p:nvPr>
            <p:ph type="title"/>
          </p:nvPr>
        </p:nvSpPr>
        <p:spPr>
          <a:xfrm>
            <a:off x="568791" y="1379679"/>
            <a:ext cx="4234027" cy="1645920"/>
          </a:xfrm>
        </p:spPr>
        <p:txBody>
          <a:bodyPr>
            <a:normAutofit fontScale="90000"/>
          </a:bodyPr>
          <a:lstStyle/>
          <a:p>
            <a:r>
              <a:rPr lang="en-US" dirty="0"/>
              <a:t>POSTMAN SNEPPETS (TC)</a:t>
            </a:r>
            <a:br>
              <a:rPr lang="en-US" dirty="0"/>
            </a:br>
            <a:endParaRPr lang="en-US" dirty="0"/>
          </a:p>
        </p:txBody>
      </p:sp>
      <p:sp>
        <p:nvSpPr>
          <p:cNvPr id="7" name="Content Placeholder 6">
            <a:extLst>
              <a:ext uri="{FF2B5EF4-FFF2-40B4-BE49-F238E27FC236}">
                <a16:creationId xmlns:a16="http://schemas.microsoft.com/office/drawing/2014/main" id="{5E519B32-91D5-2FA5-5413-270EFB6BDE0A}"/>
              </a:ext>
            </a:extLst>
          </p:cNvPr>
          <p:cNvSpPr>
            <a:spLocks noGrp="1"/>
          </p:cNvSpPr>
          <p:nvPr>
            <p:ph idx="1"/>
          </p:nvPr>
        </p:nvSpPr>
        <p:spPr>
          <a:xfrm>
            <a:off x="630936" y="2610035"/>
            <a:ext cx="4979751" cy="4040139"/>
          </a:xfrm>
        </p:spPr>
        <p:txBody>
          <a:bodyPr>
            <a:normAutofit/>
          </a:bodyPr>
          <a:lstStyle/>
          <a:p>
            <a:pPr marL="0" lvl="0" indent="0" algn="l" rtl="0">
              <a:buNone/>
            </a:pPr>
            <a:r>
              <a:rPr lang="en-US" sz="3600" dirty="0"/>
              <a:t>Tests confirm that your API is working as expected, that integrations between services are functioning reliably, and that any changes haven't broken existing functionality. You can write test scripts for your Postman API requests in JavaScript.</a:t>
            </a:r>
            <a:endParaRPr lang="en-US" sz="2600" b="1" dirty="0"/>
          </a:p>
          <a:p>
            <a:pPr lvl="0" algn="l" rtl="0"/>
            <a:endParaRPr lang="en-US" sz="2600" b="1" dirty="0"/>
          </a:p>
          <a:p>
            <a:pPr lvl="0" algn="l" rtl="0"/>
            <a:endParaRPr lang="en-US" sz="2600" b="1" dirty="0"/>
          </a:p>
          <a:p>
            <a:endParaRPr lang="en-US" dirty="0"/>
          </a:p>
        </p:txBody>
      </p:sp>
      <p:pic>
        <p:nvPicPr>
          <p:cNvPr id="4" name="Picture 3">
            <a:extLst>
              <a:ext uri="{FF2B5EF4-FFF2-40B4-BE49-F238E27FC236}">
                <a16:creationId xmlns:a16="http://schemas.microsoft.com/office/drawing/2014/main" id="{DAE4063B-BF29-93EF-7017-9CD2E8AAEDE0}"/>
              </a:ext>
            </a:extLst>
          </p:cNvPr>
          <p:cNvPicPr>
            <a:picLocks noChangeAspect="1"/>
          </p:cNvPicPr>
          <p:nvPr/>
        </p:nvPicPr>
        <p:blipFill>
          <a:blip r:embed="rId2"/>
          <a:stretch>
            <a:fillRect/>
          </a:stretch>
        </p:blipFill>
        <p:spPr>
          <a:xfrm>
            <a:off x="5672832" y="2794780"/>
            <a:ext cx="3031817" cy="3028972"/>
          </a:xfrm>
          <a:prstGeom prst="rect">
            <a:avLst/>
          </a:prstGeom>
        </p:spPr>
      </p:pic>
      <p:pic>
        <p:nvPicPr>
          <p:cNvPr id="8" name="Picture 7">
            <a:extLst>
              <a:ext uri="{FF2B5EF4-FFF2-40B4-BE49-F238E27FC236}">
                <a16:creationId xmlns:a16="http://schemas.microsoft.com/office/drawing/2014/main" id="{AE9BC3F5-068F-4A42-4EB6-D616FBB5E4A5}"/>
              </a:ext>
            </a:extLst>
          </p:cNvPr>
          <p:cNvPicPr>
            <a:picLocks noChangeAspect="1"/>
          </p:cNvPicPr>
          <p:nvPr/>
        </p:nvPicPr>
        <p:blipFill>
          <a:blip r:embed="rId3"/>
          <a:stretch>
            <a:fillRect/>
          </a:stretch>
        </p:blipFill>
        <p:spPr>
          <a:xfrm>
            <a:off x="8538932" y="3622090"/>
            <a:ext cx="3653068" cy="1189608"/>
          </a:xfrm>
          <a:prstGeom prst="rect">
            <a:avLst/>
          </a:prstGeom>
        </p:spPr>
      </p:pic>
    </p:spTree>
    <p:extLst>
      <p:ext uri="{BB962C8B-B14F-4D97-AF65-F5344CB8AC3E}">
        <p14:creationId xmlns:p14="http://schemas.microsoft.com/office/powerpoint/2010/main" val="3414074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C4F1A8-FCC8-3D31-8DE6-9E435CEF5163}"/>
              </a:ext>
            </a:extLst>
          </p:cNvPr>
          <p:cNvSpPr>
            <a:spLocks noGrp="1"/>
          </p:cNvSpPr>
          <p:nvPr>
            <p:ph type="title"/>
          </p:nvPr>
        </p:nvSpPr>
        <p:spPr>
          <a:xfrm>
            <a:off x="568791" y="1379679"/>
            <a:ext cx="4234027" cy="1645920"/>
          </a:xfrm>
        </p:spPr>
        <p:txBody>
          <a:bodyPr>
            <a:normAutofit fontScale="90000"/>
          </a:bodyPr>
          <a:lstStyle/>
          <a:p>
            <a:r>
              <a:rPr lang="en-US" sz="5400" b="1" dirty="0"/>
              <a:t>ENVIRONMENT</a:t>
            </a:r>
            <a:br>
              <a:rPr lang="en-US" dirty="0"/>
            </a:br>
            <a:endParaRPr lang="en-US" dirty="0"/>
          </a:p>
        </p:txBody>
      </p:sp>
      <p:sp>
        <p:nvSpPr>
          <p:cNvPr id="7" name="Content Placeholder 6">
            <a:extLst>
              <a:ext uri="{FF2B5EF4-FFF2-40B4-BE49-F238E27FC236}">
                <a16:creationId xmlns:a16="http://schemas.microsoft.com/office/drawing/2014/main" id="{5E519B32-91D5-2FA5-5413-270EFB6BDE0A}"/>
              </a:ext>
            </a:extLst>
          </p:cNvPr>
          <p:cNvSpPr>
            <a:spLocks noGrp="1"/>
          </p:cNvSpPr>
          <p:nvPr>
            <p:ph idx="1"/>
          </p:nvPr>
        </p:nvSpPr>
        <p:spPr>
          <a:xfrm>
            <a:off x="568791" y="2627791"/>
            <a:ext cx="7154782" cy="4040139"/>
          </a:xfrm>
        </p:spPr>
        <p:txBody>
          <a:bodyPr>
            <a:normAutofit/>
          </a:bodyPr>
          <a:lstStyle/>
          <a:p>
            <a:pPr algn="l" rtl="0"/>
            <a:r>
              <a:rPr lang="en-US" sz="3600" dirty="0"/>
              <a:t>An environment is a set of variables you can use in your Postman requests</a:t>
            </a:r>
          </a:p>
          <a:p>
            <a:pPr algn="l" rtl="0"/>
            <a:endParaRPr lang="en-US" dirty="0"/>
          </a:p>
        </p:txBody>
      </p:sp>
      <p:pic>
        <p:nvPicPr>
          <p:cNvPr id="3" name="Picture 2">
            <a:extLst>
              <a:ext uri="{FF2B5EF4-FFF2-40B4-BE49-F238E27FC236}">
                <a16:creationId xmlns:a16="http://schemas.microsoft.com/office/drawing/2014/main" id="{64E15E4C-8046-F07A-44FA-6388D40E3782}"/>
              </a:ext>
            </a:extLst>
          </p:cNvPr>
          <p:cNvPicPr>
            <a:picLocks noChangeAspect="1"/>
          </p:cNvPicPr>
          <p:nvPr/>
        </p:nvPicPr>
        <p:blipFill>
          <a:blip r:embed="rId2"/>
          <a:stretch>
            <a:fillRect/>
          </a:stretch>
        </p:blipFill>
        <p:spPr>
          <a:xfrm>
            <a:off x="568791" y="3872751"/>
            <a:ext cx="9777307" cy="1295512"/>
          </a:xfrm>
          <a:prstGeom prst="rect">
            <a:avLst/>
          </a:prstGeom>
        </p:spPr>
      </p:pic>
      <p:pic>
        <p:nvPicPr>
          <p:cNvPr id="5" name="Picture 4">
            <a:extLst>
              <a:ext uri="{FF2B5EF4-FFF2-40B4-BE49-F238E27FC236}">
                <a16:creationId xmlns:a16="http://schemas.microsoft.com/office/drawing/2014/main" id="{83406547-B32F-7554-45D5-0370851EEDF1}"/>
              </a:ext>
            </a:extLst>
          </p:cNvPr>
          <p:cNvPicPr>
            <a:picLocks noChangeAspect="1"/>
          </p:cNvPicPr>
          <p:nvPr/>
        </p:nvPicPr>
        <p:blipFill>
          <a:blip r:embed="rId3"/>
          <a:stretch>
            <a:fillRect/>
          </a:stretch>
        </p:blipFill>
        <p:spPr>
          <a:xfrm>
            <a:off x="3029402" y="5478321"/>
            <a:ext cx="4856084" cy="654444"/>
          </a:xfrm>
          <a:prstGeom prst="rect">
            <a:avLst/>
          </a:prstGeom>
        </p:spPr>
      </p:pic>
    </p:spTree>
    <p:extLst>
      <p:ext uri="{BB962C8B-B14F-4D97-AF65-F5344CB8AC3E}">
        <p14:creationId xmlns:p14="http://schemas.microsoft.com/office/powerpoint/2010/main" val="3660616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C4F1A8-FCC8-3D31-8DE6-9E435CEF5163}"/>
              </a:ext>
            </a:extLst>
          </p:cNvPr>
          <p:cNvSpPr>
            <a:spLocks noGrp="1"/>
          </p:cNvSpPr>
          <p:nvPr>
            <p:ph type="title"/>
          </p:nvPr>
        </p:nvSpPr>
        <p:spPr>
          <a:xfrm>
            <a:off x="568791" y="1379679"/>
            <a:ext cx="4234027" cy="1645920"/>
          </a:xfrm>
        </p:spPr>
        <p:txBody>
          <a:bodyPr>
            <a:normAutofit fontScale="90000"/>
          </a:bodyPr>
          <a:lstStyle/>
          <a:p>
            <a:r>
              <a:rPr lang="en-US" sz="5400" b="1" dirty="0"/>
              <a:t>MOCK API</a:t>
            </a:r>
            <a:br>
              <a:rPr lang="en-US" dirty="0"/>
            </a:br>
            <a:endParaRPr lang="en-US" dirty="0"/>
          </a:p>
        </p:txBody>
      </p:sp>
      <p:sp>
        <p:nvSpPr>
          <p:cNvPr id="7" name="Content Placeholder 6">
            <a:extLst>
              <a:ext uri="{FF2B5EF4-FFF2-40B4-BE49-F238E27FC236}">
                <a16:creationId xmlns:a16="http://schemas.microsoft.com/office/drawing/2014/main" id="{5E519B32-91D5-2FA5-5413-270EFB6BDE0A}"/>
              </a:ext>
            </a:extLst>
          </p:cNvPr>
          <p:cNvSpPr>
            <a:spLocks noGrp="1"/>
          </p:cNvSpPr>
          <p:nvPr>
            <p:ph idx="1"/>
          </p:nvPr>
        </p:nvSpPr>
        <p:spPr>
          <a:xfrm>
            <a:off x="568791" y="2627791"/>
            <a:ext cx="7154782" cy="4040139"/>
          </a:xfrm>
        </p:spPr>
        <p:txBody>
          <a:bodyPr>
            <a:normAutofit/>
          </a:bodyPr>
          <a:lstStyle/>
          <a:p>
            <a:pPr algn="l" rtl="0"/>
            <a:r>
              <a:rPr lang="en-US" sz="3600" dirty="0"/>
              <a:t>mock server API imitates a real API server by providing realistic mock API responses to requests.</a:t>
            </a:r>
          </a:p>
          <a:p>
            <a:pPr lvl="0" algn="l" rtl="0"/>
            <a:endParaRPr lang="en-US" sz="2600" b="1" dirty="0"/>
          </a:p>
          <a:p>
            <a:pPr lvl="0" algn="l" rtl="0"/>
            <a:r>
              <a:rPr lang="en-US" sz="3600" dirty="0"/>
              <a:t>They can be on your local machine or the public Internet. </a:t>
            </a:r>
            <a:endParaRPr lang="en-US" sz="3600" b="1" dirty="0"/>
          </a:p>
          <a:p>
            <a:endParaRPr lang="en-US" dirty="0"/>
          </a:p>
        </p:txBody>
      </p:sp>
    </p:spTree>
    <p:extLst>
      <p:ext uri="{BB962C8B-B14F-4D97-AF65-F5344CB8AC3E}">
        <p14:creationId xmlns:p14="http://schemas.microsoft.com/office/powerpoint/2010/main" val="3957889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C4F1A8-FCC8-3D31-8DE6-9E435CEF5163}"/>
              </a:ext>
            </a:extLst>
          </p:cNvPr>
          <p:cNvSpPr>
            <a:spLocks noGrp="1"/>
          </p:cNvSpPr>
          <p:nvPr>
            <p:ph type="title"/>
          </p:nvPr>
        </p:nvSpPr>
        <p:spPr>
          <a:xfrm>
            <a:off x="568791" y="1379679"/>
            <a:ext cx="4234027" cy="1645920"/>
          </a:xfrm>
        </p:spPr>
        <p:txBody>
          <a:bodyPr>
            <a:normAutofit fontScale="90000"/>
          </a:bodyPr>
          <a:lstStyle/>
          <a:p>
            <a:r>
              <a:rPr lang="en-US" dirty="0"/>
              <a:t>AUTHORIZATION</a:t>
            </a:r>
            <a:br>
              <a:rPr lang="en-US" dirty="0"/>
            </a:br>
            <a:endParaRPr lang="en-US" dirty="0"/>
          </a:p>
        </p:txBody>
      </p:sp>
      <p:sp>
        <p:nvSpPr>
          <p:cNvPr id="7" name="Content Placeholder 6">
            <a:extLst>
              <a:ext uri="{FF2B5EF4-FFF2-40B4-BE49-F238E27FC236}">
                <a16:creationId xmlns:a16="http://schemas.microsoft.com/office/drawing/2014/main" id="{5E519B32-91D5-2FA5-5413-270EFB6BDE0A}"/>
              </a:ext>
            </a:extLst>
          </p:cNvPr>
          <p:cNvSpPr>
            <a:spLocks noGrp="1"/>
          </p:cNvSpPr>
          <p:nvPr>
            <p:ph idx="1"/>
          </p:nvPr>
        </p:nvSpPr>
        <p:spPr>
          <a:xfrm>
            <a:off x="568791" y="2627791"/>
            <a:ext cx="7154782" cy="4040139"/>
          </a:xfrm>
        </p:spPr>
        <p:txBody>
          <a:bodyPr>
            <a:normAutofit/>
          </a:bodyPr>
          <a:lstStyle/>
          <a:p>
            <a:pPr algn="l" rtl="0"/>
            <a:r>
              <a:rPr lang="en-US" sz="3600" dirty="0"/>
              <a:t>Authorizing requests include authenticating the identity of the users who sends the request</a:t>
            </a:r>
          </a:p>
          <a:p>
            <a:pPr algn="l" rtl="0"/>
            <a:r>
              <a:rPr lang="en-US" sz="3600" dirty="0"/>
              <a:t>We should write in URL this number /660/ </a:t>
            </a:r>
          </a:p>
          <a:p>
            <a:pPr algn="l" rtl="0"/>
            <a:r>
              <a:rPr lang="en-US" sz="3600" dirty="0"/>
              <a:t>You can make a lot of AUTHORIZE but we used </a:t>
            </a:r>
            <a:r>
              <a:rPr lang="en-US" dirty="0"/>
              <a:t>(Bearer Token)</a:t>
            </a:r>
          </a:p>
          <a:p>
            <a:pPr algn="l" rtl="0"/>
            <a:r>
              <a:rPr lang="en-US" dirty="0"/>
              <a:t>To install write this in CMD  &amp; to run to get the URL to go to POSTMAN </a:t>
            </a:r>
          </a:p>
        </p:txBody>
      </p:sp>
      <p:pic>
        <p:nvPicPr>
          <p:cNvPr id="3" name="Picture 2">
            <a:extLst>
              <a:ext uri="{FF2B5EF4-FFF2-40B4-BE49-F238E27FC236}">
                <a16:creationId xmlns:a16="http://schemas.microsoft.com/office/drawing/2014/main" id="{1932EE13-B742-A2B6-1333-2E1496E8B101}"/>
              </a:ext>
            </a:extLst>
          </p:cNvPr>
          <p:cNvPicPr>
            <a:picLocks noChangeAspect="1"/>
          </p:cNvPicPr>
          <p:nvPr/>
        </p:nvPicPr>
        <p:blipFill>
          <a:blip r:embed="rId2"/>
          <a:stretch>
            <a:fillRect/>
          </a:stretch>
        </p:blipFill>
        <p:spPr>
          <a:xfrm>
            <a:off x="572092" y="5958762"/>
            <a:ext cx="3574090" cy="899238"/>
          </a:xfrm>
          <a:prstGeom prst="rect">
            <a:avLst/>
          </a:prstGeom>
        </p:spPr>
      </p:pic>
      <p:pic>
        <p:nvPicPr>
          <p:cNvPr id="5" name="Picture 4">
            <a:extLst>
              <a:ext uri="{FF2B5EF4-FFF2-40B4-BE49-F238E27FC236}">
                <a16:creationId xmlns:a16="http://schemas.microsoft.com/office/drawing/2014/main" id="{41001FC0-BEFF-713F-310A-51B6C5F8FEFD}"/>
              </a:ext>
            </a:extLst>
          </p:cNvPr>
          <p:cNvPicPr>
            <a:picLocks noChangeAspect="1"/>
          </p:cNvPicPr>
          <p:nvPr/>
        </p:nvPicPr>
        <p:blipFill>
          <a:blip r:embed="rId3"/>
          <a:stretch>
            <a:fillRect/>
          </a:stretch>
        </p:blipFill>
        <p:spPr>
          <a:xfrm>
            <a:off x="4426959" y="6408381"/>
            <a:ext cx="5085309" cy="448322"/>
          </a:xfrm>
          <a:prstGeom prst="rect">
            <a:avLst/>
          </a:prstGeom>
        </p:spPr>
      </p:pic>
    </p:spTree>
    <p:extLst>
      <p:ext uri="{BB962C8B-B14F-4D97-AF65-F5344CB8AC3E}">
        <p14:creationId xmlns:p14="http://schemas.microsoft.com/office/powerpoint/2010/main" val="493569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id="{AC70A0AD-4A0C-40FD-A774-6B09C1736F33}"/>
              </a:ext>
            </a:extLst>
          </p:cNvPr>
          <p:cNvSpPr>
            <a:spLocks noGrp="1"/>
          </p:cNvSpPr>
          <p:nvPr>
            <p:ph type="title"/>
          </p:nvPr>
        </p:nvSpPr>
        <p:spPr/>
        <p:txBody>
          <a:bodyPr>
            <a:normAutofit/>
          </a:bodyPr>
          <a:lstStyle/>
          <a:p>
            <a:r>
              <a:rPr lang="en-US" dirty="0"/>
              <a:t>RUN  </a:t>
            </a:r>
          </a:p>
        </p:txBody>
      </p:sp>
      <p:sp>
        <p:nvSpPr>
          <p:cNvPr id="3" name="Text Placeholder 2">
            <a:extLst>
              <a:ext uri="{FF2B5EF4-FFF2-40B4-BE49-F238E27FC236}">
                <a16:creationId xmlns:a16="http://schemas.microsoft.com/office/drawing/2014/main" id="{A5AE4F89-DAE1-40CE-8F5C-C60CF296379E}"/>
              </a:ext>
            </a:extLst>
          </p:cNvPr>
          <p:cNvSpPr>
            <a:spLocks noGrp="1"/>
          </p:cNvSpPr>
          <p:nvPr>
            <p:ph type="body" idx="1"/>
          </p:nvPr>
        </p:nvSpPr>
        <p:spPr/>
        <p:txBody>
          <a:bodyPr>
            <a:normAutofit lnSpcReduction="10000"/>
          </a:bodyPr>
          <a:lstStyle/>
          <a:p>
            <a:r>
              <a:rPr lang="en-US" dirty="0"/>
              <a:t>RUN E2E </a:t>
            </a:r>
          </a:p>
        </p:txBody>
      </p:sp>
      <p:sp>
        <p:nvSpPr>
          <p:cNvPr id="5" name="Text Placeholder 4">
            <a:extLst>
              <a:ext uri="{FF2B5EF4-FFF2-40B4-BE49-F238E27FC236}">
                <a16:creationId xmlns:a16="http://schemas.microsoft.com/office/drawing/2014/main" id="{2B11006E-0A70-4B24-9ECF-5487FD5193FF}"/>
              </a:ext>
            </a:extLst>
          </p:cNvPr>
          <p:cNvSpPr>
            <a:spLocks noGrp="1"/>
          </p:cNvSpPr>
          <p:nvPr>
            <p:ph type="body" sz="quarter" idx="3"/>
          </p:nvPr>
        </p:nvSpPr>
        <p:spPr/>
        <p:txBody>
          <a:bodyPr>
            <a:normAutofit lnSpcReduction="10000"/>
          </a:bodyPr>
          <a:lstStyle/>
          <a:p>
            <a:r>
              <a:rPr lang="en-US" dirty="0"/>
              <a:t>RUN E2E NEWMAN</a:t>
            </a:r>
          </a:p>
        </p:txBody>
      </p:sp>
      <p:sp>
        <p:nvSpPr>
          <p:cNvPr id="10" name="Text Placeholder 9">
            <a:extLst>
              <a:ext uri="{FF2B5EF4-FFF2-40B4-BE49-F238E27FC236}">
                <a16:creationId xmlns:a16="http://schemas.microsoft.com/office/drawing/2014/main" id="{631D8CAB-33A0-4094-87E1-8E142A537A5F}"/>
              </a:ext>
            </a:extLst>
          </p:cNvPr>
          <p:cNvSpPr>
            <a:spLocks noGrp="1"/>
          </p:cNvSpPr>
          <p:nvPr>
            <p:ph type="body" sz="quarter" idx="13"/>
          </p:nvPr>
        </p:nvSpPr>
        <p:spPr/>
        <p:txBody>
          <a:bodyPr>
            <a:normAutofit lnSpcReduction="10000"/>
          </a:bodyPr>
          <a:lstStyle/>
          <a:p>
            <a:r>
              <a:rPr lang="en-US" dirty="0"/>
              <a:t>RUN E2E JENKINS</a:t>
            </a:r>
          </a:p>
        </p:txBody>
      </p:sp>
      <p:sp>
        <p:nvSpPr>
          <p:cNvPr id="4" name="Content Placeholder 3">
            <a:extLst>
              <a:ext uri="{FF2B5EF4-FFF2-40B4-BE49-F238E27FC236}">
                <a16:creationId xmlns:a16="http://schemas.microsoft.com/office/drawing/2014/main" id="{947F062E-956B-4680-B26F-D1CA5D55B048}"/>
              </a:ext>
            </a:extLst>
          </p:cNvPr>
          <p:cNvSpPr>
            <a:spLocks noGrp="1"/>
          </p:cNvSpPr>
          <p:nvPr>
            <p:ph sz="half" idx="2"/>
          </p:nvPr>
        </p:nvSpPr>
        <p:spPr/>
        <p:txBody>
          <a:bodyPr/>
          <a:lstStyle/>
          <a:p>
            <a:r>
              <a:rPr lang="en-US" dirty="0"/>
              <a:t>Run with collection in postman</a:t>
            </a:r>
          </a:p>
          <a:p>
            <a:endParaRPr lang="en-US" dirty="0"/>
          </a:p>
        </p:txBody>
      </p:sp>
      <p:sp>
        <p:nvSpPr>
          <p:cNvPr id="6" name="Content Placeholder 5">
            <a:extLst>
              <a:ext uri="{FF2B5EF4-FFF2-40B4-BE49-F238E27FC236}">
                <a16:creationId xmlns:a16="http://schemas.microsoft.com/office/drawing/2014/main" id="{EB96A793-D0F5-4A04-98C7-588A051B5273}"/>
              </a:ext>
            </a:extLst>
          </p:cNvPr>
          <p:cNvSpPr>
            <a:spLocks noGrp="1"/>
          </p:cNvSpPr>
          <p:nvPr>
            <p:ph sz="quarter" idx="4"/>
          </p:nvPr>
        </p:nvSpPr>
        <p:spPr/>
        <p:txBody>
          <a:bodyPr/>
          <a:lstStyle/>
          <a:p>
            <a:r>
              <a:rPr lang="en-US" sz="2400" dirty="0"/>
              <a:t>Export Collection and environment from Postman</a:t>
            </a:r>
          </a:p>
          <a:p>
            <a:r>
              <a:rPr lang="en-US" dirty="0"/>
              <a:t>Run CMD in same folder </a:t>
            </a:r>
          </a:p>
          <a:p>
            <a:r>
              <a:rPr lang="en-US" sz="2400" dirty="0"/>
              <a:t>Write 2 command line  </a:t>
            </a:r>
          </a:p>
          <a:p>
            <a:endParaRPr lang="en-US" dirty="0"/>
          </a:p>
        </p:txBody>
      </p:sp>
      <p:sp>
        <p:nvSpPr>
          <p:cNvPr id="11" name="Content Placeholder 10">
            <a:extLst>
              <a:ext uri="{FF2B5EF4-FFF2-40B4-BE49-F238E27FC236}">
                <a16:creationId xmlns:a16="http://schemas.microsoft.com/office/drawing/2014/main" id="{38401151-47ED-4A91-BB32-1E8E0B90F771}"/>
              </a:ext>
            </a:extLst>
          </p:cNvPr>
          <p:cNvSpPr>
            <a:spLocks noGrp="1"/>
          </p:cNvSpPr>
          <p:nvPr>
            <p:ph sz="quarter" idx="14"/>
          </p:nvPr>
        </p:nvSpPr>
        <p:spPr/>
        <p:txBody>
          <a:bodyPr>
            <a:normAutofit lnSpcReduction="10000"/>
          </a:bodyPr>
          <a:lstStyle/>
          <a:p>
            <a:r>
              <a:rPr lang="en-US" dirty="0"/>
              <a:t>Download </a:t>
            </a:r>
            <a:r>
              <a:rPr lang="en-US" dirty="0" err="1"/>
              <a:t>Jenkins.war</a:t>
            </a:r>
            <a:r>
              <a:rPr lang="en-US" dirty="0"/>
              <a:t> file</a:t>
            </a:r>
            <a:endParaRPr lang="en-US" sz="2400" dirty="0"/>
          </a:p>
          <a:p>
            <a:r>
              <a:rPr lang="en-US" dirty="0"/>
              <a:t>Open CMD and write this command java –jar and drop the file </a:t>
            </a:r>
            <a:endParaRPr lang="en-US" sz="2400" dirty="0"/>
          </a:p>
          <a:p>
            <a:r>
              <a:rPr lang="en-US" dirty="0"/>
              <a:t>Open (</a:t>
            </a:r>
            <a:r>
              <a:rPr lang="en-US" dirty="0">
                <a:hlinkClick r:id="rId2"/>
              </a:rPr>
              <a:t>http://localhost:8080/</a:t>
            </a:r>
            <a:r>
              <a:rPr lang="en-US" dirty="0"/>
              <a:t>) after download </a:t>
            </a:r>
          </a:p>
          <a:p>
            <a:r>
              <a:rPr lang="en-US" dirty="0"/>
              <a:t>Select the configuration </a:t>
            </a:r>
          </a:p>
          <a:p>
            <a:r>
              <a:rPr lang="en-US" dirty="0"/>
              <a:t>Build then take the report </a:t>
            </a:r>
          </a:p>
          <a:p>
            <a:endParaRPr lang="en-US" dirty="0"/>
          </a:p>
        </p:txBody>
      </p:sp>
      <p:sp>
        <p:nvSpPr>
          <p:cNvPr id="7" name="Date Placeholder 6">
            <a:extLst>
              <a:ext uri="{FF2B5EF4-FFF2-40B4-BE49-F238E27FC236}">
                <a16:creationId xmlns:a16="http://schemas.microsoft.com/office/drawing/2014/main" id="{8499257D-C40D-4533-97A3-C2FB8CB762C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BF490905-5C26-447A-9B42-E55CF46A9731}"/>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A7BA4FBA-41F9-41F5-88B7-F79D63F1C3E3}"/>
              </a:ext>
            </a:extLst>
          </p:cNvPr>
          <p:cNvSpPr>
            <a:spLocks noGrp="1"/>
          </p:cNvSpPr>
          <p:nvPr>
            <p:ph type="sldNum" sz="quarter" idx="12"/>
          </p:nvPr>
        </p:nvSpPr>
        <p:spPr/>
        <p:txBody>
          <a:bodyPr/>
          <a:lstStyle/>
          <a:p>
            <a:fld id="{2C18C1E5-FB55-42F5-BD6D-9CC153FCDBE6}" type="slidenum">
              <a:rPr lang="en-US" smtClean="0"/>
              <a:pPr/>
              <a:t>17</a:t>
            </a:fld>
            <a:endParaRPr lang="en-US" dirty="0"/>
          </a:p>
        </p:txBody>
      </p:sp>
      <p:pic>
        <p:nvPicPr>
          <p:cNvPr id="12" name="Picture 11">
            <a:extLst>
              <a:ext uri="{FF2B5EF4-FFF2-40B4-BE49-F238E27FC236}">
                <a16:creationId xmlns:a16="http://schemas.microsoft.com/office/drawing/2014/main" id="{516633D5-472A-F13B-ED52-4A96F863F3E6}"/>
              </a:ext>
            </a:extLst>
          </p:cNvPr>
          <p:cNvPicPr>
            <a:picLocks noChangeAspect="1"/>
          </p:cNvPicPr>
          <p:nvPr/>
        </p:nvPicPr>
        <p:blipFill>
          <a:blip r:embed="rId3"/>
          <a:stretch>
            <a:fillRect/>
          </a:stretch>
        </p:blipFill>
        <p:spPr>
          <a:xfrm>
            <a:off x="4579057" y="5012681"/>
            <a:ext cx="1897544" cy="472481"/>
          </a:xfrm>
          <a:prstGeom prst="rect">
            <a:avLst/>
          </a:prstGeom>
        </p:spPr>
      </p:pic>
      <p:pic>
        <p:nvPicPr>
          <p:cNvPr id="16" name="Picture 15">
            <a:extLst>
              <a:ext uri="{FF2B5EF4-FFF2-40B4-BE49-F238E27FC236}">
                <a16:creationId xmlns:a16="http://schemas.microsoft.com/office/drawing/2014/main" id="{EEEBACE0-639B-742D-F449-AB80A02AABE6}"/>
              </a:ext>
            </a:extLst>
          </p:cNvPr>
          <p:cNvPicPr>
            <a:picLocks noChangeAspect="1"/>
          </p:cNvPicPr>
          <p:nvPr/>
        </p:nvPicPr>
        <p:blipFill>
          <a:blip r:embed="rId4"/>
          <a:stretch>
            <a:fillRect/>
          </a:stretch>
        </p:blipFill>
        <p:spPr>
          <a:xfrm>
            <a:off x="4579057" y="5599509"/>
            <a:ext cx="3421677" cy="502964"/>
          </a:xfrm>
          <a:prstGeom prst="rect">
            <a:avLst/>
          </a:prstGeom>
        </p:spPr>
      </p:pic>
      <p:pic>
        <p:nvPicPr>
          <p:cNvPr id="18" name="Picture 17">
            <a:extLst>
              <a:ext uri="{FF2B5EF4-FFF2-40B4-BE49-F238E27FC236}">
                <a16:creationId xmlns:a16="http://schemas.microsoft.com/office/drawing/2014/main" id="{2763271B-EEDF-1139-3930-96A4E4810E8D}"/>
              </a:ext>
            </a:extLst>
          </p:cNvPr>
          <p:cNvPicPr>
            <a:picLocks noChangeAspect="1"/>
          </p:cNvPicPr>
          <p:nvPr/>
        </p:nvPicPr>
        <p:blipFill>
          <a:blip r:embed="rId5"/>
          <a:stretch>
            <a:fillRect/>
          </a:stretch>
        </p:blipFill>
        <p:spPr>
          <a:xfrm>
            <a:off x="754021" y="3700837"/>
            <a:ext cx="2469815" cy="2589040"/>
          </a:xfrm>
          <a:prstGeom prst="rect">
            <a:avLst/>
          </a:prstGeom>
        </p:spPr>
      </p:pic>
    </p:spTree>
    <p:extLst>
      <p:ext uri="{BB962C8B-B14F-4D97-AF65-F5344CB8AC3E}">
        <p14:creationId xmlns:p14="http://schemas.microsoft.com/office/powerpoint/2010/main" val="2708356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BB92-813C-4042-B316-05BBE4D46BC7}"/>
              </a:ext>
            </a:extLst>
          </p:cNvPr>
          <p:cNvSpPr>
            <a:spLocks noGrp="1"/>
          </p:cNvSpPr>
          <p:nvPr>
            <p:ph type="title"/>
          </p:nvPr>
        </p:nvSpPr>
        <p:spPr/>
        <p:txBody>
          <a:bodyPr/>
          <a:lstStyle/>
          <a:p>
            <a:r>
              <a:rPr lang="en-US" dirty="0"/>
              <a:t>Thank you</a:t>
            </a:r>
          </a:p>
        </p:txBody>
      </p:sp>
      <p:pic>
        <p:nvPicPr>
          <p:cNvPr id="23" name="Online Image Placeholder 23" descr="User">
            <a:extLst>
              <a:ext uri="{FF2B5EF4-FFF2-40B4-BE49-F238E27FC236}">
                <a16:creationId xmlns:a16="http://schemas.microsoft.com/office/drawing/2014/main" id="{B4D6CBD8-BAE2-4829-AC80-ACEA4658DDC9}"/>
              </a:ext>
            </a:extLst>
          </p:cNvPr>
          <p:cNvPicPr>
            <a:picLocks noGrp="1" noChangeAspect="1"/>
          </p:cNvPicPr>
          <p:nvPr>
            <p:ph type="pic" sz="quarter" idx="13"/>
          </p:nvPr>
        </p:nvPicPr>
        <p:blipFill rotWithShape="1">
          <a:blip r:embed="rId2">
            <a:extLst>
              <a:ext uri="{96DAC541-7B7A-43D3-8B79-37D633B846F1}">
                <asvg:svgBlip xmlns:asvg="http://schemas.microsoft.com/office/drawing/2016/SVG/main" r:embed="rId3"/>
              </a:ext>
            </a:extLst>
          </a:blip>
          <a:srcRect/>
          <a:stretch/>
        </p:blipFill>
        <p:spPr/>
      </p:pic>
      <p:pic>
        <p:nvPicPr>
          <p:cNvPr id="25" name="Online Image Placeholder 27" descr="Envelope">
            <a:extLst>
              <a:ext uri="{FF2B5EF4-FFF2-40B4-BE49-F238E27FC236}">
                <a16:creationId xmlns:a16="http://schemas.microsoft.com/office/drawing/2014/main" id="{329FB706-264C-44A5-B17E-0D396F61AEF7}"/>
              </a:ext>
            </a:extLst>
          </p:cNvPr>
          <p:cNvPicPr>
            <a:picLocks noGrp="1" noChangeAspect="1"/>
          </p:cNvPicPr>
          <p:nvPr>
            <p:ph type="pic" sz="quarter" idx="15"/>
          </p:nvPr>
        </p:nvPicPr>
        <p:blipFill rotWithShape="1">
          <a:blip r:embed="rId4">
            <a:extLst>
              <a:ext uri="{96DAC541-7B7A-43D3-8B79-37D633B846F1}">
                <asvg:svgBlip xmlns:asvg="http://schemas.microsoft.com/office/drawing/2016/SVG/main" r:embed="rId5"/>
              </a:ext>
            </a:extLst>
          </a:blip>
          <a:srcRect l="108" r="108"/>
          <a:stretch/>
        </p:blipFill>
        <p:spPr/>
      </p:pic>
      <p:pic>
        <p:nvPicPr>
          <p:cNvPr id="27" name="Online Image Placeholder 11" descr="Monitor">
            <a:extLst>
              <a:ext uri="{FF2B5EF4-FFF2-40B4-BE49-F238E27FC236}">
                <a16:creationId xmlns:a16="http://schemas.microsoft.com/office/drawing/2014/main" id="{6EC943CF-98BB-4FE5-A6A8-5371D13646A3}"/>
              </a:ext>
            </a:extLst>
          </p:cNvPr>
          <p:cNvPicPr>
            <a:picLocks noGrp="1" noChangeAspect="1"/>
          </p:cNvPicPr>
          <p:nvPr>
            <p:ph type="pic" sz="quarter" idx="17"/>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9712170" y="3511296"/>
            <a:ext cx="725705" cy="731520"/>
          </a:xfrm>
        </p:spPr>
      </p:pic>
      <p:sp>
        <p:nvSpPr>
          <p:cNvPr id="9" name="Text Placeholder 8">
            <a:extLst>
              <a:ext uri="{FF2B5EF4-FFF2-40B4-BE49-F238E27FC236}">
                <a16:creationId xmlns:a16="http://schemas.microsoft.com/office/drawing/2014/main" id="{41690B51-B7AB-4D15-951F-60CB62BB8DCF}"/>
              </a:ext>
            </a:extLst>
          </p:cNvPr>
          <p:cNvSpPr>
            <a:spLocks noGrp="1"/>
          </p:cNvSpPr>
          <p:nvPr>
            <p:ph type="body" sz="quarter" idx="18"/>
          </p:nvPr>
        </p:nvSpPr>
        <p:spPr/>
        <p:txBody>
          <a:bodyPr/>
          <a:lstStyle/>
          <a:p>
            <a:r>
              <a:rPr lang="en-US" dirty="0"/>
              <a:t>Mahmoud Tarek EL-Alfy</a:t>
            </a:r>
          </a:p>
          <a:p>
            <a:endParaRPr lang="en-US" dirty="0"/>
          </a:p>
        </p:txBody>
      </p:sp>
      <p:sp>
        <p:nvSpPr>
          <p:cNvPr id="10" name="Text Placeholder 9">
            <a:extLst>
              <a:ext uri="{FF2B5EF4-FFF2-40B4-BE49-F238E27FC236}">
                <a16:creationId xmlns:a16="http://schemas.microsoft.com/office/drawing/2014/main" id="{53C6B086-BC3B-4FE1-A23D-D1396E627EE6}"/>
              </a:ext>
            </a:extLst>
          </p:cNvPr>
          <p:cNvSpPr>
            <a:spLocks noGrp="1"/>
          </p:cNvSpPr>
          <p:nvPr>
            <p:ph type="body" sz="quarter" idx="20"/>
          </p:nvPr>
        </p:nvSpPr>
        <p:spPr/>
        <p:txBody>
          <a:bodyPr/>
          <a:lstStyle/>
          <a:p>
            <a:r>
              <a:rPr lang="en-US" dirty="0"/>
              <a:t>mahmoud.t.elalfy@gmail.com</a:t>
            </a:r>
          </a:p>
          <a:p>
            <a:endParaRPr lang="en-US" dirty="0"/>
          </a:p>
        </p:txBody>
      </p:sp>
      <p:sp>
        <p:nvSpPr>
          <p:cNvPr id="11" name="Text Placeholder 10">
            <a:extLst>
              <a:ext uri="{FF2B5EF4-FFF2-40B4-BE49-F238E27FC236}">
                <a16:creationId xmlns:a16="http://schemas.microsoft.com/office/drawing/2014/main" id="{1612A310-0919-4438-952C-499AC4A95E7A}"/>
              </a:ext>
            </a:extLst>
          </p:cNvPr>
          <p:cNvSpPr>
            <a:spLocks noGrp="1"/>
          </p:cNvSpPr>
          <p:nvPr>
            <p:ph type="body" sz="quarter" idx="22"/>
          </p:nvPr>
        </p:nvSpPr>
        <p:spPr>
          <a:xfrm>
            <a:off x="8153399" y="4315968"/>
            <a:ext cx="3929109" cy="548640"/>
          </a:xfrm>
        </p:spPr>
        <p:txBody>
          <a:bodyPr>
            <a:normAutofit fontScale="62500" lnSpcReduction="20000"/>
          </a:bodyPr>
          <a:lstStyle/>
          <a:p>
            <a:r>
              <a:rPr lang="en-US" dirty="0"/>
              <a:t>https://drive.google.com/drive/folders/1cyVcIUsC_A2ygtxiEKMQddSD_jmKcCkl?usp=sharing</a:t>
            </a:r>
          </a:p>
          <a:p>
            <a:endParaRPr lang="en-US" dirty="0"/>
          </a:p>
        </p:txBody>
      </p:sp>
      <p:sp>
        <p:nvSpPr>
          <p:cNvPr id="3" name="Date Placeholder 2">
            <a:extLst>
              <a:ext uri="{FF2B5EF4-FFF2-40B4-BE49-F238E27FC236}">
                <a16:creationId xmlns:a16="http://schemas.microsoft.com/office/drawing/2014/main" id="{DECE1FA4-302E-47BF-AD27-4A7685949974}"/>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8B357B38-EB06-465C-8F7E-F7E1E7079D1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63B58A6-180C-4F65-9C7E-460497F34301}"/>
              </a:ext>
            </a:extLst>
          </p:cNvPr>
          <p:cNvSpPr>
            <a:spLocks noGrp="1"/>
          </p:cNvSpPr>
          <p:nvPr>
            <p:ph type="sldNum" sz="quarter" idx="12"/>
          </p:nvPr>
        </p:nvSpPr>
        <p:spPr/>
        <p:txBody>
          <a:bodyPr/>
          <a:lstStyle/>
          <a:p>
            <a:fld id="{2C18C1E5-FB55-42F5-BD6D-9CC153FCDBE6}" type="slidenum">
              <a:rPr lang="en-US" smtClean="0"/>
              <a:pPr/>
              <a:t>18</a:t>
            </a:fld>
            <a:endParaRPr lang="en-US" dirty="0"/>
          </a:p>
        </p:txBody>
      </p:sp>
      <p:sp>
        <p:nvSpPr>
          <p:cNvPr id="6" name="TextBox 5">
            <a:extLst>
              <a:ext uri="{FF2B5EF4-FFF2-40B4-BE49-F238E27FC236}">
                <a16:creationId xmlns:a16="http://schemas.microsoft.com/office/drawing/2014/main" id="{2490554E-F0DC-D82C-3AB2-A2CABDEBA826}"/>
              </a:ext>
            </a:extLst>
          </p:cNvPr>
          <p:cNvSpPr txBox="1"/>
          <p:nvPr/>
        </p:nvSpPr>
        <p:spPr>
          <a:xfrm>
            <a:off x="9845336" y="3682095"/>
            <a:ext cx="725705" cy="369332"/>
          </a:xfrm>
          <a:prstGeom prst="rect">
            <a:avLst/>
          </a:prstGeom>
          <a:noFill/>
        </p:spPr>
        <p:txBody>
          <a:bodyPr wrap="square" rtlCol="0">
            <a:spAutoFit/>
          </a:bodyPr>
          <a:lstStyle/>
          <a:p>
            <a:r>
              <a:rPr lang="en-US" dirty="0"/>
              <a:t>Demo</a:t>
            </a:r>
          </a:p>
        </p:txBody>
      </p:sp>
    </p:spTree>
    <p:extLst>
      <p:ext uri="{BB962C8B-B14F-4D97-AF65-F5344CB8AC3E}">
        <p14:creationId xmlns:p14="http://schemas.microsoft.com/office/powerpoint/2010/main" val="215194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17E8896-AA49-4FBF-8BB1-9480E622D5AF}"/>
              </a:ext>
            </a:extLst>
          </p:cNvPr>
          <p:cNvSpPr>
            <a:spLocks noGrp="1"/>
          </p:cNvSpPr>
          <p:nvPr>
            <p:ph idx="1"/>
          </p:nvPr>
        </p:nvSpPr>
        <p:spPr>
          <a:xfrm>
            <a:off x="6275448" y="1412703"/>
            <a:ext cx="4992624" cy="5705856"/>
          </a:xfrm>
        </p:spPr>
        <p:txBody>
          <a:bodyPr>
            <a:normAutofit/>
          </a:bodyPr>
          <a:lstStyle/>
          <a:p>
            <a:pPr lvl="0"/>
            <a:r>
              <a:rPr lang="en-US" b="1" dirty="0"/>
              <a:t>What is the API?</a:t>
            </a:r>
            <a:endParaRPr lang="en-US" dirty="0"/>
          </a:p>
          <a:p>
            <a:pPr lvl="0"/>
            <a:r>
              <a:rPr lang="en-US" b="1" dirty="0"/>
              <a:t>What is the JSON?</a:t>
            </a:r>
          </a:p>
          <a:p>
            <a:pPr lvl="0"/>
            <a:r>
              <a:rPr lang="en-US" b="1" dirty="0"/>
              <a:t>What is POSTMAN?</a:t>
            </a:r>
            <a:endParaRPr lang="en-US" dirty="0"/>
          </a:p>
          <a:p>
            <a:pPr lvl="0"/>
            <a:r>
              <a:rPr lang="en-US" dirty="0"/>
              <a:t>Why we choose POSTMAN?</a:t>
            </a:r>
          </a:p>
          <a:p>
            <a:r>
              <a:rPr lang="en-US" dirty="0"/>
              <a:t>BUILD JSON SERVER</a:t>
            </a:r>
          </a:p>
          <a:p>
            <a:pPr lvl="0"/>
            <a:r>
              <a:rPr lang="en-US" dirty="0"/>
              <a:t>POSTMAN UI</a:t>
            </a:r>
          </a:p>
          <a:p>
            <a:pPr lvl="0"/>
            <a:endParaRPr lang="en-US" dirty="0"/>
          </a:p>
          <a:p>
            <a:pPr lvl="0"/>
            <a:endParaRPr lang="en-US" dirty="0"/>
          </a:p>
        </p:txBody>
      </p:sp>
      <p:sp>
        <p:nvSpPr>
          <p:cNvPr id="4" name="Date Placeholder 3">
            <a:extLst>
              <a:ext uri="{FF2B5EF4-FFF2-40B4-BE49-F238E27FC236}">
                <a16:creationId xmlns:a16="http://schemas.microsoft.com/office/drawing/2014/main" id="{1CB1E77D-BC6B-46E9-A266-292BF5B66921}"/>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13E18432-CFA9-4F2E-902D-95B380693D0C}"/>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p:txBody>
          <a:bodyPr/>
          <a:lstStyle/>
          <a:p>
            <a:fld id="{2C18C1E5-FB55-42F5-BD6D-9CC153FCDBE6}" type="slidenum">
              <a:rPr lang="en-US" smtClean="0"/>
              <a:pPr/>
              <a:t>2</a:t>
            </a:fld>
            <a:endParaRPr lang="en-US" dirty="0"/>
          </a:p>
        </p:txBody>
      </p:sp>
    </p:spTree>
    <p:extLst>
      <p:ext uri="{BB962C8B-B14F-4D97-AF65-F5344CB8AC3E}">
        <p14:creationId xmlns:p14="http://schemas.microsoft.com/office/powerpoint/2010/main" val="3757960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17E8896-AA49-4FBF-8BB1-9480E622D5AF}"/>
              </a:ext>
            </a:extLst>
          </p:cNvPr>
          <p:cNvSpPr>
            <a:spLocks noGrp="1"/>
          </p:cNvSpPr>
          <p:nvPr>
            <p:ph idx="1"/>
          </p:nvPr>
        </p:nvSpPr>
        <p:spPr>
          <a:xfrm>
            <a:off x="6355080" y="1066474"/>
            <a:ext cx="4992624" cy="4910328"/>
          </a:xfrm>
        </p:spPr>
        <p:txBody>
          <a:bodyPr>
            <a:normAutofit lnSpcReduction="10000"/>
          </a:bodyPr>
          <a:lstStyle/>
          <a:p>
            <a:r>
              <a:rPr lang="en-US" dirty="0"/>
              <a:t>POST REQUEST </a:t>
            </a:r>
          </a:p>
          <a:p>
            <a:pPr lvl="0"/>
            <a:r>
              <a:rPr lang="en-US" dirty="0"/>
              <a:t>GET REQUEST ​</a:t>
            </a:r>
          </a:p>
          <a:p>
            <a:pPr lvl="0"/>
            <a:r>
              <a:rPr lang="en-US" dirty="0"/>
              <a:t>PUT REQUEST</a:t>
            </a:r>
          </a:p>
          <a:p>
            <a:pPr lvl="0"/>
            <a:r>
              <a:rPr lang="en-US" dirty="0"/>
              <a:t>DELETE REQUEST</a:t>
            </a:r>
          </a:p>
          <a:p>
            <a:pPr lvl="0"/>
            <a:r>
              <a:rPr lang="en-US" dirty="0"/>
              <a:t>POSTMAN COLLECTION</a:t>
            </a:r>
          </a:p>
          <a:p>
            <a:pPr lvl="0"/>
            <a:r>
              <a:rPr lang="en-US" dirty="0"/>
              <a:t>POSTMAN SNEPPETS (TC)</a:t>
            </a:r>
          </a:p>
        </p:txBody>
      </p:sp>
      <p:sp>
        <p:nvSpPr>
          <p:cNvPr id="4" name="Date Placeholder 3">
            <a:extLst>
              <a:ext uri="{FF2B5EF4-FFF2-40B4-BE49-F238E27FC236}">
                <a16:creationId xmlns:a16="http://schemas.microsoft.com/office/drawing/2014/main" id="{1CB1E77D-BC6B-46E9-A266-292BF5B66921}"/>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13E18432-CFA9-4F2E-902D-95B380693D0C}"/>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p:txBody>
          <a:bodyPr/>
          <a:lstStyle/>
          <a:p>
            <a:fld id="{2C18C1E5-FB55-42F5-BD6D-9CC153FCDBE6}" type="slidenum">
              <a:rPr lang="en-US" smtClean="0"/>
              <a:pPr/>
              <a:t>3</a:t>
            </a:fld>
            <a:endParaRPr lang="en-US" dirty="0"/>
          </a:p>
        </p:txBody>
      </p:sp>
    </p:spTree>
    <p:extLst>
      <p:ext uri="{BB962C8B-B14F-4D97-AF65-F5344CB8AC3E}">
        <p14:creationId xmlns:p14="http://schemas.microsoft.com/office/powerpoint/2010/main" val="3620875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17E8896-AA49-4FBF-8BB1-9480E622D5AF}"/>
              </a:ext>
            </a:extLst>
          </p:cNvPr>
          <p:cNvSpPr>
            <a:spLocks noGrp="1"/>
          </p:cNvSpPr>
          <p:nvPr>
            <p:ph idx="1"/>
          </p:nvPr>
        </p:nvSpPr>
        <p:spPr>
          <a:xfrm>
            <a:off x="6355080" y="1066474"/>
            <a:ext cx="4992624" cy="4910328"/>
          </a:xfrm>
        </p:spPr>
        <p:txBody>
          <a:bodyPr>
            <a:normAutofit lnSpcReduction="10000"/>
          </a:bodyPr>
          <a:lstStyle/>
          <a:p>
            <a:pPr lvl="0"/>
            <a:r>
              <a:rPr lang="en-US" sz="4400" b="1" dirty="0"/>
              <a:t>ENVIRONMENT</a:t>
            </a:r>
          </a:p>
          <a:p>
            <a:pPr lvl="0"/>
            <a:r>
              <a:rPr lang="en-US" sz="4400" b="1" dirty="0"/>
              <a:t>MOCK API</a:t>
            </a:r>
          </a:p>
          <a:p>
            <a:pPr lvl="0"/>
            <a:r>
              <a:rPr lang="en-US" dirty="0"/>
              <a:t>AUTHORIZATION </a:t>
            </a:r>
          </a:p>
          <a:p>
            <a:pPr lvl="0"/>
            <a:r>
              <a:rPr lang="en-US" dirty="0"/>
              <a:t>RUN E2E </a:t>
            </a:r>
          </a:p>
          <a:p>
            <a:r>
              <a:rPr lang="en-US" dirty="0"/>
              <a:t>RUN E2E NEWMAN</a:t>
            </a:r>
          </a:p>
          <a:p>
            <a:r>
              <a:rPr lang="en-US" dirty="0"/>
              <a:t>RUN E2E JENKINS</a:t>
            </a:r>
          </a:p>
        </p:txBody>
      </p:sp>
      <p:sp>
        <p:nvSpPr>
          <p:cNvPr id="4" name="Date Placeholder 3">
            <a:extLst>
              <a:ext uri="{FF2B5EF4-FFF2-40B4-BE49-F238E27FC236}">
                <a16:creationId xmlns:a16="http://schemas.microsoft.com/office/drawing/2014/main" id="{1CB1E77D-BC6B-46E9-A266-292BF5B66921}"/>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13E18432-CFA9-4F2E-902D-95B380693D0C}"/>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p:txBody>
          <a:bodyPr/>
          <a:lstStyle/>
          <a:p>
            <a:fld id="{2C18C1E5-FB55-42F5-BD6D-9CC153FCDBE6}" type="slidenum">
              <a:rPr lang="en-US" smtClean="0"/>
              <a:pPr/>
              <a:t>4</a:t>
            </a:fld>
            <a:endParaRPr lang="en-US" dirty="0"/>
          </a:p>
        </p:txBody>
      </p:sp>
    </p:spTree>
    <p:extLst>
      <p:ext uri="{BB962C8B-B14F-4D97-AF65-F5344CB8AC3E}">
        <p14:creationId xmlns:p14="http://schemas.microsoft.com/office/powerpoint/2010/main" val="244284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p:txBody>
          <a:bodyPr/>
          <a:lstStyle/>
          <a:p>
            <a:r>
              <a:rPr lang="en-US" b="1" dirty="0"/>
              <a:t>What is the API?</a:t>
            </a:r>
            <a:endParaRPr lang="en-US" dirty="0"/>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p:txBody>
          <a:bodyPr/>
          <a:lstStyle/>
          <a:p>
            <a:r>
              <a:rPr lang="en-US" sz="2400" dirty="0"/>
              <a:t>Application Programming Interface, which is a software intermediary that allows two applications to talk to each other</a:t>
            </a:r>
          </a:p>
          <a:p>
            <a:endParaRPr lang="en-US" sz="2400" dirty="0"/>
          </a:p>
          <a:p>
            <a:r>
              <a:rPr lang="en-US" dirty="0"/>
              <a:t>API</a:t>
            </a:r>
            <a:r>
              <a:rPr lang="en-US" sz="2400" dirty="0"/>
              <a:t> defines how the two communicate with each other using requests and responses.</a:t>
            </a:r>
          </a:p>
          <a:p>
            <a:endParaRPr lang="en-US" dirty="0"/>
          </a:p>
          <a:p>
            <a:r>
              <a:rPr lang="en-US" sz="2400" dirty="0"/>
              <a:t>Their API documentation contains information on how developers are to structure those requests and responses.</a:t>
            </a:r>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p:txBody>
          <a:bodyPr/>
          <a:lstStyle/>
          <a:p>
            <a:fld id="{2C18C1E5-FB55-42F5-BD6D-9CC153FCDBE6}" type="slidenum">
              <a:rPr lang="en-US" smtClean="0"/>
              <a:pPr/>
              <a:t>5</a:t>
            </a:fld>
            <a:endParaRPr lang="en-US" dirty="0"/>
          </a:p>
        </p:txBody>
      </p:sp>
      <p:pic>
        <p:nvPicPr>
          <p:cNvPr id="9" name="Picture Placeholder 8">
            <a:extLst>
              <a:ext uri="{FF2B5EF4-FFF2-40B4-BE49-F238E27FC236}">
                <a16:creationId xmlns:a16="http://schemas.microsoft.com/office/drawing/2014/main" id="{B9653DB6-E4E5-1049-8FF4-670844887F2F}"/>
              </a:ext>
            </a:extLst>
          </p:cNvPr>
          <p:cNvPicPr>
            <a:picLocks noGrp="1" noChangeAspect="1"/>
          </p:cNvPicPr>
          <p:nvPr>
            <p:ph type="pic" sz="quarter" idx="13"/>
          </p:nvPr>
        </p:nvPicPr>
        <p:blipFill>
          <a:blip r:embed="rId2">
            <a:extLst>
              <a:ext uri="{96DAC541-7B7A-43D3-8B79-37D633B846F1}">
                <asvg:svgBlip xmlns:asvg="http://schemas.microsoft.com/office/drawing/2016/SVG/main" r:embed="rId3"/>
              </a:ext>
            </a:extLst>
          </a:blip>
          <a:srcRect l="10982" r="10982"/>
          <a:stretch>
            <a:fillRect/>
          </a:stretch>
        </p:blipFill>
        <p:spPr>
          <a:xfrm>
            <a:off x="0" y="1332118"/>
            <a:ext cx="4041336" cy="4193763"/>
          </a:xfrm>
        </p:spPr>
      </p:pic>
    </p:spTree>
    <p:extLst>
      <p:ext uri="{BB962C8B-B14F-4D97-AF65-F5344CB8AC3E}">
        <p14:creationId xmlns:p14="http://schemas.microsoft.com/office/powerpoint/2010/main" val="179537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CDF373-B5D6-4F86-8E13-9DB2240140AA}"/>
              </a:ext>
            </a:extLst>
          </p:cNvPr>
          <p:cNvSpPr>
            <a:spLocks noGrp="1"/>
          </p:cNvSpPr>
          <p:nvPr>
            <p:ph type="title"/>
          </p:nvPr>
        </p:nvSpPr>
        <p:spPr/>
        <p:txBody>
          <a:bodyPr/>
          <a:lstStyle/>
          <a:p>
            <a:pPr lvl="0"/>
            <a:r>
              <a:rPr lang="en-US" b="1" dirty="0"/>
              <a:t>What is the JSON?</a:t>
            </a:r>
          </a:p>
        </p:txBody>
      </p:sp>
      <p:sp>
        <p:nvSpPr>
          <p:cNvPr id="7" name="Content Placeholder 6">
            <a:extLst>
              <a:ext uri="{FF2B5EF4-FFF2-40B4-BE49-F238E27FC236}">
                <a16:creationId xmlns:a16="http://schemas.microsoft.com/office/drawing/2014/main" id="{922901A9-2FA2-4FF9-8C8C-B9DE9921F62D}"/>
              </a:ext>
            </a:extLst>
          </p:cNvPr>
          <p:cNvSpPr>
            <a:spLocks noGrp="1"/>
          </p:cNvSpPr>
          <p:nvPr>
            <p:ph idx="1"/>
          </p:nvPr>
        </p:nvSpPr>
        <p:spPr>
          <a:xfrm>
            <a:off x="630935" y="2706624"/>
            <a:ext cx="5308225" cy="3383280"/>
          </a:xfrm>
        </p:spPr>
        <p:txBody>
          <a:bodyPr/>
          <a:lstStyle/>
          <a:p>
            <a:r>
              <a:rPr lang="en-US" dirty="0"/>
              <a:t>JSON stands for JavaScript Object Notation</a:t>
            </a:r>
          </a:p>
          <a:p>
            <a:r>
              <a:rPr lang="en-US" dirty="0"/>
              <a:t>JSON is a lightweight format for storing and transporting data</a:t>
            </a:r>
          </a:p>
          <a:p>
            <a:r>
              <a:rPr lang="en-US" dirty="0"/>
              <a:t>JSON is often used when data is sent from a server to a web page</a:t>
            </a:r>
          </a:p>
          <a:p>
            <a:r>
              <a:rPr lang="en-US" dirty="0"/>
              <a:t>JSON is "self-describing" and easy to understand</a:t>
            </a:r>
          </a:p>
          <a:p>
            <a:endParaRPr lang="en-US" dirty="0"/>
          </a:p>
          <a:p>
            <a:r>
              <a:rPr lang="en-US" dirty="0"/>
              <a:t>We use Visual Studio Code to create JSON file with a special format </a:t>
            </a:r>
          </a:p>
        </p:txBody>
      </p:sp>
      <p:pic>
        <p:nvPicPr>
          <p:cNvPr id="13" name="Picture Placeholder 12">
            <a:extLst>
              <a:ext uri="{FF2B5EF4-FFF2-40B4-BE49-F238E27FC236}">
                <a16:creationId xmlns:a16="http://schemas.microsoft.com/office/drawing/2014/main" id="{255C81CF-7BEB-8D60-9EE0-1FB81DF5097D}"/>
              </a:ext>
            </a:extLst>
          </p:cNvPr>
          <p:cNvPicPr>
            <a:picLocks noGrp="1" noChangeAspect="1"/>
          </p:cNvPicPr>
          <p:nvPr>
            <p:ph type="pic" sz="quarter" idx="15"/>
          </p:nvPr>
        </p:nvPicPr>
        <p:blipFill>
          <a:blip r:embed="rId2"/>
          <a:srcRect t="10836" b="10836"/>
          <a:stretch>
            <a:fillRect/>
          </a:stretch>
        </p:blipFill>
        <p:spPr>
          <a:xfrm>
            <a:off x="7357124" y="2844332"/>
            <a:ext cx="3911600" cy="2530475"/>
          </a:xfrm>
        </p:spPr>
      </p:pic>
    </p:spTree>
    <p:extLst>
      <p:ext uri="{BB962C8B-B14F-4D97-AF65-F5344CB8AC3E}">
        <p14:creationId xmlns:p14="http://schemas.microsoft.com/office/powerpoint/2010/main" val="306516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CDF373-B5D6-4F86-8E13-9DB2240140AA}"/>
              </a:ext>
            </a:extLst>
          </p:cNvPr>
          <p:cNvSpPr>
            <a:spLocks noGrp="1"/>
          </p:cNvSpPr>
          <p:nvPr>
            <p:ph type="title"/>
          </p:nvPr>
        </p:nvSpPr>
        <p:spPr/>
        <p:txBody>
          <a:bodyPr/>
          <a:lstStyle/>
          <a:p>
            <a:pPr lvl="0"/>
            <a:r>
              <a:rPr lang="en-US" b="1" dirty="0"/>
              <a:t>What is POSTMAN?</a:t>
            </a:r>
            <a:endParaRPr lang="en-US" dirty="0"/>
          </a:p>
        </p:txBody>
      </p:sp>
      <p:sp>
        <p:nvSpPr>
          <p:cNvPr id="7" name="Content Placeholder 6">
            <a:extLst>
              <a:ext uri="{FF2B5EF4-FFF2-40B4-BE49-F238E27FC236}">
                <a16:creationId xmlns:a16="http://schemas.microsoft.com/office/drawing/2014/main" id="{922901A9-2FA2-4FF9-8C8C-B9DE9921F62D}"/>
              </a:ext>
            </a:extLst>
          </p:cNvPr>
          <p:cNvSpPr>
            <a:spLocks noGrp="1"/>
          </p:cNvSpPr>
          <p:nvPr>
            <p:ph idx="1"/>
          </p:nvPr>
        </p:nvSpPr>
        <p:spPr>
          <a:xfrm>
            <a:off x="630935" y="2706624"/>
            <a:ext cx="5308225" cy="3383280"/>
          </a:xfrm>
        </p:spPr>
        <p:txBody>
          <a:bodyPr/>
          <a:lstStyle/>
          <a:p>
            <a:endParaRPr lang="en-US" sz="2400" dirty="0"/>
          </a:p>
          <a:p>
            <a:r>
              <a:rPr lang="en-US" sz="2400" dirty="0"/>
              <a:t>Postman is an API platform for building and using APIs</a:t>
            </a:r>
          </a:p>
          <a:p>
            <a:pPr marL="0" indent="0" algn="l" rtl="0">
              <a:buNone/>
            </a:pPr>
            <a:endParaRPr lang="en-US" sz="2400" dirty="0"/>
          </a:p>
          <a:p>
            <a:pPr marL="0" indent="0" algn="l" rtl="0">
              <a:buNone/>
            </a:pPr>
            <a:r>
              <a:rPr lang="en-US" sz="2400" dirty="0"/>
              <a:t>Postman is an API(application programming interface) development tool which helps to build, test and modify APIs</a:t>
            </a:r>
          </a:p>
          <a:p>
            <a:pPr marL="0" indent="0" algn="l" rtl="0">
              <a:buNone/>
            </a:pPr>
            <a:endParaRPr lang="en-US" dirty="0"/>
          </a:p>
          <a:p>
            <a:pPr marL="0" indent="0" algn="l" rtl="0">
              <a:buNone/>
            </a:pPr>
            <a:endParaRPr lang="en-US" sz="2400" dirty="0"/>
          </a:p>
        </p:txBody>
      </p:sp>
      <p:pic>
        <p:nvPicPr>
          <p:cNvPr id="11" name="Picture Placeholder 10">
            <a:extLst>
              <a:ext uri="{FF2B5EF4-FFF2-40B4-BE49-F238E27FC236}">
                <a16:creationId xmlns:a16="http://schemas.microsoft.com/office/drawing/2014/main" id="{3959ED98-E645-0AD4-1A48-2A8CECD5B176}"/>
              </a:ext>
            </a:extLst>
          </p:cNvPr>
          <p:cNvPicPr>
            <a:picLocks noGrp="1" noChangeAspect="1"/>
          </p:cNvPicPr>
          <p:nvPr>
            <p:ph type="pic" sz="quarter" idx="15"/>
          </p:nvPr>
        </p:nvPicPr>
        <p:blipFill>
          <a:blip r:embed="rId2"/>
          <a:srcRect l="11331" r="11331"/>
          <a:stretch>
            <a:fillRect/>
          </a:stretch>
        </p:blipFill>
        <p:spPr>
          <a:xfrm>
            <a:off x="7260096" y="2379215"/>
            <a:ext cx="4121075" cy="2863049"/>
          </a:xfrm>
        </p:spPr>
      </p:pic>
    </p:spTree>
    <p:extLst>
      <p:ext uri="{BB962C8B-B14F-4D97-AF65-F5344CB8AC3E}">
        <p14:creationId xmlns:p14="http://schemas.microsoft.com/office/powerpoint/2010/main" val="417741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CDF373-B5D6-4F86-8E13-9DB2240140AA}"/>
              </a:ext>
            </a:extLst>
          </p:cNvPr>
          <p:cNvSpPr>
            <a:spLocks noGrp="1"/>
          </p:cNvSpPr>
          <p:nvPr>
            <p:ph type="title"/>
          </p:nvPr>
        </p:nvSpPr>
        <p:spPr>
          <a:xfrm>
            <a:off x="400115" y="438645"/>
            <a:ext cx="4775565" cy="1645920"/>
          </a:xfrm>
        </p:spPr>
        <p:txBody>
          <a:bodyPr>
            <a:normAutofit fontScale="90000"/>
          </a:bodyPr>
          <a:lstStyle/>
          <a:p>
            <a:pPr lvl="0"/>
            <a:r>
              <a:rPr lang="en-US" dirty="0"/>
              <a:t>Why we choose POSTMAN?</a:t>
            </a:r>
          </a:p>
        </p:txBody>
      </p:sp>
      <p:sp>
        <p:nvSpPr>
          <p:cNvPr id="7" name="Content Placeholder 6">
            <a:extLst>
              <a:ext uri="{FF2B5EF4-FFF2-40B4-BE49-F238E27FC236}">
                <a16:creationId xmlns:a16="http://schemas.microsoft.com/office/drawing/2014/main" id="{922901A9-2FA2-4FF9-8C8C-B9DE9921F62D}"/>
              </a:ext>
            </a:extLst>
          </p:cNvPr>
          <p:cNvSpPr>
            <a:spLocks noGrp="1"/>
          </p:cNvSpPr>
          <p:nvPr>
            <p:ph idx="1"/>
          </p:nvPr>
        </p:nvSpPr>
        <p:spPr>
          <a:xfrm>
            <a:off x="630935" y="2706624"/>
            <a:ext cx="5308225" cy="3383280"/>
          </a:xfrm>
        </p:spPr>
        <p:txBody>
          <a:bodyPr/>
          <a:lstStyle/>
          <a:p>
            <a:endParaRPr lang="en-US" sz="2400" dirty="0"/>
          </a:p>
          <a:p>
            <a:r>
              <a:rPr lang="en-US" sz="2400" dirty="0"/>
              <a:t>Postman is a great tool when trying to dissect RESTful APIs made by others or test ones you have made yourself. It offers a sleek user interface with which to make HTML requests, without the hassle of writing a bunch of code just to test an API's functionality.</a:t>
            </a:r>
            <a:endParaRPr lang="en-US" dirty="0"/>
          </a:p>
          <a:p>
            <a:pPr marL="0" indent="0" algn="l" rtl="0">
              <a:buNone/>
            </a:pPr>
            <a:endParaRPr lang="en-US" sz="2400" dirty="0"/>
          </a:p>
        </p:txBody>
      </p:sp>
      <p:pic>
        <p:nvPicPr>
          <p:cNvPr id="11" name="Picture Placeholder 10">
            <a:extLst>
              <a:ext uri="{FF2B5EF4-FFF2-40B4-BE49-F238E27FC236}">
                <a16:creationId xmlns:a16="http://schemas.microsoft.com/office/drawing/2014/main" id="{3959ED98-E645-0AD4-1A48-2A8CECD5B176}"/>
              </a:ext>
            </a:extLst>
          </p:cNvPr>
          <p:cNvPicPr>
            <a:picLocks noGrp="1" noChangeAspect="1"/>
          </p:cNvPicPr>
          <p:nvPr>
            <p:ph type="pic" sz="quarter" idx="15"/>
          </p:nvPr>
        </p:nvPicPr>
        <p:blipFill>
          <a:blip r:embed="rId2"/>
          <a:srcRect l="11331" r="11331"/>
          <a:stretch>
            <a:fillRect/>
          </a:stretch>
        </p:blipFill>
        <p:spPr>
          <a:xfrm>
            <a:off x="7233463" y="2201662"/>
            <a:ext cx="4121075" cy="2863049"/>
          </a:xfrm>
        </p:spPr>
      </p:pic>
    </p:spTree>
    <p:extLst>
      <p:ext uri="{BB962C8B-B14F-4D97-AF65-F5344CB8AC3E}">
        <p14:creationId xmlns:p14="http://schemas.microsoft.com/office/powerpoint/2010/main" val="100508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C4F1A8-FCC8-3D31-8DE6-9E435CEF5163}"/>
              </a:ext>
            </a:extLst>
          </p:cNvPr>
          <p:cNvSpPr>
            <a:spLocks noGrp="1"/>
          </p:cNvSpPr>
          <p:nvPr>
            <p:ph type="title"/>
          </p:nvPr>
        </p:nvSpPr>
        <p:spPr/>
        <p:txBody>
          <a:bodyPr>
            <a:normAutofit/>
          </a:bodyPr>
          <a:lstStyle/>
          <a:p>
            <a:r>
              <a:rPr lang="en-US" dirty="0"/>
              <a:t>BUILD JSON SERVER</a:t>
            </a:r>
          </a:p>
        </p:txBody>
      </p:sp>
      <p:sp>
        <p:nvSpPr>
          <p:cNvPr id="7" name="Content Placeholder 6">
            <a:extLst>
              <a:ext uri="{FF2B5EF4-FFF2-40B4-BE49-F238E27FC236}">
                <a16:creationId xmlns:a16="http://schemas.microsoft.com/office/drawing/2014/main" id="{5E519B32-91D5-2FA5-5413-270EFB6BDE0A}"/>
              </a:ext>
            </a:extLst>
          </p:cNvPr>
          <p:cNvSpPr>
            <a:spLocks noGrp="1"/>
          </p:cNvSpPr>
          <p:nvPr>
            <p:ph idx="1"/>
          </p:nvPr>
        </p:nvSpPr>
        <p:spPr>
          <a:xfrm>
            <a:off x="630936" y="2706624"/>
            <a:ext cx="3931920" cy="3721608"/>
          </a:xfrm>
        </p:spPr>
        <p:txBody>
          <a:bodyPr>
            <a:normAutofit fontScale="92500" lnSpcReduction="10000"/>
          </a:bodyPr>
          <a:lstStyle/>
          <a:p>
            <a:r>
              <a:rPr lang="en-US" sz="2600" dirty="0"/>
              <a:t>The JSON server provides us with a great service in creating a full fake API and DATABASE </a:t>
            </a:r>
          </a:p>
          <a:p>
            <a:endParaRPr lang="en-US" dirty="0"/>
          </a:p>
          <a:p>
            <a:r>
              <a:rPr lang="en-US" dirty="0"/>
              <a:t>To build server we need to install </a:t>
            </a:r>
          </a:p>
          <a:p>
            <a:r>
              <a:rPr lang="en-US" dirty="0"/>
              <a:t>1-  JSON server </a:t>
            </a:r>
          </a:p>
          <a:p>
            <a:r>
              <a:rPr lang="en-US" dirty="0"/>
              <a:t>2- NODEJS</a:t>
            </a:r>
          </a:p>
          <a:p>
            <a:r>
              <a:rPr lang="en-US" dirty="0"/>
              <a:t>3- create file db.json</a:t>
            </a:r>
          </a:p>
          <a:p>
            <a:r>
              <a:rPr lang="en-US" dirty="0"/>
              <a:t>4-write this command in CMD</a:t>
            </a:r>
          </a:p>
          <a:p>
            <a:endParaRPr lang="en-US" dirty="0"/>
          </a:p>
        </p:txBody>
      </p:sp>
      <p:pic>
        <p:nvPicPr>
          <p:cNvPr id="19" name="Picture 18">
            <a:extLst>
              <a:ext uri="{FF2B5EF4-FFF2-40B4-BE49-F238E27FC236}">
                <a16:creationId xmlns:a16="http://schemas.microsoft.com/office/drawing/2014/main" id="{6A9C4673-CDE1-7B11-B863-85582E5F4736}"/>
              </a:ext>
            </a:extLst>
          </p:cNvPr>
          <p:cNvPicPr>
            <a:picLocks noChangeAspect="1"/>
          </p:cNvPicPr>
          <p:nvPr/>
        </p:nvPicPr>
        <p:blipFill>
          <a:blip r:embed="rId2"/>
          <a:stretch>
            <a:fillRect/>
          </a:stretch>
        </p:blipFill>
        <p:spPr>
          <a:xfrm>
            <a:off x="7531557" y="4300610"/>
            <a:ext cx="4029507" cy="956569"/>
          </a:xfrm>
          <a:prstGeom prst="rect">
            <a:avLst/>
          </a:prstGeom>
        </p:spPr>
      </p:pic>
      <p:pic>
        <p:nvPicPr>
          <p:cNvPr id="21" name="Picture 20">
            <a:extLst>
              <a:ext uri="{FF2B5EF4-FFF2-40B4-BE49-F238E27FC236}">
                <a16:creationId xmlns:a16="http://schemas.microsoft.com/office/drawing/2014/main" id="{B7174B56-ADCB-0013-DD70-377900BEDE86}"/>
              </a:ext>
            </a:extLst>
          </p:cNvPr>
          <p:cNvPicPr>
            <a:picLocks noChangeAspect="1"/>
          </p:cNvPicPr>
          <p:nvPr/>
        </p:nvPicPr>
        <p:blipFill>
          <a:blip r:embed="rId3"/>
          <a:stretch>
            <a:fillRect/>
          </a:stretch>
        </p:blipFill>
        <p:spPr>
          <a:xfrm>
            <a:off x="7531557" y="5355101"/>
            <a:ext cx="4029507" cy="956568"/>
          </a:xfrm>
          <a:prstGeom prst="rect">
            <a:avLst/>
          </a:prstGeom>
        </p:spPr>
      </p:pic>
    </p:spTree>
    <p:extLst>
      <p:ext uri="{BB962C8B-B14F-4D97-AF65-F5344CB8AC3E}">
        <p14:creationId xmlns:p14="http://schemas.microsoft.com/office/powerpoint/2010/main" val="2779728890"/>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2896BB-5566-4403-84AA-2FD10D9622B9}">
  <ds:schemaRefs>
    <ds:schemaRef ds:uri="http://schemas.microsoft.com/sharepoint/v3/contenttype/forms"/>
  </ds:schemaRefs>
</ds:datastoreItem>
</file>

<file path=customXml/itemProps2.xml><?xml version="1.0" encoding="utf-8"?>
<ds:datastoreItem xmlns:ds="http://schemas.openxmlformats.org/officeDocument/2006/customXml" ds:itemID="{DFA8DA88-2D67-4B30-8205-C5207871128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CFB608F-E2ED-4AA5-B472-3C2C89444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Sketch presentation</Template>
  <TotalTime>226</TotalTime>
  <Words>663</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The Hand Black</vt:lpstr>
      <vt:lpstr>The Serif Hand Black</vt:lpstr>
      <vt:lpstr>SketchyVTI</vt:lpstr>
      <vt:lpstr>API project</vt:lpstr>
      <vt:lpstr>Agenda</vt:lpstr>
      <vt:lpstr>Agenda</vt:lpstr>
      <vt:lpstr>Agenda</vt:lpstr>
      <vt:lpstr>What is the API?</vt:lpstr>
      <vt:lpstr>What is the JSON?</vt:lpstr>
      <vt:lpstr>What is POSTMAN?</vt:lpstr>
      <vt:lpstr>Why we choose POSTMAN?</vt:lpstr>
      <vt:lpstr>BUILD JSON SERVER</vt:lpstr>
      <vt:lpstr>POSTMAN UI </vt:lpstr>
      <vt:lpstr>REQUESTs</vt:lpstr>
      <vt:lpstr>POSTMAN COLLECTION</vt:lpstr>
      <vt:lpstr>POSTMAN SNEPPETS (TC) </vt:lpstr>
      <vt:lpstr>ENVIRONMENT </vt:lpstr>
      <vt:lpstr>MOCK API </vt:lpstr>
      <vt:lpstr>AUTHORIZATION </vt:lpstr>
      <vt:lpstr>RUN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project</dc:title>
  <dc:creator>Mahmoud Tarek</dc:creator>
  <cp:lastModifiedBy>Mahmoud Tarek</cp:lastModifiedBy>
  <cp:revision>18</cp:revision>
  <dcterms:created xsi:type="dcterms:W3CDTF">2022-11-18T20:29:38Z</dcterms:created>
  <dcterms:modified xsi:type="dcterms:W3CDTF">2022-11-19T07:49:12Z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