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gw6nipPX4iXvBFF9bI/KWyRPkt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97C50D-5A36-4063-B3FC-20C97F7388C4}">
  <a:tblStyle styleId="{1797C50D-5A36-4063-B3FC-20C97F7388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85823c9a0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85823c9a0d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i-TEC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5382725" y="992900"/>
            <a:ext cx="6202314" cy="3533973"/>
            <a:chOff x="0" y="0"/>
            <a:chExt cx="7633617" cy="4349505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633494" cy="207118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46436" rotWithShape="0" algn="ctr" dir="5400000" dist="15479">
                <a:srgbClr val="000000">
                  <a:alpha val="62745"/>
                </a:srgbClr>
              </a:outerShdw>
            </a:effectLst>
          </p:spPr>
          <p:txBody>
            <a:bodyPr anchorCtr="0" anchor="ctr" bIns="74275" lIns="74275" spcFirstLastPara="1" rIns="74275" wrap="square" tIns="7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733817" y="0"/>
              <a:ext cx="5899800" cy="20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3825" lIns="123825" spcFirstLastPara="1" rIns="123825" wrap="square" tIns="123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50"/>
                <a:buFont typeface="Calibri"/>
                <a:buNone/>
              </a:pPr>
              <a:r>
                <a:rPr lang="es-CL" sz="32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Ignacio Gatica</a:t>
              </a:r>
              <a:endParaRPr sz="1137"/>
            </a:p>
            <a:p>
              <a:pPr indent="-345685" lvl="1" marL="742967" rtl="0" algn="l">
                <a:lnSpc>
                  <a:spcPct val="90000"/>
                </a:lnSpc>
                <a:spcBef>
                  <a:spcPts val="1138"/>
                </a:spcBef>
                <a:spcAft>
                  <a:spcPts val="0"/>
                </a:spcAft>
                <a:buClr>
                  <a:schemeClr val="lt1"/>
                </a:buClr>
                <a:buSzPts val="2519"/>
                <a:buFont typeface="Calibri"/>
                <a:buChar char="•"/>
              </a:pPr>
              <a:r>
                <a:rPr lang="es-CL" sz="2518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Fullstack</a:t>
              </a:r>
              <a:endParaRPr sz="1137">
                <a:solidFill>
                  <a:schemeClr val="dk1"/>
                </a:solidFill>
              </a:endParaRPr>
            </a:p>
            <a:p>
              <a:pPr indent="-345685" lvl="1" marL="742967" rtl="0" algn="l">
                <a:lnSpc>
                  <a:spcPct val="90000"/>
                </a:lnSpc>
                <a:spcBef>
                  <a:spcPts val="378"/>
                </a:spcBef>
                <a:spcAft>
                  <a:spcPts val="0"/>
                </a:spcAft>
                <a:buClr>
                  <a:schemeClr val="lt1"/>
                </a:buClr>
                <a:buSzPts val="2519"/>
                <a:buFont typeface="Calibri"/>
                <a:buChar char="•"/>
              </a:pPr>
              <a:r>
                <a:rPr lang="es-CL" sz="2518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Desarrollar web y app móvil</a:t>
              </a:r>
              <a:endParaRPr sz="251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07118" y="207118"/>
              <a:ext cx="1526700" cy="16569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46436" rotWithShape="0" algn="ctr" dir="5400000" dist="15479">
                <a:srgbClr val="000000">
                  <a:alpha val="62745"/>
                </a:srgbClr>
              </a:outerShdw>
            </a:effectLst>
          </p:spPr>
          <p:txBody>
            <a:bodyPr anchorCtr="0" anchor="ctr" bIns="74275" lIns="74275" spcFirstLastPara="1" rIns="74275" wrap="square" tIns="7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2278305"/>
              <a:ext cx="7633494" cy="207118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46436" rotWithShape="0" algn="ctr" dir="5400000" dist="15479">
                <a:srgbClr val="000000">
                  <a:alpha val="62745"/>
                </a:srgbClr>
              </a:outerShdw>
            </a:effectLst>
          </p:spPr>
          <p:txBody>
            <a:bodyPr anchorCtr="0" anchor="ctr" bIns="74275" lIns="74275" spcFirstLastPara="1" rIns="74275" wrap="square" tIns="7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733817" y="2278305"/>
              <a:ext cx="5899800" cy="20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3825" lIns="123825" spcFirstLastPara="1" rIns="123825" wrap="square" tIns="123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50"/>
                <a:buFont typeface="Calibri"/>
                <a:buNone/>
              </a:pPr>
              <a:r>
                <a:rPr lang="es-CL" sz="32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Juan José Buitrago</a:t>
              </a:r>
              <a:endParaRPr sz="1137"/>
            </a:p>
            <a:p>
              <a:pPr indent="-345685" lvl="1" marL="742967" rtl="0" algn="l">
                <a:lnSpc>
                  <a:spcPct val="90000"/>
                </a:lnSpc>
                <a:spcBef>
                  <a:spcPts val="1138"/>
                </a:spcBef>
                <a:spcAft>
                  <a:spcPts val="0"/>
                </a:spcAft>
                <a:buClr>
                  <a:schemeClr val="lt1"/>
                </a:buClr>
                <a:buSzPts val="2519"/>
                <a:buFont typeface="Calibri"/>
                <a:buChar char="•"/>
              </a:pPr>
              <a:r>
                <a:rPr lang="es-CL" sz="2518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Fullstack</a:t>
              </a:r>
              <a:endParaRPr sz="1137">
                <a:solidFill>
                  <a:schemeClr val="dk1"/>
                </a:solidFill>
              </a:endParaRPr>
            </a:p>
            <a:p>
              <a:pPr indent="-345685" lvl="1" marL="742967" rtl="0" algn="l">
                <a:lnSpc>
                  <a:spcPct val="90000"/>
                </a:lnSpc>
                <a:spcBef>
                  <a:spcPts val="378"/>
                </a:spcBef>
                <a:spcAft>
                  <a:spcPts val="0"/>
                </a:spcAft>
                <a:buClr>
                  <a:schemeClr val="lt1"/>
                </a:buClr>
                <a:buSzPts val="2519"/>
                <a:buFont typeface="Calibri"/>
                <a:buChar char="•"/>
              </a:pPr>
              <a:r>
                <a:rPr lang="es-CL" sz="2518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Desarrollar web y app móvil</a:t>
              </a:r>
              <a:endParaRPr sz="251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07118" y="2485423"/>
              <a:ext cx="1526700" cy="16569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46436" rotWithShape="0" algn="ctr" dir="5400000" dist="15479">
                <a:srgbClr val="000000">
                  <a:alpha val="62745"/>
                </a:srgbClr>
              </a:outerShdw>
            </a:effectLst>
          </p:spPr>
          <p:txBody>
            <a:bodyPr anchorCtr="0" anchor="ctr" bIns="74275" lIns="74275" spcFirstLastPara="1" rIns="74275" wrap="square" tIns="7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i-TEC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238315" y="2101691"/>
            <a:ext cx="3609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1" name="Google Shape;101;p2"/>
          <p:cNvGrpSpPr/>
          <p:nvPr/>
        </p:nvGrpSpPr>
        <p:grpSpPr>
          <a:xfrm>
            <a:off x="5382725" y="4781522"/>
            <a:ext cx="6202314" cy="1682850"/>
            <a:chOff x="0" y="2278305"/>
            <a:chExt cx="7633617" cy="2071200"/>
          </a:xfrm>
        </p:grpSpPr>
        <p:sp>
          <p:nvSpPr>
            <p:cNvPr id="102" name="Google Shape;102;p2"/>
            <p:cNvSpPr/>
            <p:nvPr/>
          </p:nvSpPr>
          <p:spPr>
            <a:xfrm>
              <a:off x="0" y="2278305"/>
              <a:ext cx="7633500" cy="20712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46436" rotWithShape="0" algn="ctr" dir="5400000" dist="15479">
                <a:srgbClr val="000000">
                  <a:alpha val="62750"/>
                </a:srgbClr>
              </a:outerShdw>
            </a:effectLst>
          </p:spPr>
          <p:txBody>
            <a:bodyPr anchorCtr="0" anchor="ctr" bIns="74275" lIns="74275" spcFirstLastPara="1" rIns="74275" wrap="square" tIns="7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1733817" y="2278305"/>
              <a:ext cx="5899800" cy="20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3825" lIns="123825" spcFirstLastPara="1" rIns="123825" wrap="square" tIns="123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50"/>
                <a:buFont typeface="Calibri"/>
                <a:buNone/>
              </a:pPr>
              <a:r>
                <a:rPr lang="es-CL" sz="32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Marco Sepúlveda</a:t>
              </a:r>
              <a:endParaRPr sz="1137"/>
            </a:p>
            <a:p>
              <a:pPr indent="-345685" lvl="1" marL="742967" rtl="0" algn="l">
                <a:lnSpc>
                  <a:spcPct val="90000"/>
                </a:lnSpc>
                <a:spcBef>
                  <a:spcPts val="1138"/>
                </a:spcBef>
                <a:spcAft>
                  <a:spcPts val="0"/>
                </a:spcAft>
                <a:buClr>
                  <a:schemeClr val="lt1"/>
                </a:buClr>
                <a:buSzPts val="2519"/>
                <a:buFont typeface="Calibri"/>
                <a:buChar char="•"/>
              </a:pPr>
              <a:r>
                <a:rPr lang="es-CL" sz="2518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Fullstack</a:t>
              </a:r>
              <a:endParaRPr sz="1137">
                <a:solidFill>
                  <a:schemeClr val="dk1"/>
                </a:solidFill>
              </a:endParaRPr>
            </a:p>
            <a:p>
              <a:pPr indent="-345685" lvl="1" marL="742967" rtl="0" algn="l">
                <a:lnSpc>
                  <a:spcPct val="90000"/>
                </a:lnSpc>
                <a:spcBef>
                  <a:spcPts val="378"/>
                </a:spcBef>
                <a:spcAft>
                  <a:spcPts val="0"/>
                </a:spcAft>
                <a:buClr>
                  <a:schemeClr val="lt1"/>
                </a:buClr>
                <a:buSzPts val="2519"/>
                <a:buFont typeface="Calibri"/>
                <a:buChar char="•"/>
              </a:pPr>
              <a:r>
                <a:rPr lang="es-CL" sz="2518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Desarrollar web y app móvil</a:t>
              </a:r>
              <a:endParaRPr sz="251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07118" y="2485423"/>
              <a:ext cx="1526700" cy="16569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46436" rotWithShape="0" algn="ctr" dir="5400000" dist="15479">
                <a:srgbClr val="000000">
                  <a:alpha val="62750"/>
                </a:srgbClr>
              </a:outerShdw>
            </a:effectLst>
          </p:spPr>
          <p:txBody>
            <a:bodyPr anchorCtr="0" anchor="ctr" bIns="74275" lIns="74275" spcFirstLastPara="1" rIns="74275" wrap="square" tIns="7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Situación Actual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chemeClr val="dk1"/>
                </a:solidFill>
              </a:rPr>
              <a:t>Implementar un sistema web centralizado para la gestión integral de activos tecnológicos (hardware, software y soporte técnico). La plataforma permitirá crear, modificar activos TI, seguimiento completo del despacho y mantención, gestionar solicitudes de usuarios, además generación de reportes. Como complemento, se desarrollará una </a:t>
            </a:r>
            <a:r>
              <a:rPr b="1" lang="es-CL" sz="1600">
                <a:solidFill>
                  <a:schemeClr val="dk1"/>
                </a:solidFill>
              </a:rPr>
              <a:t>app móvil</a:t>
            </a:r>
            <a:r>
              <a:rPr lang="es-CL" sz="1600">
                <a:solidFill>
                  <a:schemeClr val="dk1"/>
                </a:solidFill>
              </a:rPr>
              <a:t> para que el usuario final pueda </a:t>
            </a:r>
            <a:r>
              <a:rPr b="1" lang="es-CL" sz="1600">
                <a:solidFill>
                  <a:schemeClr val="dk1"/>
                </a:solidFill>
              </a:rPr>
              <a:t>solicitar asistencia técnica y escanear códigos</a:t>
            </a:r>
            <a:r>
              <a:rPr lang="es-CL" sz="1600">
                <a:solidFill>
                  <a:schemeClr val="dk1"/>
                </a:solidFill>
              </a:rPr>
              <a:t> (barras/QR/NFC), agilizando el registro de activos y solicitudes.</a:t>
            </a:r>
            <a:endParaRPr sz="2500"/>
          </a:p>
        </p:txBody>
      </p:sp>
      <p:sp>
        <p:nvSpPr>
          <p:cNvPr id="115" name="Google Shape;115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-25" y="77780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4"/>
          <p:cNvSpPr txBox="1"/>
          <p:nvPr/>
        </p:nvSpPr>
        <p:spPr>
          <a:xfrm>
            <a:off x="-24" y="2575521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614550" y="1424299"/>
            <a:ext cx="10962900" cy="106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el sistema i-Tec, una plataforma web responsiva y aplicación móvil para la gestión integral de activos tecnológicos, que permita registrar, consultar, mover y reportar hardware y software mediante escaneo de códigos de barras, QR o NFC. </a:t>
            </a:r>
            <a:endParaRPr sz="2000"/>
          </a:p>
        </p:txBody>
      </p:sp>
      <p:sp>
        <p:nvSpPr>
          <p:cNvPr id="126" name="Google Shape;126;p4"/>
          <p:cNvSpPr/>
          <p:nvPr/>
        </p:nvSpPr>
        <p:spPr>
          <a:xfrm>
            <a:off x="408725" y="3306750"/>
            <a:ext cx="11374500" cy="341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Analizar y definir los requisitos funcionales y no funcionales del sistema i-Tec.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la base de datos relacional y la arquitectura del sistema, considerando la escalabilidad y seguridad.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el backend con Flask y MySQL/PostgreSQL, integrando los módulos de autenticación, gestión de usuarios y monitoreo de activos TI.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el frontend responsive con Bootstrap para web y la aplicación móvil para escaneo de códigos de barras, QR y NFC.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la funcionalidad de registro, consulta, actualización y eliminación de datos, así como la atención de solicitudes técnicas mediante roles definidos.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reportes exportables en PDF y Excel para la gestión de activos y el comportamiento de los usuarios.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pruebas de funcionalidad, usabilidad, integración y rendimiento del sistema.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Documentar el desarrollo, elaborando manuales de usuario y técnicos.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Desplegar el sistema en un entorno de producción simulado y verificar la correcta recepción de activos a través de la aplicación móvil.</a:t>
            </a:r>
            <a:endParaRPr sz="1600"/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33" name="Google Shape;133;p5"/>
          <p:cNvSpPr txBox="1"/>
          <p:nvPr/>
        </p:nvSpPr>
        <p:spPr>
          <a:xfrm>
            <a:off x="1" y="2754831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9" name="Google Shape;139;g385823c9a0d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13200" y="0"/>
            <a:ext cx="1977400" cy="4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385823c9a0d_0_14"/>
          <p:cNvSpPr txBox="1"/>
          <p:nvPr/>
        </p:nvSpPr>
        <p:spPr>
          <a:xfrm>
            <a:off x="171899" y="62525"/>
            <a:ext cx="374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“i-TEC”</a:t>
            </a:r>
            <a:endParaRPr/>
          </a:p>
        </p:txBody>
      </p:sp>
      <p:cxnSp>
        <p:nvCxnSpPr>
          <p:cNvPr id="141" name="Google Shape;141;g385823c9a0d_0_14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42" name="Google Shape;142;g385823c9a0d_0_14"/>
          <p:cNvGraphicFramePr/>
          <p:nvPr/>
        </p:nvGraphicFramePr>
        <p:xfrm>
          <a:off x="307675" y="43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{1797C50D-5A36-4063-B3FC-20C97F7388C4}</a:tableStyleId>
              </a:tblPr>
              <a:tblGrid>
                <a:gridCol w="1354500"/>
                <a:gridCol w="582750"/>
                <a:gridCol w="567025"/>
                <a:gridCol w="567025"/>
                <a:gridCol w="567025"/>
                <a:gridCol w="567025"/>
                <a:gridCol w="567025"/>
                <a:gridCol w="567025"/>
                <a:gridCol w="567025"/>
                <a:gridCol w="582750"/>
                <a:gridCol w="551275"/>
                <a:gridCol w="567025"/>
                <a:gridCol w="567025"/>
                <a:gridCol w="567025"/>
                <a:gridCol w="567025"/>
                <a:gridCol w="567025"/>
                <a:gridCol w="567025"/>
                <a:gridCol w="567025"/>
                <a:gridCol w="567025"/>
              </a:tblGrid>
              <a:tr h="359625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E2EFD9"/>
                    </a:solidFill>
                  </a:tcPr>
                </a:tc>
                <a:tc hMerge="1"/>
                <a:tc hMerge="1"/>
                <a:tc hMerge="1"/>
                <a:tc gridSpan="11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BE5D5"/>
                    </a:solidFill>
                  </a:tcPr>
                </a:tc>
                <a:tc hMerge="1"/>
                <a:tc hMerge="1"/>
              </a:tr>
              <a:tr h="359625">
                <a:tc v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S2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S3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S4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S5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S6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S7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S8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S9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S10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S11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S12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S13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S14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S15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S16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S17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S18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25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Planificación del proyecto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4694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Levantamiento y definición de requisitos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4694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Diseño de base de datos y arquitectura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4694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Mockups y prototipos de interfaz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117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Implementación backend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117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Implementación frontend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117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móvil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4694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Integración de módulos y pruebas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117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Generación de reportes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4694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Despliegue y documentación final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117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pruebas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596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preparar presentación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3117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presentar 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