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VBO8UCmz6L/9BpBT03xN1MRD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4bd8423d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94bd8423d0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4bd8423d0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94bd8423d0_0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4bd8423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94bd8423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4bd8423d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94bd8423d0_0_1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4bd8423d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94bd8423d0_0_2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4bd8423d0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94bd8423d0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4bd8423d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94bd8423d0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g394bd8423d0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94bd8423d0_0_9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4" name="Google Shape;174;g394bd8423d0_0_3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g394bd8423d0_0_35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6" name="Google Shape;176;g394bd8423d0_0_3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3550" y="2211197"/>
            <a:ext cx="10183525" cy="46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94bd8423d0_0_3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4417" y="1075392"/>
            <a:ext cx="10147350" cy="12093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94bd8423d0_0_35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0" y="1432655"/>
            <a:ext cx="1219199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9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b="0" i="0" sz="24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g394bd8423d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g394bd8423d0_0_0"/>
          <p:cNvGrpSpPr/>
          <p:nvPr/>
        </p:nvGrpSpPr>
        <p:grpSpPr>
          <a:xfrm>
            <a:off x="5382725" y="992900"/>
            <a:ext cx="6202314" cy="3533973"/>
            <a:chOff x="0" y="0"/>
            <a:chExt cx="7633617" cy="4349505"/>
          </a:xfrm>
        </p:grpSpPr>
        <p:sp>
          <p:nvSpPr>
            <p:cNvPr id="92" name="Google Shape;92;g394bd8423d0_0_0"/>
            <p:cNvSpPr/>
            <p:nvPr/>
          </p:nvSpPr>
          <p:spPr>
            <a:xfrm>
              <a:off x="0" y="0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g394bd8423d0_0_0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Ignacio Gatica</a:t>
              </a:r>
              <a:endParaRPr sz="1137"/>
            </a:p>
            <a:p>
              <a:pPr indent="-345685" lvl="1" marL="742967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indent="-345685" lvl="1" marL="742967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394bd8423d0_0_0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394bd8423d0_0_0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394bd8423d0_0_0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Juan José Buitrago</a:t>
              </a:r>
              <a:endParaRPr sz="1137"/>
            </a:p>
            <a:p>
              <a:pPr indent="-345685" lvl="1" marL="742967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indent="-345685" lvl="1" marL="742967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g394bd8423d0_0_0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g394bd8423d0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9" name="Google Shape;99;g394bd8423d0_0_0"/>
          <p:cNvSpPr txBox="1"/>
          <p:nvPr/>
        </p:nvSpPr>
        <p:spPr>
          <a:xfrm>
            <a:off x="238315" y="21016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g394bd8423d0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g394bd8423d0_0_0"/>
          <p:cNvGrpSpPr/>
          <p:nvPr/>
        </p:nvGrpSpPr>
        <p:grpSpPr>
          <a:xfrm>
            <a:off x="5382725" y="4781522"/>
            <a:ext cx="6202314" cy="1682850"/>
            <a:chOff x="0" y="2278305"/>
            <a:chExt cx="7633617" cy="2071200"/>
          </a:xfrm>
        </p:grpSpPr>
        <p:sp>
          <p:nvSpPr>
            <p:cNvPr id="102" name="Google Shape;102;g394bd8423d0_0_0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g394bd8423d0_0_0"/>
            <p:cNvSpPr txBox="1"/>
            <p:nvPr/>
          </p:nvSpPr>
          <p:spPr>
            <a:xfrm>
              <a:off x="1733817" y="2278305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3825" lIns="123825" spcFirstLastPara="1" rIns="123825" wrap="square" tIns="1238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50"/>
                <a:buFont typeface="Calibri"/>
                <a:buNone/>
              </a:pPr>
              <a:r>
                <a:rPr lang="es-CL" sz="32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Marco Sepúlveda</a:t>
              </a:r>
              <a:endParaRPr sz="1137"/>
            </a:p>
            <a:p>
              <a:pPr indent="-345685" lvl="1" marL="742967" rtl="0" algn="l">
                <a:lnSpc>
                  <a:spcPct val="90000"/>
                </a:lnSpc>
                <a:spcBef>
                  <a:spcPts val="113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Fullstack</a:t>
              </a:r>
              <a:endParaRPr sz="1137">
                <a:solidFill>
                  <a:schemeClr val="dk1"/>
                </a:solidFill>
              </a:endParaRPr>
            </a:p>
            <a:p>
              <a:pPr indent="-345685" lvl="1" marL="742967" rtl="0" algn="l">
                <a:lnSpc>
                  <a:spcPct val="90000"/>
                </a:lnSpc>
                <a:spcBef>
                  <a:spcPts val="378"/>
                </a:spcBef>
                <a:spcAft>
                  <a:spcPts val="0"/>
                </a:spcAft>
                <a:buClr>
                  <a:schemeClr val="lt1"/>
                </a:buClr>
                <a:buSzPts val="2519"/>
                <a:buFont typeface="Calibri"/>
                <a:buChar char="•"/>
              </a:pPr>
              <a:r>
                <a:rPr lang="es-CL" sz="2518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Desarrollar web y app móvil</a:t>
              </a:r>
              <a:endParaRPr sz="251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394bd8423d0_0_0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6436" rotWithShape="0" algn="ctr" dir="5400000" dist="15479">
                <a:srgbClr val="000000">
                  <a:alpha val="62750"/>
                </a:srgbClr>
              </a:outerShdw>
            </a:effectLst>
          </p:spPr>
          <p:txBody>
            <a:bodyPr anchorCtr="0" anchor="ctr" bIns="74275" lIns="74275" spcFirstLastPara="1" rIns="74275" wrap="square" tIns="74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g394bd8423d0_0_1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94bd8423d0_0_17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g394bd8423d0_0_173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g394bd8423d0_0_173"/>
          <p:cNvSpPr/>
          <p:nvPr/>
        </p:nvSpPr>
        <p:spPr>
          <a:xfrm>
            <a:off x="275400" y="1777350"/>
            <a:ext cx="5018400" cy="48669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la gestión de activos tecnológicos (hardware, software y soporte técnico) se realiza de manera manual o dispersa entre distintos documentos y planillas.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 genera dificultades en el seguimiento del ciclo de vida de los equipos, duplicación de información, lentitud en la atención de solicitudes técnicas y falta de trazabilidad sobre los movimientos de los activos.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una herramienta centralizada que integre la información y permita al personal de soporte y a los usuarios finales interactuar de forma eficiente con el inventario tecnológico y las solicitudes de mantenimiento.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394bd8423d0_0_173"/>
          <p:cNvSpPr/>
          <p:nvPr/>
        </p:nvSpPr>
        <p:spPr>
          <a:xfrm>
            <a:off x="6634225" y="1777350"/>
            <a:ext cx="4656600" cy="48669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600">
                <a:solidFill>
                  <a:schemeClr val="dk1"/>
                </a:solidFill>
              </a:rPr>
              <a:t>Implementar un sistema web centralizado para la gestión integral de activos tecnológicos (hardware, software y soporte técnico). La plataforma permitirá crear, modificar activos TI, seguimiento completo del despacho y mantención, gestionar solicitudes de usuarios, además generación de reportes. Como complemento, se desarrollará una </a:t>
            </a:r>
            <a:r>
              <a:rPr b="1" lang="es-CL" sz="1600">
                <a:solidFill>
                  <a:schemeClr val="dk1"/>
                </a:solidFill>
              </a:rPr>
              <a:t>app móvil</a:t>
            </a:r>
            <a:r>
              <a:rPr lang="es-CL" sz="1600">
                <a:solidFill>
                  <a:schemeClr val="dk1"/>
                </a:solidFill>
              </a:rPr>
              <a:t> para que el usuario final pueda </a:t>
            </a:r>
            <a:r>
              <a:rPr b="1" lang="es-CL" sz="1600">
                <a:solidFill>
                  <a:schemeClr val="dk1"/>
                </a:solidFill>
              </a:rPr>
              <a:t>solicitar asistencia técnica y escanear códigos</a:t>
            </a:r>
            <a:r>
              <a:rPr lang="es-CL" sz="1600">
                <a:solidFill>
                  <a:schemeClr val="dk1"/>
                </a:solidFill>
              </a:rPr>
              <a:t> (barras/QR/NFC), agilizando el registro de activos y solicitudes.</a:t>
            </a:r>
            <a:endParaRPr sz="2500"/>
          </a:p>
        </p:txBody>
      </p:sp>
      <p:sp>
        <p:nvSpPr>
          <p:cNvPr id="114" name="Google Shape;114;g394bd8423d0_0_173"/>
          <p:cNvSpPr/>
          <p:nvPr/>
        </p:nvSpPr>
        <p:spPr>
          <a:xfrm>
            <a:off x="5456903" y="3736258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94bd8423d0_0_17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g394bd8423d0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94bd8423d0_0_258"/>
          <p:cNvSpPr txBox="1"/>
          <p:nvPr/>
        </p:nvSpPr>
        <p:spPr>
          <a:xfrm>
            <a:off x="-25" y="777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g394bd8423d0_0_258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g394bd8423d0_0_258"/>
          <p:cNvSpPr txBox="1"/>
          <p:nvPr/>
        </p:nvSpPr>
        <p:spPr>
          <a:xfrm>
            <a:off x="-24" y="257552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94bd8423d0_0_258"/>
          <p:cNvSpPr/>
          <p:nvPr/>
        </p:nvSpPr>
        <p:spPr>
          <a:xfrm>
            <a:off x="614550" y="1424299"/>
            <a:ext cx="10962900" cy="10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sistema i-Tec, una plataforma web responsiva y aplicación móvil para la gestión integral de activos tecnológicos, que permita registrar, consultar, mover y reportar hardware y software mediante escaneo de códigos de barras, QR o NFC. </a:t>
            </a:r>
            <a:endParaRPr sz="2000"/>
          </a:p>
        </p:txBody>
      </p:sp>
      <p:sp>
        <p:nvSpPr>
          <p:cNvPr id="125" name="Google Shape;125;g394bd8423d0_0_258"/>
          <p:cNvSpPr/>
          <p:nvPr/>
        </p:nvSpPr>
        <p:spPr>
          <a:xfrm>
            <a:off x="408725" y="3306750"/>
            <a:ext cx="11374500" cy="341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y definir los requisitos funcionales y no funcionales del sistema i-Tec.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base de datos relacional y la arquitectura del sistema, considerando la escalabilidad y seguridad.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backend con Flask y MySQL/PostgreSQL, integrando los módulos de autenticación, gestión de usuarios y monitoreo de activos TI.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el frontend responsive con Bootstrap para web y la aplicación móvil para escaneo de códigos de barras, QR y NFC.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la funcionalidad de registro, consulta, actualización y eliminación de datos, así como la atención de solicitudes técnicas mediante roles definidos.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reportes exportables en PDF y Excel para la gestión de activos y el comportamiento de los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de funcionalidad, usabilidad, integración y rendimiento del sistema.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el desarrollo, elaborando manuales de usuario y técnicos.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Desplegar el sistema en un entorno de producción simulado y verificar la correcta recepción de activos a través de la aplicación móvil.</a:t>
            </a:r>
            <a:endParaRPr sz="1600"/>
          </a:p>
        </p:txBody>
      </p:sp>
      <p:sp>
        <p:nvSpPr>
          <p:cNvPr id="126" name="Google Shape;126;g394bd8423d0_0_258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5"/>
          <p:cNvSpPr/>
          <p:nvPr/>
        </p:nvSpPr>
        <p:spPr>
          <a:xfrm>
            <a:off x="540950" y="1989700"/>
            <a:ext cx="11305500" cy="472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</a:rPr>
              <a:t>Alcances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Desarrollo de una plataforma web centralizada para la gestión de activos tecnológicos, incluyendo registro, consulta, actualización y eliminación de información.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Implementación de módulos de gestión de activos, gestión de usuarios y seguimiento de solicitudes técnicas.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Integración con tecnologías de escaneo de códigos (barras, QR, NFC) para agilizar los procesos de registro y movimiento de activos.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Creación de una aplicación móvil para que los usuarios finales puedan registrar solicitudes y escanear activos desde sus dispositivos.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 sz="1200">
                <a:solidFill>
                  <a:schemeClr val="dk1"/>
                </a:solidFill>
              </a:rPr>
              <a:t>Generación de reportes exportables (PDF y Excel) sobre activos, solicitudes y mantenimientos.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200">
                <a:solidFill>
                  <a:schemeClr val="dk1"/>
                </a:solidFill>
              </a:rPr>
              <a:t>Limitaciones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 sz="1100">
                <a:solidFill>
                  <a:schemeClr val="dk1"/>
                </a:solidFill>
              </a:rPr>
              <a:t>El sistema será desplegado en un entorno simulado, sin conexión real con los sistemas corporativos existentes.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 sz="1100">
                <a:solidFill>
                  <a:schemeClr val="dk1"/>
                </a:solidFill>
              </a:rPr>
              <a:t>La app móvil estará disponible solo para Android en su versión inicial.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 sz="1100">
                <a:solidFill>
                  <a:schemeClr val="dk1"/>
                </a:solidFill>
              </a:rPr>
              <a:t>No se incluye la integración con plataformas externas de gestión (por ejemplo, ERP o HelpDesk).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CL" sz="1100">
                <a:solidFill>
                  <a:schemeClr val="dk1"/>
                </a:solidFill>
              </a:rPr>
              <a:t>La solución se centrará en la gestión interna de activos TI, sin considerar compras o control presupuestario.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-CL" sz="1200">
                <a:solidFill>
                  <a:schemeClr val="dk1"/>
                </a:solidFill>
              </a:rPr>
            </a:b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7916"/>
              </a:lnSpc>
              <a:spcBef>
                <a:spcPts val="12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693925" y="2438524"/>
            <a:ext cx="10962900" cy="1066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el desarrollo de nuestro proyecto utilizaremos la metodología tradicional de cascada, ya que no tendremos grandes cambios dentro del desarrollo</a:t>
            </a:r>
            <a:endParaRPr sz="2000"/>
          </a:p>
        </p:txBody>
      </p:sp>
      <p:sp>
        <p:nvSpPr>
          <p:cNvPr id="144" name="Google Shape;144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g394bd8423d0_0_3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94bd8423d0_0_344"/>
          <p:cNvSpPr txBox="1"/>
          <p:nvPr/>
        </p:nvSpPr>
        <p:spPr>
          <a:xfrm>
            <a:off x="1" y="249395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g394bd8423d0_0_34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g394bd8423d0_0_34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g394bd8423d0_0_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g394bd8423d0_0_36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g394bd8423d0_0_3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9275" y="1577975"/>
            <a:ext cx="7265624" cy="45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94bd8423d0_0_36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7" name="Google Shape;16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8127" y="1710600"/>
            <a:ext cx="5824022" cy="48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5">
            <a:alphaModFix/>
          </a:blip>
          <a:srcRect b="1359" l="80" r="-80" t="-1360"/>
          <a:stretch/>
        </p:blipFill>
        <p:spPr>
          <a:xfrm>
            <a:off x="2971539" y="1061644"/>
            <a:ext cx="5794174" cy="69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I-TEC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