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i-TEC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2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550" y="2211197"/>
            <a:ext cx="10183525" cy="46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4417" y="1075392"/>
            <a:ext cx="10147350" cy="120931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92400" y="738230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2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 b="0" l="4253" r="6196" t="12823"/>
          <a:stretch/>
        </p:blipFill>
        <p:spPr>
          <a:xfrm>
            <a:off x="1535500" y="1754025"/>
            <a:ext cx="9220250" cy="46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4" name="Google Shape;1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1604300" y="163600"/>
            <a:ext cx="812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2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2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4" title="bd.png"/>
          <p:cNvPicPr preferRelativeResize="0"/>
          <p:nvPr/>
        </p:nvPicPr>
        <p:blipFill rotWithShape="1">
          <a:blip r:embed="rId4">
            <a:alphaModFix/>
          </a:blip>
          <a:srcRect b="3809" l="0" r="0" t="0"/>
          <a:stretch/>
        </p:blipFill>
        <p:spPr>
          <a:xfrm>
            <a:off x="6062850" y="951825"/>
            <a:ext cx="5002300" cy="54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/>
        </p:nvSpPr>
        <p:spPr>
          <a:xfrm>
            <a:off x="308925" y="2117025"/>
            <a:ext cx="4373400" cy="296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493725" y="1552375"/>
            <a:ext cx="418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 de Trazabilidad NFC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493725" y="2346625"/>
            <a:ext cx="3993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</a:rPr>
              <a:t>Esta base de datos establece un sistema completo de </a:t>
            </a:r>
            <a:r>
              <a:rPr b="1" lang="es-CL" sz="1200">
                <a:solidFill>
                  <a:schemeClr val="dk1"/>
                </a:solidFill>
              </a:rPr>
              <a:t>Gestión de Activos e Inventario</a:t>
            </a:r>
            <a:r>
              <a:rPr lang="es-CL" sz="1200">
                <a:solidFill>
                  <a:schemeClr val="dk1"/>
                </a:solidFill>
              </a:rPr>
              <a:t>, utilizando la tecnología </a:t>
            </a:r>
            <a:r>
              <a:rPr b="1" lang="es-CL" sz="1200">
                <a:solidFill>
                  <a:schemeClr val="dk1"/>
                </a:solidFill>
              </a:rPr>
              <a:t>NFC</a:t>
            </a:r>
            <a:r>
              <a:rPr lang="es-CL" sz="1200">
                <a:solidFill>
                  <a:schemeClr val="dk1"/>
                </a:solidFill>
              </a:rPr>
              <a:t> como mecanismo de registro fundamental. El diseño se centra en la tabla de </a:t>
            </a:r>
            <a:r>
              <a:rPr b="1" lang="es-CL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productos</a:t>
            </a:r>
            <a:r>
              <a:rPr lang="es-CL" sz="1200">
                <a:solidFill>
                  <a:schemeClr val="dk1"/>
                </a:solidFill>
              </a:rPr>
              <a:t> (el qué) y la tabla de </a:t>
            </a:r>
            <a:r>
              <a:rPr b="1" lang="es-CL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usuarios</a:t>
            </a:r>
            <a:r>
              <a:rPr lang="es-CL" sz="1200">
                <a:solidFill>
                  <a:schemeClr val="dk1"/>
                </a:solidFill>
              </a:rPr>
              <a:t> (el quién), respaldadas por catálogos. La clave de la trazabilidad reside en la tabla </a:t>
            </a:r>
            <a:r>
              <a:rPr b="1" lang="es-CL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nfc_readings</a:t>
            </a:r>
            <a:r>
              <a:rPr lang="es-CL" sz="1200">
                <a:solidFill>
                  <a:schemeClr val="dk1"/>
                </a:solidFill>
              </a:rPr>
              <a:t>, que captura el dato crudo del contacto NFC, el cual alimenta directamente al </a:t>
            </a:r>
            <a:r>
              <a:rPr b="1" lang="es-CL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historico_asignaciones</a:t>
            </a:r>
            <a:r>
              <a:rPr lang="es-CL" sz="1200">
                <a:solidFill>
                  <a:schemeClr val="dk1"/>
                </a:solidFill>
              </a:rPr>
              <a:t> y </a:t>
            </a:r>
            <a:r>
              <a:rPr b="1" lang="es-CL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mantenimientos</a:t>
            </a:r>
            <a:r>
              <a:rPr lang="es-CL" sz="1200">
                <a:solidFill>
                  <a:schemeClr val="dk1"/>
                </a:solidFill>
              </a:rPr>
              <a:t> para crear un registro auditable, rápido y libre de errores de cada movimiento del activo.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3151800" y="434775"/>
            <a:ext cx="479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 flipH="1" rot="10800000">
            <a:off x="0" y="741227"/>
            <a:ext cx="2352000" cy="1680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5"/>
          <p:cNvSpPr txBox="1"/>
          <p:nvPr/>
        </p:nvSpPr>
        <p:spPr>
          <a:xfrm>
            <a:off x="136199" y="368925"/>
            <a:ext cx="30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5" title="tecnologia_nfc.png"/>
          <p:cNvPicPr preferRelativeResize="0"/>
          <p:nvPr/>
        </p:nvPicPr>
        <p:blipFill rotWithShape="1">
          <a:blip r:embed="rId4">
            <a:alphaModFix/>
          </a:blip>
          <a:srcRect b="15122" l="13139" r="12289" t="15122"/>
          <a:stretch/>
        </p:blipFill>
        <p:spPr>
          <a:xfrm>
            <a:off x="5626975" y="1408625"/>
            <a:ext cx="4732851" cy="47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/>
          <p:nvPr/>
        </p:nvSpPr>
        <p:spPr>
          <a:xfrm>
            <a:off x="136200" y="1675550"/>
            <a:ext cx="5010000" cy="442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92850" y="1892300"/>
            <a:ext cx="4496700" cy="37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700">
                <a:solidFill>
                  <a:schemeClr val="dk1"/>
                </a:solidFill>
              </a:rPr>
              <a:t>NFC: Gestión de Activos por Contacto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200">
                <a:solidFill>
                  <a:schemeClr val="dk1"/>
                </a:solidFill>
              </a:rPr>
              <a:t>La comunicación de campo cercano </a:t>
            </a:r>
            <a:r>
              <a:rPr b="1" lang="es-CL" sz="1200">
                <a:solidFill>
                  <a:schemeClr val="dk1"/>
                </a:solidFill>
              </a:rPr>
              <a:t>(NFC)</a:t>
            </a:r>
            <a:r>
              <a:rPr lang="es-CL" sz="1200">
                <a:solidFill>
                  <a:schemeClr val="dk1"/>
                </a:solidFill>
              </a:rPr>
              <a:t> es una tecnología inalámbrica de corto alcance que permite la </a:t>
            </a:r>
            <a:r>
              <a:rPr lang="es-CL" sz="1200" u="sng">
                <a:solidFill>
                  <a:schemeClr val="dk1"/>
                </a:solidFill>
              </a:rPr>
              <a:t>transferencia instantánea de datos</a:t>
            </a:r>
            <a:r>
              <a:rPr lang="es-CL" sz="1200">
                <a:solidFill>
                  <a:schemeClr val="dk1"/>
                </a:solidFill>
              </a:rPr>
              <a:t> al acercar dos dispositivos (máx. 2 cm).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300">
                <a:solidFill>
                  <a:schemeClr val="dk1"/>
                </a:solidFill>
              </a:rPr>
              <a:t>Funcionamiento Básico: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-CL" sz="1200">
                <a:solidFill>
                  <a:schemeClr val="dk1"/>
                </a:solidFill>
              </a:rPr>
              <a:t>Activación:</a:t>
            </a:r>
            <a:r>
              <a:rPr lang="es-CL" sz="1200">
                <a:solidFill>
                  <a:schemeClr val="dk1"/>
                </a:solidFill>
              </a:rPr>
              <a:t> El </a:t>
            </a:r>
            <a:r>
              <a:rPr i="1" lang="es-CL" sz="1200">
                <a:solidFill>
                  <a:schemeClr val="dk1"/>
                </a:solidFill>
              </a:rPr>
              <a:t>smartphone</a:t>
            </a:r>
            <a:r>
              <a:rPr lang="es-CL" sz="1200">
                <a:solidFill>
                  <a:schemeClr val="dk1"/>
                </a:solidFill>
              </a:rPr>
              <a:t> o lector NFC (</a:t>
            </a:r>
            <a:r>
              <a:rPr b="1" lang="es-CL" sz="1200">
                <a:solidFill>
                  <a:schemeClr val="dk1"/>
                </a:solidFill>
              </a:rPr>
              <a:t>Activo</a:t>
            </a:r>
            <a:r>
              <a:rPr lang="es-CL" sz="1200">
                <a:solidFill>
                  <a:schemeClr val="dk1"/>
                </a:solidFill>
              </a:rPr>
              <a:t>) genera un campo electromagnético.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-CL" sz="1200">
                <a:solidFill>
                  <a:schemeClr val="dk1"/>
                </a:solidFill>
              </a:rPr>
              <a:t>Identificación:</a:t>
            </a:r>
            <a:r>
              <a:rPr lang="es-CL" sz="1200">
                <a:solidFill>
                  <a:schemeClr val="dk1"/>
                </a:solidFill>
              </a:rPr>
              <a:t> El </a:t>
            </a:r>
            <a:r>
              <a:rPr i="1" lang="es-CL" sz="1200">
                <a:solidFill>
                  <a:schemeClr val="dk1"/>
                </a:solidFill>
              </a:rPr>
              <a:t>tag</a:t>
            </a:r>
            <a:r>
              <a:rPr lang="es-CL" sz="1200">
                <a:solidFill>
                  <a:schemeClr val="dk1"/>
                </a:solidFill>
              </a:rPr>
              <a:t> NFC redondo (</a:t>
            </a:r>
            <a:r>
              <a:rPr b="1" lang="es-CL" sz="1200">
                <a:solidFill>
                  <a:schemeClr val="dk1"/>
                </a:solidFill>
              </a:rPr>
              <a:t>Pasivo</a:t>
            </a:r>
            <a:r>
              <a:rPr lang="es-CL" sz="1200">
                <a:solidFill>
                  <a:schemeClr val="dk1"/>
                </a:solidFill>
              </a:rPr>
              <a:t>, sin batería) se alimenta de ese campo y envía su </a:t>
            </a:r>
            <a:r>
              <a:rPr b="1" lang="es-CL" sz="1200">
                <a:solidFill>
                  <a:schemeClr val="dk1"/>
                </a:solidFill>
              </a:rPr>
              <a:t>ID único</a:t>
            </a:r>
            <a:r>
              <a:rPr lang="es-CL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-CL" sz="1200">
                <a:solidFill>
                  <a:schemeClr val="dk1"/>
                </a:solidFill>
              </a:rPr>
              <a:t>Resultado:</a:t>
            </a:r>
            <a:r>
              <a:rPr lang="es-CL" sz="1200">
                <a:solidFill>
                  <a:schemeClr val="dk1"/>
                </a:solidFill>
              </a:rPr>
              <a:t> Permite el </a:t>
            </a:r>
            <a:r>
              <a:rPr b="1" lang="es-CL" sz="1200">
                <a:solidFill>
                  <a:schemeClr val="dk1"/>
                </a:solidFill>
              </a:rPr>
              <a:t>registro rápido y sin errores</a:t>
            </a:r>
            <a:r>
              <a:rPr lang="es-CL" sz="1200">
                <a:solidFill>
                  <a:schemeClr val="dk1"/>
                </a:solidFill>
              </a:rPr>
              <a:t> de activos, eliminando la entrada manual de datos.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200" u="sng">
                <a:solidFill>
                  <a:schemeClr val="dk1"/>
                </a:solidFill>
              </a:rPr>
              <a:t>Es el método "toca y registra"  en tiempo real.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605700" y="531175"/>
            <a:ext cx="8511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726" y="2455825"/>
            <a:ext cx="6701300" cy="40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914650" y="1357350"/>
            <a:ext cx="92502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L" sz="1100">
                <a:solidFill>
                  <a:schemeClr val="dk1"/>
                </a:solidFill>
              </a:rPr>
              <a:t>El proyecto superó dos retos: la Disponibilidad de Usuarios Clave, que se resolvió con la fijación de días específicos de trabajo y la Complejidad de la Integración NFC, esencial para la eficiencia, requirió la asignación de un desarrollador dedicado. Adicionalmente, se implementó una contingencia con Códigos QR/Lectores de Barras para no detener la gestión de activos. Estas acciones aseguraron la continuidad del desarrollo y la funcionalidad del sistema.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7" name="Google Shape;2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4"/>
          <p:cNvGrpSpPr/>
          <p:nvPr/>
        </p:nvGrpSpPr>
        <p:grpSpPr>
          <a:xfrm>
            <a:off x="5382725" y="992900"/>
            <a:ext cx="6202314" cy="3533973"/>
            <a:chOff x="0" y="0"/>
            <a:chExt cx="7633617" cy="4349505"/>
          </a:xfrm>
        </p:grpSpPr>
        <p:sp>
          <p:nvSpPr>
            <p:cNvPr id="92" name="Google Shape;92;p14"/>
            <p:cNvSpPr/>
            <p:nvPr/>
          </p:nvSpPr>
          <p:spPr>
            <a:xfrm>
              <a:off x="0" y="0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46436" rotWithShape="0" algn="ctr" dir="5400000" dist="15479">
                <a:srgbClr val="000000">
                  <a:alpha val="62745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1733817" y="0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123825" spcFirstLastPara="1" rIns="12382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b="0" i="0" lang="es-CL" sz="32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Ignacio Gatica</a:t>
              </a:r>
              <a:endParaRPr b="0" i="0" sz="11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5685" lvl="1" marL="742967" marR="0" rtl="0" algn="l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b="0" i="0" lang="es-CL" sz="2518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b="0" i="0" sz="113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5685" lvl="1" marL="742967" marR="0" rtl="0" algn="l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b="0" i="0" lang="es-CL" sz="2518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b="0" i="0" sz="251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07118" y="207118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rotWithShape="0" algn="ctr" dir="5400000" dist="15479">
                <a:srgbClr val="000000">
                  <a:alpha val="62745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0" y="2278305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46436" rotWithShape="0" algn="ctr" dir="5400000" dist="15479">
                <a:srgbClr val="000000">
                  <a:alpha val="62745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1733817" y="2278305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123825" spcFirstLastPara="1" rIns="12382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b="0" i="0" lang="es-CL" sz="32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Juan José Buitrago</a:t>
              </a:r>
              <a:endParaRPr b="0" i="0" sz="11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5685" lvl="1" marL="742967" marR="0" rtl="0" algn="l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b="0" i="0" lang="es-CL" sz="2518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b="0" i="0" sz="113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5685" lvl="1" marL="742967" marR="0" rtl="0" algn="l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b="0" i="0" lang="es-CL" sz="2518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b="0" i="0" sz="251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07118" y="2485423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rotWithShape="0" algn="ctr" dir="5400000" dist="15479">
                <a:srgbClr val="000000">
                  <a:alpha val="62745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238315" y="2101691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1" name="Google Shape;101;p14"/>
          <p:cNvGrpSpPr/>
          <p:nvPr/>
        </p:nvGrpSpPr>
        <p:grpSpPr>
          <a:xfrm>
            <a:off x="5382725" y="4781522"/>
            <a:ext cx="6202314" cy="1682850"/>
            <a:chOff x="0" y="2278305"/>
            <a:chExt cx="7633617" cy="2071200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2278305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46436" rotWithShape="0" algn="ctr" dir="5400000" dist="15479">
                <a:srgbClr val="000000">
                  <a:alpha val="62745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1733817" y="2278305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123825" spcFirstLastPara="1" rIns="12382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b="0" i="0" lang="es-CL" sz="32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Marco Sepúlveda</a:t>
              </a:r>
              <a:endParaRPr b="0" i="0" sz="113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5685" lvl="1" marL="742967" marR="0" rtl="0" algn="l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b="0" i="0" lang="es-CL" sz="2518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b="0" i="0" sz="113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5685" lvl="1" marL="742967" marR="0" rtl="0" algn="l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b="0" i="0" lang="es-CL" sz="2518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b="0" i="0" sz="251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07118" y="2485423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rotWithShape="0" algn="ctr" dir="5400000" dist="15479">
                <a:srgbClr val="000000">
                  <a:alpha val="62745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5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5"/>
          <p:cNvSpPr/>
          <p:nvPr/>
        </p:nvSpPr>
        <p:spPr>
          <a:xfrm>
            <a:off x="275400" y="1777350"/>
            <a:ext cx="5018400" cy="48669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Actualmente, la gestión de activos tecnológicos (hardware, software y soporte técnico) se realiza de manera manual o dispersa entre distintos documentos y planillas.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genera dificultades en el seguimiento del ciclo de vida de los equipos, duplicación de información, lentitud en la atención de solicitudes técnicas y falta de trazabilidad sobre los movimientos de los activos.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existe una herramienta centralizada que integre la información y permita al personal de soporte y a los usuarios finales interactuar de forma eficiente con el inventario tecnológico y las solicitudes de mantenimiento.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634225" y="1777350"/>
            <a:ext cx="4656600" cy="48669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sistema web centralizado para la gestión integral de activos tecnológicos (hardware, software y soporte técnico). La plataforma permitirá crear, modificar activos TI, seguimiento completo del despacho y mantención, gestionar solicitudes de usuarios, además generación de reportes. Como complemento, se desarrollará una </a:t>
            </a:r>
            <a:r>
              <a:rPr b="1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móvil</a:t>
            </a:r>
            <a:r>
              <a:rPr b="0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que el usuario final pueda </a:t>
            </a:r>
            <a:r>
              <a:rPr b="1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solicitar asistencia técnica y escanear códigos</a:t>
            </a:r>
            <a:r>
              <a:rPr b="0" i="0" lang="es-CL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(barras/QR/NFC), agilizando el registro de activos y solicitudes.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456903" y="373625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-25" y="7778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-24" y="257552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614550" y="1424299"/>
            <a:ext cx="10962900" cy="106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el sistema i-Tec, una plataforma web responsiva y aplicación móvil para la gestión integral de activos tecnológicos, que permita registrar, consultar, mover y reportar hardware y software mediante escaneo de códigos de barras, QR o NFC.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08725" y="3306750"/>
            <a:ext cx="11374500" cy="341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y definir los requisitos funcionales y no funcionales del sistema i-Tec.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base de datos relacional y la arquitectura del sistema, considerando la escalabilidad y seguridad.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backend con Flask y MySQL/PostgreSQL, integrando los módulos de autenticación, gestión de usuarios y monitoreo de activos TI.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el frontend responsive con Bootstrap para web y la aplicación móvil para escaneo de códigos de barras, QR y NFC.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la funcionalidad de registro, consulta, actualización y eliminación de datos, así como la atención de solicitudes técnicas mediante roles definidos.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reportes exportables en PDF y Excel para la gestión de activos y el comportamiento de los usuarios.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pruebas de funcionalidad, usabilidad, integración y rendimiento del sistema.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Documentar el desarrollo, elaborando manuales de usuario y técnicos.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Desplegar el sistema en un entorno de producción simulado y verificar la correcta recepción de activos a través de la aplicación móvil.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17"/>
          <p:cNvSpPr/>
          <p:nvPr/>
        </p:nvSpPr>
        <p:spPr>
          <a:xfrm>
            <a:off x="540950" y="1989700"/>
            <a:ext cx="11305500" cy="472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Desarrollo de una plataforma web centralizada para la gestión de activos tecnológicos, incluyendo registro, consulta, actualización y eliminación de información.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 de módulos de gestión de activos, gestión de usuarios y seguimiento de solicitudes técnicas.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Integración con tecnologías de escaneo de códigos (barras, QR, NFC) para agilizar los procesos de registro y movimiento de activos.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Creación de una aplicación móvil para que los usuarios finales puedan registrar solicitudes y escanear activos desde sus dispositivos.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Generación de reportes exportables (PDF y Excel) sobre activos, solicitudes y mantenimientos.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Limitaciones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sistema será desplegado en un entorno simulado, sin conexión real con los sistemas corporativos existentes.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app móvil estará disponible solo para Android en su versión inicial.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incluye la integración con plataformas externas de gestión (por ejemplo, ERP o HelpDesk).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s-CL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solución se centrará en la gestión interna de activos TI, sin considerar compras o control presupuestario.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7916"/>
              </a:lnSpc>
              <a:spcBef>
                <a:spcPts val="12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2728125" y="758025"/>
            <a:ext cx="522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18"/>
          <p:cNvSpPr/>
          <p:nvPr/>
        </p:nvSpPr>
        <p:spPr>
          <a:xfrm>
            <a:off x="79375" y="2209425"/>
            <a:ext cx="4952100" cy="3468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200">
                <a:solidFill>
                  <a:schemeClr val="dk1"/>
                </a:solidFill>
              </a:rPr>
              <a:t>Para el desarrollo de nuestro proyecto utilizaremos la metodología tradicional de cascada, ya que no tendremos grandes cambios dentro del desarrollo.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La metodología de Cascada nos proporciona: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CL" sz="1100">
                <a:solidFill>
                  <a:schemeClr val="dk1"/>
                </a:solidFill>
              </a:rPr>
              <a:t>Estructura Clara y Predecible:</a:t>
            </a:r>
            <a:r>
              <a:rPr lang="es-CL" sz="1100">
                <a:solidFill>
                  <a:schemeClr val="dk1"/>
                </a:solidFill>
              </a:rPr>
              <a:t> Fases secuenciales bien definidas, lo que facilita la medición del progreso y el control estricto de los plazos.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CL" sz="1100">
                <a:solidFill>
                  <a:schemeClr val="dk1"/>
                </a:solidFill>
              </a:rPr>
              <a:t>Documentación Rigurosa:</a:t>
            </a:r>
            <a:r>
              <a:rPr lang="es-CL" sz="1100">
                <a:solidFill>
                  <a:schemeClr val="dk1"/>
                </a:solidFill>
              </a:rPr>
              <a:t> Se pone un fuerte énfasis en la documentación de cada fase (especialmente Diseño y Requisitos), lo que es crucial para el mantenimiento a largo plazo y la transferencia de conocimiento.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8" title="metodologia.png"/>
          <p:cNvPicPr preferRelativeResize="0"/>
          <p:nvPr/>
        </p:nvPicPr>
        <p:blipFill rotWithShape="1">
          <a:blip r:embed="rId4">
            <a:alphaModFix/>
          </a:blip>
          <a:srcRect b="0" l="0" r="0" t="24653"/>
          <a:stretch/>
        </p:blipFill>
        <p:spPr>
          <a:xfrm>
            <a:off x="5525806" y="1757700"/>
            <a:ext cx="6387750" cy="481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79375" y="2209425"/>
            <a:ext cx="4952100" cy="462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600">
                <a:solidFill>
                  <a:schemeClr val="lt1"/>
                </a:solidFill>
              </a:rPr>
              <a:t>Metodologia Cascada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1" y="2493956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1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9275" y="1577975"/>
            <a:ext cx="7265624" cy="45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8127" y="1710600"/>
            <a:ext cx="5824022" cy="48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5">
            <a:alphaModFix/>
          </a:blip>
          <a:srcRect b="1358" l="80" r="-80" t="-1360"/>
          <a:stretch/>
        </p:blipFill>
        <p:spPr>
          <a:xfrm>
            <a:off x="2971539" y="1061644"/>
            <a:ext cx="5794174" cy="69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