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258" r:id="rId10"/>
    <p:sldId id="343" r:id="rId11"/>
    <p:sldId id="351" r:id="rId12"/>
    <p:sldId id="352" r:id="rId13"/>
    <p:sldId id="353" r:id="rId14"/>
    <p:sldId id="354" r:id="rId15"/>
    <p:sldId id="355" r:id="rId16"/>
    <p:sldId id="356" r:id="rId17"/>
    <p:sldId id="370" r:id="rId18"/>
    <p:sldId id="36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8" r:id="rId29"/>
    <p:sldId id="367" r:id="rId30"/>
    <p:sldId id="376" r:id="rId31"/>
    <p:sldId id="374" r:id="rId32"/>
    <p:sldId id="379" r:id="rId33"/>
    <p:sldId id="375" r:id="rId34"/>
    <p:sldId id="261" r:id="rId35"/>
    <p:sldId id="380" r:id="rId36"/>
    <p:sldId id="381" r:id="rId37"/>
    <p:sldId id="382" r:id="rId38"/>
    <p:sldId id="383" r:id="rId39"/>
    <p:sldId id="384" r:id="rId40"/>
    <p:sldId id="385" r:id="rId41"/>
    <p:sldId id="262" r:id="rId42"/>
    <p:sldId id="263" r:id="rId43"/>
    <p:sldId id="371" r:id="rId44"/>
    <p:sldId id="372" r:id="rId45"/>
    <p:sldId id="37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65141" autoAdjust="0"/>
  </p:normalViewPr>
  <p:slideViewPr>
    <p:cSldViewPr snapToGrid="0">
      <p:cViewPr varScale="1">
        <p:scale>
          <a:sx n="89" d="100"/>
          <a:sy n="89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21-03-24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21-03-24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Algorithmique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3E49D6D-5196-4DFF-9D38-B348AD7F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  <a:p>
            <a:pPr marL="457200" lvl="1" indent="0">
              <a:buNone/>
            </a:pPr>
            <a:r>
              <a:rPr lang="fr-BE" dirty="0"/>
              <a:t>Un graphe est un couple G = (V, E) où </a:t>
            </a:r>
          </a:p>
          <a:p>
            <a:pPr marL="457200" lvl="1" indent="0">
              <a:buNone/>
            </a:pPr>
            <a:r>
              <a:rPr lang="fr-BE" dirty="0"/>
              <a:t>	V est un ensemble de sommets (nœuds, points, vertex)</a:t>
            </a:r>
          </a:p>
          <a:p>
            <a:pPr marL="457200" lvl="1" indent="0">
              <a:buNone/>
            </a:pPr>
            <a:r>
              <a:rPr lang="fr-BE" dirty="0"/>
              <a:t>	E est un ensemble d’arêtes (liens, lignes) qui sont des 		paires de sommets</a:t>
            </a:r>
          </a:p>
          <a:p>
            <a:endParaRPr lang="fr-BE" dirty="0"/>
          </a:p>
          <a:p>
            <a:r>
              <a:rPr lang="fr-BE" dirty="0"/>
              <a:t>Quantité non négligeable de types de graphes</a:t>
            </a:r>
          </a:p>
          <a:p>
            <a:pPr marL="457200" lvl="1" indent="0">
              <a:buNone/>
            </a:pPr>
            <a:r>
              <a:rPr lang="fr-BE" dirty="0"/>
              <a:t>(Non-)connexe, (non-)orientés, </a:t>
            </a:r>
            <a:r>
              <a:rPr lang="fr-BE" dirty="0" err="1"/>
              <a:t>etc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3C0D097-4AA0-4024-80F3-50409B1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graphes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1BE23-E907-494C-A1D7-D09E99F0C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4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49DCC3-DE40-4A7B-98CA-1AB8B165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1" y="1498715"/>
            <a:ext cx="3860569" cy="3860569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FC94B18-007A-4C72-BF2A-62D50D79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graphes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F2D8B4-1B08-409B-A527-3F1A3CF64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E0A56A-27C2-4DD6-B1CB-47ECFD6E1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6044"/>
            <a:ext cx="3974531" cy="36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421EDE1-B496-41FD-A7BB-9413554E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96538"/>
            <a:ext cx="8539273" cy="4578235"/>
          </a:xfrm>
        </p:spPr>
        <p:txBody>
          <a:bodyPr/>
          <a:lstStyle/>
          <a:p>
            <a:r>
              <a:rPr lang="fr-BE" dirty="0"/>
              <a:t>Structure de donnée abstraite</a:t>
            </a:r>
          </a:p>
          <a:p>
            <a:endParaRPr lang="fr-BE" dirty="0"/>
          </a:p>
          <a:p>
            <a:r>
              <a:rPr lang="fr-BE" dirty="0"/>
              <a:t>Opérations de base </a:t>
            </a:r>
          </a:p>
          <a:p>
            <a:pPr marL="457200" lvl="1" indent="0">
              <a:buNone/>
            </a:pPr>
            <a:r>
              <a:rPr lang="fr-BE" dirty="0"/>
              <a:t>Adjacents(G, x, y)</a:t>
            </a:r>
          </a:p>
          <a:p>
            <a:pPr marL="457200" lvl="1" indent="0">
              <a:buNone/>
            </a:pPr>
            <a:r>
              <a:rPr lang="fr-BE" dirty="0"/>
              <a:t>Voisins(G, x)</a:t>
            </a:r>
          </a:p>
          <a:p>
            <a:pPr marL="457200" lvl="1" indent="0">
              <a:buNone/>
            </a:pPr>
            <a:r>
              <a:rPr lang="fr-BE" dirty="0" err="1"/>
              <a:t>Ajouter_Sommet</a:t>
            </a:r>
            <a:r>
              <a:rPr lang="fr-BE" dirty="0"/>
              <a:t>(G, x)</a:t>
            </a:r>
          </a:p>
          <a:p>
            <a:pPr marL="457200" lvl="1" indent="0">
              <a:buNone/>
            </a:pPr>
            <a:r>
              <a:rPr lang="fr-BE" dirty="0" err="1"/>
              <a:t>Supprimer_Sommet</a:t>
            </a:r>
            <a:r>
              <a:rPr lang="fr-BE" dirty="0"/>
              <a:t>(G, x)</a:t>
            </a:r>
          </a:p>
          <a:p>
            <a:pPr marL="457200" lvl="1" indent="0">
              <a:buNone/>
            </a:pPr>
            <a:r>
              <a:rPr lang="fr-BE" dirty="0" err="1"/>
              <a:t>Ajouter_Arete</a:t>
            </a:r>
            <a:r>
              <a:rPr lang="fr-BE" dirty="0"/>
              <a:t>(G, x, y)</a:t>
            </a:r>
          </a:p>
          <a:p>
            <a:pPr marL="457200" lvl="1" indent="0">
              <a:buNone/>
            </a:pPr>
            <a:r>
              <a:rPr lang="fr-BE" dirty="0" err="1"/>
              <a:t>Supprimer_Arete</a:t>
            </a:r>
            <a:r>
              <a:rPr lang="fr-BE" dirty="0"/>
              <a:t>(G, x, y)</a:t>
            </a:r>
          </a:p>
          <a:p>
            <a:pPr marL="457200" lvl="1" indent="0">
              <a:buNone/>
            </a:pPr>
            <a:r>
              <a:rPr lang="fr-BE" dirty="0" err="1"/>
              <a:t>Retourner_Valeur</a:t>
            </a:r>
            <a:r>
              <a:rPr lang="fr-BE" dirty="0"/>
              <a:t>(G, x)</a:t>
            </a:r>
          </a:p>
          <a:p>
            <a:pPr marL="457200" lvl="1" indent="0">
              <a:buNone/>
            </a:pPr>
            <a:r>
              <a:rPr lang="fr-BE" dirty="0" err="1"/>
              <a:t>Fixer_Valeur</a:t>
            </a:r>
            <a:r>
              <a:rPr lang="fr-BE" dirty="0"/>
              <a:t>(G, x, v)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3B0F8D-9B4F-4469-BFD2-10FE7B30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graphes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A0B446-64B5-4368-89F3-81A50BA5E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27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1901AF8-5DAE-41D2-B1DF-6799BBEE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Listes d’adjacence</a:t>
            </a:r>
          </a:p>
          <a:p>
            <a:pPr marL="457200" lvl="1" indent="0">
              <a:buNone/>
            </a:pPr>
            <a:r>
              <a:rPr lang="fr-BE" dirty="0"/>
              <a:t>Chaque sommet est un objet qui comprend une liste des sommets adjacents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Matrice d’adjacence</a:t>
            </a:r>
          </a:p>
          <a:p>
            <a:pPr marL="457200" lvl="1" indent="0">
              <a:buNone/>
            </a:pPr>
            <a:r>
              <a:rPr lang="fr-BE" dirty="0"/>
              <a:t>Matrice carrée où les lignes représentent les sommets de départ et les colonnes les sommets d’arrivée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Matrice d’incidence</a:t>
            </a:r>
          </a:p>
          <a:p>
            <a:pPr marL="457200" lvl="1" indent="0">
              <a:buNone/>
            </a:pPr>
            <a:r>
              <a:rPr lang="fr-BE" dirty="0"/>
              <a:t>Matrice où les lignes représentent les sommets et les colonnes les arêtes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C35B64-7ED8-41B0-A460-4E1E24D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07" y="228600"/>
            <a:ext cx="5391843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Représentation des graphes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EB3CE-FB14-40F3-A78C-883D8667E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61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E3AA152F-E90C-4049-8E06-4109C6381B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28964"/>
                  </p:ext>
                </p:extLst>
              </p:nvPr>
            </p:nvGraphicFramePr>
            <p:xfrm>
              <a:off x="473825" y="1409120"/>
              <a:ext cx="8071656" cy="4698532"/>
            </p:xfrm>
            <a:graphic>
              <a:graphicData uri="http://schemas.openxmlformats.org/drawingml/2006/table">
                <a:tbl>
                  <a:tblPr/>
                  <a:tblGrid>
                    <a:gridCol w="2017914">
                      <a:extLst>
                        <a:ext uri="{9D8B030D-6E8A-4147-A177-3AD203B41FA5}">
                          <a16:colId xmlns:a16="http://schemas.microsoft.com/office/drawing/2014/main" val="4138000652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3428956349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1061277018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2002326042"/>
                        </a:ext>
                      </a:extLst>
                    </a:gridCol>
                  </a:tblGrid>
                  <a:tr h="410966"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effectLst/>
                            </a:rPr>
                            <a:t>Liste d'adjacence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effectLst/>
                            </a:rPr>
                            <a:t>Matrice d’adjacence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1600" dirty="0">
                              <a:effectLst/>
                            </a:rPr>
                            <a:t>Matrice d'incidence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814681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 dirty="0">
                              <a:effectLst/>
                            </a:rPr>
                            <a:t>Créer le graphe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²)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017541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 dirty="0">
                              <a:effectLst/>
                            </a:rPr>
                            <a:t>Ajouter un sommet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²)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505140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Ajouter une arête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47397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Supprimer un sommet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²)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251163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Supprimer une arête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828901"/>
                      </a:ext>
                    </a:extLst>
                  </a:tr>
                  <a:tr h="587094">
                    <a:tc>
                      <a:txBody>
                        <a:bodyPr/>
                        <a:lstStyle/>
                        <a:p>
                          <a:r>
                            <a:rPr lang="fr-FR" sz="1600">
                              <a:effectLst/>
                            </a:rPr>
                            <a:t>Test d'adjacence entre deux sommets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BE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610990"/>
                      </a:ext>
                    </a:extLst>
                  </a:tr>
                  <a:tr h="1467735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Remarques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la suppression parce qu'il faut trouver les sommets ou arêtes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l'adjonction ou suppression de sommets parce que la matrice doit être reformatée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l'adjonction ou suppression de sommets ou d'arêtes parce que la matrice doit être reformatée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356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E3AA152F-E90C-4049-8E06-4109C6381B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28964"/>
                  </p:ext>
                </p:extLst>
              </p:nvPr>
            </p:nvGraphicFramePr>
            <p:xfrm>
              <a:off x="473825" y="1409120"/>
              <a:ext cx="8071656" cy="4698532"/>
            </p:xfrm>
            <a:graphic>
              <a:graphicData uri="http://schemas.openxmlformats.org/drawingml/2006/table">
                <a:tbl>
                  <a:tblPr/>
                  <a:tblGrid>
                    <a:gridCol w="2017914">
                      <a:extLst>
                        <a:ext uri="{9D8B030D-6E8A-4147-A177-3AD203B41FA5}">
                          <a16:colId xmlns:a16="http://schemas.microsoft.com/office/drawing/2014/main" val="4138000652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3428956349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1061277018"/>
                        </a:ext>
                      </a:extLst>
                    </a:gridCol>
                    <a:gridCol w="2017914">
                      <a:extLst>
                        <a:ext uri="{9D8B030D-6E8A-4147-A177-3AD203B41FA5}">
                          <a16:colId xmlns:a16="http://schemas.microsoft.com/office/drawing/2014/main" val="2002326042"/>
                        </a:ext>
                      </a:extLst>
                    </a:gridCol>
                  </a:tblGrid>
                  <a:tr h="410966"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effectLst/>
                          </a:endParaRP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effectLst/>
                            </a:rPr>
                            <a:t>Liste d'adjacence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effectLst/>
                            </a:rPr>
                            <a:t>Matrice d’adjacence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1600" dirty="0">
                              <a:effectLst/>
                            </a:rPr>
                            <a:t>Matrice d'incidence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814681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 dirty="0">
                              <a:effectLst/>
                            </a:rPr>
                            <a:t>Créer le graphe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100000" r="-200000" b="-9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100000" r="-100604" b="-9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100000" r="-604" b="-95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017541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 dirty="0">
                              <a:effectLst/>
                            </a:rPr>
                            <a:t>Ajouter un sommet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202985" r="-200000" b="-8731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202985" r="-100604" b="-8731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202985" r="-604" b="-8731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505140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Ajouter une arête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298529" r="-200000" b="-7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298529" r="-100604" b="-7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298529" r="-604" b="-76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47397"/>
                      </a:ext>
                    </a:extLst>
                  </a:tr>
                  <a:tr h="540624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Supprimer un sommet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307955" r="-200000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307955" r="-100604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307955" r="-604" b="-4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251163"/>
                      </a:ext>
                    </a:extLst>
                  </a:tr>
                  <a:tr h="410966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Supprimer une arête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527941" r="-200000" b="-5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527941" r="-100604" b="-5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527941" r="-604" b="-5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828901"/>
                      </a:ext>
                    </a:extLst>
                  </a:tr>
                  <a:tr h="587094">
                    <a:tc>
                      <a:txBody>
                        <a:bodyPr/>
                        <a:lstStyle/>
                        <a:p>
                          <a:r>
                            <a:rPr lang="fr-FR" sz="1600">
                              <a:effectLst/>
                            </a:rPr>
                            <a:t>Test d'adjacence entre deux sommets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9" t="-444792" r="-200000" b="-276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02" t="-444792" r="-100604" b="-276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02" t="-444792" r="-604" b="-276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610990"/>
                      </a:ext>
                    </a:extLst>
                  </a:tr>
                  <a:tr h="1515984">
                    <a:tc>
                      <a:txBody>
                        <a:bodyPr/>
                        <a:lstStyle/>
                        <a:p>
                          <a:r>
                            <a:rPr lang="fr-BE" sz="1600">
                              <a:effectLst/>
                            </a:rPr>
                            <a:t>Remarques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la suppression parce qu'il faut trouver les sommets ou arêtes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l'adjonction ou suppression de sommets parce que la matrice doit être reformatée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dirty="0">
                              <a:effectLst/>
                            </a:rPr>
                            <a:t>Lent dans l'adjonction ou suppression de sommets ou d'arêtes parce que la matrice doit être reformatée</a:t>
                          </a:r>
                        </a:p>
                      </a:txBody>
                      <a:tcPr marL="52944" marR="52944" marT="26472" marB="26472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356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4DC35B64-7ED8-41B0-A460-4E1E24D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07" y="228600"/>
            <a:ext cx="5391843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Représentation des graphes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EB3CE-FB14-40F3-A78C-883D8667E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  <p:sp>
        <p:nvSpPr>
          <p:cNvPr id="6" name="AutoShape 1" descr="O(|V|+|E|)">
            <a:extLst>
              <a:ext uri="{FF2B5EF4-FFF2-40B4-BE49-F238E27FC236}">
                <a16:creationId xmlns:a16="http://schemas.microsoft.com/office/drawing/2014/main" id="{973CCFAF-67DF-4AF6-A16C-E975C9C77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2" descr="{\displaystyle O(|V|^{2})}">
            <a:extLst>
              <a:ext uri="{FF2B5EF4-FFF2-40B4-BE49-F238E27FC236}">
                <a16:creationId xmlns:a16="http://schemas.microsoft.com/office/drawing/2014/main" id="{7B7D9347-FCA6-4F10-8540-1432B786F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3" descr="{\displaystyle O(|V|\cdot |E|)}">
            <a:extLst>
              <a:ext uri="{FF2B5EF4-FFF2-40B4-BE49-F238E27FC236}">
                <a16:creationId xmlns:a16="http://schemas.microsoft.com/office/drawing/2014/main" id="{ABE568CD-02EF-459E-AC62-AE97C7DCF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4" descr="O(1)">
            <a:extLst>
              <a:ext uri="{FF2B5EF4-FFF2-40B4-BE49-F238E27FC236}">
                <a16:creationId xmlns:a16="http://schemas.microsoft.com/office/drawing/2014/main" id="{9D04B306-FB35-4FF0-8FB1-D0D5E532E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5" descr="{\displaystyle O(|V|^{2})}">
            <a:extLst>
              <a:ext uri="{FF2B5EF4-FFF2-40B4-BE49-F238E27FC236}">
                <a16:creationId xmlns:a16="http://schemas.microsoft.com/office/drawing/2014/main" id="{928EC1C0-B223-4BF0-B66F-BEACDE4EB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1" name="AutoShape 6" descr="{\displaystyle O(|V|\cdot |E|)}">
            <a:extLst>
              <a:ext uri="{FF2B5EF4-FFF2-40B4-BE49-F238E27FC236}">
                <a16:creationId xmlns:a16="http://schemas.microsoft.com/office/drawing/2014/main" id="{651BB974-53D4-4E4F-8A3A-A9E721F92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2" name="AutoShape 7" descr="O(1)">
            <a:extLst>
              <a:ext uri="{FF2B5EF4-FFF2-40B4-BE49-F238E27FC236}">
                <a16:creationId xmlns:a16="http://schemas.microsoft.com/office/drawing/2014/main" id="{4C7D5F27-BCF9-42F8-9A21-A56B886B3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3" name="AutoShape 8" descr="O(1)">
            <a:extLst>
              <a:ext uri="{FF2B5EF4-FFF2-40B4-BE49-F238E27FC236}">
                <a16:creationId xmlns:a16="http://schemas.microsoft.com/office/drawing/2014/main" id="{ADD80363-B051-42EE-A872-B6F1EAEE4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4" name="AutoShape 9" descr="{\displaystyle O(|V|\cdot |E|)}">
            <a:extLst>
              <a:ext uri="{FF2B5EF4-FFF2-40B4-BE49-F238E27FC236}">
                <a16:creationId xmlns:a16="http://schemas.microsoft.com/office/drawing/2014/main" id="{CDB7DFE8-2F58-4DB8-BE07-AEFA911D8F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AutoShape 10" descr="{\displaystyle O(|E|)}">
            <a:extLst>
              <a:ext uri="{FF2B5EF4-FFF2-40B4-BE49-F238E27FC236}">
                <a16:creationId xmlns:a16="http://schemas.microsoft.com/office/drawing/2014/main" id="{13E526F8-1554-4F3D-909E-EFCDD2A77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6" name="AutoShape 11" descr="{\displaystyle O(|V|^{2})}">
            <a:extLst>
              <a:ext uri="{FF2B5EF4-FFF2-40B4-BE49-F238E27FC236}">
                <a16:creationId xmlns:a16="http://schemas.microsoft.com/office/drawing/2014/main" id="{A01D2344-49C0-454B-B92F-8E63B29D4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7" name="AutoShape 12" descr="{\displaystyle O(|V|\cdot |E|)}">
            <a:extLst>
              <a:ext uri="{FF2B5EF4-FFF2-40B4-BE49-F238E27FC236}">
                <a16:creationId xmlns:a16="http://schemas.microsoft.com/office/drawing/2014/main" id="{D351C9A4-C129-42C8-B28E-AE56D9C1E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8" name="AutoShape 13" descr="{\displaystyle O(|V|)}">
            <a:extLst>
              <a:ext uri="{FF2B5EF4-FFF2-40B4-BE49-F238E27FC236}">
                <a16:creationId xmlns:a16="http://schemas.microsoft.com/office/drawing/2014/main" id="{588F3A44-41DC-4FCF-B15F-E008B300D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9" name="AutoShape 14" descr="O(1)">
            <a:extLst>
              <a:ext uri="{FF2B5EF4-FFF2-40B4-BE49-F238E27FC236}">
                <a16:creationId xmlns:a16="http://schemas.microsoft.com/office/drawing/2014/main" id="{4BA79AAD-D21F-4454-A3B2-A66A14DA2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0" name="AutoShape 15" descr="{\displaystyle O(|V|\cdot |E|)}">
            <a:extLst>
              <a:ext uri="{FF2B5EF4-FFF2-40B4-BE49-F238E27FC236}">
                <a16:creationId xmlns:a16="http://schemas.microsoft.com/office/drawing/2014/main" id="{E7245F56-E0B5-4DCD-A9FA-4F5AFEAF5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1" name="AutoShape 16" descr="{\displaystyle O(|V|)}">
            <a:extLst>
              <a:ext uri="{FF2B5EF4-FFF2-40B4-BE49-F238E27FC236}">
                <a16:creationId xmlns:a16="http://schemas.microsoft.com/office/drawing/2014/main" id="{A675E374-032D-4A1E-9144-A140B1F5E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2" name="AutoShape 17" descr="O(1)">
            <a:extLst>
              <a:ext uri="{FF2B5EF4-FFF2-40B4-BE49-F238E27FC236}">
                <a16:creationId xmlns:a16="http://schemas.microsoft.com/office/drawing/2014/main" id="{322AC8B7-97B5-4C89-9470-53A4F55C4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3" name="AutoShape 18" descr="{\displaystyle O(|E|)}">
            <a:extLst>
              <a:ext uri="{FF2B5EF4-FFF2-40B4-BE49-F238E27FC236}">
                <a16:creationId xmlns:a16="http://schemas.microsoft.com/office/drawing/2014/main" id="{72CB6699-C849-4EF6-AA9B-7498D0B779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0730" y="1819852"/>
            <a:ext cx="538766" cy="3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36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9F4B16-85CA-4936-83A8-757F61CE5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30" y="1489779"/>
            <a:ext cx="3217501" cy="4237886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6A1C5EF-C20E-416C-B57B-01489439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3DCC8E-93F4-4996-B068-220B2EE7D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649F61-3896-4FFD-BA87-770E6162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0" y="2304230"/>
            <a:ext cx="2062191" cy="2608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D1FCE1-7894-4ED8-A184-9DCCF08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81" y="2117410"/>
            <a:ext cx="2340794" cy="29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835629-5DEE-41EA-A375-B2CB650E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Parcours en largeur</a:t>
            </a:r>
          </a:p>
          <a:p>
            <a:pPr marL="457200" lvl="1" indent="0">
              <a:buNone/>
            </a:pPr>
            <a:r>
              <a:rPr lang="fr-BE" dirty="0"/>
              <a:t>Utilisation d’une file pour les nœuds voisins</a:t>
            </a:r>
          </a:p>
          <a:p>
            <a:endParaRPr lang="fr-BE" dirty="0"/>
          </a:p>
          <a:p>
            <a:r>
              <a:rPr lang="fr-BE" dirty="0"/>
              <a:t>Parcours en profondeur</a:t>
            </a:r>
          </a:p>
          <a:p>
            <a:pPr marL="457200" lvl="1" indent="0">
              <a:buNone/>
            </a:pPr>
            <a:r>
              <a:rPr lang="fr-BE" dirty="0"/>
              <a:t>Similaire aux labyrinthes</a:t>
            </a:r>
          </a:p>
          <a:p>
            <a:pPr marL="457200" lvl="1" indent="0">
              <a:buNone/>
            </a:pPr>
            <a:r>
              <a:rPr lang="fr-BE" dirty="0"/>
              <a:t>Marquage des sommets visités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1B7DA37-71DB-4364-A771-6BF83E4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2536D4-3EC2-45B6-ABB5-EFB818133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8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6BD8DE2-FE61-4C39-B631-8A1EB933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Trouver le chemin le plus court – </a:t>
            </a:r>
            <a:r>
              <a:rPr lang="fr-BE" dirty="0" err="1"/>
              <a:t>Shortest</a:t>
            </a:r>
            <a:r>
              <a:rPr lang="fr-BE" dirty="0"/>
              <a:t> </a:t>
            </a:r>
            <a:r>
              <a:rPr lang="fr-BE" dirty="0" err="1"/>
              <a:t>path</a:t>
            </a:r>
            <a:endParaRPr lang="fr-BE" dirty="0"/>
          </a:p>
          <a:p>
            <a:endParaRPr lang="fr-BE" dirty="0"/>
          </a:p>
          <a:p>
            <a:r>
              <a:rPr lang="fr-BE" dirty="0"/>
              <a:t>Trouver l’arbre couvrant de poids minimal – </a:t>
            </a:r>
            <a:r>
              <a:rPr lang="fr-BE" dirty="0" err="1"/>
              <a:t>Spanning</a:t>
            </a:r>
            <a:r>
              <a:rPr lang="fr-BE" dirty="0"/>
              <a:t> </a:t>
            </a:r>
            <a:r>
              <a:rPr lang="fr-BE" dirty="0" err="1"/>
              <a:t>tree</a:t>
            </a:r>
            <a:endParaRPr lang="fr-BE" dirty="0"/>
          </a:p>
          <a:p>
            <a:endParaRPr lang="fr-BE" dirty="0"/>
          </a:p>
          <a:p>
            <a:r>
              <a:rPr lang="fr-BE" dirty="0"/>
              <a:t>Trouver la manière la plus économe d’utiliser un réseau de transport – Min-</a:t>
            </a:r>
            <a:r>
              <a:rPr lang="fr-BE" dirty="0" err="1"/>
              <a:t>cost</a:t>
            </a:r>
            <a:r>
              <a:rPr lang="fr-BE" dirty="0"/>
              <a:t> flow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7C7E11D-6066-4272-A833-86EDCCC5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Types d’algorithmes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0F5703-F9C9-4DE5-86FF-909B81ADF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2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07A6C69-60D2-4052-9C59-6D756F2C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Graphe pondéré (non-)orienté</a:t>
            </a:r>
          </a:p>
          <a:p>
            <a:endParaRPr lang="fr-BE" dirty="0"/>
          </a:p>
          <a:p>
            <a:r>
              <a:rPr lang="fr-BE" dirty="0"/>
              <a:t>Trouver un chemin entre 2 sommets avec le poids minimum</a:t>
            </a:r>
          </a:p>
          <a:p>
            <a:endParaRPr lang="fr-BE" dirty="0"/>
          </a:p>
          <a:p>
            <a:r>
              <a:rPr lang="fr-BE" dirty="0"/>
              <a:t>Construction d’un sous-graphe :</a:t>
            </a:r>
          </a:p>
          <a:p>
            <a:pPr lvl="1">
              <a:buFontTx/>
              <a:buChar char="-"/>
            </a:pPr>
            <a:r>
              <a:rPr lang="fr-BE" dirty="0"/>
              <a:t>Distance de chaque sommet avec celui de départ = ∞</a:t>
            </a:r>
          </a:p>
          <a:p>
            <a:pPr lvl="1">
              <a:buFontTx/>
              <a:buChar char="-"/>
            </a:pPr>
            <a:r>
              <a:rPr lang="fr-BE" dirty="0"/>
              <a:t>Choix du sommet à distance minimale hors du sous-graphe</a:t>
            </a:r>
          </a:p>
          <a:p>
            <a:pPr lvl="1">
              <a:buFontTx/>
              <a:buChar char="-"/>
            </a:pPr>
            <a:r>
              <a:rPr lang="fr-BE" dirty="0"/>
              <a:t>Mise-à-jour des distances des sommets voisins</a:t>
            </a:r>
          </a:p>
          <a:p>
            <a:pPr lvl="1">
              <a:buFontTx/>
              <a:buChar char="-"/>
            </a:pPr>
            <a:r>
              <a:rPr lang="fr-BE" dirty="0"/>
              <a:t>Plus de sommets / Sélection du sommet d’arrivée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8347D0-D94A-45AD-9BA4-1643B24A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ED21D-E75F-4EC7-8658-1BD47C5B1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4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749D9F1-E9BF-40A6-BF04-5ADFDE4D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1E3F126-7F37-4C61-81FC-D5D76CBC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1E709-71FF-49FF-A8A7-899E3C352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278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4F2BB5-E878-4112-802E-3927FCFAF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BFD5BE-78B1-4E94-8FD6-AE2FDCB9E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1" y="1306137"/>
            <a:ext cx="4254269" cy="23930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A2B2E3-1962-4DBC-AB6E-84DF135A43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40" y="1306137"/>
            <a:ext cx="4254269" cy="23930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7820A6-B407-4A79-A554-44DCBBA3B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1" y="3840636"/>
            <a:ext cx="4254269" cy="22394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12AC8B-8651-4974-95BE-D6C1B57FA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39" y="3840636"/>
            <a:ext cx="4254269" cy="22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D856F1E-AF00-430C-A623-AB2F05DB8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71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574EE5C-20CE-4043-A792-8B9FAF54C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886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0649AA2-1E13-4426-BBBF-90A5E368D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403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149BEE3-038E-49F9-8DF1-74CBC628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23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1616B39-CD39-4A2B-A43C-17C6FE528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284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AD18061-F1CA-4F6A-B5F6-5B40C681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026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16FDE98-C714-4539-883E-92397E84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292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4A9935-3A51-4FFB-B43F-AED2B2BE8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4" y="1898650"/>
            <a:ext cx="477854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9D062F4-B4EC-4581-9089-AA55D8C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FF4AD-6CD4-451D-8E1C-8E20825A9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738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3C7C645-1531-4DE3-BB23-B39A297C2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85604"/>
              </p:ext>
            </p:extLst>
          </p:nvPr>
        </p:nvGraphicFramePr>
        <p:xfrm>
          <a:off x="573577" y="1533682"/>
          <a:ext cx="7996846" cy="4119000"/>
        </p:xfrm>
        <a:graphic>
          <a:graphicData uri="http://schemas.openxmlformats.org/drawingml/2006/table">
            <a:tbl>
              <a:tblPr/>
              <a:tblGrid>
                <a:gridCol w="726986">
                  <a:extLst>
                    <a:ext uri="{9D8B030D-6E8A-4147-A177-3AD203B41FA5}">
                      <a16:colId xmlns:a16="http://schemas.microsoft.com/office/drawing/2014/main" val="2257163499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2286123794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3749302034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3770734425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3032008343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1371261323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921590126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46788511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4139979918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2157937351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val="1822795335"/>
                    </a:ext>
                  </a:extLst>
                </a:gridCol>
              </a:tblGrid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A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B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C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D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E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F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G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H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I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J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426056"/>
                  </a:ext>
                </a:extLst>
              </a:tr>
              <a:tr h="609162">
                <a:tc>
                  <a:txBody>
                    <a:bodyPr/>
                    <a:lstStyle/>
                    <a:p>
                      <a:pPr algn="ctr"/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étape initiale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17178"/>
                  </a:ext>
                </a:extLst>
              </a:tr>
              <a:tr h="187434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A(0)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58353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B(85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22864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F(165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  <a:endParaRPr lang="fr-BE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13503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E(173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9007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C(217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</a:t>
                      </a:r>
                      <a:endParaRPr lang="fr-BE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23251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H(320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strike="sng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487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91676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G(403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  <a:endParaRPr lang="fr-BE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487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00740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I(415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487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45452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J(487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15556"/>
                  </a:ext>
                </a:extLst>
              </a:tr>
              <a:tr h="328010">
                <a:tc>
                  <a:txBody>
                    <a:bodyPr/>
                    <a:lstStyle/>
                    <a:p>
                      <a:pPr algn="ctr"/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D(503</a:t>
                      </a:r>
                      <a:r>
                        <a:rPr lang="fr-B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859" marR="46859" marT="23429" marB="23429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3305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36B197EB-2E2E-4CE0-B87B-6C079C0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069D73-64D5-499D-BA2A-C13B02025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561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C6E52D3-DE03-46FC-BF3F-F7D56B69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4" y="1463876"/>
            <a:ext cx="3810000" cy="235267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20A401A-E03D-4768-89C9-9364435D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Dijkstra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57945-DA89-46B2-A4D2-B63BFB5B5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59838C-4647-420D-A112-887313FE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3876"/>
            <a:ext cx="4486901" cy="29531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616F9C-4200-4B61-AEC6-F9E5CDD8D6F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34" y="4032250"/>
            <a:ext cx="5791200" cy="2413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B075FC-2CC8-4617-9841-DBB2740C1E04}"/>
              </a:ext>
            </a:extLst>
          </p:cNvPr>
          <p:cNvSpPr txBox="1"/>
          <p:nvPr/>
        </p:nvSpPr>
        <p:spPr>
          <a:xfrm>
            <a:off x="505734" y="146387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56F81A-8320-49DA-A48D-C85A4BE5B05D}"/>
              </a:ext>
            </a:extLst>
          </p:cNvPr>
          <p:cNvSpPr txBox="1"/>
          <p:nvPr/>
        </p:nvSpPr>
        <p:spPr>
          <a:xfrm>
            <a:off x="4772934" y="146387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E331F-4409-4008-AA1D-A650BEDF0BE8}"/>
              </a:ext>
            </a:extLst>
          </p:cNvPr>
          <p:cNvSpPr txBox="1"/>
          <p:nvPr/>
        </p:nvSpPr>
        <p:spPr>
          <a:xfrm>
            <a:off x="482874" y="40322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24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C134436-82AA-469B-9903-85EB96EA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Kézako ?</a:t>
            </a:r>
          </a:p>
          <a:p>
            <a:pPr marL="457200" lvl="1" indent="0">
              <a:buNone/>
            </a:pPr>
            <a:r>
              <a:rPr lang="fr-BE" dirty="0"/>
              <a:t>Trouver le chemin le plus court entre un point A et un point B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Différents critères possibles</a:t>
            </a:r>
          </a:p>
          <a:p>
            <a:pPr lvl="1">
              <a:buFontTx/>
              <a:buChar char="-"/>
            </a:pPr>
            <a:endParaRPr lang="fr-BE" dirty="0"/>
          </a:p>
          <a:p>
            <a:pPr lvl="1">
              <a:buFontTx/>
              <a:buChar char="-"/>
            </a:pPr>
            <a:r>
              <a:rPr lang="fr-BE" dirty="0"/>
              <a:t>La distance</a:t>
            </a:r>
          </a:p>
          <a:p>
            <a:pPr lvl="1">
              <a:buFontTx/>
              <a:buChar char="-"/>
            </a:pPr>
            <a:r>
              <a:rPr lang="fr-BE" dirty="0"/>
              <a:t>Le cout</a:t>
            </a:r>
          </a:p>
          <a:p>
            <a:pPr lvl="1">
              <a:buFontTx/>
              <a:buChar char="-"/>
            </a:pPr>
            <a:r>
              <a:rPr lang="fr-BE" dirty="0"/>
              <a:t>La vitesse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394057E-F0CA-4489-AC90-A756ABC3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806F9-2366-44BB-ACF1-CDEE24B58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67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E650-2EA1-B0BB-EB59-5E8FDA13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algorithmes</a:t>
            </a:r>
            <a:endParaRPr lang="fr-BE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83BE12-361E-DB26-B362-D0E58AC25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362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5145E0-0E7E-E193-F081-CB0F2A17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966823"/>
            <a:ext cx="8539273" cy="4007950"/>
          </a:xfrm>
        </p:spPr>
        <p:txBody>
          <a:bodyPr/>
          <a:lstStyle/>
          <a:p>
            <a:endParaRPr lang="fr-BE" dirty="0"/>
          </a:p>
          <a:p>
            <a:r>
              <a:rPr lang="fr-BE" dirty="0"/>
              <a:t>Distance la plus courte entre toutes les paires de sommets</a:t>
            </a:r>
          </a:p>
          <a:p>
            <a:endParaRPr lang="fr-BE" dirty="0"/>
          </a:p>
          <a:p>
            <a:r>
              <a:rPr lang="fr-BE" dirty="0"/>
              <a:t>Nécessite une représentation en matrice d’adjacence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CE9B80-71EE-1903-02C9-9DCFD804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Floyd-</a:t>
            </a:r>
            <a:r>
              <a:rPr lang="fr-BE" dirty="0" err="1"/>
              <a:t>Warshall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648CD4-D5BE-0176-F9DB-1AD3CE09C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1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603E64-8E87-43E4-232E-726E77CA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Floyd-</a:t>
            </a:r>
            <a:r>
              <a:rPr lang="fr-FR" dirty="0" err="1"/>
              <a:t>Warshall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9AC73C-FACC-D3C1-F06D-0577D67CD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32</a:t>
            </a:fld>
            <a:endParaRPr lang="fr-BE"/>
          </a:p>
        </p:txBody>
      </p:sp>
      <p:pic>
        <p:nvPicPr>
          <p:cNvPr id="8" name="Espace réservé du contenu 7" descr="Une image contenant diagramme, dessin, croquis, Dessin technique&#10;&#10;Description générée automatiquement">
            <a:extLst>
              <a:ext uri="{FF2B5EF4-FFF2-40B4-BE49-F238E27FC236}">
                <a16:creationId xmlns:a16="http://schemas.microsoft.com/office/drawing/2014/main" id="{D35379D3-FCEC-FD00-C7FD-C7B4208FA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6" y="1562735"/>
            <a:ext cx="8377807" cy="4291845"/>
          </a:xfrm>
        </p:spPr>
      </p:pic>
    </p:spTree>
    <p:extLst>
      <p:ext uri="{BB962C8B-B14F-4D97-AF65-F5344CB8AC3E}">
        <p14:creationId xmlns:p14="http://schemas.microsoft.com/office/powerpoint/2010/main" val="1513851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E0FC16C-55AD-D5A9-7223-830DA993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Bellman-Ford</a:t>
            </a:r>
          </a:p>
          <a:p>
            <a:pPr marL="457200" lvl="1" indent="0">
              <a:buNone/>
            </a:pPr>
            <a:r>
              <a:rPr lang="fr-BE" dirty="0"/>
              <a:t>Autorise les poids négatifs</a:t>
            </a:r>
          </a:p>
          <a:p>
            <a:pPr marL="457200" lvl="1" indent="0">
              <a:buNone/>
            </a:pPr>
            <a:r>
              <a:rPr lang="fr-BE" dirty="0"/>
              <a:t>Permet de déterminer les circuits absorbants</a:t>
            </a:r>
          </a:p>
          <a:p>
            <a:endParaRPr lang="fr-BE" dirty="0"/>
          </a:p>
          <a:p>
            <a:r>
              <a:rPr lang="fr-BE" dirty="0"/>
              <a:t>A*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41D712-C406-685F-BF25-8B93A7C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algorithmes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329B4-DD33-2A89-19DE-2F5722937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5027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02AC85F-BB2B-4B9F-8624-82D7DAC5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Méthode de calcul qui fournit rapidement une solution réalisable, mais pas forcément optimale (voire exacte)</a:t>
            </a:r>
          </a:p>
          <a:p>
            <a:endParaRPr lang="fr-BE" dirty="0"/>
          </a:p>
          <a:p>
            <a:r>
              <a:rPr lang="fr-BE" dirty="0"/>
              <a:t>Utilisation :</a:t>
            </a:r>
          </a:p>
          <a:p>
            <a:pPr lvl="1">
              <a:buFontTx/>
              <a:buChar char="-"/>
            </a:pPr>
            <a:r>
              <a:rPr lang="fr-BE" dirty="0"/>
              <a:t>Théorie des graphes</a:t>
            </a:r>
          </a:p>
          <a:p>
            <a:pPr lvl="1">
              <a:buFontTx/>
              <a:buChar char="-"/>
            </a:pPr>
            <a:r>
              <a:rPr lang="fr-BE" dirty="0"/>
              <a:t>IA</a:t>
            </a:r>
          </a:p>
          <a:p>
            <a:pPr lvl="1">
              <a:buFontTx/>
              <a:buChar char="-"/>
            </a:pPr>
            <a:r>
              <a:rPr lang="fr-BE" dirty="0"/>
              <a:t>Programmation de jeux</a:t>
            </a:r>
          </a:p>
          <a:p>
            <a:pPr lvl="1">
              <a:buFontTx/>
              <a:buChar char="-"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276FDC-CBDB-4856-8E89-D4D5EFF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Heuristique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4F5983-1716-481F-8087-EAFC28CF3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16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7D53777-87C0-293A-F9E8-8C775D613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449" y="1898650"/>
            <a:ext cx="6950439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734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36</a:t>
            </a:fld>
            <a:endParaRPr lang="fr-BE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3D5FB46A-63BF-0A9D-0749-6CC1EAA53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518" y="1898650"/>
            <a:ext cx="7352301" cy="4076700"/>
          </a:xfrm>
        </p:spPr>
      </p:pic>
    </p:spTree>
    <p:extLst>
      <p:ext uri="{BB962C8B-B14F-4D97-AF65-F5344CB8AC3E}">
        <p14:creationId xmlns:p14="http://schemas.microsoft.com/office/powerpoint/2010/main" val="183895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37</a:t>
            </a:fld>
            <a:endParaRPr lang="fr-BE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C7DEEE4-EA01-5FFB-8765-E5F2326D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12" y="1898650"/>
            <a:ext cx="7125514" cy="4076700"/>
          </a:xfrm>
        </p:spPr>
      </p:pic>
    </p:spTree>
    <p:extLst>
      <p:ext uri="{BB962C8B-B14F-4D97-AF65-F5344CB8AC3E}">
        <p14:creationId xmlns:p14="http://schemas.microsoft.com/office/powerpoint/2010/main" val="132312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38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1375234-EBA9-8ECD-CE21-98F66DEF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77" y="1898650"/>
            <a:ext cx="7145183" cy="4076700"/>
          </a:xfrm>
        </p:spPr>
      </p:pic>
    </p:spTree>
    <p:extLst>
      <p:ext uri="{BB962C8B-B14F-4D97-AF65-F5344CB8AC3E}">
        <p14:creationId xmlns:p14="http://schemas.microsoft.com/office/powerpoint/2010/main" val="4261992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39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163AC37-477D-5870-28CF-F6A08EAF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240" y="1898650"/>
            <a:ext cx="7382858" cy="4076700"/>
          </a:xfrm>
        </p:spPr>
      </p:pic>
    </p:spTree>
    <p:extLst>
      <p:ext uri="{BB962C8B-B14F-4D97-AF65-F5344CB8AC3E}">
        <p14:creationId xmlns:p14="http://schemas.microsoft.com/office/powerpoint/2010/main" val="39496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101B455-0ADE-42D2-BD4D-6D8B53EA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0" y="2085787"/>
            <a:ext cx="4001058" cy="268642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1655B57-2AA2-4F54-A20D-698D5C1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BF67F3-F24B-4DD6-A3F4-98E548604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02CFE5-0EF0-49EE-87DA-B1A51ABA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4" y="2085787"/>
            <a:ext cx="402963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39761E-0C8A-0A43-4730-DE4E545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A7D53-C84D-0950-11E6-63ED623C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40</a:t>
            </a:fld>
            <a:endParaRPr lang="fr-BE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89AE2CF-6C53-11F0-DF8E-7A8AE7C1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913" y="1898650"/>
            <a:ext cx="7057512" cy="4076700"/>
          </a:xfrm>
        </p:spPr>
      </p:pic>
    </p:spTree>
    <p:extLst>
      <p:ext uri="{BB962C8B-B14F-4D97-AF65-F5344CB8AC3E}">
        <p14:creationId xmlns:p14="http://schemas.microsoft.com/office/powerpoint/2010/main" val="278519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382A6B6-B184-4823-BE1C-F7154799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Plusieurs critères d’évaluation :</a:t>
            </a:r>
          </a:p>
          <a:p>
            <a:endParaRPr lang="fr-BE" dirty="0"/>
          </a:p>
          <a:p>
            <a:pPr marL="457200" lvl="1" indent="0">
              <a:buNone/>
            </a:pPr>
            <a:r>
              <a:rPr lang="fr-BE" dirty="0"/>
              <a:t>1. Qualité du résultat</a:t>
            </a:r>
          </a:p>
          <a:p>
            <a:pPr marL="457200" lvl="1" indent="0">
              <a:buNone/>
            </a:pPr>
            <a:r>
              <a:rPr lang="fr-BE" dirty="0"/>
              <a:t>	Comparaison avec résultat optimal connu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2. Coût de l’heuristique</a:t>
            </a:r>
          </a:p>
          <a:p>
            <a:pPr marL="457200" lvl="1" indent="0">
              <a:buNone/>
            </a:pPr>
            <a:r>
              <a:rPr lang="fr-BE" dirty="0"/>
              <a:t>	Complexité de l’heuristique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3. Etendue du domaine d’application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F36B28-EB02-423B-8DB4-352F3CFE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Heuristique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6E4272-AE02-4D39-BD5B-CBE5064EE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27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F61370-7DF9-496B-922D-0A81474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Algorithme de Monte-Carlo</a:t>
            </a:r>
          </a:p>
          <a:p>
            <a:pPr marL="457200" lvl="1" indent="0">
              <a:buNone/>
            </a:pPr>
            <a:r>
              <a:rPr lang="fr-BE" dirty="0"/>
              <a:t>Temps : déterministe</a:t>
            </a:r>
          </a:p>
          <a:p>
            <a:pPr marL="457200" lvl="1" indent="0">
              <a:buNone/>
            </a:pPr>
            <a:r>
              <a:rPr lang="fr-BE" dirty="0"/>
              <a:t>Résultat : probabilité minime d’incorrection</a:t>
            </a:r>
          </a:p>
          <a:p>
            <a:endParaRPr lang="fr-BE" dirty="0"/>
          </a:p>
          <a:p>
            <a:r>
              <a:rPr lang="fr-BE" dirty="0"/>
              <a:t>Algorithme de Las Vegas</a:t>
            </a:r>
          </a:p>
          <a:p>
            <a:pPr marL="457200" lvl="1" indent="0">
              <a:buNone/>
            </a:pPr>
            <a:r>
              <a:rPr lang="fr-BE" dirty="0"/>
              <a:t>Temps : aléatoire</a:t>
            </a:r>
          </a:p>
          <a:p>
            <a:pPr marL="457200" lvl="1" indent="0">
              <a:buNone/>
            </a:pPr>
            <a:r>
              <a:rPr lang="fr-BE" dirty="0"/>
              <a:t>Résultat : correct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Algorithme d’Atlantic City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717759F-0B3E-4E3A-AA57-439C5DE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28600"/>
            <a:ext cx="4834889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Algorithmes probabilistes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19996-70DF-48DA-AA6E-0F01A68E6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9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4C3EE2F-8997-4CF6-843F-824CA97B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22" y="1129273"/>
            <a:ext cx="4581356" cy="5012426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8739B1DF-613E-4B1C-A88F-4E38E248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Algorithme de </a:t>
            </a:r>
            <a:r>
              <a:rPr lang="fr-BE" dirty="0" err="1"/>
              <a:t>Kruskal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4F9B6E-2D30-40B8-9D2E-54E365956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5393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F8DC45-1CE3-47DF-BCB9-983B1225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Algorithme de Prim</a:t>
            </a:r>
          </a:p>
          <a:p>
            <a:pPr marL="457200" lvl="1" indent="0">
              <a:buNone/>
            </a:pPr>
            <a:r>
              <a:rPr lang="fr-BE" dirty="0"/>
              <a:t>Similaire à Dijkstra</a:t>
            </a:r>
          </a:p>
          <a:p>
            <a:endParaRPr lang="fr-BE" dirty="0"/>
          </a:p>
          <a:p>
            <a:r>
              <a:rPr lang="fr-BE" dirty="0"/>
              <a:t>Algorithme de </a:t>
            </a:r>
            <a:r>
              <a:rPr lang="fr-BE" dirty="0" err="1"/>
              <a:t>Borůvka</a:t>
            </a:r>
            <a:endParaRPr lang="fr-BE" dirty="0"/>
          </a:p>
          <a:p>
            <a:pPr marL="457200" lvl="1" indent="0">
              <a:buNone/>
            </a:pPr>
            <a:r>
              <a:rPr lang="fr-BE" dirty="0"/>
              <a:t>Utilisation des arêtes et pas des sommets comme base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518F77-AAD6-48EB-9254-5EC4C830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Autres algorithmes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BCFAE-5625-4E24-A421-AA9442772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9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74E5E17-1943-4191-BF9A-9D494A8D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Algorithme de </a:t>
            </a:r>
            <a:r>
              <a:rPr lang="fr-BE" dirty="0" err="1"/>
              <a:t>Busacker</a:t>
            </a:r>
            <a:r>
              <a:rPr lang="fr-BE" dirty="0"/>
              <a:t> et </a:t>
            </a:r>
            <a:r>
              <a:rPr lang="fr-BE" dirty="0" err="1"/>
              <a:t>Gowen</a:t>
            </a:r>
            <a:endParaRPr lang="fr-BE" dirty="0"/>
          </a:p>
          <a:p>
            <a:endParaRPr lang="fr-BE" dirty="0"/>
          </a:p>
          <a:p>
            <a:r>
              <a:rPr lang="fr-BE" dirty="0"/>
              <a:t>Algorithme de Ford-</a:t>
            </a:r>
            <a:r>
              <a:rPr lang="fr-BE" dirty="0" err="1"/>
              <a:t>Fulkerson</a:t>
            </a:r>
            <a:endParaRPr lang="fr-BE" dirty="0"/>
          </a:p>
          <a:p>
            <a:pPr marL="457200" lvl="1" indent="0">
              <a:buNone/>
            </a:pPr>
            <a:r>
              <a:rPr lang="fr-BE" dirty="0"/>
              <a:t>Variante du premier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Algorithme d’Edmonds-</a:t>
            </a:r>
            <a:r>
              <a:rPr lang="fr-BE" dirty="0" err="1"/>
              <a:t>Karp</a:t>
            </a:r>
            <a:endParaRPr lang="fr-BE" dirty="0"/>
          </a:p>
          <a:p>
            <a:pPr marL="457200" lvl="1" indent="0">
              <a:buNone/>
            </a:pPr>
            <a:r>
              <a:rPr lang="fr-BE" dirty="0"/>
              <a:t>Cherche le flot maximum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Algorithme de Goldberg-</a:t>
            </a:r>
            <a:r>
              <a:rPr lang="fr-BE" dirty="0" err="1"/>
              <a:t>Tarjan</a:t>
            </a:r>
            <a:endParaRPr lang="fr-BE" dirty="0"/>
          </a:p>
          <a:p>
            <a:pPr marL="457200" lvl="1" indent="0">
              <a:buNone/>
            </a:pPr>
            <a:r>
              <a:rPr lang="fr-BE" dirty="0"/>
              <a:t>« Poussage/</a:t>
            </a:r>
            <a:r>
              <a:rPr lang="fr-BE" dirty="0" err="1"/>
              <a:t>réétiquetage</a:t>
            </a:r>
            <a:r>
              <a:rPr lang="fr-BE" dirty="0"/>
              <a:t>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C77F2-BD93-487D-BECF-15AC49DD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Min-</a:t>
            </a:r>
            <a:r>
              <a:rPr lang="fr-BE" dirty="0" err="1"/>
              <a:t>cost</a:t>
            </a:r>
            <a:r>
              <a:rPr lang="fr-BE" dirty="0"/>
              <a:t> flow </a:t>
            </a:r>
            <a:r>
              <a:rPr lang="fr-BE" dirty="0" err="1"/>
              <a:t>problem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DFA3AA-6BC5-40FB-ACBA-60D3BA73A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33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2C7006-11DE-42A6-8D5E-2F594346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Approche intuitive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BE" dirty="0"/>
              <a:t>1. Prendre l’élément de fin et définir ses coordonnées ainsi que l’initialisation d’un compteur ici A = (1, 6, 0)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2. Ajouter cet élément à une liste sous forme FIFO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3. Parcourir la liste, en incluant les futurs éléments rajoutés et réaliser les opérations suivants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A5FDC8-B3F9-4C18-AF31-2D5C696A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BBA24-B748-49EC-8AFC-E650C4EE7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75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2C7006-11DE-42A6-8D5E-2F594346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Approche intuitive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BE" dirty="0"/>
              <a:t>a. Créer une liste des 4 cases adjacentes en augmentant le compteur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b. Si la case est un mur ou si elle existe déjà dans la liste principale, la retirer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c. Ajouter toutes les cases restantes à la fin de la liste principale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A5FDC8-B3F9-4C18-AF31-2D5C696A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BBA24-B748-49EC-8AFC-E650C4EE7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8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2C7006-11DE-42A6-8D5E-2F594346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Approche intuitive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BE" dirty="0"/>
              <a:t>4. Réaliser a, b et c jusqu’à tomber sur l’élément de début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5. Démarrer de cet élément et prendre l’élément adjacent avec le compteur le plus bas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6. On définit ainsi le chemin le plus court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A5FDC8-B3F9-4C18-AF31-2D5C696A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BBA24-B748-49EC-8AFC-E650C4EE7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41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F288AC1-548D-4784-94DD-339B3046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Algorithmes utilisés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52E987A-F9C9-4DC1-A4DD-9DAEAC4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Pathfinding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6E7304-496D-46EA-9842-13DB133D3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C34A7-D0C6-4117-8D34-F16ABCC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879292"/>
            <a:ext cx="2695575" cy="2114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98E4A27-802B-4B15-845A-A635F677E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879292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La théorie des graphes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30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25822</TotalTime>
  <Words>1089</Words>
  <Application>Microsoft Office PowerPoint</Application>
  <PresentationFormat>Affichage à l'écran (4:3)</PresentationFormat>
  <Paragraphs>374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Roboto</vt:lpstr>
      <vt:lpstr>Roboto </vt:lpstr>
      <vt:lpstr>Roboto Condensed</vt:lpstr>
      <vt:lpstr>Thème Office</vt:lpstr>
      <vt:lpstr>Algorithmique</vt:lpstr>
      <vt:lpstr>Présentation PowerPoint</vt:lpstr>
      <vt:lpstr>Pathfinding</vt:lpstr>
      <vt:lpstr>Pathfinding</vt:lpstr>
      <vt:lpstr>Pathfinding</vt:lpstr>
      <vt:lpstr>Pathfinding</vt:lpstr>
      <vt:lpstr>Pathfinding</vt:lpstr>
      <vt:lpstr>Pathfinding</vt:lpstr>
      <vt:lpstr>La théorie des graphes</vt:lpstr>
      <vt:lpstr>Les graphes</vt:lpstr>
      <vt:lpstr>Les graphes</vt:lpstr>
      <vt:lpstr>Les graphes</vt:lpstr>
      <vt:lpstr>Représentation des graphes</vt:lpstr>
      <vt:lpstr>Représentation des graphes</vt:lpstr>
      <vt:lpstr>Implémentation</vt:lpstr>
      <vt:lpstr>Parcours</vt:lpstr>
      <vt:lpstr>Types d’algorithmes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Algorithme de Dijkstra</vt:lpstr>
      <vt:lpstr>Autres algorithmes</vt:lpstr>
      <vt:lpstr>Floyd-Warshall</vt:lpstr>
      <vt:lpstr>Floyd-Warshall</vt:lpstr>
      <vt:lpstr>Autres algorithmes</vt:lpstr>
      <vt:lpstr>Heuristique</vt:lpstr>
      <vt:lpstr>Heuristique</vt:lpstr>
      <vt:lpstr>Heuristique</vt:lpstr>
      <vt:lpstr>Heuristique</vt:lpstr>
      <vt:lpstr>Heuristique</vt:lpstr>
      <vt:lpstr>Heuristique</vt:lpstr>
      <vt:lpstr>Heuristique</vt:lpstr>
      <vt:lpstr>Heuristique</vt:lpstr>
      <vt:lpstr>Algorithmes probabilistes</vt:lpstr>
      <vt:lpstr>Algorithme de Kruskal</vt:lpstr>
      <vt:lpstr>Autres algorithmes</vt:lpstr>
      <vt:lpstr>Min-cost flow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154</cp:revision>
  <dcterms:created xsi:type="dcterms:W3CDTF">2022-01-27T22:00:53Z</dcterms:created>
  <dcterms:modified xsi:type="dcterms:W3CDTF">2024-03-21T17:19:17Z</dcterms:modified>
</cp:coreProperties>
</file>