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0" r:id="rId3"/>
    <p:sldId id="311" r:id="rId4"/>
    <p:sldId id="276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12B2"/>
    <a:srgbClr val="FF5757"/>
    <a:srgbClr val="D6C230"/>
    <a:srgbClr val="66FFCC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2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EF11-5C31-404D-8BA4-888BF93DCFB9}" type="datetimeFigureOut">
              <a:rPr lang="fr-BE" smtClean="0"/>
              <a:t>13-02-23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19D7-73D6-435C-B4B5-CA12BE080D9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93674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EF11-5C31-404D-8BA4-888BF93DCFB9}" type="datetimeFigureOut">
              <a:rPr lang="fr-BE" smtClean="0"/>
              <a:t>13-02-23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19D7-73D6-435C-B4B5-CA12BE080D9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0291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EF11-5C31-404D-8BA4-888BF93DCFB9}" type="datetimeFigureOut">
              <a:rPr lang="fr-BE" smtClean="0"/>
              <a:t>13-02-23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19D7-73D6-435C-B4B5-CA12BE080D9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16534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EF11-5C31-404D-8BA4-888BF93DCFB9}" type="datetimeFigureOut">
              <a:rPr lang="fr-BE" smtClean="0"/>
              <a:t>13-02-23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19D7-73D6-435C-B4B5-CA12BE080D9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01325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EF11-5C31-404D-8BA4-888BF93DCFB9}" type="datetimeFigureOut">
              <a:rPr lang="fr-BE" smtClean="0"/>
              <a:t>13-02-23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19D7-73D6-435C-B4B5-CA12BE080D9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81153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EF11-5C31-404D-8BA4-888BF93DCFB9}" type="datetimeFigureOut">
              <a:rPr lang="fr-BE" smtClean="0"/>
              <a:t>13-02-23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19D7-73D6-435C-B4B5-CA12BE080D9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81157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EF11-5C31-404D-8BA4-888BF93DCFB9}" type="datetimeFigureOut">
              <a:rPr lang="fr-BE" smtClean="0"/>
              <a:t>13-02-23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19D7-73D6-435C-B4B5-CA12BE080D9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5144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EF11-5C31-404D-8BA4-888BF93DCFB9}" type="datetimeFigureOut">
              <a:rPr lang="fr-BE" smtClean="0"/>
              <a:t>13-02-23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19D7-73D6-435C-B4B5-CA12BE080D9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05751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EF11-5C31-404D-8BA4-888BF93DCFB9}" type="datetimeFigureOut">
              <a:rPr lang="fr-BE" smtClean="0"/>
              <a:t>13-02-23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19D7-73D6-435C-B4B5-CA12BE080D9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84071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EF11-5C31-404D-8BA4-888BF93DCFB9}" type="datetimeFigureOut">
              <a:rPr lang="fr-BE" smtClean="0"/>
              <a:t>13-02-23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19D7-73D6-435C-B4B5-CA12BE080D9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96940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EF11-5C31-404D-8BA4-888BF93DCFB9}" type="datetimeFigureOut">
              <a:rPr lang="fr-BE" smtClean="0"/>
              <a:t>13-02-23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19D7-73D6-435C-B4B5-CA12BE080D9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47396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7EF11-5C31-404D-8BA4-888BF93DCFB9}" type="datetimeFigureOut">
              <a:rPr lang="fr-BE" smtClean="0"/>
              <a:t>13-02-23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019D7-73D6-435C-B4B5-CA12BE080D9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69782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08024" y="206084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fr-BE" sz="3600" b="1" dirty="0">
                <a:solidFill>
                  <a:srgbClr val="FF0000"/>
                </a:solidFill>
              </a:rPr>
              <a:t>TP2: </a:t>
            </a:r>
            <a:br>
              <a:rPr lang="fr-BE" sz="3600" b="1" dirty="0">
                <a:solidFill>
                  <a:srgbClr val="FF0000"/>
                </a:solidFill>
              </a:rPr>
            </a:br>
            <a:br>
              <a:rPr lang="fr-BE" sz="3600" b="1" dirty="0">
                <a:solidFill>
                  <a:srgbClr val="FF0000"/>
                </a:solidFill>
              </a:rPr>
            </a:br>
            <a:r>
              <a:rPr lang="fr-FR" sz="27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ARITHMÉTIQUE BINAIRE: OPÉRATIONS ET CIRCUITS</a:t>
            </a:r>
            <a:br>
              <a:rPr lang="fr-FR" sz="27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</a:br>
            <a:br>
              <a:rPr lang="fr-FR" sz="27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</a:br>
            <a:br>
              <a:rPr lang="fr-FR" sz="27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</a:br>
            <a:r>
              <a:rPr lang="fr-FR" sz="27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Additionneurs</a:t>
            </a:r>
            <a:endParaRPr lang="fr-BE" sz="2700" b="1" dirty="0">
              <a:solidFill>
                <a:srgbClr val="FF0000"/>
              </a:solidFill>
            </a:endParaRPr>
          </a:p>
        </p:txBody>
      </p:sp>
      <p:pic>
        <p:nvPicPr>
          <p:cNvPr id="1028" name="Picture 4" descr="C:\Users\vande\AppData\Local\Temp\SNAGHTML3188ba8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6632"/>
            <a:ext cx="4638675" cy="1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vande\AppData\Local\Temp\SNAGHTML3189e5b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94" y="6129278"/>
            <a:ext cx="8657661" cy="59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7862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61776" y="1526927"/>
            <a:ext cx="8064896" cy="1902073"/>
          </a:xfrm>
        </p:spPr>
        <p:txBody>
          <a:bodyPr>
            <a:normAutofit/>
          </a:bodyPr>
          <a:lstStyle/>
          <a:p>
            <a:pPr algn="l"/>
            <a:r>
              <a:rPr lang="fr-FR" sz="2000" b="1" dirty="0">
                <a:solidFill>
                  <a:srgbClr val="FF0000"/>
                </a:solidFill>
              </a:rPr>
              <a:t>1. Semi additionneurs</a:t>
            </a:r>
            <a:br>
              <a:rPr lang="fr-FR" sz="2000" b="1" dirty="0">
                <a:solidFill>
                  <a:srgbClr val="00B0F0"/>
                </a:solidFill>
              </a:rPr>
            </a:br>
            <a:br>
              <a:rPr lang="fr-FR" sz="2000" b="1" dirty="0">
                <a:solidFill>
                  <a:srgbClr val="00B0F0"/>
                </a:solidFill>
              </a:rPr>
            </a:br>
            <a:r>
              <a:rPr lang="fr-FR" sz="2000" b="1" dirty="0">
                <a:solidFill>
                  <a:srgbClr val="00B0F0"/>
                </a:solidFill>
              </a:rPr>
              <a:t>Définition: </a:t>
            </a:r>
            <a:br>
              <a:rPr lang="fr-FR" sz="2000" b="1" dirty="0">
                <a:solidFill>
                  <a:srgbClr val="00B0F0"/>
                </a:solidFill>
              </a:rPr>
            </a:br>
            <a:r>
              <a:rPr lang="fr-FR" sz="1800" b="1" i="0" u="none" strike="noStrike" baseline="0" dirty="0">
                <a:latin typeface="Times New Roman" panose="02020603050405020304" pitchFamily="18" charset="0"/>
              </a:rPr>
              <a:t>C’est un circuit d’addition qui ajoute deux éléments binaires de même rang.</a:t>
            </a:r>
            <a:br>
              <a:rPr lang="fr-FR" sz="1800" b="1" i="0" u="none" strike="noStrike" baseline="0" dirty="0">
                <a:latin typeface="Times New Roman" panose="02020603050405020304" pitchFamily="18" charset="0"/>
              </a:rPr>
            </a:br>
            <a:endParaRPr lang="fr-BE" sz="2000" b="1" dirty="0">
              <a:solidFill>
                <a:srgbClr val="00B0F0"/>
              </a:solidFill>
            </a:endParaRPr>
          </a:p>
        </p:txBody>
      </p:sp>
      <p:pic>
        <p:nvPicPr>
          <p:cNvPr id="1028" name="Picture 4" descr="C:\Users\vande\AppData\Local\Temp\SNAGHTML3188ba8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6632"/>
            <a:ext cx="4638675" cy="1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vande\AppData\Local\Temp\SNAGHTML3189e5b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94" y="6129278"/>
            <a:ext cx="8657661" cy="59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07ED046-E720-465E-9C5D-1C99665709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9752" y="3095094"/>
            <a:ext cx="3066667" cy="49523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98C6CBE-E094-4A24-8A77-6D9B7A382B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04" y="3415982"/>
            <a:ext cx="4057143" cy="197142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E7E5D96-4430-4552-8E3D-645FA1ED73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0208" y="3819843"/>
            <a:ext cx="2857143" cy="112381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E76DCC5-3F2F-4730-8353-6B0A8F2F35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6318" y="3574707"/>
            <a:ext cx="2761905" cy="1695238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192B763B-90BA-49EE-B73F-36C9E21D6F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04892" y="5507195"/>
            <a:ext cx="3334215" cy="175284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7734BE3-DF00-466F-B164-AE960F951E2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37478" y="5196790"/>
            <a:ext cx="2133333" cy="1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18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1346393"/>
            <a:ext cx="8064896" cy="1902073"/>
          </a:xfrm>
        </p:spPr>
        <p:txBody>
          <a:bodyPr>
            <a:normAutofit fontScale="90000"/>
          </a:bodyPr>
          <a:lstStyle/>
          <a:p>
            <a:pPr algn="l"/>
            <a:r>
              <a:rPr lang="fr-FR" sz="2000" b="1" dirty="0">
                <a:solidFill>
                  <a:srgbClr val="FF0000"/>
                </a:solidFill>
              </a:rPr>
              <a:t>2. Additionneurs (full </a:t>
            </a:r>
            <a:r>
              <a:rPr lang="fr-FR" sz="2000" b="1" dirty="0" err="1">
                <a:solidFill>
                  <a:srgbClr val="FF0000"/>
                </a:solidFill>
              </a:rPr>
              <a:t>adder</a:t>
            </a:r>
            <a:r>
              <a:rPr lang="fr-FR" sz="2000" b="1" dirty="0">
                <a:solidFill>
                  <a:srgbClr val="FF0000"/>
                </a:solidFill>
              </a:rPr>
              <a:t>)</a:t>
            </a:r>
            <a:br>
              <a:rPr lang="fr-FR" sz="2000" b="1" dirty="0">
                <a:solidFill>
                  <a:srgbClr val="00B0F0"/>
                </a:solidFill>
              </a:rPr>
            </a:br>
            <a:br>
              <a:rPr lang="fr-FR" sz="2000" b="1" dirty="0">
                <a:solidFill>
                  <a:srgbClr val="00B0F0"/>
                </a:solidFill>
              </a:rPr>
            </a:br>
            <a:r>
              <a:rPr lang="fr-FR" sz="2000" b="1" dirty="0">
                <a:solidFill>
                  <a:srgbClr val="00B0F0"/>
                </a:solidFill>
              </a:rPr>
              <a:t>Définition: </a:t>
            </a:r>
            <a:br>
              <a:rPr lang="fr-FR" sz="2000" b="1" dirty="0">
                <a:solidFill>
                  <a:srgbClr val="00B0F0"/>
                </a:solidFill>
              </a:rPr>
            </a:br>
            <a:r>
              <a:rPr lang="fr-FR" sz="1800" b="1" i="0" u="none" strike="noStrike" baseline="0" dirty="0">
                <a:latin typeface="Times New Roman" panose="02020603050405020304" pitchFamily="18" charset="0"/>
              </a:rPr>
              <a:t>C’est un circuit d’addition qui ajoute deux éléments binaires de même rang, mais qui tient</a:t>
            </a:r>
            <a:br>
              <a:rPr lang="fr-FR" sz="1800" b="1" i="0" u="none" strike="noStrike" baseline="0" dirty="0">
                <a:latin typeface="Times New Roman" panose="02020603050405020304" pitchFamily="18" charset="0"/>
              </a:rPr>
            </a:br>
            <a:r>
              <a:rPr lang="fr-FR" sz="1800" b="1" i="0" u="none" strike="noStrike" baseline="0" dirty="0">
                <a:latin typeface="Times New Roman" panose="02020603050405020304" pitchFamily="18" charset="0"/>
              </a:rPr>
              <a:t>compte du report éventuel du rang précédent.</a:t>
            </a:r>
            <a:br>
              <a:rPr lang="fr-FR" sz="1800" b="1" i="0" u="none" strike="noStrike" baseline="0" dirty="0">
                <a:latin typeface="Times New Roman" panose="02020603050405020304" pitchFamily="18" charset="0"/>
              </a:rPr>
            </a:br>
            <a:endParaRPr lang="fr-BE" sz="2000" b="1" dirty="0">
              <a:solidFill>
                <a:srgbClr val="00B0F0"/>
              </a:solidFill>
            </a:endParaRPr>
          </a:p>
        </p:txBody>
      </p:sp>
      <p:pic>
        <p:nvPicPr>
          <p:cNvPr id="1028" name="Picture 4" descr="C:\Users\vande\AppData\Local\Temp\SNAGHTML3188ba8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6632"/>
            <a:ext cx="4638675" cy="1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vande\AppData\Local\Temp\SNAGHTML3189e5b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94" y="6129278"/>
            <a:ext cx="8657661" cy="59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FC49D45-DA81-4146-A4BC-87E99AE8B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960124"/>
            <a:ext cx="409575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712CD33C-E025-4A86-8D8C-1327AD8432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4211" y="2523985"/>
            <a:ext cx="2838846" cy="1066949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9F398D59-9781-4BB8-8395-A9EBD103486A}"/>
              </a:ext>
            </a:extLst>
          </p:cNvPr>
          <p:cNvSpPr txBox="1"/>
          <p:nvPr/>
        </p:nvSpPr>
        <p:spPr>
          <a:xfrm>
            <a:off x="2915816" y="3585451"/>
            <a:ext cx="5040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0" i="0" u="none" strike="noStrike" baseline="0" dirty="0">
                <a:latin typeface="TimesNewRoman"/>
              </a:rPr>
              <a:t>De cette table, on peut tirer les équations logiques:</a:t>
            </a:r>
            <a:endParaRPr lang="fr-BE" dirty="0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EE182188-3093-4F4C-972B-AAD55C2FEE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9708" y="3272549"/>
            <a:ext cx="2924583" cy="1066949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259E3E15-30E4-4645-88A3-83EAD28903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54472" y="5171035"/>
            <a:ext cx="1933333" cy="314286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70AAF93D-01BE-4215-98E1-043EE63AD552}"/>
              </a:ext>
            </a:extLst>
          </p:cNvPr>
          <p:cNvSpPr txBox="1"/>
          <p:nvPr/>
        </p:nvSpPr>
        <p:spPr>
          <a:xfrm>
            <a:off x="4491286" y="4000707"/>
            <a:ext cx="793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00B050"/>
                </a:solidFill>
              </a:rPr>
              <a:t>En effet,</a:t>
            </a:r>
            <a:endParaRPr lang="fr-BE" sz="1400" dirty="0">
              <a:solidFill>
                <a:srgbClr val="00B050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E3C2F5D-B841-4EB3-9A1B-26665FCFD2E8}"/>
              </a:ext>
            </a:extLst>
          </p:cNvPr>
          <p:cNvSpPr txBox="1"/>
          <p:nvPr/>
        </p:nvSpPr>
        <p:spPr>
          <a:xfrm>
            <a:off x="4866269" y="5203269"/>
            <a:ext cx="793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00B050"/>
                </a:solidFill>
              </a:rPr>
              <a:t>En effet,</a:t>
            </a:r>
            <a:endParaRPr lang="fr-BE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734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1520" y="1268760"/>
            <a:ext cx="7772400" cy="1470025"/>
          </a:xfrm>
        </p:spPr>
        <p:txBody>
          <a:bodyPr>
            <a:normAutofit fontScale="90000"/>
          </a:bodyPr>
          <a:lstStyle/>
          <a:p>
            <a:pPr lvl="1" algn="l" rtl="0">
              <a:spcBef>
                <a:spcPct val="0"/>
              </a:spcBef>
            </a:pPr>
            <a:br>
              <a:rPr lang="fr-BE" sz="4000" b="1" dirty="0">
                <a:solidFill>
                  <a:srgbClr val="FF0000"/>
                </a:solidFill>
              </a:rPr>
            </a:br>
            <a:r>
              <a:rPr lang="fr-BE" sz="4000" b="1" dirty="0">
                <a:solidFill>
                  <a:srgbClr val="FF0000"/>
                </a:solidFill>
              </a:rPr>
              <a:t>	</a:t>
            </a:r>
            <a:br>
              <a:rPr lang="fr-BE" dirty="0">
                <a:solidFill>
                  <a:schemeClr val="tx1"/>
                </a:solidFill>
              </a:rPr>
            </a:br>
            <a:br>
              <a:rPr lang="fr-BE" sz="2200" b="1" dirty="0"/>
            </a:br>
            <a:r>
              <a:rPr lang="fr-BE" sz="2200" b="1" dirty="0"/>
              <a:t>	</a:t>
            </a:r>
            <a:br>
              <a:rPr lang="fr-BE" sz="2200" b="1" dirty="0"/>
            </a:br>
            <a:endParaRPr lang="fr-BE" sz="3600" b="1" dirty="0">
              <a:solidFill>
                <a:srgbClr val="00B0F0"/>
              </a:solidFill>
            </a:endParaRPr>
          </a:p>
        </p:txBody>
      </p:sp>
      <p:pic>
        <p:nvPicPr>
          <p:cNvPr id="1028" name="Picture 4" descr="C:\Users\vande\AppData\Local\Temp\SNAGHTML3188ba8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9" y="116632"/>
            <a:ext cx="3034149" cy="841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vande\AppData\Local\Temp\SNAGHTML3189e5b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94" y="6129278"/>
            <a:ext cx="8657661" cy="59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3DE978B4-1C74-40AC-8885-D54BCC1E64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912" y="1000850"/>
            <a:ext cx="5253822" cy="237523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A243E77-CA72-45D9-A9A8-E11A484CA6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1720" y="3933632"/>
            <a:ext cx="3838095" cy="1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72132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Microsoft Office PowerPoint</Application>
  <PresentationFormat>Affichage à l'écran (4:3)</PresentationFormat>
  <Paragraphs>7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Times New Roman</vt:lpstr>
      <vt:lpstr>TimesNewRoman</vt:lpstr>
      <vt:lpstr>Thème Office</vt:lpstr>
      <vt:lpstr>TP2:   ARITHMÉTIQUE BINAIRE: OPÉRATIONS ET CIRCUITS   Additionneurs</vt:lpstr>
      <vt:lpstr>1. Semi additionneurs  Définition:  C’est un circuit d’addition qui ajoute deux éléments binaires de même rang. </vt:lpstr>
      <vt:lpstr>2. Additionneurs (full adder)  Définition:  C’est un circuit d’addition qui ajoute deux éléments binaires de même rang, mais qui tient compte du report éventuel du rang précédent. </vt:lpstr>
      <vt:lpstr>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michelle Vandeville</dc:creator>
  <cp:lastModifiedBy>VANDEVILLE Michelle</cp:lastModifiedBy>
  <cp:revision>60</cp:revision>
  <dcterms:created xsi:type="dcterms:W3CDTF">2020-03-23T07:25:12Z</dcterms:created>
  <dcterms:modified xsi:type="dcterms:W3CDTF">2023-02-13T08:52:48Z</dcterms:modified>
</cp:coreProperties>
</file>