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276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B2"/>
    <a:srgbClr val="FF5757"/>
    <a:srgbClr val="D6C23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1:30.9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20468 0 0,'0'0'3521'0'0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19.7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17956 0 0,'0'0'13557'0'0,"6"10"-12303"0"0,-9-14-4598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29.8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22 18444 0 0,'0'0'11066'0'0,"-1"-4"-10740"0"0,-1-13 783 0 0,11 21-980 0 0,0-1-1 0 0,0 0 0 0 0,0 0 1 0 0,1-1-1 0 0,-1 0 1 0 0,18 0-1 0 0,63-2 475 0 0,-63 0-356 0 0,80-12-199 0 0,-102 20-7084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32.5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10 14051 0 0,'0'0'16139'0'0,"2"-9"-14006"0"0,-10 8-3890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5.2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 16396 0 0,'0'0'5097'0'0,"-11"0"-5977"0"0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5.9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25 14963 0 0,'0'0'8081'0'0,"-5"-4"-8029"0"0,2 0-45 0 0,2 2-6 0 0,0 1-1 0 0,-1-1 1 0 0,1 1-1 0 0,0-1 0 0 0,-1 1 1 0 0,1 0-1 0 0,-1 0 1 0 0,1-1-1 0 0,-1 1 1 0 0,0 0-1 0 0,-1-1 1 0 0,2 2-45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5.6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12339 0 0,'0'0'7449'0'0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6.2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19884 0 0,'0'0'3769'0'0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7.7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 19356 0 0,'0'0'9490'0'0,"9"0"-6871"0"0,-3 0-1317 0 0,-4 0-1302 0 0,-3-1-587 0 0,-1-1-2117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48.1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 9482 0 0,'0'0'16492'0'0,"1"-2"-15622"0"0,0 1-615 0 0,-1 1-97 0 0,0-1-1 0 0,0 1 1 0 0,0-1-1 0 0,1 0 1 0 0,-1 1-1 0 0,0-1 0 0 0,1 1 1 0 0,-1-1-1 0 0,0 1 1 0 0,1-1-1 0 0,-1 1 1 0 0,1-1-1 0 0,-1 1 1 0 0,1-1-1 0 0,-1 1 0 0 0,1 0 1 0 0,-1-1-1 0 0,1 1 1 0 0,-1 0-1 0 0,1-1 1 0 0,0 1-1 0 0,-1 0 0 0 0,1 0 1 0 0,-1 0-1 0 0,1-1 1 0 0,0 1-1 0 0,-1 0 1 0 0,1 0-1 0 0,0 0 0 0 0,-1 0 1 0 0,1 0-1 0 0,0 0 1 0 0,-1 0-1 0 0,1 0 1 0 0,1 1-1 0 0,-2 0-157 0 0,0 0 0 0 0,-1-1-96 0 0,1 0 0 0 0,0 0-1 0 0,0 0 1 0 0,0 0 0 0 0,0 0 0 0 0,-1 0 0 0 0,1 0-1 0 0,0 0 1 0 0,0 0 0 0 0,-1 0 0 0 0,1 0 0 0 0,0 0-1 0 0,0 0 1 0 0,0 0 0 0 0,-1 0 0 0 0,1 0 0 0 0,0 0-1 0 0,0 0 1 0 0,0 0 0 0 0,-1 0 0 0 0,1 0 0 0 0,0 0-1 0 0,0 0 1 0 0,0 0 0 0 0,-1 0 0 0 0,1 0 0 0 0,0 0-1 0 0,0-1 1 0 0,0 1 0 0 0,0 0 0 0 0,0 0 0 0 0,-1 0-1 0 0,1 0 1 0 0,0 0 0 0 0,0-1 0 0 0,0 1 0 0 0,0 0-1 0 0,0 0 1 0 0,0 0 0 0 0,-1-1 0 0 0,1 1 0 0 0,0 0-1 0 0,0 0 1 0 0,0 0 0 0 0,0-1 0 0 0,0 1 0 0 0,0 0-1 0 0,0 0 1 0 0,0-12-10042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0:47.93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18852 0 0,'0'0'280'0'0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2:13.6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47 6 25253 0 0,'0'0'6154'0'0,"-46"-6"-27751"0"0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0:51.9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 5729 0 0,'0'0'18401'0'0,"12"-3"-18174"0"0,15-4 93 0 0,56-4-1 0 0,-52 7 607 0 0,-21 2-3088 0 0,1 1-5134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1:04.23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0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2:15.7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17388 0 0,'0'0'856'0'0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2:44.0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0 6169 0 0,'0'0'16304'0'0,"5"2"-11609"0"0,-14 0-6277 0 0,3-2-4472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39.8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11402 0 0,'0'0'6922'0'0,"6"-1"-8130"0"0,-4 0-537 0 0,2 0-1079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41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10850 0 0,'0'0'11387'0'0,"10"-3"-10491"0"0,-7 2 2633 0 0,-3-1-4848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41.9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0 0 0,'0'0'7642'0'0,"7"-3"-8250"0"0,-5 2-745 0 0,0-1-1535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43.6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 9554 0 0,'0'0'11989'0'0,"2"-6"-15240"0"0,0 3-3409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45.2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 19396 0 0,'0'0'2807'0'0,"3"-6"1217"0"0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50.6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 0 15115 0 0,'0'0'4294'0'0,"-4"3"-4072"0"0,-13 7-85 0 0,13-7-50 0 0,4-4-848 0 0,1 0 66 0 0,0 0-1 0 0,0 0 1 0 0,0 1-1 0 0,0-1 1 0 0,0 0 0 0 0,0 1-1 0 0,0-1 1 0 0,0 0-1 0 0,0 1 1 0 0,0-1-1 0 0,1 1 1 0 0,1-1-1 0 0,-1 0-2058 0 0,3-1-4545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1:43.6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1008 0 0,'0'0'12221'0'0,"0"3"-10970"0"0,0-4-2596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52.3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5 18060 0 0,'-3'3'10838'0'0,"1"-11"-24718"0"0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3:52.8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5561 0 0,'0'0'4785'0'0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4:54.58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10810 0 0,'0'0'6210'0'0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5:57.84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63 20628 0 0,'0'0'9021'0'0,"19"-5"-8893"0"0,132-27 76 0 0,-98 22-1014 0 0,-12 2-2841 0 0,-2 2-7158 0 0,-29 5-1253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7:50.1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52 14627 0 0,'0'0'14938'0'0,"5"0"-14726"0"0,13-2 54 0 0,-7 2-71 0 0,-1-1 0 0 0,1-1 0 0 0,10-2 0 0 0,-16 2-796 0 0,0-1 1 0 0,0 0 0 0 0,-1 0 0 0 0,1 0 0 0 0,7-7 0 0 0,-1 0-3920 0 0,-2 1-3768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39:39.26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20948 0 0,'0'0'1985'0'0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40:46.90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40:47.54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48:49.43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48:53.7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1:43.2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3857 0 0,'0'0'720'0'0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49:50.74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50:25.78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17708 0 0,'0'0'6057'0'0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50:36.2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65 1 18476 0 0,'0'0'13347'0'0,"-65"3"-22757"0"0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51:08.66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70 122 14403 0 0,'0'0'11225'0'0,"8"-1"-10901"0"0,27-6-38 0 0,-34 7-235 0 0,1-1 1 0 0,0 0-1 0 0,0 1 1 0 0,-1-1 0 0 0,1 0-1 0 0,0 0 1 0 0,-1 0 0 0 0,1 0-1 0 0,-1 0 1 0 0,1 0-1 0 0,-1-1 1 0 0,1 1 0 0 0,-1 0-1 0 0,0-1 1 0 0,0 1-1 0 0,0-1 1 0 0,0 1 0 0 0,0-1-1 0 0,0 0 1 0 0,0 1-1 0 0,0-1 1 0 0,-1 0 0 0 0,1 0-1 0 0,0 1 1 0 0,-1-1 0 0 0,0 0-1 0 0,1 0 1 0 0,-1-3-1 0 0,0 3 58 0 0,0-1-1 0 0,0 0 0 0 0,0 0 0 0 0,-1 0 0 0 0,1 0 0 0 0,-1 1 1 0 0,1-1-1 0 0,-1 0 0 0 0,0 1 0 0 0,0-1 0 0 0,0 0 0 0 0,-1 1 0 0 0,1-1 1 0 0,-1 1-1 0 0,-2-4 0 0 0,1 3-78 0 0,0 0-1 0 0,0 1 1 0 0,0 0 0 0 0,-1 0-1 0 0,1 0 1 0 0,-1 0 0 0 0,1 0-1 0 0,-1 1 1 0 0,1-1 0 0 0,-1 1-1 0 0,0 0 1 0 0,0 0 0 0 0,0 0-1 0 0,0 1 1 0 0,0-1 0 0 0,1 1-1 0 0,-1 0 1 0 0,0 0 0 0 0,0 1-1 0 0,0-1 1 0 0,0 1-1 0 0,0-1 1 0 0,0 1 0 0 0,-4 2-1 0 0,6-1-73 0 0,-1 0-1 0 0,0 0 0 0 0,1 1 0 0 0,-1-1 0 0 0,1 1 0 0 0,0-1 0 0 0,0 1 1 0 0,0 0-1 0 0,0 0 0 0 0,0 0 0 0 0,1 0 0 0 0,-1 0 0 0 0,1 0 0 0 0,0 0 1 0 0,0 0-1 0 0,0 1 0 0 0,0-1 0 0 0,1 0 0 0 0,-1 4 0 0 0,1-2-516 0 0,-1-1 0 0 0,1 0-1 0 0,0 0 1 0 0,1 0-1 0 0,-1 0 1 0 0,3 7 0 0 0,-3-8-276 0 0,1-1 0 0 0,0 0 0 0 0,0 0 0 0 0,0 0 0 0 0,0 0 0 0 0,0 0 0 0 0,0 0 0 0 0,1 0 0 0 0,-1 0 0 0 0,0-1 0 0 0,1 1 0 0 0,2 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51:45.2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15163 0 0,'0'0'9306'0'0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51:58.57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26262 0 0,'0'0'5529'0'0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1:45.6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 0 0 0 0,'0'0'17304'0'0,"3"6"-15405"0"0,-4-6-2743 0 0,-9 3 2765 0 0,7-3-5244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4:53.4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22037 0 0,'0'0'24'0'0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03.0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 3145 0 0,'0'0'15243'0'0,"0"-3"-15170"0"0,2-3-6567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17.0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7706 0 0,'0'0'19605'0'0,"10"5"-17350"0"0,-10-1 379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3T09:27:17.7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15299 0 0,'0'0'13657'0'0,"3"-1"-13161"0"0,1 2-1173 0 0,3-2 3243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6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65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3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1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1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4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7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40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9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3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78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7.xml"/><Relationship Id="rId21" Type="http://schemas.openxmlformats.org/officeDocument/2006/relationships/customXml" Target="../ink/ink7.xml"/><Relationship Id="rId34" Type="http://schemas.openxmlformats.org/officeDocument/2006/relationships/image" Target="../media/image20.png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5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customXml" Target="../ink/ink8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customXml" Target="../ink/ink1.xml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4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ustomXml" Target="../ink/ink3.xml"/><Relationship Id="rId22" Type="http://schemas.openxmlformats.org/officeDocument/2006/relationships/image" Target="../media/image14.png"/><Relationship Id="rId27" Type="http://schemas.openxmlformats.org/officeDocument/2006/relationships/customXml" Target="../ink/ink10.xml"/><Relationship Id="rId30" Type="http://schemas.openxmlformats.org/officeDocument/2006/relationships/image" Target="../media/image18.png"/><Relationship Id="rId35" Type="http://schemas.openxmlformats.org/officeDocument/2006/relationships/customXml" Target="../ink/ink14.xml"/><Relationship Id="rId43" Type="http://schemas.openxmlformats.org/officeDocument/2006/relationships/customXml" Target="../ink/ink19.xml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customXml" Target="../ink/ink2.xml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customXml" Target="../ink/ink16.xml"/><Relationship Id="rId46" Type="http://schemas.openxmlformats.org/officeDocument/2006/relationships/image" Target="../media/image25.png"/><Relationship Id="rId20" Type="http://schemas.openxmlformats.org/officeDocument/2006/relationships/image" Target="../media/image13.png"/><Relationship Id="rId41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31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2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customXml" Target="../ink/ink24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24" Type="http://schemas.openxmlformats.org/officeDocument/2006/relationships/customXml" Target="../ink/ink30.xml"/><Relationship Id="rId32" Type="http://schemas.openxmlformats.org/officeDocument/2006/relationships/image" Target="../media/image4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image" Target="../media/image38.png"/><Relationship Id="rId10" Type="http://schemas.openxmlformats.org/officeDocument/2006/relationships/customXml" Target="../ink/ink23.xml"/><Relationship Id="rId19" Type="http://schemas.openxmlformats.org/officeDocument/2006/relationships/image" Target="../media/image34.png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customXml" Target="../ink/ink32.xml"/><Relationship Id="rId30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3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customXml" Target="../ink/ink36.xml"/><Relationship Id="rId12" Type="http://schemas.openxmlformats.org/officeDocument/2006/relationships/image" Target="../media/image24.png"/><Relationship Id="rId17" Type="http://schemas.openxmlformats.org/officeDocument/2006/relationships/customXml" Target="../ink/ink43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customXml" Target="../ink/ink40.xml"/><Relationship Id="rId5" Type="http://schemas.openxmlformats.org/officeDocument/2006/relationships/customXml" Target="../ink/ink35.xml"/><Relationship Id="rId15" Type="http://schemas.openxmlformats.org/officeDocument/2006/relationships/customXml" Target="../ink/ink42.xml"/><Relationship Id="rId10" Type="http://schemas.openxmlformats.org/officeDocument/2006/relationships/customXml" Target="../ink/ink39.xml"/><Relationship Id="rId19" Type="http://schemas.openxmlformats.org/officeDocument/2006/relationships/customXml" Target="../ink/ink44.xml"/><Relationship Id="rId4" Type="http://schemas.openxmlformats.org/officeDocument/2006/relationships/image" Target="../media/image41.png"/><Relationship Id="rId9" Type="http://schemas.openxmlformats.org/officeDocument/2006/relationships/customXml" Target="../ink/ink38.xml"/><Relationship Id="rId14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8024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3600" b="1" dirty="0">
                <a:solidFill>
                  <a:srgbClr val="FF0000"/>
                </a:solidFill>
              </a:rPr>
              <a:t>TP3: </a:t>
            </a:r>
            <a:br>
              <a:rPr lang="fr-BE" sz="3600" b="1" dirty="0">
                <a:solidFill>
                  <a:srgbClr val="FF0000"/>
                </a:solidFill>
              </a:rPr>
            </a:br>
            <a:br>
              <a:rPr lang="fr-BE" sz="3600" b="1" dirty="0">
                <a:solidFill>
                  <a:srgbClr val="FF0000"/>
                </a:solidFill>
              </a:rPr>
            </a:br>
            <a: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ARITHMÉTIQUE BINAIRE: OPÉRATIONS ET CIRCUITS</a:t>
            </a: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Soustracteurs</a:t>
            </a:r>
            <a:endParaRPr lang="fr-BE" sz="27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1" y="1242967"/>
            <a:ext cx="8064896" cy="1902073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dirty="0">
                <a:solidFill>
                  <a:srgbClr val="FF0000"/>
                </a:solidFill>
              </a:rPr>
              <a:t>1. Semi soustracteur (</a:t>
            </a:r>
            <a:r>
              <a:rPr lang="fr-FR" sz="2000" b="1" dirty="0" err="1">
                <a:solidFill>
                  <a:srgbClr val="FF0000"/>
                </a:solidFill>
              </a:rPr>
              <a:t>half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substractor</a:t>
            </a:r>
            <a:r>
              <a:rPr lang="fr-FR" sz="2000" b="1" dirty="0">
                <a:solidFill>
                  <a:srgbClr val="FF0000"/>
                </a:solidFill>
              </a:rPr>
              <a:t>)</a:t>
            </a:r>
            <a:br>
              <a:rPr lang="fr-FR" sz="2000" b="1" dirty="0">
                <a:solidFill>
                  <a:srgbClr val="00B0F0"/>
                </a:solidFill>
              </a:rPr>
            </a:b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2000" b="1" dirty="0">
                <a:solidFill>
                  <a:srgbClr val="00B0F0"/>
                </a:solidFill>
              </a:rPr>
              <a:t>Définition: </a:t>
            </a: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C’est un circuit de soustraction qui soustrait un élément binaire d’un autre de même rang.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		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D = A - B   </a:t>
            </a:r>
            <a:r>
              <a:rPr lang="fr-FR" sz="1300" b="1" i="0" u="none" strike="noStrike" baseline="0" dirty="0">
                <a:latin typeface="Times New Roman" panose="02020603050405020304" pitchFamily="18" charset="0"/>
              </a:rPr>
              <a:t>(D</a:t>
            </a:r>
            <a:r>
              <a:rPr lang="fr-FR" sz="1300" b="1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 Différence et -  Moins)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8" y="-76534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9357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74929F4-5882-48B4-8DE6-C15F955AB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4" y="2795032"/>
            <a:ext cx="3390476" cy="1885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4BC6041-0E8D-46CE-B663-2B144302B565}"/>
              </a:ext>
            </a:extLst>
          </p:cNvPr>
          <p:cNvSpPr txBox="1"/>
          <p:nvPr/>
        </p:nvSpPr>
        <p:spPr>
          <a:xfrm>
            <a:off x="2843808" y="3145040"/>
            <a:ext cx="5040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u="none" strike="noStrike" baseline="0" dirty="0">
                <a:latin typeface="TimesNewRoman"/>
              </a:rPr>
              <a:t>De cette table, on peut tirer les équations logiques:</a:t>
            </a:r>
            <a:endParaRPr lang="fr-BE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E0F5344-862B-4E5E-B5C0-64CE4D003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6" y="3548651"/>
            <a:ext cx="1285714" cy="8380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5B70AD4-B33E-4612-8921-B826DCF6A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266" y="3382611"/>
            <a:ext cx="2638095" cy="169523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B8673C6-BAD3-4365-A14A-FF6C76FEA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778" y="4631841"/>
            <a:ext cx="3400900" cy="240063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23604E1-6DF7-43F5-BE0D-FCF5C15AE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920" y="5025691"/>
            <a:ext cx="2200000" cy="173333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20F759D-9D91-4E08-90B0-65ADF3831873}"/>
              </a:ext>
            </a:extLst>
          </p:cNvPr>
          <p:cNvSpPr txBox="1"/>
          <p:nvPr/>
        </p:nvSpPr>
        <p:spPr>
          <a:xfrm>
            <a:off x="466875" y="5590610"/>
            <a:ext cx="487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Remarque: </a:t>
            </a:r>
            <a:r>
              <a:rPr lang="fr-FR" sz="1200" b="0" i="0" u="none" strike="noStrike" baseline="0" dirty="0">
                <a:latin typeface="Times New Roman" panose="02020603050405020304" pitchFamily="18" charset="0"/>
              </a:rPr>
              <a:t>La différence entre le semi-additionneur et le semi-soustracteur est tout simplement que l’on entre       pour le semi-soustracteur dans le ET qui donne Bo et A pour le semi-additionneur dans le ET </a:t>
            </a:r>
            <a:r>
              <a:rPr lang="fr-BE" sz="1200" b="0" i="0" u="none" strike="noStrike" baseline="0" dirty="0">
                <a:latin typeface="Times New Roman" panose="02020603050405020304" pitchFamily="18" charset="0"/>
              </a:rPr>
              <a:t>qui donne C.</a:t>
            </a:r>
            <a:endParaRPr lang="fr-BE" sz="12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E1C527B-26EE-429C-9FC6-F8BB97E067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141" y="5806632"/>
            <a:ext cx="166667" cy="214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D0D113C-A9C2-4C12-036C-5BCE18FC0300}"/>
                  </a:ext>
                </a:extLst>
              </p14:cNvPr>
              <p14:cNvContentPartPr/>
              <p14:nvPr/>
            </p14:nvContentPartPr>
            <p14:xfrm>
              <a:off x="10209880" y="1679160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D0D113C-A9C2-4C12-036C-5BCE18FC03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560" y="16748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3A6371C6-5536-50C1-6942-96A3B55028BC}"/>
                  </a:ext>
                </a:extLst>
              </p14:cNvPr>
              <p14:cNvContentPartPr/>
              <p14:nvPr/>
            </p14:nvContentPartPr>
            <p14:xfrm>
              <a:off x="9460000" y="1273440"/>
              <a:ext cx="16920" cy="252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3A6371C6-5536-50C1-6942-96A3B55028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55680" y="1269120"/>
                <a:ext cx="25560" cy="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63B53866-06FA-6542-5BEC-9737ED0A4EC0}"/>
              </a:ext>
            </a:extLst>
          </p:cNvPr>
          <p:cNvGrpSpPr/>
          <p:nvPr/>
        </p:nvGrpSpPr>
        <p:grpSpPr>
          <a:xfrm>
            <a:off x="6770800" y="575400"/>
            <a:ext cx="403200" cy="290520"/>
            <a:chOff x="6770800" y="575400"/>
            <a:chExt cx="40320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3E7745C7-6681-3035-F287-BCE8DC884388}"/>
                    </a:ext>
                  </a:extLst>
                </p14:cNvPr>
                <p14:cNvContentPartPr/>
                <p14:nvPr/>
              </p14:nvContentPartPr>
              <p14:xfrm>
                <a:off x="7173640" y="864480"/>
                <a:ext cx="360" cy="144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3E7745C7-6681-3035-F287-BCE8DC8843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9320" y="86016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925C12A5-220F-3B24-D214-3B929F73E876}"/>
                    </a:ext>
                  </a:extLst>
                </p14:cNvPr>
                <p14:cNvContentPartPr/>
                <p14:nvPr/>
              </p14:nvContentPartPr>
              <p14:xfrm>
                <a:off x="7118560" y="586200"/>
                <a:ext cx="360" cy="36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925C12A5-220F-3B24-D214-3B929F73E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4240" y="5818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A54B5B7E-ED62-55FB-DED6-C96E574F2292}"/>
                    </a:ext>
                  </a:extLst>
                </p14:cNvPr>
                <p14:cNvContentPartPr/>
                <p14:nvPr/>
              </p14:nvContentPartPr>
              <p14:xfrm>
                <a:off x="6770800" y="575400"/>
                <a:ext cx="5400" cy="360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A54B5B7E-ED62-55FB-DED6-C96E574F22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66480" y="571080"/>
                  <a:ext cx="1404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56" name="Encre 1055">
                <a:extLst>
                  <a:ext uri="{FF2B5EF4-FFF2-40B4-BE49-F238E27FC236}">
                    <a16:creationId xmlns:a16="http://schemas.microsoft.com/office/drawing/2014/main" id="{828D4C50-817C-B820-5305-B19BAB997473}"/>
                  </a:ext>
                </a:extLst>
              </p14:cNvPr>
              <p14:cNvContentPartPr/>
              <p14:nvPr/>
            </p14:nvContentPartPr>
            <p14:xfrm>
              <a:off x="4116235" y="2499804"/>
              <a:ext cx="360" cy="360"/>
            </p14:xfrm>
          </p:contentPart>
        </mc:Choice>
        <mc:Fallback>
          <p:pic>
            <p:nvPicPr>
              <p:cNvPr id="1056" name="Encre 1055">
                <a:extLst>
                  <a:ext uri="{FF2B5EF4-FFF2-40B4-BE49-F238E27FC236}">
                    <a16:creationId xmlns:a16="http://schemas.microsoft.com/office/drawing/2014/main" id="{828D4C50-817C-B820-5305-B19BAB99747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11915" y="24954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1" name="Encre 1090">
                <a:extLst>
                  <a:ext uri="{FF2B5EF4-FFF2-40B4-BE49-F238E27FC236}">
                    <a16:creationId xmlns:a16="http://schemas.microsoft.com/office/drawing/2014/main" id="{5B2FF18C-2658-9BE5-67B9-33ECF29CB439}"/>
                  </a:ext>
                </a:extLst>
              </p14:cNvPr>
              <p14:cNvContentPartPr/>
              <p14:nvPr/>
            </p14:nvContentPartPr>
            <p14:xfrm>
              <a:off x="1138429" y="4031107"/>
              <a:ext cx="1080" cy="3600"/>
            </p14:xfrm>
          </p:contentPart>
        </mc:Choice>
        <mc:Fallback>
          <p:pic>
            <p:nvPicPr>
              <p:cNvPr id="1091" name="Encre 1090">
                <a:extLst>
                  <a:ext uri="{FF2B5EF4-FFF2-40B4-BE49-F238E27FC236}">
                    <a16:creationId xmlns:a16="http://schemas.microsoft.com/office/drawing/2014/main" id="{5B2FF18C-2658-9BE5-67B9-33ECF29CB4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4109" y="4026787"/>
                <a:ext cx="97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4" name="Encre 1103">
                <a:extLst>
                  <a:ext uri="{FF2B5EF4-FFF2-40B4-BE49-F238E27FC236}">
                    <a16:creationId xmlns:a16="http://schemas.microsoft.com/office/drawing/2014/main" id="{21C2B19F-037C-4C69-0A04-131F424EF273}"/>
                  </a:ext>
                </a:extLst>
              </p14:cNvPr>
              <p14:cNvContentPartPr/>
              <p14:nvPr/>
            </p14:nvContentPartPr>
            <p14:xfrm>
              <a:off x="1139149" y="4085107"/>
              <a:ext cx="3960" cy="3600"/>
            </p14:xfrm>
          </p:contentPart>
        </mc:Choice>
        <mc:Fallback>
          <p:pic>
            <p:nvPicPr>
              <p:cNvPr id="1104" name="Encre 1103">
                <a:extLst>
                  <a:ext uri="{FF2B5EF4-FFF2-40B4-BE49-F238E27FC236}">
                    <a16:creationId xmlns:a16="http://schemas.microsoft.com/office/drawing/2014/main" id="{21C2B19F-037C-4C69-0A04-131F424EF27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4829" y="4080787"/>
                <a:ext cx="12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05" name="Encre 1104">
                <a:extLst>
                  <a:ext uri="{FF2B5EF4-FFF2-40B4-BE49-F238E27FC236}">
                    <a16:creationId xmlns:a16="http://schemas.microsoft.com/office/drawing/2014/main" id="{75F5C6CB-1513-7F3C-AE23-F6E0457B64CC}"/>
                  </a:ext>
                </a:extLst>
              </p14:cNvPr>
              <p14:cNvContentPartPr/>
              <p14:nvPr/>
            </p14:nvContentPartPr>
            <p14:xfrm>
              <a:off x="1485829" y="4079347"/>
              <a:ext cx="5040" cy="720"/>
            </p14:xfrm>
          </p:contentPart>
        </mc:Choice>
        <mc:Fallback>
          <p:pic>
            <p:nvPicPr>
              <p:cNvPr id="1105" name="Encre 1104">
                <a:extLst>
                  <a:ext uri="{FF2B5EF4-FFF2-40B4-BE49-F238E27FC236}">
                    <a16:creationId xmlns:a16="http://schemas.microsoft.com/office/drawing/2014/main" id="{75F5C6CB-1513-7F3C-AE23-F6E0457B64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1509" y="4075027"/>
                <a:ext cx="1368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07" name="Encre 1106">
                <a:extLst>
                  <a:ext uri="{FF2B5EF4-FFF2-40B4-BE49-F238E27FC236}">
                    <a16:creationId xmlns:a16="http://schemas.microsoft.com/office/drawing/2014/main" id="{F284E1E1-58BA-1603-47ED-E44D6EACBDBB}"/>
                  </a:ext>
                </a:extLst>
              </p14:cNvPr>
              <p14:cNvContentPartPr/>
              <p14:nvPr/>
            </p14:nvContentPartPr>
            <p14:xfrm>
              <a:off x="3830869" y="4287067"/>
              <a:ext cx="2520" cy="3960"/>
            </p14:xfrm>
          </p:contentPart>
        </mc:Choice>
        <mc:Fallback>
          <p:pic>
            <p:nvPicPr>
              <p:cNvPr id="1107" name="Encre 1106">
                <a:extLst>
                  <a:ext uri="{FF2B5EF4-FFF2-40B4-BE49-F238E27FC236}">
                    <a16:creationId xmlns:a16="http://schemas.microsoft.com/office/drawing/2014/main" id="{F284E1E1-58BA-1603-47ED-E44D6EACBD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26549" y="4282747"/>
                <a:ext cx="11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10" name="Encre 1109">
                <a:extLst>
                  <a:ext uri="{FF2B5EF4-FFF2-40B4-BE49-F238E27FC236}">
                    <a16:creationId xmlns:a16="http://schemas.microsoft.com/office/drawing/2014/main" id="{678B4683-E45A-98D8-EAFF-A0E1BC844A76}"/>
                  </a:ext>
                </a:extLst>
              </p14:cNvPr>
              <p14:cNvContentPartPr/>
              <p14:nvPr/>
            </p14:nvContentPartPr>
            <p14:xfrm>
              <a:off x="6040909" y="4842187"/>
              <a:ext cx="112320" cy="7920"/>
            </p14:xfrm>
          </p:contentPart>
        </mc:Choice>
        <mc:Fallback>
          <p:pic>
            <p:nvPicPr>
              <p:cNvPr id="1110" name="Encre 1109">
                <a:extLst>
                  <a:ext uri="{FF2B5EF4-FFF2-40B4-BE49-F238E27FC236}">
                    <a16:creationId xmlns:a16="http://schemas.microsoft.com/office/drawing/2014/main" id="{678B4683-E45A-98D8-EAFF-A0E1BC844A7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36589" y="4837867"/>
                <a:ext cx="1209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15" name="Encre 1114">
                <a:extLst>
                  <a:ext uri="{FF2B5EF4-FFF2-40B4-BE49-F238E27FC236}">
                    <a16:creationId xmlns:a16="http://schemas.microsoft.com/office/drawing/2014/main" id="{3928469D-A8BE-A8A7-A236-0CEBCB07AA93}"/>
                  </a:ext>
                </a:extLst>
              </p14:cNvPr>
              <p14:cNvContentPartPr/>
              <p14:nvPr/>
            </p14:nvContentPartPr>
            <p14:xfrm>
              <a:off x="6490549" y="4726627"/>
              <a:ext cx="3240" cy="3960"/>
            </p14:xfrm>
          </p:contentPart>
        </mc:Choice>
        <mc:Fallback>
          <p:pic>
            <p:nvPicPr>
              <p:cNvPr id="1115" name="Encre 1114">
                <a:extLst>
                  <a:ext uri="{FF2B5EF4-FFF2-40B4-BE49-F238E27FC236}">
                    <a16:creationId xmlns:a16="http://schemas.microsoft.com/office/drawing/2014/main" id="{3928469D-A8BE-A8A7-A236-0CEBCB07AA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86229" y="4722307"/>
                <a:ext cx="118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5" name="Groupe 1124">
            <a:extLst>
              <a:ext uri="{FF2B5EF4-FFF2-40B4-BE49-F238E27FC236}">
                <a16:creationId xmlns:a16="http://schemas.microsoft.com/office/drawing/2014/main" id="{0E6F5A51-99FF-54D6-0901-2251501BDB14}"/>
              </a:ext>
            </a:extLst>
          </p:cNvPr>
          <p:cNvGrpSpPr/>
          <p:nvPr/>
        </p:nvGrpSpPr>
        <p:grpSpPr>
          <a:xfrm>
            <a:off x="2043829" y="5020460"/>
            <a:ext cx="61560" cy="9360"/>
            <a:chOff x="2043829" y="5020460"/>
            <a:chExt cx="61560" cy="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20" name="Encre 1119">
                  <a:extLst>
                    <a:ext uri="{FF2B5EF4-FFF2-40B4-BE49-F238E27FC236}">
                      <a16:creationId xmlns:a16="http://schemas.microsoft.com/office/drawing/2014/main" id="{7FC43586-6DBC-E499-CFD2-AF7C399405AD}"/>
                    </a:ext>
                  </a:extLst>
                </p14:cNvPr>
                <p14:cNvContentPartPr/>
                <p14:nvPr/>
              </p14:nvContentPartPr>
              <p14:xfrm>
                <a:off x="2100709" y="5023340"/>
                <a:ext cx="4680" cy="360"/>
              </p14:xfrm>
            </p:contentPart>
          </mc:Choice>
          <mc:Fallback>
            <p:pic>
              <p:nvPicPr>
                <p:cNvPr id="1120" name="Encre 1119">
                  <a:extLst>
                    <a:ext uri="{FF2B5EF4-FFF2-40B4-BE49-F238E27FC236}">
                      <a16:creationId xmlns:a16="http://schemas.microsoft.com/office/drawing/2014/main" id="{7FC43586-6DBC-E499-CFD2-AF7C399405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96389" y="501902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22" name="Encre 1121">
                  <a:extLst>
                    <a:ext uri="{FF2B5EF4-FFF2-40B4-BE49-F238E27FC236}">
                      <a16:creationId xmlns:a16="http://schemas.microsoft.com/office/drawing/2014/main" id="{99CC3829-88BF-8390-FDD9-0E9B798ECDD6}"/>
                    </a:ext>
                  </a:extLst>
                </p14:cNvPr>
                <p14:cNvContentPartPr/>
                <p14:nvPr/>
              </p14:nvContentPartPr>
              <p14:xfrm>
                <a:off x="2043829" y="5020460"/>
                <a:ext cx="10080" cy="9360"/>
              </p14:xfrm>
            </p:contentPart>
          </mc:Choice>
          <mc:Fallback>
            <p:pic>
              <p:nvPicPr>
                <p:cNvPr id="1122" name="Encre 1121">
                  <a:extLst>
                    <a:ext uri="{FF2B5EF4-FFF2-40B4-BE49-F238E27FC236}">
                      <a16:creationId xmlns:a16="http://schemas.microsoft.com/office/drawing/2014/main" id="{99CC3829-88BF-8390-FDD9-0E9B798ECD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39509" y="501614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4" name="Groupe 1123">
            <a:extLst>
              <a:ext uri="{FF2B5EF4-FFF2-40B4-BE49-F238E27FC236}">
                <a16:creationId xmlns:a16="http://schemas.microsoft.com/office/drawing/2014/main" id="{2410C9FC-8D9E-0376-DA9D-D517B14EA966}"/>
              </a:ext>
            </a:extLst>
          </p:cNvPr>
          <p:cNvGrpSpPr/>
          <p:nvPr/>
        </p:nvGrpSpPr>
        <p:grpSpPr>
          <a:xfrm>
            <a:off x="2090629" y="5281820"/>
            <a:ext cx="2520" cy="15840"/>
            <a:chOff x="2090629" y="5281820"/>
            <a:chExt cx="252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21" name="Encre 1120">
                  <a:extLst>
                    <a:ext uri="{FF2B5EF4-FFF2-40B4-BE49-F238E27FC236}">
                      <a16:creationId xmlns:a16="http://schemas.microsoft.com/office/drawing/2014/main" id="{A45B1F73-BAAE-0A31-3BE5-5728AAC56841}"/>
                    </a:ext>
                  </a:extLst>
                </p14:cNvPr>
                <p14:cNvContentPartPr/>
                <p14:nvPr/>
              </p14:nvContentPartPr>
              <p14:xfrm>
                <a:off x="2092789" y="5281820"/>
                <a:ext cx="360" cy="360"/>
              </p14:xfrm>
            </p:contentPart>
          </mc:Choice>
          <mc:Fallback>
            <p:pic>
              <p:nvPicPr>
                <p:cNvPr id="1121" name="Encre 1120">
                  <a:extLst>
                    <a:ext uri="{FF2B5EF4-FFF2-40B4-BE49-F238E27FC236}">
                      <a16:creationId xmlns:a16="http://schemas.microsoft.com/office/drawing/2014/main" id="{A45B1F73-BAAE-0A31-3BE5-5728AAC5684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8469" y="52775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23" name="Encre 1122">
                  <a:extLst>
                    <a:ext uri="{FF2B5EF4-FFF2-40B4-BE49-F238E27FC236}">
                      <a16:creationId xmlns:a16="http://schemas.microsoft.com/office/drawing/2014/main" id="{D67AE768-AF71-9140-C1A3-AF307292F82E}"/>
                    </a:ext>
                  </a:extLst>
                </p14:cNvPr>
                <p14:cNvContentPartPr/>
                <p14:nvPr/>
              </p14:nvContentPartPr>
              <p14:xfrm>
                <a:off x="2090629" y="5297300"/>
                <a:ext cx="360" cy="360"/>
              </p14:xfrm>
            </p:contentPart>
          </mc:Choice>
          <mc:Fallback>
            <p:pic>
              <p:nvPicPr>
                <p:cNvPr id="1123" name="Encre 1122">
                  <a:extLst>
                    <a:ext uri="{FF2B5EF4-FFF2-40B4-BE49-F238E27FC236}">
                      <a16:creationId xmlns:a16="http://schemas.microsoft.com/office/drawing/2014/main" id="{D67AE768-AF71-9140-C1A3-AF307292F8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6309" y="52929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26" name="Encre 1125">
                <a:extLst>
                  <a:ext uri="{FF2B5EF4-FFF2-40B4-BE49-F238E27FC236}">
                    <a16:creationId xmlns:a16="http://schemas.microsoft.com/office/drawing/2014/main" id="{AEC8E676-BACE-E7CD-030B-371B4914F0F0}"/>
                  </a:ext>
                </a:extLst>
              </p14:cNvPr>
              <p14:cNvContentPartPr/>
              <p14:nvPr/>
            </p14:nvContentPartPr>
            <p14:xfrm>
              <a:off x="4450789" y="5013980"/>
              <a:ext cx="6120" cy="1440"/>
            </p14:xfrm>
          </p:contentPart>
        </mc:Choice>
        <mc:Fallback>
          <p:pic>
            <p:nvPicPr>
              <p:cNvPr id="1126" name="Encre 1125">
                <a:extLst>
                  <a:ext uri="{FF2B5EF4-FFF2-40B4-BE49-F238E27FC236}">
                    <a16:creationId xmlns:a16="http://schemas.microsoft.com/office/drawing/2014/main" id="{AEC8E676-BACE-E7CD-030B-371B4914F0F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46469" y="5009660"/>
                <a:ext cx="147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27" name="Encre 1126">
                <a:extLst>
                  <a:ext uri="{FF2B5EF4-FFF2-40B4-BE49-F238E27FC236}">
                    <a16:creationId xmlns:a16="http://schemas.microsoft.com/office/drawing/2014/main" id="{3DAC678B-94B5-65A5-522B-9795D083B5FC}"/>
                  </a:ext>
                </a:extLst>
              </p14:cNvPr>
              <p14:cNvContentPartPr/>
              <p14:nvPr/>
            </p14:nvContentPartPr>
            <p14:xfrm>
              <a:off x="4502629" y="5259140"/>
              <a:ext cx="7920" cy="10080"/>
            </p14:xfrm>
          </p:contentPart>
        </mc:Choice>
        <mc:Fallback>
          <p:pic>
            <p:nvPicPr>
              <p:cNvPr id="1127" name="Encre 1126">
                <a:extLst>
                  <a:ext uri="{FF2B5EF4-FFF2-40B4-BE49-F238E27FC236}">
                    <a16:creationId xmlns:a16="http://schemas.microsoft.com/office/drawing/2014/main" id="{3DAC678B-94B5-65A5-522B-9795D083B5F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98309" y="5254820"/>
                <a:ext cx="1656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0" name="Groupe 1139">
            <a:extLst>
              <a:ext uri="{FF2B5EF4-FFF2-40B4-BE49-F238E27FC236}">
                <a16:creationId xmlns:a16="http://schemas.microsoft.com/office/drawing/2014/main" id="{607245ED-E21D-569D-D524-57F1DD389693}"/>
              </a:ext>
            </a:extLst>
          </p:cNvPr>
          <p:cNvGrpSpPr/>
          <p:nvPr/>
        </p:nvGrpSpPr>
        <p:grpSpPr>
          <a:xfrm>
            <a:off x="5712949" y="513369"/>
            <a:ext cx="226800" cy="417960"/>
            <a:chOff x="5712949" y="513369"/>
            <a:chExt cx="2268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31" name="Encre 1130">
                  <a:extLst>
                    <a:ext uri="{FF2B5EF4-FFF2-40B4-BE49-F238E27FC236}">
                      <a16:creationId xmlns:a16="http://schemas.microsoft.com/office/drawing/2014/main" id="{59A29FA0-A8C0-2FD6-F5AA-7DDE5CF04FE0}"/>
                    </a:ext>
                  </a:extLst>
                </p14:cNvPr>
                <p14:cNvContentPartPr/>
                <p14:nvPr/>
              </p14:nvContentPartPr>
              <p14:xfrm>
                <a:off x="5939389" y="930969"/>
                <a:ext cx="360" cy="360"/>
              </p14:xfrm>
            </p:contentPart>
          </mc:Choice>
          <mc:Fallback>
            <p:pic>
              <p:nvPicPr>
                <p:cNvPr id="1131" name="Encre 1130">
                  <a:extLst>
                    <a:ext uri="{FF2B5EF4-FFF2-40B4-BE49-F238E27FC236}">
                      <a16:creationId xmlns:a16="http://schemas.microsoft.com/office/drawing/2014/main" id="{59A29FA0-A8C0-2FD6-F5AA-7DDE5CF04FE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5069" y="92664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36" name="Encre 1135">
                  <a:extLst>
                    <a:ext uri="{FF2B5EF4-FFF2-40B4-BE49-F238E27FC236}">
                      <a16:creationId xmlns:a16="http://schemas.microsoft.com/office/drawing/2014/main" id="{ABD6AD65-C653-4FFE-2B5D-1885AA0B2F47}"/>
                    </a:ext>
                  </a:extLst>
                </p14:cNvPr>
                <p14:cNvContentPartPr/>
                <p14:nvPr/>
              </p14:nvContentPartPr>
              <p14:xfrm>
                <a:off x="5712949" y="513369"/>
                <a:ext cx="63000" cy="10440"/>
              </p14:xfrm>
            </p:contentPart>
          </mc:Choice>
          <mc:Fallback>
            <p:pic>
              <p:nvPicPr>
                <p:cNvPr id="1136" name="Encre 1135">
                  <a:extLst>
                    <a:ext uri="{FF2B5EF4-FFF2-40B4-BE49-F238E27FC236}">
                      <a16:creationId xmlns:a16="http://schemas.microsoft.com/office/drawing/2014/main" id="{ABD6AD65-C653-4FFE-2B5D-1885AA0B2F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08629" y="509049"/>
                  <a:ext cx="7164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45" name="Encre 1144">
                <a:extLst>
                  <a:ext uri="{FF2B5EF4-FFF2-40B4-BE49-F238E27FC236}">
                    <a16:creationId xmlns:a16="http://schemas.microsoft.com/office/drawing/2014/main" id="{8644B3F9-CF87-7990-8E1E-AA63147DB6D9}"/>
                  </a:ext>
                </a:extLst>
              </p14:cNvPr>
              <p14:cNvContentPartPr/>
              <p14:nvPr/>
            </p14:nvContentPartPr>
            <p14:xfrm>
              <a:off x="5174029" y="1193409"/>
              <a:ext cx="360" cy="360"/>
            </p14:xfrm>
          </p:contentPart>
        </mc:Choice>
        <mc:Fallback>
          <p:pic>
            <p:nvPicPr>
              <p:cNvPr id="1145" name="Encre 1144">
                <a:extLst>
                  <a:ext uri="{FF2B5EF4-FFF2-40B4-BE49-F238E27FC236}">
                    <a16:creationId xmlns:a16="http://schemas.microsoft.com/office/drawing/2014/main" id="{8644B3F9-CF87-7990-8E1E-AA63147DB6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69709" y="118908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1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346393"/>
            <a:ext cx="8064896" cy="1902073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dirty="0">
                <a:solidFill>
                  <a:srgbClr val="FF0000"/>
                </a:solidFill>
              </a:rPr>
              <a:t>2. </a:t>
            </a:r>
            <a:r>
              <a:rPr lang="fr-FR" sz="2000" b="1" dirty="0" err="1">
                <a:solidFill>
                  <a:srgbClr val="FF0000"/>
                </a:solidFill>
              </a:rPr>
              <a:t>Soustrateur</a:t>
            </a:r>
            <a:r>
              <a:rPr lang="fr-FR" sz="2000" b="1" dirty="0">
                <a:solidFill>
                  <a:srgbClr val="FF0000"/>
                </a:solidFill>
              </a:rPr>
              <a:t> (full </a:t>
            </a:r>
            <a:r>
              <a:rPr lang="fr-FR" sz="2000" b="1" dirty="0" err="1">
                <a:solidFill>
                  <a:srgbClr val="FF0000"/>
                </a:solidFill>
              </a:rPr>
              <a:t>substractor</a:t>
            </a:r>
            <a:r>
              <a:rPr lang="fr-FR" sz="2000" b="1" dirty="0">
                <a:solidFill>
                  <a:srgbClr val="FF0000"/>
                </a:solidFill>
              </a:rPr>
              <a:t>)</a:t>
            </a:r>
            <a:br>
              <a:rPr lang="fr-FR" sz="2000" b="1" dirty="0">
                <a:solidFill>
                  <a:srgbClr val="00B0F0"/>
                </a:solidFill>
              </a:rPr>
            </a:b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2000" b="1" dirty="0">
                <a:solidFill>
                  <a:srgbClr val="00B0F0"/>
                </a:solidFill>
              </a:rPr>
              <a:t>Définition: </a:t>
            </a: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C’est un circuit de soustraction qui soustrait un élément binaire d’un autre de même rang, mais qui tient compte du retrait éventuel d’un emprunt du rang précédent.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F398D59-9781-4BB8-8395-A9EBD103486A}"/>
              </a:ext>
            </a:extLst>
          </p:cNvPr>
          <p:cNvSpPr txBox="1"/>
          <p:nvPr/>
        </p:nvSpPr>
        <p:spPr>
          <a:xfrm>
            <a:off x="2714873" y="3409827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TimesNewRoman"/>
              </a:rPr>
              <a:t>De cette table, on peut tirer les équations logiques:</a:t>
            </a:r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AAF93D-01BE-4215-98E1-043EE63AD552}"/>
              </a:ext>
            </a:extLst>
          </p:cNvPr>
          <p:cNvSpPr txBox="1"/>
          <p:nvPr/>
        </p:nvSpPr>
        <p:spPr>
          <a:xfrm>
            <a:off x="4319497" y="3882986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En effet,</a:t>
            </a:r>
            <a:endParaRPr lang="fr-BE" sz="1400" dirty="0">
              <a:solidFill>
                <a:srgbClr val="00B05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E3C2F5D-B841-4EB3-9A1B-26665FCFD2E8}"/>
              </a:ext>
            </a:extLst>
          </p:cNvPr>
          <p:cNvSpPr txBox="1"/>
          <p:nvPr/>
        </p:nvSpPr>
        <p:spPr>
          <a:xfrm>
            <a:off x="4866269" y="5203269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En effet,</a:t>
            </a:r>
            <a:endParaRPr lang="fr-BE" sz="1400" dirty="0">
              <a:solidFill>
                <a:srgbClr val="00B050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3582BF0-9FF7-4BCC-AE2E-B215C7636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" y="3410910"/>
            <a:ext cx="2023795" cy="248140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28DBCDF-5DF0-4569-A917-E9AC2D5BC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5" y="2805655"/>
            <a:ext cx="4147670" cy="62793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42DC02C-057F-43EE-B5E7-CE61C23AF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324" y="3889079"/>
            <a:ext cx="1714942" cy="36748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10AFC02-807D-49B5-949E-847E841D2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304" y="5121178"/>
            <a:ext cx="1930474" cy="4064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8FC5251D-730B-CB53-018B-834E65A32C87}"/>
                  </a:ext>
                </a:extLst>
              </p14:cNvPr>
              <p14:cNvContentPartPr/>
              <p14:nvPr/>
            </p14:nvContentPartPr>
            <p14:xfrm>
              <a:off x="2718109" y="3060319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8FC5251D-730B-CB53-018B-834E65A32C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3789" y="30559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5BAA14D4-14F0-7A90-DDC0-A8A83848128B}"/>
                  </a:ext>
                </a:extLst>
              </p14:cNvPr>
              <p14:cNvContentPartPr/>
              <p14:nvPr/>
            </p14:nvContentPartPr>
            <p14:xfrm>
              <a:off x="1985509" y="4235359"/>
              <a:ext cx="5760" cy="144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5BAA14D4-14F0-7A90-DDC0-A8A8384812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1189" y="4231039"/>
                <a:ext cx="144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94F88174-028B-D82D-410B-C4C2D0074B6D}"/>
                  </a:ext>
                </a:extLst>
              </p14:cNvPr>
              <p14:cNvContentPartPr/>
              <p14:nvPr/>
            </p14:nvContentPartPr>
            <p14:xfrm>
              <a:off x="833509" y="5711719"/>
              <a:ext cx="5040" cy="144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94F88174-028B-D82D-410B-C4C2D0074B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189" y="5707399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06E7938-E515-9383-1121-D8440BB8E828}"/>
                  </a:ext>
                </a:extLst>
              </p14:cNvPr>
              <p14:cNvContentPartPr/>
              <p14:nvPr/>
            </p14:nvContentPartPr>
            <p14:xfrm>
              <a:off x="1171909" y="5737999"/>
              <a:ext cx="5040" cy="288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06E7938-E515-9383-1121-D8440BB8E8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589" y="5733679"/>
                <a:ext cx="1368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F6EC8DF3-EBA4-2771-754E-F253B4F1E089}"/>
                  </a:ext>
                </a:extLst>
              </p14:cNvPr>
              <p14:cNvContentPartPr/>
              <p14:nvPr/>
            </p14:nvContentPartPr>
            <p14:xfrm>
              <a:off x="366949" y="5845999"/>
              <a:ext cx="3960" cy="252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F6EC8DF3-EBA4-2771-754E-F253B4F1E0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629" y="5841679"/>
                <a:ext cx="126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6F9EEDB9-C53F-9D17-872E-D84F7EE15C4F}"/>
                  </a:ext>
                </a:extLst>
              </p14:cNvPr>
              <p14:cNvContentPartPr/>
              <p14:nvPr/>
            </p14:nvContentPartPr>
            <p14:xfrm>
              <a:off x="850069" y="5765359"/>
              <a:ext cx="2160" cy="360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6F9EEDB9-C53F-9D17-872E-D84F7EE15C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5749" y="5761039"/>
                <a:ext cx="10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D94F6E5D-63A7-EDBE-A2DE-86E6E530F08E}"/>
                  </a:ext>
                </a:extLst>
              </p14:cNvPr>
              <p14:cNvContentPartPr/>
              <p14:nvPr/>
            </p14:nvContentPartPr>
            <p14:xfrm>
              <a:off x="1177669" y="5752399"/>
              <a:ext cx="1440" cy="25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D94F6E5D-63A7-EDBE-A2DE-86E6E530F0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3349" y="5748079"/>
                <a:ext cx="1008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AA758FFE-189D-2111-8B5B-2DD73C77A9E2}"/>
                  </a:ext>
                </a:extLst>
              </p14:cNvPr>
              <p14:cNvContentPartPr/>
              <p14:nvPr/>
            </p14:nvContentPartPr>
            <p14:xfrm>
              <a:off x="841789" y="5731159"/>
              <a:ext cx="9360" cy="612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AA758FFE-189D-2111-8B5B-2DD73C77A9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469" y="5726839"/>
                <a:ext cx="18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E6A2FCD2-8837-B124-60D2-146DE82F3307}"/>
                  </a:ext>
                </a:extLst>
              </p14:cNvPr>
              <p14:cNvContentPartPr/>
              <p14:nvPr/>
            </p14:nvContentPartPr>
            <p14:xfrm>
              <a:off x="1197469" y="5698759"/>
              <a:ext cx="1800" cy="324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E6A2FCD2-8837-B124-60D2-146DE82F33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3149" y="5694439"/>
                <a:ext cx="104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61FD77C1-18E0-8B17-6699-DCA6EA98E6B5}"/>
                  </a:ext>
                </a:extLst>
              </p14:cNvPr>
              <p14:cNvContentPartPr/>
              <p14:nvPr/>
            </p14:nvContentPartPr>
            <p14:xfrm>
              <a:off x="1615069" y="5749519"/>
              <a:ext cx="360" cy="36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61FD77C1-18E0-8B17-6699-DCA6EA98E6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0749" y="57451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44" name="Encre 1043">
                <a:extLst>
                  <a:ext uri="{FF2B5EF4-FFF2-40B4-BE49-F238E27FC236}">
                    <a16:creationId xmlns:a16="http://schemas.microsoft.com/office/drawing/2014/main" id="{EE6C0A57-9D67-621E-9759-CB5142ECE49E}"/>
                  </a:ext>
                </a:extLst>
              </p14:cNvPr>
              <p14:cNvContentPartPr/>
              <p14:nvPr/>
            </p14:nvContentPartPr>
            <p14:xfrm>
              <a:off x="1391509" y="4307359"/>
              <a:ext cx="360" cy="360"/>
            </p14:xfrm>
          </p:contentPart>
        </mc:Choice>
        <mc:Fallback>
          <p:pic>
            <p:nvPicPr>
              <p:cNvPr id="1044" name="Encre 1043">
                <a:extLst>
                  <a:ext uri="{FF2B5EF4-FFF2-40B4-BE49-F238E27FC236}">
                    <a16:creationId xmlns:a16="http://schemas.microsoft.com/office/drawing/2014/main" id="{EE6C0A57-9D67-621E-9759-CB5142ECE4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87189" y="430303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19" name="Encre 1118">
                <a:extLst>
                  <a:ext uri="{FF2B5EF4-FFF2-40B4-BE49-F238E27FC236}">
                    <a16:creationId xmlns:a16="http://schemas.microsoft.com/office/drawing/2014/main" id="{C670FAAB-B690-BCE0-750D-4CB71F8F2BA0}"/>
                  </a:ext>
                </a:extLst>
              </p14:cNvPr>
              <p14:cNvContentPartPr/>
              <p14:nvPr/>
            </p14:nvContentPartPr>
            <p14:xfrm>
              <a:off x="6129829" y="4866799"/>
              <a:ext cx="112680" cy="22680"/>
            </p14:xfrm>
          </p:contentPart>
        </mc:Choice>
        <mc:Fallback>
          <p:pic>
            <p:nvPicPr>
              <p:cNvPr id="1119" name="Encre 1118">
                <a:extLst>
                  <a:ext uri="{FF2B5EF4-FFF2-40B4-BE49-F238E27FC236}">
                    <a16:creationId xmlns:a16="http://schemas.microsoft.com/office/drawing/2014/main" id="{C670FAAB-B690-BCE0-750D-4CB71F8F2BA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25509" y="4862479"/>
                <a:ext cx="121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39" name="Encre 1238">
                <a:extLst>
                  <a:ext uri="{FF2B5EF4-FFF2-40B4-BE49-F238E27FC236}">
                    <a16:creationId xmlns:a16="http://schemas.microsoft.com/office/drawing/2014/main" id="{D107DD99-C279-DB32-B471-1BFAE869A289}"/>
                  </a:ext>
                </a:extLst>
              </p14:cNvPr>
              <p14:cNvContentPartPr/>
              <p14:nvPr/>
            </p14:nvContentPartPr>
            <p14:xfrm>
              <a:off x="3116629" y="6086839"/>
              <a:ext cx="47520" cy="19080"/>
            </p14:xfrm>
          </p:contentPart>
        </mc:Choice>
        <mc:Fallback>
          <p:pic>
            <p:nvPicPr>
              <p:cNvPr id="1239" name="Encre 1238">
                <a:extLst>
                  <a:ext uri="{FF2B5EF4-FFF2-40B4-BE49-F238E27FC236}">
                    <a16:creationId xmlns:a16="http://schemas.microsoft.com/office/drawing/2014/main" id="{D107DD99-C279-DB32-B471-1BFAE869A2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12309" y="6082519"/>
                <a:ext cx="561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7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2DB060-7B62-438E-B3FE-E9A8A343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171" y="4131286"/>
            <a:ext cx="5590476" cy="2066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95ED09BF-ADC7-8245-4570-77085B39B6DC}"/>
                  </a:ext>
                </a:extLst>
              </p14:cNvPr>
              <p14:cNvContentPartPr/>
              <p14:nvPr/>
            </p14:nvContentPartPr>
            <p14:xfrm>
              <a:off x="8363269" y="2053062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95ED09BF-ADC7-8245-4570-77085B39B6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8949" y="20487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00B3631-627D-A338-DA4E-1CDD85FA13F5}"/>
                  </a:ext>
                </a:extLst>
              </p14:cNvPr>
              <p14:cNvContentPartPr/>
              <p14:nvPr/>
            </p14:nvContentPartPr>
            <p14:xfrm>
              <a:off x="3877309" y="1955862"/>
              <a:ext cx="360" cy="36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00B3631-627D-A338-DA4E-1CDD85FA13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989" y="19515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F43AC57A-84F6-EC5E-1E73-96DB505096CC}"/>
                  </a:ext>
                </a:extLst>
              </p14:cNvPr>
              <p14:cNvContentPartPr/>
              <p14:nvPr/>
            </p14:nvContentPartPr>
            <p14:xfrm>
              <a:off x="3784429" y="2077182"/>
              <a:ext cx="360" cy="36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F43AC57A-84F6-EC5E-1E73-96DB50509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109" y="207286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47EE6128-485B-6096-F171-2ED06E275C14}"/>
                  </a:ext>
                </a:extLst>
              </p14:cNvPr>
              <p14:cNvContentPartPr/>
              <p14:nvPr/>
            </p14:nvContentPartPr>
            <p14:xfrm>
              <a:off x="3628549" y="2893302"/>
              <a:ext cx="360" cy="36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47EE6128-485B-6096-F171-2ED06E275C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4229" y="288898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633B6998-A9AD-4C66-290E-1041510FB349}"/>
                  </a:ext>
                </a:extLst>
              </p14:cNvPr>
              <p14:cNvContentPartPr/>
              <p14:nvPr/>
            </p14:nvContentPartPr>
            <p14:xfrm>
              <a:off x="2430469" y="4479102"/>
              <a:ext cx="360" cy="36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633B6998-A9AD-4C66-290E-1041510FB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6149" y="447478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2F5FD5F1-4DC6-73C7-6528-411262CEC596}"/>
                  </a:ext>
                </a:extLst>
              </p14:cNvPr>
              <p14:cNvContentPartPr/>
              <p14:nvPr/>
            </p14:nvContentPartPr>
            <p14:xfrm>
              <a:off x="2702629" y="2922102"/>
              <a:ext cx="360" cy="36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2F5FD5F1-4DC6-73C7-6528-411262CEC5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309" y="291778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024" name="Image 1023">
            <a:extLst>
              <a:ext uri="{FF2B5EF4-FFF2-40B4-BE49-F238E27FC236}">
                <a16:creationId xmlns:a16="http://schemas.microsoft.com/office/drawing/2014/main" id="{18216D08-DA61-85F8-76B0-A9B4F9C43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1883" y="1228990"/>
            <a:ext cx="5112506" cy="2536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5" name="Encre 1024">
                <a:extLst>
                  <a:ext uri="{FF2B5EF4-FFF2-40B4-BE49-F238E27FC236}">
                    <a16:creationId xmlns:a16="http://schemas.microsoft.com/office/drawing/2014/main" id="{A7C72F49-0AC6-36C7-A5AF-CD7B542407BD}"/>
                  </a:ext>
                </a:extLst>
              </p14:cNvPr>
              <p14:cNvContentPartPr/>
              <p14:nvPr/>
            </p14:nvContentPartPr>
            <p14:xfrm>
              <a:off x="7526629" y="1792062"/>
              <a:ext cx="360" cy="360"/>
            </p14:xfrm>
          </p:contentPart>
        </mc:Choice>
        <mc:Fallback>
          <p:pic>
            <p:nvPicPr>
              <p:cNvPr id="1025" name="Encre 1024">
                <a:extLst>
                  <a:ext uri="{FF2B5EF4-FFF2-40B4-BE49-F238E27FC236}">
                    <a16:creationId xmlns:a16="http://schemas.microsoft.com/office/drawing/2014/main" id="{A7C72F49-0AC6-36C7-A5AF-CD7B54240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2309" y="17877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4" name="Encre 1043">
                <a:extLst>
                  <a:ext uri="{FF2B5EF4-FFF2-40B4-BE49-F238E27FC236}">
                    <a16:creationId xmlns:a16="http://schemas.microsoft.com/office/drawing/2014/main" id="{2FE9823D-CDE3-EEAF-E32D-ABAC1B7E6CB7}"/>
                  </a:ext>
                </a:extLst>
              </p14:cNvPr>
              <p14:cNvContentPartPr/>
              <p14:nvPr/>
            </p14:nvContentPartPr>
            <p14:xfrm>
              <a:off x="8006869" y="1834182"/>
              <a:ext cx="23760" cy="1440"/>
            </p14:xfrm>
          </p:contentPart>
        </mc:Choice>
        <mc:Fallback>
          <p:pic>
            <p:nvPicPr>
              <p:cNvPr id="1044" name="Encre 1043">
                <a:extLst>
                  <a:ext uri="{FF2B5EF4-FFF2-40B4-BE49-F238E27FC236}">
                    <a16:creationId xmlns:a16="http://schemas.microsoft.com/office/drawing/2014/main" id="{2FE9823D-CDE3-EEAF-E32D-ABAC1B7E6C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2549" y="1829862"/>
                <a:ext cx="324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81" name="Encre 1080">
                <a:extLst>
                  <a:ext uri="{FF2B5EF4-FFF2-40B4-BE49-F238E27FC236}">
                    <a16:creationId xmlns:a16="http://schemas.microsoft.com/office/drawing/2014/main" id="{501BD4C5-6E30-0787-B773-D7C6757CCB36}"/>
                  </a:ext>
                </a:extLst>
              </p14:cNvPr>
              <p14:cNvContentPartPr/>
              <p14:nvPr/>
            </p14:nvContentPartPr>
            <p14:xfrm>
              <a:off x="6014989" y="2455182"/>
              <a:ext cx="52920" cy="46800"/>
            </p14:xfrm>
          </p:contentPart>
        </mc:Choice>
        <mc:Fallback>
          <p:pic>
            <p:nvPicPr>
              <p:cNvPr id="1081" name="Encre 1080">
                <a:extLst>
                  <a:ext uri="{FF2B5EF4-FFF2-40B4-BE49-F238E27FC236}">
                    <a16:creationId xmlns:a16="http://schemas.microsoft.com/office/drawing/2014/main" id="{501BD4C5-6E30-0787-B773-D7C6757CCB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10669" y="2450862"/>
                <a:ext cx="61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84" name="Encre 1083">
                <a:extLst>
                  <a:ext uri="{FF2B5EF4-FFF2-40B4-BE49-F238E27FC236}">
                    <a16:creationId xmlns:a16="http://schemas.microsoft.com/office/drawing/2014/main" id="{C89EFB25-07A9-5318-C05E-A9D6278E9E06}"/>
                  </a:ext>
                </a:extLst>
              </p14:cNvPr>
              <p14:cNvContentPartPr/>
              <p14:nvPr/>
            </p14:nvContentPartPr>
            <p14:xfrm>
              <a:off x="7874029" y="3239982"/>
              <a:ext cx="360" cy="360"/>
            </p14:xfrm>
          </p:contentPart>
        </mc:Choice>
        <mc:Fallback>
          <p:pic>
            <p:nvPicPr>
              <p:cNvPr id="1084" name="Encre 1083">
                <a:extLst>
                  <a:ext uri="{FF2B5EF4-FFF2-40B4-BE49-F238E27FC236}">
                    <a16:creationId xmlns:a16="http://schemas.microsoft.com/office/drawing/2014/main" id="{C89EFB25-07A9-5318-C05E-A9D6278E9E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9709" y="323566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6" name="Encre 3085">
                <a:extLst>
                  <a:ext uri="{FF2B5EF4-FFF2-40B4-BE49-F238E27FC236}">
                    <a16:creationId xmlns:a16="http://schemas.microsoft.com/office/drawing/2014/main" id="{286902C5-D3EA-EA45-D3A7-05E74C162E61}"/>
                  </a:ext>
                </a:extLst>
              </p14:cNvPr>
              <p14:cNvContentPartPr/>
              <p14:nvPr/>
            </p14:nvContentPartPr>
            <p14:xfrm>
              <a:off x="9140869" y="2937222"/>
              <a:ext cx="360" cy="360"/>
            </p14:xfrm>
          </p:contentPart>
        </mc:Choice>
        <mc:Fallback>
          <p:pic>
            <p:nvPicPr>
              <p:cNvPr id="3086" name="Encre 3085">
                <a:extLst>
                  <a:ext uri="{FF2B5EF4-FFF2-40B4-BE49-F238E27FC236}">
                    <a16:creationId xmlns:a16="http://schemas.microsoft.com/office/drawing/2014/main" id="{286902C5-D3EA-EA45-D3A7-05E74C162E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36549" y="293290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72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Affichage à l'écran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TimesNewRoman</vt:lpstr>
      <vt:lpstr>Thème Office</vt:lpstr>
      <vt:lpstr>TP3:   ARITHMÉTIQUE BINAIRE: OPÉRATIONS ET CIRCUITS   Soustracteurs</vt:lpstr>
      <vt:lpstr>1. Semi soustracteur (half substractor)  Définition:  C’est un circuit de soustraction qui soustrait un élément binaire d’un autre de même rang.    D = A - B   (D Différence et -  Moins) </vt:lpstr>
      <vt:lpstr>2. Soustrateur (full substractor)  Définition:  C’est un circuit de soustraction qui soustrait un élément binaire d’un autre de même rang, mais qui tient compte du retrait éventuel d’un emprunt du rang précédent.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67</cp:revision>
  <dcterms:created xsi:type="dcterms:W3CDTF">2020-03-23T07:25:12Z</dcterms:created>
  <dcterms:modified xsi:type="dcterms:W3CDTF">2023-02-13T09:54:51Z</dcterms:modified>
</cp:coreProperties>
</file>