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7" r:id="rId4"/>
    <p:sldId id="270" r:id="rId5"/>
    <p:sldId id="271" r:id="rId6"/>
    <p:sldId id="310" r:id="rId7"/>
    <p:sldId id="273" r:id="rId8"/>
    <p:sldId id="311" r:id="rId9"/>
    <p:sldId id="312" r:id="rId10"/>
    <p:sldId id="315" r:id="rId11"/>
    <p:sldId id="316" r:id="rId12"/>
    <p:sldId id="291" r:id="rId13"/>
    <p:sldId id="295" r:id="rId14"/>
    <p:sldId id="296" r:id="rId15"/>
    <p:sldId id="290" r:id="rId16"/>
    <p:sldId id="300" r:id="rId17"/>
    <p:sldId id="275" r:id="rId18"/>
    <p:sldId id="297" r:id="rId19"/>
    <p:sldId id="293" r:id="rId20"/>
    <p:sldId id="294" r:id="rId21"/>
    <p:sldId id="276" r:id="rId22"/>
    <p:sldId id="277" r:id="rId23"/>
    <p:sldId id="278" r:id="rId24"/>
    <p:sldId id="261" r:id="rId25"/>
    <p:sldId id="262" r:id="rId26"/>
    <p:sldId id="317" r:id="rId27"/>
    <p:sldId id="304" r:id="rId28"/>
    <p:sldId id="264" r:id="rId29"/>
    <p:sldId id="305" r:id="rId30"/>
    <p:sldId id="307" r:id="rId31"/>
    <p:sldId id="306" r:id="rId32"/>
    <p:sldId id="308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AE12B2"/>
    <a:srgbClr val="FF5757"/>
    <a:srgbClr val="D6C23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8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39:38.29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15931 0 0,'0'0'-1272'0'0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4:03.67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 15 0 0 0,'0'0'14914'0'0,"-12"-5"-6479"0"0,12 1-5347 0 0,0-1-7557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4:14.65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9 4601 0 0,'-1'-1'20321'0'0,"-2"-1"-19576"0"0,-4-3-12053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4:16.26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5489 0 0,'0'0'4737'0'0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6:07.2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31 3289 0 0,'0'0'17868'0'0,"0"-6"-17168"0"0,-2-17 694 0 0,1 22-370 0 0,2 5-326 0 0,1 9-664 0 0,4 25 291 0 0,1 59 0 0 0,-2-50 2055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6:08.6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 0 0 0,'0'0'19488'0'0,"0"-4"-15184"0"0,3 60-3764 0 0,-2-54 608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6:10.68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35 84 1016 0 0,'0'0'20011'0'0,"-9"1"-19331"0"0,9 1-737 0 0,-1-1 1 0 0,1 1-1 0 0,0-1 0 0 0,0 1 0 0 0,1-1 0 0 0,-1 1 0 0 0,0-1 0 0 0,0 1 0 0 0,1-1 1 0 0,-1 1-1 0 0,1-1 0 0 0,-1 0 0 0 0,1 1 0 0 0,0-1 0 0 0,-1 0 0 0 0,1 1 0 0 0,0-1 1 0 0,0 0-1 0 0,0 0 0 0 0,2 2 0 0 0,0-1 53 0 0,-1-1 1 0 0,1 0-1 0 0,-1 0 1 0 0,1-1-1 0 0,0 1 0 0 0,-1 0 1 0 0,1-1-1 0 0,0 0 1 0 0,0 0-1 0 0,-1 0 0 0 0,5 0 1 0 0,-3 0 19 0 0,0-1 1 0 0,0 0-1 0 0,-1 0 1 0 0,1 0 0 0 0,0-1-1 0 0,0 1 1 0 0,0-1-1 0 0,-1 0 1 0 0,1 0-1 0 0,-1 0 1 0 0,0 0-1 0 0,1 0 1 0 0,-1-1 0 0 0,0 0-1 0 0,4-5 1 0 0,2-1 112 0 0,-2 0 0 0 0,1-1-1 0 0,-1 0 1 0 0,5-11 0 0 0,-11 21-69 0 0,-1-1-1 0 0,1 0 1 0 0,-1 1-1 0 0,1-1 0 0 0,-1 0 1 0 0,0 0-1 0 0,1 1 1 0 0,-1-1-1 0 0,0 0 1 0 0,0 0-1 0 0,1 0 1 0 0,-1 0-1 0 0,0 1 0 0 0,0-1 1 0 0,0 0-1 0 0,0 0 1 0 0,0 0-1 0 0,0 1 1 0 0,0-1-1 0 0,0 0 1 0 0,-1 0-1 0 0,1 0 0 0 0,0 0 1 0 0,0 1-1 0 0,-1-1 1 0 0,1 0-1 0 0,0 0 1 0 0,-2-1-1 0 0,1 1 4 0 0,0 1 0 0 0,0-1-1 0 0,-1 0 1 0 0,1 0 0 0 0,-1 1 0 0 0,1-1-1 0 0,0 1 1 0 0,-1-1 0 0 0,1 1 0 0 0,-1 0-1 0 0,1 0 1 0 0,-1-1 0 0 0,1 1 0 0 0,-3 0-1 0 0,-3 1-4 0 0,-1-1 0 0 0,1 1 0 0 0,0 0 0 0 0,0 0 0 0 0,-13 5 0 0 0,11-2 126 0 0,0 1-1 0 0,0 0 1 0 0,0 0-1 0 0,1 0 1 0 0,0 1 0 0 0,0 1-1 0 0,1-1 1 0 0,-1 1 0 0 0,-5 8-1 0 0,11-13-323 0 0,1 0 0 0 0,0 1-1 0 0,0-1 1 0 0,0 0 0 0 0,0 1 0 0 0,0-1-1 0 0,0 0 1 0 0,1 1 0 0 0,-1-1-1 0 0,1 1 1 0 0,0 0 0 0 0,-1 4 0 0 0,5 16-10282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6:11.03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 1 20812 0 0,'0'0'6070'0'0,"-1"22"-5857"0"0,1 10-147 0 0,-2 69 186 0 0,0 11 653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7:44.3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 16235 0 0,'0'0'13681'0'0,"10"-1"-11941"0"0,-12-1-3881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11:08:10.34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16636 0 0,'0'0'6481'0'0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11:08:27.89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 18 21397 0 0,'0'0'10194'0'0,"-14"-18"-13819"0"0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0:59.91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28966 0 0,'0'0'3156'0'0,"1"1"-2615"0"0,3 2-437 0 0,-4-2-137 0 0,-5-2-7876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11:08:29.8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564 373 17628 0 0,'0'0'11530'0'0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3:20.1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494 63 0 0 0,'0'0'14535'0'0,"-12"-2"-3929"0"0,9 0-10105 0 0,0 0 0 0 0,0 1 0 0 0,0-1 0 0 0,0 1 0 0 0,0 0 0 0 0,-6-2 0 0 0,-8-2 293 0 0,9 1-645 0 0,-1 0 0 0 0,0 1 0 0 0,0 1 0 0 0,0 0 0 0 0,-1 0 0 0 0,-13-1 0 0 0,-60 1 212 0 0,52 3-319 0 0,14 1-44 0 0,1 1 0 0 0,0 0 0 0 0,-1 2 0 0 0,2 0 0 0 0,-1 0 0 0 0,-20 11-1 0 0,29-13 15 0 0,-4 2-16 0 0,1 0 1 0 0,0 0-1 0 0,0 1 0 0 0,1 0 0 0 0,-12 11 1 0 0,17-12-21 0 0,0-1 0 0 0,1 1 0 0 0,0 0-1 0 0,0 0 1 0 0,1 1 0 0 0,-1-1 0 0 0,1 1 0 0 0,0-1 0 0 0,0 1 0 0 0,1-1 0 0 0,0 1 0 0 0,-1 10 0 0 0,0 12 22 0 0,1 38 0 0 0,1-41-8 0 0,1-11 22 0 0,0 1-1 0 0,1-1 1 0 0,4 15 0 0 0,0-1-10 0 0,-4-20 11 0 0,1-1 0 0 0,-1 0-1 0 0,1 1 1 0 0,1-1 0 0 0,8 12-1 0 0,-11-17-10 0 0,21 24 26 0 0,-19-24-19 0 0,0 0-1 0 0,0 1 1 0 0,0-1-1 0 0,0 0 1 0 0,0 0-1 0 0,0-1 1 0 0,1 1-1 0 0,-1-1 1 0 0,1 1-1 0 0,-1-1 1 0 0,7 1-1 0 0,7 1 3 0 0,1-2 1 0 0,-1 0-1 0 0,1 0 0 0 0,-1-2 0 0 0,0 0 1 0 0,1-1-1 0 0,-1 0 0 0 0,20-7 0 0 0,-8 1 28 0 0,-1-2 0 0 0,1-1 1 0 0,47-26-1 0 0,-13-1 11 0 0,-56 33-26 0 0,-1 0 0 0 0,0 0 0 0 0,0 0 0 0 0,0-1 0 0 0,-1 0 0 0 0,0 0 0 0 0,5-8 0 0 0,-6 8 1 0 0,-2 3 36 0 0,0-1-1 0 0,0 1 1 0 0,0-1-1 0 0,0 1 1 0 0,0-1-1 0 0,-1 0 0 0 0,1 0 1 0 0,-1 0-1 0 0,0 0 1 0 0,-1 0-1 0 0,1 0 1 0 0,0-6-1 0 0,-2-1 31 0 0,-1 0 0 0 0,0 0 0 0 0,0 0 0 0 0,-1 0 0 0 0,-8-18 0 0 0,-1-4 26 0 0,9 23-117 0 0,-2 1 0 0 0,1-1 0 0 0,-10-12 0 0 0,1 0 0 0 0,11 17 0 0 0,-1 0 0 0 0,0 0 0 0 0,0 0 0 0 0,0 0 0 0 0,-1 1 0 0 0,1 0 0 0 0,-1-1 0 0 0,0 1 0 0 0,0 1 0 0 0,0-1 0 0 0,-9-5 0 0 0,-12 0 0 0 0,0 1 0 0 0,-1 1 0 0 0,1 2 0 0 0,-31-4 0 0 0,46 9 0 0 0,1 0 0 0 0,0 0 0 0 0,-1 1 0 0 0,1 1 0 0 0,0 0 0 0 0,0 0 0 0 0,0 0 0 0 0,0 1 0 0 0,0 0 0 0 0,0 1 0 0 0,-10 6 0 0 0,1 0 0 0 0,0 2 0 0 0,1 0 0 0 0,-31 28 0 0 0,37-28 0 0 0,0 0 0 0 0,1 1 0 0 0,0 1 0 0 0,1 0 0 0 0,-8 18 0 0 0,14-25 0 0 0,2 0 0 0 0,-1 0 0 0 0,1 0 0 0 0,0 1 0 0 0,0-1 0 0 0,1 0 0 0 0,0 0 0 0 0,0 1 0 0 0,2 8 0 0 0,0 11 0 0 0,-3-13 0 0 0,1-12 0 0 0,-1 1 0 0 0,1 0 0 0 0,0 0 0 0 0,0 0 0 0 0,0 0 0 0 0,0 0 0 0 0,1 0 0 0 0,-1 0 0 0 0,1-1 0 0 0,0 1 0 0 0,0 0 0 0 0,0 0 0 0 0,0 0 0 0 0,0-1 0 0 0,0 1 0 0 0,4 4 0 0 0,34 38 0 0 0,-27-35 0 0 0,0-1-1 0 0,1 0 1 0 0,0-1 0 0 0,0-1-1 0 0,0 0 1 0 0,1 0-1 0 0,0-1 1 0 0,29 7 0 0 0,-24-8 0 0 0,1-2 0 0 0,-1 0 0 0 0,1-1 0 0 0,0 0 0 0 0,0-2 0 0 0,31-3 0 0 0,-40 1 0 0 0,0-1 1 0 0,0 0-1 0 0,-1-1 0 0 0,1 0 0 0 0,-1 0 0 0 0,0-1 0 0 0,-1-1 1 0 0,1 1-1 0 0,-1-2 0 0 0,0 1 0 0 0,0-1 0 0 0,-1-1 0 0 0,0 1 1 0 0,0-1-1 0 0,-1-1 0 0 0,8-11 0 0 0,-8 11 0 0 0,0 1 0 0 0,0-1 0 0 0,0 0 0 0 0,-1-1 0 0 0,-1 1 0 0 0,1-1 0 0 0,6-20 0 0 0,-10 24 0 0 0,1-4 0 0 0,0-1 0 0 0,-1 1 0 0 0,-1-1 0 0 0,2-16 0 0 0,-3 14 0 0 0,0 0 0 0 0,-1 1 0 0 0,0-1 0 0 0,-1 1 0 0 0,-6-24 0 0 0,6 29 0 0 0,0 2 0 0 0,0 0 0 0 0,0 0 0 0 0,0 0 0 0 0,0 0 0 0 0,-4-5 0 0 0,2 5 0 0 0,1 1 0 0 0,-1-1 0 0 0,0 1 0 0 0,0 0 0 0 0,0 1 0 0 0,-1-1 0 0 0,0 1 0 0 0,1-1 0 0 0,-1 2 0 0 0,0-1 0 0 0,0 0 0 0 0,0 1 0 0 0,-1 0 0 0 0,1 0 0 0 0,-1 1 0 0 0,1-1 0 0 0,-1 1 0 0 0,1 0 0 0 0,-11 0 0 0 0,1 1 0 0 0,-1 1 0 0 0,1 0 0 0 0,0 1 0 0 0,0 0 0 0 0,0 1 0 0 0,-19 7 0 0 0,26-7 0 0 0,0 1 0 0 0,0 0 0 0 0,0 1 0 0 0,0 0 0 0 0,1 0 0 0 0,-8 6 0 0 0,-39 39 0 0 0,37-31 0 0 0,11-12 0 0 0,-1 0 0 0 0,0-1 0 0 0,-14 11 0 0 0,21-16-131 0 0,-1 0-1 0 0,0-1 1 0 0,0 1 0 0 0,0 0 0 0 0,1-1-1 0 0,-1 1 1 0 0,0 0 0 0 0,1 0 0 0 0,-1 0-1 0 0,1-1 1 0 0,-1 1 0 0 0,1 0 0 0 0,-1 0-1 0 0,1 0 1 0 0,0 0 0 0 0,-1 0 0 0 0,1 0-1 0 0,0 0 1 0 0,0 0 0 0 0,0 0 0 0 0,0 2-1 0 0,4 22-6616 0 0,-3-19 4517 0 0,1 4-10267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3:22.34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4 9290 0 0,'0'0'15829'0'0,"6"6"-11344"0"0,-3-6-4481 0 0,-3 0 196 0 0,1-9-5485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3:24.62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17 8298 0 0,'0'0'17327'0'0,"12"1"-10699"0"0,-13-5-7320 0 0,-6-3-2342 0 0,5 1-3572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3:25.48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 0 0 0,'0'0'20539'0'0,"0"-4"-16277"0"0,6 12 1166 0 0,-4-6-4705 0 0,-5-6-5005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4:01.6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4:01.95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0 0 0 0,'-10'0'0'0'0,"8"0"0"0"0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7T09:44:02.27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51 8 0 0 0,'0'0'13458'0'0,"-2"-1"-13398"0"0,0 0-1108 0 0,-19-4 7374 0 0,21 5-6249 0 0,-1 1-1047 0 0,1 0 432 0 0,-1 0 0 0 0,0 0 0 0 0,1 0-1 0 0,-1 0 1 0 0,0 0 0 0 0,0 0 0 0 0,0 0 0 0 0,0 0-1 0 0,0-1 1 0 0,0 1 0 0 0,-2 1 0 0 0,-5 4-6050 0 0,4-1 1731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C2AFC-97AC-425F-A37D-EBAC10940B36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29CCF-C4B8-4115-B7AF-59C2A275D7C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63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9CCF-C4B8-4115-B7AF-59C2A275D7C5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190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367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653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32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11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11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144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575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40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694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3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EF11-5C31-404D-8BA4-888BF93DCFB9}" type="datetimeFigureOut">
              <a:rPr lang="fr-BE" smtClean="0"/>
              <a:t>27-02-23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978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customXml" Target="../ink/ink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2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6.xml"/><Relationship Id="rId17" Type="http://schemas.openxmlformats.org/officeDocument/2006/relationships/image" Target="../media/image54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1.png"/><Relationship Id="rId24" Type="http://schemas.openxmlformats.org/officeDocument/2006/relationships/customXml" Target="../ink/ink12.xm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5.xml"/><Relationship Id="rId19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7.xml"/><Relationship Id="rId3" Type="http://schemas.openxmlformats.org/officeDocument/2006/relationships/image" Target="../media/image2.png"/><Relationship Id="rId7" Type="http://schemas.openxmlformats.org/officeDocument/2006/relationships/customXml" Target="../ink/ink14.xml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customXml" Target="../ink/ink15.xml"/><Relationship Id="rId1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65.png"/><Relationship Id="rId10" Type="http://schemas.openxmlformats.org/officeDocument/2006/relationships/customXml" Target="../ink/ink20.xml"/><Relationship Id="rId4" Type="http://schemas.openxmlformats.org/officeDocument/2006/relationships/image" Target="../media/image64.png"/><Relationship Id="rId9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/>
          </a:bodyPr>
          <a:lstStyle/>
          <a:p>
            <a:r>
              <a:rPr lang="fr-BE" sz="3600" b="1" dirty="0">
                <a:solidFill>
                  <a:srgbClr val="FF0000"/>
                </a:solidFill>
              </a:rPr>
              <a:t>TP4: Additionneur parallèle intégré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2852936"/>
            <a:ext cx="6400800" cy="2808312"/>
          </a:xfrm>
        </p:spPr>
        <p:txBody>
          <a:bodyPr>
            <a:normAutofit fontScale="4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BE" b="1" dirty="0">
                <a:solidFill>
                  <a:schemeClr val="tx1"/>
                </a:solidFill>
              </a:rPr>
              <a:t>Explications théoriques</a:t>
            </a:r>
          </a:p>
          <a:p>
            <a:pPr marL="971550" lvl="1" indent="-163513" algn="l">
              <a:buFont typeface="Wingdings" panose="05000000000000000000" pitchFamily="2" charset="2"/>
              <a:buChar char="§"/>
            </a:pPr>
            <a:r>
              <a:rPr lang="fr-BE" dirty="0">
                <a:solidFill>
                  <a:schemeClr val="tx1"/>
                </a:solidFill>
              </a:rPr>
              <a:t>Afficheurs 7 segments</a:t>
            </a:r>
          </a:p>
          <a:p>
            <a:pPr marL="971550" lvl="1" indent="-163513" algn="l">
              <a:buFont typeface="Wingdings" panose="05000000000000000000" pitchFamily="2" charset="2"/>
              <a:buChar char="§"/>
            </a:pPr>
            <a:r>
              <a:rPr lang="fr-BE" dirty="0">
                <a:solidFill>
                  <a:schemeClr val="tx1"/>
                </a:solidFill>
              </a:rPr>
              <a:t>Décodeur DCB- 7 segments</a:t>
            </a:r>
          </a:p>
          <a:p>
            <a:pPr marL="971550" lvl="1" indent="-163513" algn="l">
              <a:buFont typeface="Wingdings" panose="05000000000000000000" pitchFamily="2" charset="2"/>
              <a:buChar char="§"/>
            </a:pPr>
            <a:r>
              <a:rPr lang="fr-BE" dirty="0">
                <a:solidFill>
                  <a:schemeClr val="tx1"/>
                </a:solidFill>
              </a:rPr>
              <a:t>Circuit 74LS283: </a:t>
            </a:r>
          </a:p>
          <a:p>
            <a:pPr marL="1428750" lvl="2" indent="-163513" algn="l">
              <a:buFont typeface="Wingdings" panose="05000000000000000000" pitchFamily="2" charset="2"/>
              <a:buChar char="§"/>
            </a:pPr>
            <a:r>
              <a:rPr lang="fr-BE" dirty="0">
                <a:solidFill>
                  <a:schemeClr val="tx1"/>
                </a:solidFill>
              </a:rPr>
              <a:t>Additionner 2 quartets</a:t>
            </a:r>
          </a:p>
          <a:p>
            <a:pPr marL="1428750" lvl="2" indent="-163513" algn="l">
              <a:buFont typeface="Wingdings" panose="05000000000000000000" pitchFamily="2" charset="2"/>
              <a:buChar char="§"/>
            </a:pPr>
            <a:r>
              <a:rPr lang="fr-BE" dirty="0">
                <a:solidFill>
                  <a:schemeClr val="tx1"/>
                </a:solidFill>
              </a:rPr>
              <a:t>Additionner 2 octets</a:t>
            </a:r>
          </a:p>
          <a:p>
            <a:pPr marL="1428750" lvl="2" indent="-163513" algn="l">
              <a:buFont typeface="Wingdings" panose="05000000000000000000" pitchFamily="2" charset="2"/>
              <a:buChar char="§"/>
            </a:pPr>
            <a:r>
              <a:rPr lang="fr-BE" dirty="0">
                <a:solidFill>
                  <a:schemeClr val="tx1"/>
                </a:solidFill>
              </a:rPr>
              <a:t>Soustraire 2 quartets</a:t>
            </a:r>
          </a:p>
          <a:p>
            <a:pPr marL="971550" lvl="1" indent="-514350" algn="l">
              <a:buFont typeface="Wingdings" panose="05000000000000000000" pitchFamily="2" charset="2"/>
              <a:buChar char="§"/>
            </a:pPr>
            <a:endParaRPr lang="fr-BE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BE" b="1" dirty="0" err="1">
                <a:solidFill>
                  <a:schemeClr val="tx1"/>
                </a:solidFill>
              </a:rPr>
              <a:t>Tinkercad</a:t>
            </a:r>
            <a:r>
              <a:rPr lang="fr-BE" b="1" dirty="0">
                <a:solidFill>
                  <a:schemeClr val="tx1"/>
                </a:solidFill>
              </a:rPr>
              <a:t> - </a:t>
            </a:r>
            <a:r>
              <a:rPr lang="fr-BE" b="1" dirty="0" err="1">
                <a:solidFill>
                  <a:schemeClr val="tx1"/>
                </a:solidFill>
              </a:rPr>
              <a:t>Multisim</a:t>
            </a:r>
            <a:r>
              <a:rPr lang="fr-BE" b="1" dirty="0">
                <a:solidFill>
                  <a:schemeClr val="tx1"/>
                </a:solidFill>
              </a:rPr>
              <a:t>:</a:t>
            </a:r>
          </a:p>
          <a:p>
            <a:pPr marL="985838" lvl="1" indent="-179388" algn="l">
              <a:buFont typeface="+mj-lt"/>
              <a:buAutoNum type="arabicPeriod"/>
            </a:pPr>
            <a:r>
              <a:rPr lang="fr-BE" dirty="0">
                <a:solidFill>
                  <a:schemeClr val="tx1"/>
                </a:solidFill>
              </a:rPr>
              <a:t>Brochage</a:t>
            </a:r>
          </a:p>
          <a:p>
            <a:pPr marL="985838" lvl="1" indent="-179388" algn="l">
              <a:buFont typeface="+mj-lt"/>
              <a:buAutoNum type="arabicPeriod"/>
            </a:pPr>
            <a:r>
              <a:rPr lang="fr-BE" dirty="0">
                <a:solidFill>
                  <a:schemeClr val="tx1"/>
                </a:solidFill>
              </a:rPr>
              <a:t>Additionner 2 quartets</a:t>
            </a:r>
          </a:p>
          <a:p>
            <a:pPr marL="985838" lvl="1" indent="-179388" algn="l">
              <a:buFont typeface="+mj-lt"/>
              <a:buAutoNum type="arabicPeriod"/>
            </a:pPr>
            <a:r>
              <a:rPr lang="fr-BE" dirty="0">
                <a:solidFill>
                  <a:schemeClr val="tx1"/>
                </a:solidFill>
              </a:rPr>
              <a:t>Soustraire 2 quartets</a:t>
            </a:r>
          </a:p>
          <a:p>
            <a:pPr marL="1527175" lvl="2" indent="-187325" algn="l">
              <a:buFont typeface="+mj-lt"/>
              <a:buAutoNum type="romanUcPeriod"/>
            </a:pPr>
            <a:r>
              <a:rPr lang="fr-BE" dirty="0">
                <a:solidFill>
                  <a:schemeClr val="tx1"/>
                </a:solidFill>
              </a:rPr>
              <a:t>Par la méthode du complément à 1 et addition</a:t>
            </a:r>
          </a:p>
          <a:p>
            <a:pPr marL="1527175" lvl="2" indent="-187325" algn="l">
              <a:buFont typeface="+mj-lt"/>
              <a:buAutoNum type="romanUcPeriod"/>
            </a:pPr>
            <a:r>
              <a:rPr lang="fr-BE" dirty="0">
                <a:solidFill>
                  <a:schemeClr val="tx1"/>
                </a:solidFill>
              </a:rPr>
              <a:t>Par le méthode du complément à 2 et addition</a:t>
            </a:r>
          </a:p>
          <a:p>
            <a:pPr marL="514350" indent="-514350" algn="l">
              <a:buFont typeface="+mj-lt"/>
              <a:buAutoNum type="arabicPeriod"/>
            </a:pP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6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957722"/>
            <a:ext cx="8064896" cy="4798384"/>
          </a:xfrm>
        </p:spPr>
        <p:txBody>
          <a:bodyPr>
            <a:normAutofit/>
          </a:bodyPr>
          <a:lstStyle/>
          <a:p>
            <a:pPr marL="541338" indent="-541338" algn="l"/>
            <a:r>
              <a:rPr lang="fr-BE" sz="2700" b="1" dirty="0">
                <a:solidFill>
                  <a:srgbClr val="00B0F0"/>
                </a:solidFill>
              </a:rPr>
              <a:t> </a:t>
            </a:r>
            <a:r>
              <a:rPr lang="fr-BE" sz="2000" b="1" dirty="0">
                <a:solidFill>
                  <a:srgbClr val="00B050"/>
                </a:solidFill>
              </a:rPr>
              <a:t>ET sur </a:t>
            </a:r>
            <a:r>
              <a:rPr lang="fr-BE" sz="2000" b="1" dirty="0" err="1">
                <a:solidFill>
                  <a:srgbClr val="00B050"/>
                </a:solidFill>
              </a:rPr>
              <a:t>Multisim</a:t>
            </a:r>
            <a:r>
              <a:rPr lang="fr-BE" sz="2000" b="1" dirty="0">
                <a:solidFill>
                  <a:srgbClr val="00B050"/>
                </a:solidFill>
              </a:rPr>
              <a:t>?</a:t>
            </a:r>
            <a:r>
              <a:rPr lang="fr-BE" sz="2000" b="1" dirty="0"/>
              <a:t>  </a:t>
            </a: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r>
              <a:rPr lang="fr-BE" sz="2200" b="1" dirty="0"/>
              <a:t>      </a:t>
            </a:r>
            <a:endParaRPr lang="fr-BE" sz="1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1331640" y="3803553"/>
            <a:ext cx="19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018689"/>
            <a:ext cx="5282158" cy="397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77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957722"/>
            <a:ext cx="8064896" cy="4798384"/>
          </a:xfrm>
        </p:spPr>
        <p:txBody>
          <a:bodyPr>
            <a:normAutofit/>
          </a:bodyPr>
          <a:lstStyle/>
          <a:p>
            <a:pPr marL="541338" indent="-541338" algn="l"/>
            <a:r>
              <a:rPr lang="fr-BE" sz="2700" b="1" dirty="0">
                <a:solidFill>
                  <a:srgbClr val="00B0F0"/>
                </a:solidFill>
              </a:rPr>
              <a:t> </a:t>
            </a:r>
            <a:r>
              <a:rPr lang="fr-BE" sz="2000" b="1" dirty="0">
                <a:solidFill>
                  <a:srgbClr val="00B050"/>
                </a:solidFill>
              </a:rPr>
              <a:t>ET sur </a:t>
            </a:r>
            <a:r>
              <a:rPr lang="fr-BE" sz="2000" b="1" dirty="0" err="1">
                <a:solidFill>
                  <a:srgbClr val="00B050"/>
                </a:solidFill>
              </a:rPr>
              <a:t>Tinkercad</a:t>
            </a:r>
            <a:r>
              <a:rPr lang="fr-BE" sz="2000" b="1" dirty="0">
                <a:solidFill>
                  <a:srgbClr val="00B050"/>
                </a:solidFill>
              </a:rPr>
              <a:t>?</a:t>
            </a:r>
            <a:r>
              <a:rPr lang="fr-BE" sz="2000" b="1" dirty="0"/>
              <a:t>  </a:t>
            </a: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r>
              <a:rPr lang="fr-BE" sz="2200" b="1" dirty="0"/>
              <a:t>      </a:t>
            </a:r>
            <a:endParaRPr lang="fr-BE" sz="1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1331640" y="3803553"/>
            <a:ext cx="19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6080057" cy="408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95693" y="871210"/>
            <a:ext cx="2175200" cy="167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23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064896" cy="4798384"/>
          </a:xfrm>
        </p:spPr>
        <p:txBody>
          <a:bodyPr>
            <a:normAutofit fontScale="90000"/>
          </a:bodyPr>
          <a:lstStyle/>
          <a:p>
            <a:pPr marL="541338" indent="-541338" algn="l"/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2700" b="1" dirty="0">
                <a:solidFill>
                  <a:srgbClr val="00B0F0"/>
                </a:solidFill>
              </a:rPr>
              <a:t>Remarque </a:t>
            </a:r>
            <a:r>
              <a:rPr lang="fr-BE" sz="2700" b="1" dirty="0">
                <a:solidFill>
                  <a:srgbClr val="00B050"/>
                </a:solidFill>
              </a:rPr>
              <a:t>pour nos simulations sur </a:t>
            </a:r>
            <a:r>
              <a:rPr lang="fr-BE" sz="2700" b="1" dirty="0" err="1">
                <a:solidFill>
                  <a:srgbClr val="00B050"/>
                </a:solidFill>
              </a:rPr>
              <a:t>multisim</a:t>
            </a:r>
            <a:r>
              <a:rPr lang="fr-BE" sz="2700" b="1" dirty="0">
                <a:solidFill>
                  <a:srgbClr val="00B050"/>
                </a:solidFill>
              </a:rPr>
              <a:t>, il existe un afficheur dans lequel est incorporé un décodeur hexadécimal</a:t>
            </a:r>
            <a:r>
              <a:rPr lang="fr-BE" sz="2700" b="1" dirty="0">
                <a:solidFill>
                  <a:srgbClr val="00B050"/>
                </a:solidFill>
                <a:sym typeface="Wingdings" panose="05000000000000000000" pitchFamily="2" charset="2"/>
              </a:rPr>
              <a:t> 7 segments</a:t>
            </a:r>
            <a:r>
              <a:rPr lang="fr-BE" sz="2200" b="1" dirty="0"/>
              <a:t>  </a:t>
            </a:r>
            <a:br>
              <a:rPr lang="fr-BE" sz="2200" b="1" dirty="0"/>
            </a:br>
            <a:r>
              <a:rPr lang="fr-BE" sz="2200" b="1" dirty="0"/>
              <a:t> </a:t>
            </a: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r>
              <a:rPr lang="fr-BE" sz="2200" b="1" dirty="0"/>
              <a:t>      </a:t>
            </a:r>
            <a:endParaRPr lang="fr-BE" sz="1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1331640" y="3803553"/>
            <a:ext cx="19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86" y="2356518"/>
            <a:ext cx="4854563" cy="363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5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3090" y="836712"/>
            <a:ext cx="8064896" cy="4798384"/>
          </a:xfrm>
        </p:spPr>
        <p:txBody>
          <a:bodyPr>
            <a:normAutofit fontScale="90000"/>
          </a:bodyPr>
          <a:lstStyle/>
          <a:p>
            <a:pPr marL="541338" indent="-541338" algn="l"/>
            <a:br>
              <a:rPr lang="fr-BE" sz="2200" b="1" dirty="0"/>
            </a:br>
            <a:r>
              <a:rPr lang="fr-BE" sz="2200" b="1" dirty="0">
                <a:solidFill>
                  <a:srgbClr val="FF0000"/>
                </a:solidFill>
              </a:rPr>
              <a:t>ATTENTION</a:t>
            </a:r>
            <a:r>
              <a:rPr lang="fr-BE" sz="2200" b="1" dirty="0"/>
              <a:t> </a:t>
            </a:r>
            <a:br>
              <a:rPr lang="fr-BE" sz="2200" b="1" dirty="0"/>
            </a:br>
            <a:r>
              <a:rPr lang="fr-BE" sz="2200" b="1" dirty="0"/>
              <a:t>	1- les entrées sont du binaire sur 4 bits et l’affichage est</a:t>
            </a:r>
            <a:br>
              <a:rPr lang="fr-BE" sz="2200" b="1" dirty="0"/>
            </a:br>
            <a:r>
              <a:rPr lang="fr-BE" sz="2200" b="1" dirty="0"/>
              <a:t>            hexadécimal, donc nous aurons également les valeurs 		      A,B,C,D,E,F </a:t>
            </a: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r>
              <a:rPr lang="fr-BE" sz="2200" b="1" dirty="0"/>
              <a:t>      </a:t>
            </a:r>
            <a:endParaRPr lang="fr-BE" sz="1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1331640" y="3803553"/>
            <a:ext cx="19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59394"/>
            <a:ext cx="1846154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59394"/>
            <a:ext cx="182330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32987"/>
            <a:ext cx="1901567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76095"/>
            <a:ext cx="163734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96" y="4172885"/>
            <a:ext cx="181725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07912"/>
            <a:ext cx="1909615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92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064896" cy="4798384"/>
          </a:xfrm>
        </p:spPr>
        <p:txBody>
          <a:bodyPr>
            <a:normAutofit fontScale="90000"/>
          </a:bodyPr>
          <a:lstStyle/>
          <a:p>
            <a:pPr marL="541338" indent="-541338" algn="l"/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2200" b="1" dirty="0">
                <a:solidFill>
                  <a:srgbClr val="FF0000"/>
                </a:solidFill>
              </a:rPr>
              <a:t>ATTENTION</a:t>
            </a:r>
            <a:r>
              <a:rPr lang="fr-BE" sz="2200" b="1" dirty="0"/>
              <a:t> </a:t>
            </a:r>
            <a:br>
              <a:rPr lang="fr-BE" sz="2200" b="1" dirty="0"/>
            </a:br>
            <a:r>
              <a:rPr lang="fr-BE" sz="2200" b="1" dirty="0"/>
              <a:t>	2 – Donc , pour les valeurs supérieures à 1001 (9) en binaire , par exemple 1111</a:t>
            </a:r>
            <a:br>
              <a:rPr lang="fr-BE" sz="2200" b="1" dirty="0"/>
            </a:br>
            <a:br>
              <a:rPr lang="fr-BE" sz="2200" b="1" dirty="0"/>
            </a:br>
            <a:r>
              <a:rPr lang="fr-BE" sz="2200" b="1" dirty="0"/>
              <a:t>la simulation  donnera:                                et sur </a:t>
            </a:r>
            <a:r>
              <a:rPr lang="fr-BE" sz="2200" b="1" dirty="0" err="1"/>
              <a:t>Tinkercad</a:t>
            </a:r>
            <a:r>
              <a:rPr lang="fr-BE" sz="2200" b="1" dirty="0"/>
              <a:t>, rien ne sera 					    affiché</a:t>
            </a: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br>
              <a:rPr lang="fr-BE" sz="2200" b="1" dirty="0"/>
            </a:br>
            <a:r>
              <a:rPr lang="fr-BE" sz="2200" b="1" dirty="0"/>
              <a:t>      </a:t>
            </a:r>
            <a:endParaRPr lang="fr-BE" sz="1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1331640" y="3803553"/>
            <a:ext cx="19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53796"/>
            <a:ext cx="3136013" cy="223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230961"/>
            <a:ext cx="4210835" cy="289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49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5580112" y="3418927"/>
            <a:ext cx="19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899591" y="1268760"/>
            <a:ext cx="7560841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fr-BE" sz="3200" b="1" dirty="0">
                <a:solidFill>
                  <a:srgbClr val="FF0000"/>
                </a:solidFill>
              </a:rPr>
              <a:t>Explications théoriques</a:t>
            </a:r>
            <a:br>
              <a:rPr lang="fr-BE" b="1" dirty="0">
                <a:solidFill>
                  <a:srgbClr val="FF0000"/>
                </a:solidFill>
              </a:rPr>
            </a:br>
            <a:r>
              <a:rPr lang="fr-BE" b="1" dirty="0">
                <a:solidFill>
                  <a:srgbClr val="FF0000"/>
                </a:solidFill>
              </a:rPr>
              <a:t>	</a:t>
            </a:r>
            <a:r>
              <a:rPr lang="fr-BE" sz="2400" b="1" dirty="0">
                <a:solidFill>
                  <a:srgbClr val="00B0F0"/>
                </a:solidFill>
              </a:rPr>
              <a:t>- Circuit 74283:</a:t>
            </a:r>
          </a:p>
          <a:p>
            <a:pPr marL="514350" indent="-514350">
              <a:buAutoNum type="arabicPeriod"/>
            </a:pPr>
            <a:endParaRPr lang="fr-BE" sz="2400" b="1" dirty="0">
              <a:solidFill>
                <a:srgbClr val="00B0F0"/>
              </a:solidFill>
            </a:endParaRPr>
          </a:p>
          <a:p>
            <a:r>
              <a:rPr lang="fr-BE" dirty="0"/>
              <a:t>		C’est un additionneur parallèle de 4 bits comprenant 4</a:t>
            </a:r>
          </a:p>
          <a:p>
            <a:r>
              <a:rPr lang="fr-BE" dirty="0"/>
              <a:t>                                   additionneurs complets (AC) avec report</a:t>
            </a:r>
          </a:p>
          <a:p>
            <a:endParaRPr lang="fr-BE" dirty="0"/>
          </a:p>
          <a:p>
            <a:r>
              <a:rPr lang="fr-BE" dirty="0"/>
              <a:t>                                   exemple: </a:t>
            </a:r>
          </a:p>
          <a:p>
            <a:r>
              <a:rPr lang="fr-BE" dirty="0"/>
              <a:t>     	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>
                <a:solidFill>
                  <a:schemeClr val="tx1"/>
                </a:solidFill>
              </a:rPr>
              <a:t>		</a:t>
            </a:r>
            <a:endParaRPr lang="fr-BE" u="sng" dirty="0">
              <a:solidFill>
                <a:schemeClr val="tx1"/>
              </a:solidFill>
            </a:endParaRPr>
          </a:p>
          <a:p>
            <a:br>
              <a:rPr lang="fr-BE" sz="1600" b="1" dirty="0">
                <a:solidFill>
                  <a:srgbClr val="00B0F0"/>
                </a:solidFill>
              </a:rPr>
            </a:br>
            <a:r>
              <a:rPr lang="fr-BE" sz="1600" b="1" dirty="0">
                <a:solidFill>
                  <a:srgbClr val="00B0F0"/>
                </a:solidFill>
              </a:rPr>
              <a:t>		</a:t>
            </a:r>
            <a:br>
              <a:rPr lang="fr-BE" sz="1050" b="1" dirty="0"/>
            </a:br>
            <a:endParaRPr lang="fr-BE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38" y="3846761"/>
            <a:ext cx="20002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en angle 12"/>
          <p:cNvCxnSpPr/>
          <p:nvPr/>
        </p:nvCxnSpPr>
        <p:spPr>
          <a:xfrm flipV="1">
            <a:off x="2218416" y="4509120"/>
            <a:ext cx="2698896" cy="557213"/>
          </a:xfrm>
          <a:prstGeom prst="bentConnector3">
            <a:avLst>
              <a:gd name="adj1" fmla="val 97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218416" y="4869160"/>
            <a:ext cx="0" cy="19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C:\Users\vande\AppData\Local\Temp\SNAGHTML146b3da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312" y="3441969"/>
            <a:ext cx="2586671" cy="218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0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5580112" y="3418927"/>
            <a:ext cx="19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971600" y="1124744"/>
            <a:ext cx="4406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u="sng" dirty="0">
                <a:solidFill>
                  <a:schemeClr val="tx1"/>
                </a:solidFill>
              </a:rPr>
              <a:t>Additionner 2 quartets</a:t>
            </a:r>
            <a:r>
              <a:rPr lang="fr-BE" u="sng" dirty="0"/>
              <a:t>:</a:t>
            </a:r>
          </a:p>
          <a:p>
            <a:r>
              <a:rPr lang="fr-BE" dirty="0"/>
              <a:t>     Pas de panique, les explications suivent…..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90" y="1916832"/>
            <a:ext cx="5299029" cy="403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39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268760"/>
            <a:ext cx="7772400" cy="1470025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	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sz="2200" b="1" dirty="0"/>
            </a:br>
            <a:r>
              <a:rPr lang="fr-BE" sz="2200" b="1" dirty="0"/>
              <a:t>	</a:t>
            </a:r>
            <a:br>
              <a:rPr lang="fr-BE" sz="2200" b="1" dirty="0"/>
            </a:b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1600" y="1124744"/>
            <a:ext cx="231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u="sng" dirty="0">
                <a:solidFill>
                  <a:schemeClr val="tx1"/>
                </a:solidFill>
              </a:rPr>
              <a:t>Additionner 2 quartets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16832"/>
            <a:ext cx="17716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42" y="1915242"/>
            <a:ext cx="3852703" cy="214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213" y="4299727"/>
            <a:ext cx="3045099" cy="221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 descr="C:\Users\vande\AppData\Local\Temp\SNAGHTML1472aa3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42" y="4371483"/>
            <a:ext cx="2082721" cy="175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34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0478" y="1404361"/>
            <a:ext cx="8064896" cy="4798384"/>
          </a:xfrm>
        </p:spPr>
        <p:txBody>
          <a:bodyPr>
            <a:normAutofit/>
          </a:bodyPr>
          <a:lstStyle/>
          <a:p>
            <a:pPr marL="541338" indent="-541338" algn="l"/>
            <a:br>
              <a:rPr lang="fr-BE" sz="2700" b="1" dirty="0">
                <a:solidFill>
                  <a:srgbClr val="00B0F0"/>
                </a:solidFill>
              </a:rPr>
            </a:br>
            <a:br>
              <a:rPr lang="fr-BE" sz="2700" b="1" dirty="0">
                <a:solidFill>
                  <a:srgbClr val="00B0F0"/>
                </a:solidFill>
              </a:rPr>
            </a:br>
            <a:br>
              <a:rPr lang="fr-BE" sz="2700" b="1" dirty="0">
                <a:solidFill>
                  <a:srgbClr val="00B0F0"/>
                </a:solidFill>
              </a:rPr>
            </a:br>
            <a:br>
              <a:rPr lang="fr-BE" sz="2700" b="1" dirty="0">
                <a:solidFill>
                  <a:srgbClr val="00B0F0"/>
                </a:solidFill>
              </a:rPr>
            </a:br>
            <a:r>
              <a:rPr lang="fr-BE" sz="2700" b="1" dirty="0">
                <a:solidFill>
                  <a:srgbClr val="00B0F0"/>
                </a:solidFill>
              </a:rPr>
              <a:t>On constate: </a:t>
            </a:r>
            <a:br>
              <a:rPr lang="fr-BE" sz="2700" b="1" dirty="0">
                <a:solidFill>
                  <a:srgbClr val="00B0F0"/>
                </a:solidFill>
              </a:rPr>
            </a:br>
            <a:r>
              <a:rPr lang="fr-BE" sz="1400" b="1" dirty="0"/>
              <a:t>-</a:t>
            </a:r>
            <a:r>
              <a:rPr lang="fr-BE" sz="2700" b="1" dirty="0">
                <a:solidFill>
                  <a:srgbClr val="00B0F0"/>
                </a:solidFill>
              </a:rPr>
              <a:t> </a:t>
            </a:r>
            <a:r>
              <a:rPr lang="fr-BE" sz="1600" dirty="0"/>
              <a:t>le quartet A est composé de A4 A3 A2 A1(poids faible), idem pour B et S=Ʃ</a:t>
            </a:r>
            <a:br>
              <a:rPr lang="fr-BE" sz="1600" dirty="0"/>
            </a:br>
            <a:r>
              <a:rPr lang="fr-BE" sz="1600" dirty="0"/>
              <a:t>- les entrées sont: le quartet A , le quartet B et le Co=</a:t>
            </a:r>
            <a:r>
              <a:rPr lang="fr-BE" sz="1600" dirty="0" err="1"/>
              <a:t>Cin</a:t>
            </a:r>
            <a:br>
              <a:rPr lang="fr-BE" sz="1600" dirty="0"/>
            </a:br>
            <a:r>
              <a:rPr lang="fr-BE" sz="1600" dirty="0"/>
              <a:t>- les sorties sont: le quartet S ou Ʃ</a:t>
            </a:r>
            <a:br>
              <a:rPr lang="fr-BE" sz="1600" dirty="0"/>
            </a:br>
            <a:r>
              <a:rPr lang="fr-BE" sz="1600" dirty="0"/>
              <a:t>- on alimente en 8 </a:t>
            </a:r>
            <a:r>
              <a:rPr lang="fr-BE" sz="1600" dirty="0">
                <a:sym typeface="Wingdings" panose="05000000000000000000" pitchFamily="2" charset="2"/>
              </a:rPr>
              <a:t> masse et 16  + Vcc (c’est d’office réalisé sur les simulations)</a:t>
            </a:r>
            <a:br>
              <a:rPr lang="fr-BE" sz="1600" dirty="0"/>
            </a:br>
            <a:r>
              <a:rPr lang="fr-BE" sz="1600" dirty="0"/>
              <a:t>- </a:t>
            </a:r>
            <a:r>
              <a:rPr lang="fr-BE" sz="1800" dirty="0"/>
              <a:t>les chiffres en bleu à l’extérieur du CI correspondent au numéro des pins </a:t>
            </a:r>
            <a:br>
              <a:rPr lang="fr-BE" sz="1800" dirty="0"/>
            </a:br>
            <a:r>
              <a:rPr lang="fr-BE" sz="1800" dirty="0"/>
              <a:t>      exemples: A4 </a:t>
            </a:r>
            <a:r>
              <a:rPr lang="fr-BE" sz="1800" dirty="0">
                <a:sym typeface="Wingdings" panose="05000000000000000000" pitchFamily="2" charset="2"/>
              </a:rPr>
              <a:t>12 , A314, C0 7 … </a:t>
            </a:r>
            <a:br>
              <a:rPr lang="fr-BE" sz="2700" dirty="0">
                <a:solidFill>
                  <a:srgbClr val="00B0F0"/>
                </a:solidFill>
              </a:rPr>
            </a:br>
            <a:r>
              <a:rPr lang="fr-BE" sz="2700" b="1" dirty="0">
                <a:solidFill>
                  <a:srgbClr val="00B0F0"/>
                </a:solidFill>
              </a:rPr>
              <a:t> </a:t>
            </a:r>
            <a:endParaRPr lang="fr-BE" sz="1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96752"/>
            <a:ext cx="34099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23" y="1178460"/>
            <a:ext cx="17716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9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5580112" y="3418927"/>
            <a:ext cx="19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323528" y="957722"/>
            <a:ext cx="86576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>
                <a:solidFill>
                  <a:srgbClr val="00B0F0"/>
                </a:solidFill>
              </a:rPr>
              <a:t>Quels vont être les raccords? </a:t>
            </a:r>
          </a:p>
          <a:p>
            <a:r>
              <a:rPr lang="fr-BE" dirty="0"/>
              <a:t>Voici ce qui vous est demandé dans le protocole</a:t>
            </a:r>
            <a:br>
              <a:rPr lang="fr-BE" sz="3200" b="1" dirty="0">
                <a:solidFill>
                  <a:srgbClr val="00B0F0"/>
                </a:solidFill>
              </a:rPr>
            </a:br>
            <a:endParaRPr lang="fr-BE" sz="3200" b="1" dirty="0">
              <a:solidFill>
                <a:srgbClr val="00B0F0"/>
              </a:solidFill>
            </a:endParaRPr>
          </a:p>
          <a:p>
            <a:endParaRPr lang="fr-BE" sz="3200" b="1" dirty="0">
              <a:solidFill>
                <a:srgbClr val="00B0F0"/>
              </a:solidFill>
            </a:endParaRPr>
          </a:p>
          <a:p>
            <a:endParaRPr lang="fr-BE" sz="3200" b="1" dirty="0">
              <a:solidFill>
                <a:srgbClr val="00B0F0"/>
              </a:solidFill>
            </a:endParaRPr>
          </a:p>
          <a:p>
            <a:r>
              <a:rPr lang="fr-BE" sz="1600" b="1" dirty="0"/>
              <a:t>1-</a:t>
            </a:r>
            <a:r>
              <a:rPr lang="fr-BE" sz="3200" b="1" dirty="0">
                <a:solidFill>
                  <a:srgbClr val="00B0F0"/>
                </a:solidFill>
              </a:rPr>
              <a:t> </a:t>
            </a:r>
            <a:r>
              <a:rPr lang="fr-BE" dirty="0"/>
              <a:t>Pour la simulation sur </a:t>
            </a:r>
            <a:r>
              <a:rPr lang="fr-BE" dirty="0" err="1"/>
              <a:t>multisim</a:t>
            </a:r>
            <a:r>
              <a:rPr lang="fr-BE" dirty="0"/>
              <a:t>, l’alimentation du CI, c’est déjà prévue</a:t>
            </a:r>
          </a:p>
          <a:p>
            <a:r>
              <a:rPr lang="fr-BE" dirty="0"/>
              <a:t>2- le quartet A va être raccordé à 4 switches</a:t>
            </a:r>
          </a:p>
          <a:p>
            <a:r>
              <a:rPr lang="fr-BE" dirty="0"/>
              <a:t>3- le quartet B va être raccordé à 4 autres switches</a:t>
            </a:r>
          </a:p>
          <a:p>
            <a:r>
              <a:rPr lang="fr-BE" dirty="0"/>
              <a:t>4- le quartet S ou Ʃ sera  raccordé à un afficheur 7 segments (! Respecter la pondération!)</a:t>
            </a:r>
          </a:p>
          <a:p>
            <a:r>
              <a:rPr lang="fr-BE" dirty="0"/>
              <a:t>5- Co =</a:t>
            </a:r>
            <a:r>
              <a:rPr lang="fr-BE" dirty="0" err="1"/>
              <a:t>Cin</a:t>
            </a:r>
            <a:r>
              <a:rPr lang="fr-BE" dirty="0"/>
              <a:t> est raccordé à un interrupteur représenté par la touche A du clavier, pour le</a:t>
            </a:r>
          </a:p>
          <a:p>
            <a:r>
              <a:rPr lang="fr-BE" dirty="0"/>
              <a:t>    câblage sera un câble raccordé soit à la masse, soit en l’air. </a:t>
            </a:r>
            <a:br>
              <a:rPr lang="fr-BE" dirty="0"/>
            </a:br>
            <a:r>
              <a:rPr lang="fr-BE" dirty="0"/>
              <a:t>6 - les sorties S ou Ʃ à un afficheur 7 segments (</a:t>
            </a:r>
            <a:r>
              <a:rPr lang="fr-BE" dirty="0" err="1"/>
              <a:t>cf</a:t>
            </a:r>
            <a:r>
              <a:rPr lang="fr-BE" dirty="0"/>
              <a:t> ci-avant) et à 4 diodes </a:t>
            </a:r>
            <a:r>
              <a:rPr lang="fr-BE" dirty="0" err="1"/>
              <a:t>leds</a:t>
            </a:r>
            <a:r>
              <a:rPr lang="fr-BE" dirty="0"/>
              <a:t> en //  </a:t>
            </a:r>
          </a:p>
          <a:p>
            <a:pPr marL="539750" indent="-539750"/>
            <a:r>
              <a:rPr lang="fr-BE" dirty="0"/>
              <a:t>           cela permettra de voir sur </a:t>
            </a:r>
            <a:r>
              <a:rPr lang="fr-BE" dirty="0" err="1"/>
              <a:t>tinkercad</a:t>
            </a:r>
            <a:r>
              <a:rPr lang="fr-BE" dirty="0"/>
              <a:t> que si on obtient un nombre supérieur à 1001,            rien ne s’allume</a:t>
            </a:r>
          </a:p>
          <a:p>
            <a:r>
              <a:rPr lang="fr-BE" dirty="0"/>
              <a:t>7- le Cout= C4 à une diode </a:t>
            </a:r>
            <a:r>
              <a:rPr lang="fr-BE" dirty="0" err="1"/>
              <a:t>led</a:t>
            </a:r>
            <a:endParaRPr lang="fr-BE" dirty="0"/>
          </a:p>
          <a:p>
            <a:br>
              <a:rPr lang="fr-BE" dirty="0"/>
            </a:br>
            <a:br>
              <a:rPr lang="fr-BE" sz="3200" dirty="0">
                <a:solidFill>
                  <a:srgbClr val="00B0F0"/>
                </a:solidFill>
              </a:rPr>
            </a:br>
            <a:endParaRPr lang="fr-B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23" y="1700808"/>
            <a:ext cx="4799291" cy="1357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0740" y="1772816"/>
            <a:ext cx="8064896" cy="1902073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1. Explications théoriques</a:t>
            </a:r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	- A) </a:t>
            </a:r>
            <a:r>
              <a:rPr lang="fr-BE" sz="3600" b="1" dirty="0">
                <a:solidFill>
                  <a:srgbClr val="FF0000"/>
                </a:solidFill>
              </a:rPr>
              <a:t>Afficheur 7 segments:</a:t>
            </a:r>
            <a:br>
              <a:rPr lang="fr-BE" sz="3600" b="1" dirty="0">
                <a:solidFill>
                  <a:srgbClr val="FF0000"/>
                </a:solidFill>
              </a:rPr>
            </a:br>
            <a:r>
              <a:rPr lang="fr-BE" sz="3600" b="1" dirty="0">
                <a:solidFill>
                  <a:srgbClr val="00B0F0"/>
                </a:solidFill>
              </a:rPr>
              <a:t>		</a:t>
            </a:r>
            <a:r>
              <a:rPr lang="fr-BE" sz="2000" b="1" dirty="0"/>
              <a:t>1 segment est une diode </a:t>
            </a:r>
            <a:r>
              <a:rPr lang="fr-BE" sz="2000" b="1" dirty="0" err="1"/>
              <a:t>led</a:t>
            </a:r>
            <a:r>
              <a:rPr lang="fr-BE" sz="2000" b="1" dirty="0"/>
              <a:t> </a:t>
            </a:r>
            <a:br>
              <a:rPr lang="fr-BE" sz="2000" b="1" dirty="0"/>
            </a:br>
            <a:r>
              <a:rPr lang="fr-BE" sz="2000" b="1" dirty="0"/>
              <a:t>			</a:t>
            </a:r>
            <a:r>
              <a:rPr lang="fr-BE" sz="2700" b="1" dirty="0">
                <a:solidFill>
                  <a:srgbClr val="00B050"/>
                </a:solidFill>
              </a:rPr>
              <a:t>Rappel:</a:t>
            </a:r>
            <a:br>
              <a:rPr lang="fr-BE" sz="2000" dirty="0">
                <a:solidFill>
                  <a:srgbClr val="00B050"/>
                </a:solidFill>
              </a:rPr>
            </a:br>
            <a:r>
              <a:rPr lang="fr-BE" sz="2000" dirty="0">
                <a:solidFill>
                  <a:srgbClr val="00B050"/>
                </a:solidFill>
              </a:rPr>
              <a:t>	                   	</a:t>
            </a:r>
            <a:r>
              <a:rPr lang="fr-BE" sz="2000" b="1" dirty="0">
                <a:solidFill>
                  <a:srgbClr val="00B050"/>
                </a:solidFill>
              </a:rPr>
              <a:t>Cathode</a:t>
            </a:r>
            <a:r>
              <a:rPr lang="fr-BE" sz="2000" dirty="0">
                <a:solidFill>
                  <a:srgbClr val="00B050"/>
                </a:solidFill>
              </a:rPr>
              <a:t>, cote </a:t>
            </a:r>
            <a:r>
              <a:rPr lang="fr-BE" sz="2000" b="1" dirty="0">
                <a:solidFill>
                  <a:srgbClr val="00B050"/>
                </a:solidFill>
              </a:rPr>
              <a:t>plat</a:t>
            </a:r>
            <a:r>
              <a:rPr lang="fr-BE" sz="2000" dirty="0">
                <a:solidFill>
                  <a:srgbClr val="00B050"/>
                </a:solidFill>
              </a:rPr>
              <a:t> et patte la moins longue!, </a:t>
            </a:r>
            <a:r>
              <a:rPr lang="fr-BE" sz="2000" b="1" dirty="0">
                <a:solidFill>
                  <a:srgbClr val="00B050"/>
                </a:solidFill>
              </a:rPr>
              <a:t>coté –</a:t>
            </a:r>
            <a:br>
              <a:rPr lang="fr-BE" sz="2000" b="1" dirty="0">
                <a:solidFill>
                  <a:srgbClr val="00B050"/>
                </a:solidFill>
              </a:rPr>
            </a:br>
            <a:r>
              <a:rPr lang="fr-BE" sz="2000" dirty="0">
                <a:solidFill>
                  <a:srgbClr val="00B050"/>
                </a:solidFill>
              </a:rPr>
              <a:t>		  	</a:t>
            </a:r>
            <a:r>
              <a:rPr lang="fr-BE" sz="2000" b="1" dirty="0">
                <a:solidFill>
                  <a:srgbClr val="00B050"/>
                </a:solidFill>
              </a:rPr>
              <a:t>Anode,</a:t>
            </a:r>
            <a:r>
              <a:rPr lang="fr-BE" sz="2000" dirty="0">
                <a:solidFill>
                  <a:srgbClr val="00B050"/>
                </a:solidFill>
              </a:rPr>
              <a:t> patte la plus longue, coté </a:t>
            </a:r>
            <a:r>
              <a:rPr lang="fr-BE" sz="2000" b="1" dirty="0">
                <a:solidFill>
                  <a:srgbClr val="00B050"/>
                </a:solidFill>
              </a:rPr>
              <a:t>+</a:t>
            </a:r>
            <a:br>
              <a:rPr lang="fr-BE" sz="2000" dirty="0">
                <a:solidFill>
                  <a:srgbClr val="00B050"/>
                </a:solidFill>
              </a:rPr>
            </a:br>
            <a:r>
              <a:rPr lang="fr-BE" sz="2000" dirty="0">
                <a:solidFill>
                  <a:srgbClr val="FF0000"/>
                </a:solidFill>
              </a:rPr>
              <a:t>			</a:t>
            </a:r>
            <a:br>
              <a:rPr lang="fr-BE" sz="2000" b="1" dirty="0">
                <a:solidFill>
                  <a:srgbClr val="00B0F0"/>
                </a:solidFill>
              </a:rPr>
            </a:br>
            <a:r>
              <a:rPr lang="fr-BE" sz="2000" b="1" dirty="0">
                <a:solidFill>
                  <a:srgbClr val="00B0F0"/>
                </a:solidFill>
              </a:rPr>
              <a:t>		</a:t>
            </a:r>
            <a:r>
              <a:rPr lang="fr-BE" sz="2000" b="1" dirty="0"/>
              <a:t>Numérotation des segments: a, b, c, d, e, f, g</a:t>
            </a:r>
            <a:br>
              <a:rPr lang="fr-BE" sz="2000" b="1" dirty="0"/>
            </a:br>
            <a:endParaRPr lang="fr-BE" sz="20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vande\AppData\Local\Temp\SNAGHTML31f9ed6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424" y="4400427"/>
            <a:ext cx="2019122" cy="230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546" y="4509120"/>
            <a:ext cx="3198639" cy="170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8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124744"/>
            <a:ext cx="770485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>
                <a:solidFill>
                  <a:srgbClr val="00B0F0"/>
                </a:solidFill>
              </a:rPr>
              <a:t>Compléter le tableau suivant 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u="sng" dirty="0"/>
              <a:t>Premier exemple: </a:t>
            </a:r>
          </a:p>
          <a:p>
            <a:r>
              <a:rPr lang="fr-BE" dirty="0"/>
              <a:t>1010+1010=10100 soit la </a:t>
            </a:r>
            <a:r>
              <a:rPr lang="fr-BE" dirty="0" err="1"/>
              <a:t>led</a:t>
            </a:r>
            <a:r>
              <a:rPr lang="fr-BE" dirty="0"/>
              <a:t> du  C4 sera à 1 et le chiffre sera 4 ou les </a:t>
            </a:r>
            <a:r>
              <a:rPr lang="fr-BE" dirty="0" err="1"/>
              <a:t>leds</a:t>
            </a:r>
            <a:r>
              <a:rPr lang="fr-BE" dirty="0"/>
              <a:t> 0100</a:t>
            </a:r>
          </a:p>
          <a:p>
            <a:r>
              <a:rPr lang="fr-BE" dirty="0"/>
              <a:t>En effet , en base 10 , 10 +10 =20   (10100)  1    0   1    0   0</a:t>
            </a:r>
          </a:p>
          <a:p>
            <a:r>
              <a:rPr lang="fr-BE" dirty="0"/>
              <a:t>                                                                             C4  S4 S3 S2 S1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772816"/>
            <a:ext cx="8104187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71A9B490-9FC3-FEBF-A181-F8AE66D18FB1}"/>
                  </a:ext>
                </a:extLst>
              </p14:cNvPr>
              <p14:cNvContentPartPr/>
              <p14:nvPr/>
            </p14:nvContentPartPr>
            <p14:xfrm>
              <a:off x="3348030" y="5792260"/>
              <a:ext cx="36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71A9B490-9FC3-FEBF-A181-F8AE66D18F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3710" y="57879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44" name="Encre 1043">
                <a:extLst>
                  <a:ext uri="{FF2B5EF4-FFF2-40B4-BE49-F238E27FC236}">
                    <a16:creationId xmlns:a16="http://schemas.microsoft.com/office/drawing/2014/main" id="{13165234-24EC-2F4E-54A7-E29457743020}"/>
                  </a:ext>
                </a:extLst>
              </p14:cNvPr>
              <p14:cNvContentPartPr/>
              <p14:nvPr/>
            </p14:nvContentPartPr>
            <p14:xfrm>
              <a:off x="7716270" y="3736660"/>
              <a:ext cx="2160" cy="2160"/>
            </p14:xfrm>
          </p:contentPart>
        </mc:Choice>
        <mc:Fallback>
          <p:pic>
            <p:nvPicPr>
              <p:cNvPr id="1044" name="Encre 1043">
                <a:extLst>
                  <a:ext uri="{FF2B5EF4-FFF2-40B4-BE49-F238E27FC236}">
                    <a16:creationId xmlns:a16="http://schemas.microsoft.com/office/drawing/2014/main" id="{13165234-24EC-2F4E-54A7-E294577430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11950" y="3732340"/>
                <a:ext cx="10800" cy="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80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268760"/>
            <a:ext cx="7772400" cy="1470025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	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sz="2200" b="1" dirty="0"/>
            </a:br>
            <a:r>
              <a:rPr lang="fr-BE" sz="2200" b="1" dirty="0"/>
              <a:t>	</a:t>
            </a:r>
            <a:br>
              <a:rPr lang="fr-BE" sz="2200" b="1" dirty="0"/>
            </a:b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vande\AppData\Local\Temp\SNAGHTML147a354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760640" cy="43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72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268760"/>
            <a:ext cx="7772400" cy="1470025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	</a:t>
            </a:r>
            <a:br>
              <a:rPr lang="fr-BE" sz="2200" b="1" dirty="0"/>
            </a:br>
            <a:r>
              <a:rPr lang="fr-BE" sz="2200" b="1" dirty="0"/>
              <a:t>	</a:t>
            </a:r>
            <a:br>
              <a:rPr lang="fr-BE" sz="2200" b="1" dirty="0"/>
            </a:b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0033" y="1196752"/>
            <a:ext cx="65810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u="sng" dirty="0">
                <a:solidFill>
                  <a:schemeClr val="tx1"/>
                </a:solidFill>
              </a:rPr>
              <a:t>Remarque</a:t>
            </a:r>
            <a:r>
              <a:rPr lang="fr-BE" u="sng" dirty="0"/>
              <a:t>: On pourrait additionner 2 octets</a:t>
            </a:r>
          </a:p>
          <a:p>
            <a:r>
              <a:rPr lang="fr-BE" dirty="0"/>
              <a:t>Dans ce cas on utilisera 2 CI un </a:t>
            </a:r>
            <a:r>
              <a:rPr lang="fr-BE" dirty="0">
                <a:solidFill>
                  <a:srgbClr val="FF0000"/>
                </a:solidFill>
              </a:rPr>
              <a:t>pf ( poids faible) </a:t>
            </a:r>
            <a:r>
              <a:rPr lang="fr-BE" dirty="0"/>
              <a:t>et un </a:t>
            </a:r>
            <a:r>
              <a:rPr lang="fr-BE" dirty="0">
                <a:solidFill>
                  <a:srgbClr val="FF0000"/>
                </a:solidFill>
              </a:rPr>
              <a:t>PF (Poids Fort)</a:t>
            </a:r>
          </a:p>
          <a:p>
            <a:r>
              <a:rPr lang="fr-BE" dirty="0"/>
              <a:t>Et le C4 du </a:t>
            </a:r>
            <a:r>
              <a:rPr lang="fr-BE" dirty="0">
                <a:solidFill>
                  <a:srgbClr val="FF0000"/>
                </a:solidFill>
              </a:rPr>
              <a:t>pf</a:t>
            </a:r>
            <a:r>
              <a:rPr lang="fr-BE" dirty="0"/>
              <a:t> sera raccordé au Co du </a:t>
            </a:r>
            <a:r>
              <a:rPr lang="fr-BE" dirty="0">
                <a:solidFill>
                  <a:srgbClr val="FF0000"/>
                </a:solidFill>
              </a:rPr>
              <a:t>PF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670969" y="26247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5280250" y="3597054"/>
            <a:ext cx="347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rgbClr val="FF0000"/>
                </a:solidFill>
              </a:rPr>
              <a:t>pf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275856" y="3614031"/>
            <a:ext cx="347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rgbClr val="FF0000"/>
                </a:solidFill>
              </a:rPr>
              <a:t>PF</a:t>
            </a:r>
          </a:p>
        </p:txBody>
      </p:sp>
      <p:pic>
        <p:nvPicPr>
          <p:cNvPr id="14338" name="Picture 2" descr="C:\Users\vande\AppData\Local\Temp\SNAGHTML147baf5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66" y="2199032"/>
            <a:ext cx="6221437" cy="452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5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9431" y="1196752"/>
            <a:ext cx="69413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u="sng" dirty="0"/>
              <a:t>Soustraire </a:t>
            </a:r>
            <a:r>
              <a:rPr lang="fr-BE" u="sng" dirty="0">
                <a:solidFill>
                  <a:schemeClr val="tx1"/>
                </a:solidFill>
              </a:rPr>
              <a:t>2 quartets</a:t>
            </a:r>
            <a:r>
              <a:rPr lang="fr-BE" u="sng" dirty="0"/>
              <a:t>: </a:t>
            </a:r>
            <a:r>
              <a:rPr lang="fr-BE" dirty="0"/>
              <a:t> ?</a:t>
            </a:r>
          </a:p>
          <a:p>
            <a:r>
              <a:rPr lang="fr-BE" dirty="0"/>
              <a:t>  nous ne savons pas soustraire nous ne pouvons qu’additionner . Quid? </a:t>
            </a:r>
          </a:p>
          <a:p>
            <a:r>
              <a:rPr lang="fr-BE" dirty="0"/>
              <a:t>   Prenons l’exemple de 13-6 = 7</a:t>
            </a:r>
          </a:p>
          <a:p>
            <a:r>
              <a:rPr lang="fr-BE" dirty="0"/>
              <a:t>  nous avons 2 méthodes qui s’offrent à nous: </a:t>
            </a:r>
          </a:p>
          <a:p>
            <a:r>
              <a:rPr lang="fr-BE" dirty="0"/>
              <a:t>   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09431" y="2420888"/>
            <a:ext cx="8411495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BE" sz="1600" dirty="0"/>
              <a:t>- </a:t>
            </a:r>
            <a:r>
              <a:rPr lang="fr-BE" sz="1600" dirty="0">
                <a:solidFill>
                  <a:srgbClr val="FF0000"/>
                </a:solidFill>
              </a:rPr>
              <a:t>méthode du complément à 1 et addition</a:t>
            </a:r>
            <a:r>
              <a:rPr lang="fr-BE" sz="1600" dirty="0"/>
              <a:t> </a:t>
            </a:r>
          </a:p>
          <a:p>
            <a:endParaRPr lang="fr-BE" sz="1600" dirty="0"/>
          </a:p>
          <a:p>
            <a:endParaRPr lang="fr-BE" sz="1600" dirty="0"/>
          </a:p>
          <a:p>
            <a:r>
              <a:rPr lang="fr-BE" sz="1600" dirty="0"/>
              <a:t>      - </a:t>
            </a:r>
            <a:r>
              <a:rPr lang="fr-BE" sz="1600" dirty="0">
                <a:solidFill>
                  <a:srgbClr val="FF0000"/>
                </a:solidFill>
              </a:rPr>
              <a:t>méthode du complément à 2 et addition 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2" y="2930125"/>
            <a:ext cx="34480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2903584"/>
            <a:ext cx="40290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necteur en angle 11"/>
          <p:cNvCxnSpPr/>
          <p:nvPr/>
        </p:nvCxnSpPr>
        <p:spPr>
          <a:xfrm>
            <a:off x="827584" y="4293096"/>
            <a:ext cx="1224136" cy="879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114925" y="5589240"/>
            <a:ext cx="465187" cy="29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5114924" y="5653160"/>
            <a:ext cx="280143" cy="26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9313C8D9-7AC3-92C8-8E41-27D10FB06063}"/>
                  </a:ext>
                </a:extLst>
              </p14:cNvPr>
              <p14:cNvContentPartPr/>
              <p14:nvPr/>
            </p14:nvContentPartPr>
            <p14:xfrm>
              <a:off x="728310" y="4118980"/>
              <a:ext cx="221760" cy="18684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9313C8D9-7AC3-92C8-8E41-27D10FB060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990" y="4114660"/>
                <a:ext cx="2304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7D96442F-C273-75F9-55F5-69071D3F1438}"/>
                  </a:ext>
                </a:extLst>
              </p14:cNvPr>
              <p14:cNvContentPartPr/>
              <p14:nvPr/>
            </p14:nvContentPartPr>
            <p14:xfrm>
              <a:off x="2071470" y="4436860"/>
              <a:ext cx="3600" cy="360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7D96442F-C273-75F9-55F5-69071D3F14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7150" y="4432540"/>
                <a:ext cx="122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CBE28706-5248-5116-F061-E2B5EB8763EE}"/>
                  </a:ext>
                </a:extLst>
              </p14:cNvPr>
              <p14:cNvContentPartPr/>
              <p14:nvPr/>
            </p14:nvContentPartPr>
            <p14:xfrm>
              <a:off x="2194950" y="4662940"/>
              <a:ext cx="4680" cy="648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CBE28706-5248-5116-F061-E2B5EB8763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0630" y="4658620"/>
                <a:ext cx="133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706AF095-8CBD-2D75-F8C4-D41C3CE5E290}"/>
                  </a:ext>
                </a:extLst>
              </p14:cNvPr>
              <p14:cNvContentPartPr/>
              <p14:nvPr/>
            </p14:nvContentPartPr>
            <p14:xfrm>
              <a:off x="3665910" y="2047180"/>
              <a:ext cx="3600" cy="3960"/>
            </p14:xfrm>
          </p:contentPart>
        </mc:Choice>
        <mc:Fallback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706AF095-8CBD-2D75-F8C4-D41C3CE5E2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61590" y="2042860"/>
                <a:ext cx="122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e 42">
            <a:extLst>
              <a:ext uri="{FF2B5EF4-FFF2-40B4-BE49-F238E27FC236}">
                <a16:creationId xmlns:a16="http://schemas.microsoft.com/office/drawing/2014/main" id="{B34C893C-A9F5-9BC5-E137-6A0CE3E3246F}"/>
              </a:ext>
            </a:extLst>
          </p:cNvPr>
          <p:cNvGrpSpPr/>
          <p:nvPr/>
        </p:nvGrpSpPr>
        <p:grpSpPr>
          <a:xfrm>
            <a:off x="6855510" y="4268740"/>
            <a:ext cx="4680" cy="360"/>
            <a:chOff x="6855510" y="4268740"/>
            <a:chExt cx="46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2AD1F725-4104-6BE0-7A6B-A8C26D8AB4F4}"/>
                    </a:ext>
                  </a:extLst>
                </p14:cNvPr>
                <p14:cNvContentPartPr/>
                <p14:nvPr/>
              </p14:nvContentPartPr>
              <p14:xfrm>
                <a:off x="6859470" y="4268740"/>
                <a:ext cx="360" cy="36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2AD1F725-4104-6BE0-7A6B-A8C26D8AB4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55150" y="42644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60BB3850-949A-AB57-B950-EF3ACB11AF91}"/>
                    </a:ext>
                  </a:extLst>
                </p14:cNvPr>
                <p14:cNvContentPartPr/>
                <p14:nvPr/>
              </p14:nvContentPartPr>
              <p14:xfrm>
                <a:off x="6855510" y="4268740"/>
                <a:ext cx="4680" cy="36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60BB3850-949A-AB57-B950-EF3ACB11AF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1190" y="4264420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A1EA76E9-FA9C-6C54-EFDE-EE265D605C38}"/>
                  </a:ext>
                </a:extLst>
              </p14:cNvPr>
              <p14:cNvContentPartPr/>
              <p14:nvPr/>
            </p14:nvContentPartPr>
            <p14:xfrm>
              <a:off x="6832110" y="4440820"/>
              <a:ext cx="18720" cy="9000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A1EA76E9-FA9C-6C54-EFDE-EE265D605C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27790" y="4436500"/>
                <a:ext cx="273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B621BDA-916D-75F9-CFF8-9ABBEB77E619}"/>
                  </a:ext>
                </a:extLst>
              </p14:cNvPr>
              <p14:cNvContentPartPr/>
              <p14:nvPr/>
            </p14:nvContentPartPr>
            <p14:xfrm>
              <a:off x="6885030" y="4715500"/>
              <a:ext cx="4680" cy="540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B621BDA-916D-75F9-CFF8-9ABBEB77E6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80710" y="4711180"/>
                <a:ext cx="1332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D8232906-75DD-652E-B885-53F1725B6869}"/>
                  </a:ext>
                </a:extLst>
              </p14:cNvPr>
              <p14:cNvContentPartPr/>
              <p14:nvPr/>
            </p14:nvContentPartPr>
            <p14:xfrm>
              <a:off x="6605310" y="5369980"/>
              <a:ext cx="4320" cy="3240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D8232906-75DD-652E-B885-53F1725B68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0990" y="5365660"/>
                <a:ext cx="129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E7E0EE5D-338E-90E9-778E-52F03C0ADC4B}"/>
                  </a:ext>
                </a:extLst>
              </p14:cNvPr>
              <p14:cNvContentPartPr/>
              <p14:nvPr/>
            </p14:nvContentPartPr>
            <p14:xfrm>
              <a:off x="6537990" y="5741860"/>
              <a:ext cx="360" cy="360"/>
            </p14:xfrm>
          </p:contentPart>
        </mc:Choice>
        <mc:Fallback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E7E0EE5D-338E-90E9-778E-52F03C0ADC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3670" y="573754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99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55576" y="1844824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rgbClr val="00B0F0"/>
                </a:solidFill>
              </a:rPr>
              <a:t>Comment mettre ces 2 méthodes en pratique? </a:t>
            </a:r>
          </a:p>
          <a:p>
            <a:r>
              <a:rPr lang="fr-BE" dirty="0"/>
              <a:t> </a:t>
            </a:r>
          </a:p>
          <a:p>
            <a:r>
              <a:rPr lang="fr-BE" b="1" u="sng" dirty="0"/>
              <a:t>1- méthode du complément à 1 et addition. </a:t>
            </a:r>
          </a:p>
          <a:p>
            <a:endParaRPr lang="fr-BE" dirty="0"/>
          </a:p>
          <a:p>
            <a:r>
              <a:rPr lang="fr-BE" dirty="0"/>
              <a:t> on va donc prendre un circuit d’addition 74283</a:t>
            </a:r>
          </a:p>
          <a:p>
            <a:r>
              <a:rPr lang="fr-BE" dirty="0"/>
              <a:t>L’entrée </a:t>
            </a:r>
            <a:r>
              <a:rPr lang="fr-BE" b="1" dirty="0"/>
              <a:t>quartet A</a:t>
            </a:r>
            <a:r>
              <a:rPr lang="fr-BE" dirty="0"/>
              <a:t> ne sera </a:t>
            </a:r>
            <a:r>
              <a:rPr lang="fr-BE" b="1" dirty="0"/>
              <a:t>pas modifié</a:t>
            </a:r>
            <a:r>
              <a:rPr lang="fr-BE" dirty="0"/>
              <a:t>, donc directement raccordé au </a:t>
            </a:r>
            <a:r>
              <a:rPr lang="fr-BE" dirty="0" err="1"/>
              <a:t>dipswitch</a:t>
            </a:r>
            <a:endParaRPr lang="fr-BE" dirty="0"/>
          </a:p>
          <a:p>
            <a:r>
              <a:rPr lang="fr-BE" dirty="0"/>
              <a:t>Qu’en est il de l’entrée </a:t>
            </a:r>
            <a:r>
              <a:rPr lang="fr-BE" b="1" dirty="0">
                <a:solidFill>
                  <a:srgbClr val="00B050"/>
                </a:solidFill>
              </a:rPr>
              <a:t>quartet B</a:t>
            </a:r>
            <a:r>
              <a:rPr lang="fr-BE" dirty="0"/>
              <a:t>? </a:t>
            </a:r>
          </a:p>
          <a:p>
            <a:r>
              <a:rPr lang="fr-BE" dirty="0"/>
              <a:t>       on va le compléter à 1. Comment? On insérera </a:t>
            </a:r>
            <a:r>
              <a:rPr lang="fr-BE" b="1" dirty="0">
                <a:solidFill>
                  <a:srgbClr val="00B050"/>
                </a:solidFill>
              </a:rPr>
              <a:t>des inverseurs </a:t>
            </a:r>
            <a:r>
              <a:rPr lang="fr-BE" dirty="0"/>
              <a:t>à chaque bit.</a:t>
            </a:r>
          </a:p>
          <a:p>
            <a:r>
              <a:rPr lang="fr-BE" dirty="0"/>
              <a:t>Comment prendre le </a:t>
            </a:r>
            <a:r>
              <a:rPr lang="fr-BE" b="1" dirty="0">
                <a:solidFill>
                  <a:srgbClr val="FFC000"/>
                </a:solidFill>
              </a:rPr>
              <a:t>1 le plus significatif </a:t>
            </a:r>
            <a:r>
              <a:rPr lang="fr-BE" dirty="0"/>
              <a:t>(en jaune à la dia précédente) et le mettre en rang 0? Il suffira de positionner </a:t>
            </a:r>
            <a:r>
              <a:rPr lang="fr-BE" b="1" dirty="0">
                <a:solidFill>
                  <a:srgbClr val="FFC000"/>
                </a:solidFill>
              </a:rPr>
              <a:t>le </a:t>
            </a:r>
            <a:r>
              <a:rPr lang="fr-BE" b="1" dirty="0" err="1">
                <a:solidFill>
                  <a:srgbClr val="FFC000"/>
                </a:solidFill>
              </a:rPr>
              <a:t>Cin</a:t>
            </a:r>
            <a:r>
              <a:rPr lang="fr-BE" b="1" dirty="0">
                <a:solidFill>
                  <a:srgbClr val="FFC000"/>
                </a:solidFill>
              </a:rPr>
              <a:t>= C0 au + VCC </a:t>
            </a:r>
          </a:p>
          <a:p>
            <a:endParaRPr lang="fr-BE" b="1" dirty="0">
              <a:solidFill>
                <a:srgbClr val="FFC000"/>
              </a:solidFill>
            </a:endParaRPr>
          </a:p>
          <a:p>
            <a:r>
              <a:rPr lang="fr-BE" b="1" dirty="0">
                <a:solidFill>
                  <a:srgbClr val="FF0000"/>
                </a:solidFill>
              </a:rPr>
              <a:t>Et voilà, le tour est joué! Facile non? </a:t>
            </a:r>
          </a:p>
        </p:txBody>
      </p:sp>
    </p:spTree>
    <p:extLst>
      <p:ext uri="{BB962C8B-B14F-4D97-AF65-F5344CB8AC3E}">
        <p14:creationId xmlns:p14="http://schemas.microsoft.com/office/powerpoint/2010/main" val="261241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vande\AppData\Local\Temp\SNAGHTML147e68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759190" cy="462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A855D84C-1949-F3AC-5E78-0E9FB1AD17F1}"/>
                  </a:ext>
                </a:extLst>
              </p14:cNvPr>
              <p14:cNvContentPartPr/>
              <p14:nvPr/>
            </p14:nvContentPartPr>
            <p14:xfrm>
              <a:off x="2231310" y="2942500"/>
              <a:ext cx="7920" cy="72360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A855D84C-1949-F3AC-5E78-0E9FB1AD17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6990" y="2938180"/>
                <a:ext cx="1656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e 37">
            <a:extLst>
              <a:ext uri="{FF2B5EF4-FFF2-40B4-BE49-F238E27FC236}">
                <a16:creationId xmlns:a16="http://schemas.microsoft.com/office/drawing/2014/main" id="{B133FF47-75FE-AB34-7F45-F2D3738D10BE}"/>
              </a:ext>
            </a:extLst>
          </p:cNvPr>
          <p:cNvGrpSpPr/>
          <p:nvPr/>
        </p:nvGrpSpPr>
        <p:grpSpPr>
          <a:xfrm>
            <a:off x="2245350" y="3161020"/>
            <a:ext cx="65880" cy="123840"/>
            <a:chOff x="2245350" y="3161020"/>
            <a:chExt cx="6588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B5D35B-D407-F626-0B63-A427E8897BEB}"/>
                    </a:ext>
                  </a:extLst>
                </p14:cNvPr>
                <p14:cNvContentPartPr/>
                <p14:nvPr/>
              </p14:nvContentPartPr>
              <p14:xfrm>
                <a:off x="2305830" y="3161020"/>
                <a:ext cx="1800" cy="2124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B5D35B-D407-F626-0B63-A427E8897B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1510" y="3156700"/>
                  <a:ext cx="10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7A61223C-CC61-D3C1-1BDE-579E071DF0FE}"/>
                    </a:ext>
                  </a:extLst>
                </p14:cNvPr>
                <p14:cNvContentPartPr/>
                <p14:nvPr/>
              </p14:nvContentPartPr>
              <p14:xfrm>
                <a:off x="2245350" y="3236260"/>
                <a:ext cx="65880" cy="4860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7A61223C-CC61-D3C1-1BDE-579E071DF0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41030" y="3231940"/>
                  <a:ext cx="7452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77C45851-730E-6D98-01DD-3F98D8EA8F17}"/>
                  </a:ext>
                </a:extLst>
              </p14:cNvPr>
              <p14:cNvContentPartPr/>
              <p14:nvPr/>
            </p14:nvContentPartPr>
            <p14:xfrm>
              <a:off x="2274510" y="3427780"/>
              <a:ext cx="2160" cy="96480"/>
            </p14:xfrm>
          </p:contentPart>
        </mc:Choice>
        <mc:Fallback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77C45851-730E-6D98-01DD-3F98D8EA8F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70190" y="3423460"/>
                <a:ext cx="108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83" name="Encre 1082">
                <a:extLst>
                  <a:ext uri="{FF2B5EF4-FFF2-40B4-BE49-F238E27FC236}">
                    <a16:creationId xmlns:a16="http://schemas.microsoft.com/office/drawing/2014/main" id="{DBC3A594-901C-21AC-8EC9-6B6FCE3C08E2}"/>
                  </a:ext>
                </a:extLst>
              </p14:cNvPr>
              <p14:cNvContentPartPr/>
              <p14:nvPr/>
            </p14:nvContentPartPr>
            <p14:xfrm>
              <a:off x="9034950" y="3131860"/>
              <a:ext cx="3600" cy="1440"/>
            </p14:xfrm>
          </p:contentPart>
        </mc:Choice>
        <mc:Fallback>
          <p:pic>
            <p:nvPicPr>
              <p:cNvPr id="1083" name="Encre 1082">
                <a:extLst>
                  <a:ext uri="{FF2B5EF4-FFF2-40B4-BE49-F238E27FC236}">
                    <a16:creationId xmlns:a16="http://schemas.microsoft.com/office/drawing/2014/main" id="{DBC3A594-901C-21AC-8EC9-6B6FCE3C08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30630" y="3127540"/>
                <a:ext cx="12240" cy="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41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vande\AppData\Local\Temp\SNAGHTML147e68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29" y="1615706"/>
            <a:ext cx="6759190" cy="462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36257" y="2049647"/>
            <a:ext cx="91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>
                <a:solidFill>
                  <a:srgbClr val="00B050"/>
                </a:solidFill>
              </a:rPr>
              <a:t>Quartet A</a:t>
            </a:r>
          </a:p>
          <a:p>
            <a:r>
              <a:rPr lang="fr-BE" sz="1400" b="1" dirty="0">
                <a:solidFill>
                  <a:srgbClr val="00B050"/>
                </a:solidFill>
              </a:rPr>
              <a:t>1101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495" y="4022340"/>
            <a:ext cx="10561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b="1" dirty="0">
                <a:solidFill>
                  <a:srgbClr val="00FFCC"/>
                </a:solidFill>
              </a:rPr>
              <a:t>Quartet B</a:t>
            </a:r>
          </a:p>
          <a:p>
            <a:r>
              <a:rPr lang="fr-BE" sz="1400" b="1" dirty="0">
                <a:solidFill>
                  <a:srgbClr val="00FFCC"/>
                </a:solidFill>
              </a:rPr>
              <a:t>0110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491264" y="2722407"/>
            <a:ext cx="848488" cy="792088"/>
          </a:xfrm>
          <a:prstGeom prst="round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6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à coins arrondis 8"/>
          <p:cNvSpPr/>
          <p:nvPr/>
        </p:nvSpPr>
        <p:spPr>
          <a:xfrm>
            <a:off x="1491264" y="4797152"/>
            <a:ext cx="848488" cy="64807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6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7236296" y="4844428"/>
            <a:ext cx="1440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b="1" dirty="0">
                <a:solidFill>
                  <a:srgbClr val="00B050"/>
                </a:solidFill>
              </a:rPr>
              <a:t>Quartet B complémenté</a:t>
            </a:r>
          </a:p>
          <a:p>
            <a:r>
              <a:rPr lang="fr-BE" sz="1400" b="1" dirty="0">
                <a:solidFill>
                  <a:srgbClr val="00B050"/>
                </a:solidFill>
              </a:rPr>
              <a:t>1001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1775" y="3899229"/>
            <a:ext cx="1836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b="1" dirty="0">
                <a:solidFill>
                  <a:srgbClr val="FF0000"/>
                </a:solidFill>
              </a:rPr>
              <a:t>Co au + Vcc (le 1 le + significatif ramené en rang 0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4020177" y="4268561"/>
            <a:ext cx="864096" cy="1323764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6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785240" y="4365104"/>
            <a:ext cx="1091016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884273" y="5141094"/>
            <a:ext cx="2182032" cy="0"/>
          </a:xfrm>
          <a:prstGeom prst="straightConnector1">
            <a:avLst/>
          </a:prstGeom>
          <a:ln w="25400">
            <a:solidFill>
              <a:srgbClr val="D6C2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1032741" y="4545560"/>
            <a:ext cx="458523" cy="503620"/>
          </a:xfrm>
          <a:prstGeom prst="straightConnector1">
            <a:avLst/>
          </a:prstGeom>
          <a:ln w="25400">
            <a:solidFill>
              <a:srgbClr val="66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1009974" y="2582906"/>
            <a:ext cx="504056" cy="3960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96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62477" y="140250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u="sng" dirty="0"/>
              <a:t>2- méthode du complément à 2 et addition. </a:t>
            </a:r>
          </a:p>
          <a:p>
            <a:endParaRPr lang="fr-BE" dirty="0"/>
          </a:p>
          <a:p>
            <a:r>
              <a:rPr lang="fr-BE" dirty="0"/>
              <a:t> </a:t>
            </a:r>
            <a:endParaRPr lang="fr-BE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2" y="2248252"/>
            <a:ext cx="36004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467544" y="3127155"/>
            <a:ext cx="3024336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5044080" y="2152764"/>
            <a:ext cx="34571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sz="1400" b="1" u="sng" dirty="0">
                <a:solidFill>
                  <a:srgbClr val="0070C0"/>
                </a:solidFill>
              </a:rPr>
              <a:t>Complément à 2</a:t>
            </a:r>
          </a:p>
          <a:p>
            <a:r>
              <a:rPr lang="fr-BE" sz="1400" dirty="0">
                <a:solidFill>
                  <a:srgbClr val="0070C0"/>
                </a:solidFill>
              </a:rPr>
              <a:t>On va donc complémenter B par 4 inverseurs</a:t>
            </a:r>
          </a:p>
          <a:p>
            <a:r>
              <a:rPr lang="fr-BE" sz="1400" dirty="0">
                <a:solidFill>
                  <a:srgbClr val="0070C0"/>
                </a:solidFill>
              </a:rPr>
              <a:t>Additionner 1 à l’aide </a:t>
            </a:r>
            <a:r>
              <a:rPr lang="fr-BE" sz="1400" b="1" dirty="0">
                <a:solidFill>
                  <a:srgbClr val="0070C0"/>
                </a:solidFill>
              </a:rPr>
              <a:t>d’un 74283 </a:t>
            </a:r>
          </a:p>
          <a:p>
            <a:r>
              <a:rPr lang="fr-BE" sz="1400" dirty="0">
                <a:solidFill>
                  <a:srgbClr val="0070C0"/>
                </a:solidFill>
              </a:rPr>
              <a:t>          pour ce 74283:</a:t>
            </a:r>
          </a:p>
          <a:p>
            <a:r>
              <a:rPr lang="fr-BE" sz="1400" dirty="0">
                <a:solidFill>
                  <a:srgbClr val="0070C0"/>
                </a:solidFill>
              </a:rPr>
              <a:t>             -   le quartet A sera le </a:t>
            </a:r>
            <a:r>
              <a:rPr lang="fr-BE" sz="1400" dirty="0" err="1">
                <a:solidFill>
                  <a:srgbClr val="0070C0"/>
                </a:solidFill>
              </a:rPr>
              <a:t>compl</a:t>
            </a:r>
            <a:r>
              <a:rPr lang="fr-BE" sz="1400" dirty="0">
                <a:solidFill>
                  <a:srgbClr val="0070C0"/>
                </a:solidFill>
              </a:rPr>
              <a:t> de B</a:t>
            </a:r>
          </a:p>
          <a:p>
            <a:r>
              <a:rPr lang="fr-BE" sz="1400" dirty="0">
                <a:solidFill>
                  <a:srgbClr val="0070C0"/>
                </a:solidFill>
              </a:rPr>
              <a:t>             -   le quartet B sera 0001 ( +1)</a:t>
            </a:r>
          </a:p>
          <a:p>
            <a:r>
              <a:rPr lang="fr-BE" sz="1400" dirty="0">
                <a:solidFill>
                  <a:srgbClr val="0070C0"/>
                </a:solidFill>
              </a:rPr>
              <a:t>             -   le C0 sera à la masse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491880" y="2852936"/>
            <a:ext cx="1459883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65394" y="4379152"/>
            <a:ext cx="1728192" cy="909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4899769" y="4365104"/>
            <a:ext cx="3960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rgbClr val="FF5757"/>
                </a:solidFill>
              </a:rPr>
              <a:t>On utilise un </a:t>
            </a:r>
            <a:r>
              <a:rPr lang="fr-BE" sz="1400" b="1" dirty="0">
                <a:solidFill>
                  <a:srgbClr val="FF5757"/>
                </a:solidFill>
              </a:rPr>
              <a:t>deuxième 74283</a:t>
            </a:r>
            <a:r>
              <a:rPr lang="fr-BE" sz="1400" dirty="0">
                <a:solidFill>
                  <a:srgbClr val="FF5757"/>
                </a:solidFill>
              </a:rPr>
              <a:t>:</a:t>
            </a:r>
          </a:p>
          <a:p>
            <a:r>
              <a:rPr lang="fr-BE" sz="1400" dirty="0">
                <a:solidFill>
                  <a:srgbClr val="FF5757"/>
                </a:solidFill>
              </a:rPr>
              <a:t>        -  le quartet A sera le quartet A du départ</a:t>
            </a:r>
          </a:p>
          <a:p>
            <a:r>
              <a:rPr lang="fr-BE" sz="1400" dirty="0">
                <a:solidFill>
                  <a:srgbClr val="FF5757"/>
                </a:solidFill>
              </a:rPr>
              <a:t>        -  le quartet B est en fait le complément à 2 </a:t>
            </a:r>
          </a:p>
          <a:p>
            <a:r>
              <a:rPr lang="fr-BE" sz="1400" dirty="0">
                <a:solidFill>
                  <a:srgbClr val="FF5757"/>
                </a:solidFill>
              </a:rPr>
              <a:t>            du quartet B de départ</a:t>
            </a:r>
          </a:p>
          <a:p>
            <a:r>
              <a:rPr lang="fr-BE" sz="1400" dirty="0">
                <a:solidFill>
                  <a:srgbClr val="FF5757"/>
                </a:solidFill>
              </a:rPr>
              <a:t>        -  le C0 sera à la masse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7214" y="4293096"/>
            <a:ext cx="3873351" cy="1241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979712" y="4797152"/>
            <a:ext cx="2714512" cy="21602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520" y="2105273"/>
            <a:ext cx="3786282" cy="345638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6286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6480720" cy="463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24" y="5769737"/>
            <a:ext cx="3724597" cy="36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9ADA185-5817-2C40-82CD-CD35AAF5F3AE}"/>
                  </a:ext>
                </a:extLst>
              </p14:cNvPr>
              <p14:cNvContentPartPr/>
              <p14:nvPr/>
            </p14:nvContentPartPr>
            <p14:xfrm>
              <a:off x="8311710" y="2148810"/>
              <a:ext cx="360" cy="3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9ADA185-5817-2C40-82CD-CD35AAF5F3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7390" y="214449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E96CB865-8893-6029-8254-987114F992B1}"/>
              </a:ext>
            </a:extLst>
          </p:cNvPr>
          <p:cNvGrpSpPr/>
          <p:nvPr/>
        </p:nvGrpSpPr>
        <p:grpSpPr>
          <a:xfrm>
            <a:off x="9073110" y="446730"/>
            <a:ext cx="11160" cy="408240"/>
            <a:chOff x="9073110" y="446730"/>
            <a:chExt cx="1116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1FBBB39-316B-BF4E-AB12-FF06373AF04F}"/>
                    </a:ext>
                  </a:extLst>
                </p14:cNvPr>
                <p14:cNvContentPartPr/>
                <p14:nvPr/>
              </p14:nvContentPartPr>
              <p14:xfrm>
                <a:off x="9073110" y="446730"/>
                <a:ext cx="5400" cy="6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1FBBB39-316B-BF4E-AB12-FF06373AF0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68790" y="442410"/>
                  <a:ext cx="140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579267C3-5F0D-E09D-FD60-310B6EB6B61D}"/>
                    </a:ext>
                  </a:extLst>
                </p14:cNvPr>
                <p14:cNvContentPartPr/>
                <p14:nvPr/>
              </p14:nvContentPartPr>
              <p14:xfrm>
                <a:off x="9083910" y="854610"/>
                <a:ext cx="360" cy="36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579267C3-5F0D-E09D-FD60-310B6EB6B6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79590" y="8502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2413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8781"/>
            <a:ext cx="5756871" cy="425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2843808" y="3284984"/>
            <a:ext cx="2190403" cy="2304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417362" y="3861048"/>
            <a:ext cx="298844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sz="1200" b="1" u="sng" dirty="0">
                <a:solidFill>
                  <a:srgbClr val="0070C0"/>
                </a:solidFill>
              </a:rPr>
              <a:t>Complément à 2</a:t>
            </a:r>
          </a:p>
          <a:p>
            <a:r>
              <a:rPr lang="fr-BE" sz="1200" dirty="0">
                <a:solidFill>
                  <a:srgbClr val="0070C0"/>
                </a:solidFill>
              </a:rPr>
              <a:t>On va donc complémenter B par 4 inverseurs</a:t>
            </a:r>
          </a:p>
          <a:p>
            <a:r>
              <a:rPr lang="fr-BE" sz="1200" dirty="0">
                <a:solidFill>
                  <a:srgbClr val="0070C0"/>
                </a:solidFill>
              </a:rPr>
              <a:t>Additionner 1 à l’aide </a:t>
            </a:r>
            <a:r>
              <a:rPr lang="fr-BE" sz="1200" b="1" dirty="0">
                <a:solidFill>
                  <a:srgbClr val="0070C0"/>
                </a:solidFill>
              </a:rPr>
              <a:t>d’un 74283 </a:t>
            </a:r>
          </a:p>
          <a:p>
            <a:r>
              <a:rPr lang="fr-BE" sz="1200" dirty="0">
                <a:solidFill>
                  <a:srgbClr val="0070C0"/>
                </a:solidFill>
              </a:rPr>
              <a:t>          pour ce 74283:</a:t>
            </a:r>
          </a:p>
          <a:p>
            <a:r>
              <a:rPr lang="fr-BE" sz="1200" dirty="0">
                <a:solidFill>
                  <a:srgbClr val="0070C0"/>
                </a:solidFill>
              </a:rPr>
              <a:t>             </a:t>
            </a:r>
            <a:r>
              <a:rPr lang="fr-BE" sz="1200" dirty="0">
                <a:solidFill>
                  <a:srgbClr val="00B050"/>
                </a:solidFill>
              </a:rPr>
              <a:t>-   le </a:t>
            </a:r>
            <a:r>
              <a:rPr lang="fr-BE" sz="1200" b="1" dirty="0">
                <a:solidFill>
                  <a:srgbClr val="00B050"/>
                </a:solidFill>
              </a:rPr>
              <a:t>quartet A sera le </a:t>
            </a:r>
            <a:r>
              <a:rPr lang="fr-BE" sz="1200" b="1" dirty="0" err="1">
                <a:solidFill>
                  <a:srgbClr val="00B050"/>
                </a:solidFill>
              </a:rPr>
              <a:t>compl</a:t>
            </a:r>
            <a:r>
              <a:rPr lang="fr-BE" sz="1200" b="1" dirty="0">
                <a:solidFill>
                  <a:srgbClr val="00B050"/>
                </a:solidFill>
              </a:rPr>
              <a:t> de B</a:t>
            </a:r>
          </a:p>
          <a:p>
            <a:r>
              <a:rPr lang="fr-BE" sz="1200" dirty="0">
                <a:solidFill>
                  <a:srgbClr val="0070C0"/>
                </a:solidFill>
              </a:rPr>
              <a:t>             -   </a:t>
            </a:r>
            <a:r>
              <a:rPr lang="fr-BE" sz="1200" b="1" dirty="0">
                <a:solidFill>
                  <a:srgbClr val="AE12B2"/>
                </a:solidFill>
              </a:rPr>
              <a:t>le quartet B sera 0001 ( +1)</a:t>
            </a:r>
          </a:p>
          <a:p>
            <a:r>
              <a:rPr lang="fr-BE" sz="1200" dirty="0">
                <a:solidFill>
                  <a:srgbClr val="0070C0"/>
                </a:solidFill>
              </a:rPr>
              <a:t>             -   le C0 sera à la masse</a:t>
            </a:r>
          </a:p>
        </p:txBody>
      </p:sp>
      <p:sp>
        <p:nvSpPr>
          <p:cNvPr id="5" name="Accolade fermante 4"/>
          <p:cNvSpPr/>
          <p:nvPr/>
        </p:nvSpPr>
        <p:spPr>
          <a:xfrm>
            <a:off x="4283968" y="4077072"/>
            <a:ext cx="72008" cy="216024"/>
          </a:xfrm>
          <a:prstGeom prst="rightBrace">
            <a:avLst/>
          </a:prstGeom>
          <a:ln w="38100">
            <a:solidFill>
              <a:srgbClr val="AE1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en angle 10"/>
          <p:cNvCxnSpPr/>
          <p:nvPr/>
        </p:nvCxnSpPr>
        <p:spPr>
          <a:xfrm>
            <a:off x="4355976" y="4293096"/>
            <a:ext cx="1584176" cy="648072"/>
          </a:xfrm>
          <a:prstGeom prst="bentConnector3">
            <a:avLst>
              <a:gd name="adj1" fmla="val 27024"/>
            </a:avLst>
          </a:prstGeom>
          <a:ln w="22225">
            <a:solidFill>
              <a:srgbClr val="AE12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ccolade fermante 16"/>
          <p:cNvSpPr/>
          <p:nvPr/>
        </p:nvSpPr>
        <p:spPr>
          <a:xfrm>
            <a:off x="4283968" y="3753036"/>
            <a:ext cx="72008" cy="216024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7889" name="Connecteur en angle 37888"/>
          <p:cNvCxnSpPr/>
          <p:nvPr/>
        </p:nvCxnSpPr>
        <p:spPr>
          <a:xfrm>
            <a:off x="4499992" y="4185084"/>
            <a:ext cx="1368152" cy="612068"/>
          </a:xfrm>
          <a:prstGeom prst="bentConnector3">
            <a:avLst>
              <a:gd name="adj1" fmla="val 56489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93" name="Connecteur droit 37892"/>
          <p:cNvCxnSpPr/>
          <p:nvPr/>
        </p:nvCxnSpPr>
        <p:spPr>
          <a:xfrm>
            <a:off x="4427984" y="3861048"/>
            <a:ext cx="72008" cy="3240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4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1784" y="95772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	</a:t>
            </a:r>
            <a:r>
              <a:rPr lang="fr-BE" sz="2200" b="1" dirty="0">
                <a:solidFill>
                  <a:srgbClr val="00B0F0"/>
                </a:solidFill>
              </a:rPr>
              <a:t>- </a:t>
            </a:r>
            <a:r>
              <a:rPr lang="fr-BE" sz="2200" b="1" dirty="0"/>
              <a:t>Afficheur 7 segments</a:t>
            </a:r>
            <a:r>
              <a:rPr lang="fr-BE" sz="2700" b="1" dirty="0"/>
              <a:t>:</a:t>
            </a:r>
            <a:r>
              <a:rPr lang="fr-BE" sz="3600" b="1" dirty="0">
                <a:solidFill>
                  <a:srgbClr val="00B0F0"/>
                </a:solidFill>
              </a:rPr>
              <a:t> </a:t>
            </a:r>
            <a:r>
              <a:rPr lang="fr-BE" sz="2000" b="1" dirty="0"/>
              <a:t>2 types d’afficheurs</a:t>
            </a:r>
            <a:r>
              <a:rPr lang="fr-BE" sz="2200" b="1" dirty="0"/>
              <a:t>: </a:t>
            </a:r>
            <a:br>
              <a:rPr lang="fr-BE" sz="2200" b="1" dirty="0"/>
            </a:br>
            <a:r>
              <a:rPr lang="fr-BE" sz="2200" b="1" dirty="0"/>
              <a:t>	</a:t>
            </a:r>
            <a:r>
              <a:rPr lang="fr-BE" sz="2200" b="1" dirty="0">
                <a:solidFill>
                  <a:srgbClr val="FF0000"/>
                </a:solidFill>
              </a:rPr>
              <a:t>anodes communes                                    </a:t>
            </a:r>
            <a:r>
              <a:rPr lang="fr-BE" sz="2200" b="1" dirty="0">
                <a:solidFill>
                  <a:srgbClr val="00B0F0"/>
                </a:solidFill>
              </a:rPr>
              <a:t>cathodes communes</a:t>
            </a:r>
            <a:br>
              <a:rPr lang="fr-BE" sz="2200" b="1" dirty="0"/>
            </a:br>
            <a:r>
              <a:rPr lang="fr-BE" sz="1200" b="1" dirty="0">
                <a:solidFill>
                  <a:srgbClr val="FF0000"/>
                </a:solidFill>
              </a:rPr>
              <a:t>              toutes les anodes sont raccordées ensemble et au + Vcc                               </a:t>
            </a:r>
            <a:r>
              <a:rPr lang="fr-BE" sz="1200" b="1" dirty="0">
                <a:solidFill>
                  <a:srgbClr val="00B0F0"/>
                </a:solidFill>
              </a:rPr>
              <a:t>Toutes les cathodes sont raccordées ensemble à la  </a:t>
            </a:r>
            <a:br>
              <a:rPr lang="fr-BE" sz="1200" b="1" dirty="0">
                <a:solidFill>
                  <a:srgbClr val="00B0F0"/>
                </a:solidFill>
              </a:rPr>
            </a:br>
            <a:r>
              <a:rPr lang="fr-BE" sz="1200" b="1" dirty="0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masse</a:t>
            </a:r>
            <a:br>
              <a:rPr lang="fr-BE" sz="3600" b="1" dirty="0">
                <a:solidFill>
                  <a:srgbClr val="00B0F0"/>
                </a:solidFill>
              </a:rPr>
            </a:b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2532460"/>
            <a:ext cx="3600400" cy="3089223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Picture 2" descr="C:\Users\vande\AppData\Local\Temp\SNAGHTML3203d1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34" y="3284984"/>
            <a:ext cx="30705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vande\AppData\Local\Temp\SNAGHTML3202328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96" y="4221088"/>
            <a:ext cx="1224136" cy="17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004048" y="2557983"/>
            <a:ext cx="3600400" cy="3038176"/>
          </a:xfrm>
          <a:prstGeom prst="rect">
            <a:avLst/>
          </a:prstGeom>
          <a:solidFill>
            <a:schemeClr val="tx2">
              <a:lumMod val="40000"/>
              <a:lumOff val="6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5" name="Picture 4" descr="C:\Users\vande\AppData\Local\Temp\SNAGHTML32041d9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00" y="3351586"/>
            <a:ext cx="3056880" cy="8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201" y="4458232"/>
            <a:ext cx="1330679" cy="164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63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75" y="1596157"/>
            <a:ext cx="6044739" cy="41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2538137" y="2186862"/>
            <a:ext cx="2190403" cy="2304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417361" y="2996952"/>
            <a:ext cx="298844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sz="1200" b="1" u="sng" dirty="0">
                <a:solidFill>
                  <a:srgbClr val="0070C0"/>
                </a:solidFill>
              </a:rPr>
              <a:t>Complément à 2</a:t>
            </a:r>
          </a:p>
          <a:p>
            <a:r>
              <a:rPr lang="fr-BE" sz="1200" dirty="0">
                <a:solidFill>
                  <a:srgbClr val="0070C0"/>
                </a:solidFill>
              </a:rPr>
              <a:t>On va donc complémenter B par 4 inverseurs</a:t>
            </a:r>
          </a:p>
          <a:p>
            <a:r>
              <a:rPr lang="fr-BE" sz="1200" dirty="0">
                <a:solidFill>
                  <a:srgbClr val="0070C0"/>
                </a:solidFill>
              </a:rPr>
              <a:t>Additionner 1 à l’aide </a:t>
            </a:r>
            <a:r>
              <a:rPr lang="fr-BE" sz="1200" b="1" dirty="0">
                <a:solidFill>
                  <a:srgbClr val="0070C0"/>
                </a:solidFill>
              </a:rPr>
              <a:t>d’un 74283 </a:t>
            </a:r>
          </a:p>
          <a:p>
            <a:r>
              <a:rPr lang="fr-BE" sz="1200" dirty="0">
                <a:solidFill>
                  <a:srgbClr val="0070C0"/>
                </a:solidFill>
              </a:rPr>
              <a:t>          pour ce 74283:</a:t>
            </a:r>
          </a:p>
          <a:p>
            <a:r>
              <a:rPr lang="fr-BE" sz="1200" dirty="0">
                <a:solidFill>
                  <a:srgbClr val="0070C0"/>
                </a:solidFill>
              </a:rPr>
              <a:t>             </a:t>
            </a:r>
            <a:r>
              <a:rPr lang="fr-BE" sz="1200" dirty="0">
                <a:solidFill>
                  <a:srgbClr val="00B050"/>
                </a:solidFill>
              </a:rPr>
              <a:t>-   le </a:t>
            </a:r>
            <a:r>
              <a:rPr lang="fr-BE" sz="1200" b="1" dirty="0">
                <a:solidFill>
                  <a:srgbClr val="00B050"/>
                </a:solidFill>
              </a:rPr>
              <a:t>quartet A sera le </a:t>
            </a:r>
            <a:r>
              <a:rPr lang="fr-BE" sz="1200" b="1" dirty="0" err="1">
                <a:solidFill>
                  <a:srgbClr val="00B050"/>
                </a:solidFill>
              </a:rPr>
              <a:t>compl</a:t>
            </a:r>
            <a:r>
              <a:rPr lang="fr-BE" sz="1200" b="1" dirty="0">
                <a:solidFill>
                  <a:srgbClr val="00B050"/>
                </a:solidFill>
              </a:rPr>
              <a:t> de B</a:t>
            </a:r>
          </a:p>
          <a:p>
            <a:r>
              <a:rPr lang="fr-BE" sz="1200" dirty="0">
                <a:solidFill>
                  <a:srgbClr val="0070C0"/>
                </a:solidFill>
              </a:rPr>
              <a:t>             -   </a:t>
            </a:r>
            <a:r>
              <a:rPr lang="fr-BE" sz="1200" b="1" dirty="0">
                <a:solidFill>
                  <a:srgbClr val="AE12B2"/>
                </a:solidFill>
              </a:rPr>
              <a:t>le quartet B sera 0001 ( +1)</a:t>
            </a:r>
          </a:p>
          <a:p>
            <a:r>
              <a:rPr lang="fr-BE" sz="1200" dirty="0">
                <a:solidFill>
                  <a:srgbClr val="0070C0"/>
                </a:solidFill>
              </a:rPr>
              <a:t>             -   le C0 sera à la masse</a:t>
            </a:r>
          </a:p>
        </p:txBody>
      </p:sp>
      <p:sp>
        <p:nvSpPr>
          <p:cNvPr id="5" name="Accolade fermante 4"/>
          <p:cNvSpPr/>
          <p:nvPr/>
        </p:nvSpPr>
        <p:spPr>
          <a:xfrm>
            <a:off x="3244087" y="2986796"/>
            <a:ext cx="72008" cy="352194"/>
          </a:xfrm>
          <a:prstGeom prst="rightBrace">
            <a:avLst/>
          </a:prstGeom>
          <a:ln w="38100">
            <a:solidFill>
              <a:srgbClr val="AE1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en angle 10"/>
          <p:cNvCxnSpPr/>
          <p:nvPr/>
        </p:nvCxnSpPr>
        <p:spPr>
          <a:xfrm>
            <a:off x="3316095" y="3152682"/>
            <a:ext cx="2552049" cy="924586"/>
          </a:xfrm>
          <a:prstGeom prst="bentConnector3">
            <a:avLst>
              <a:gd name="adj1" fmla="val 50000"/>
            </a:avLst>
          </a:prstGeom>
          <a:ln w="22225">
            <a:solidFill>
              <a:srgbClr val="AE12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ccolade fermante 16"/>
          <p:cNvSpPr/>
          <p:nvPr/>
        </p:nvSpPr>
        <p:spPr>
          <a:xfrm>
            <a:off x="3238361" y="2492896"/>
            <a:ext cx="72008" cy="43204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7889" name="Connecteur en angle 37888"/>
          <p:cNvCxnSpPr/>
          <p:nvPr/>
        </p:nvCxnSpPr>
        <p:spPr>
          <a:xfrm>
            <a:off x="3316095" y="2696541"/>
            <a:ext cx="2696065" cy="116450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8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8069"/>
            <a:ext cx="6018518" cy="424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323263" y="3488888"/>
            <a:ext cx="2699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>
                <a:solidFill>
                  <a:srgbClr val="FF5757"/>
                </a:solidFill>
              </a:rPr>
              <a:t>On utilise un </a:t>
            </a:r>
            <a:r>
              <a:rPr lang="fr-BE" sz="1200" b="1" dirty="0">
                <a:solidFill>
                  <a:srgbClr val="FF5757"/>
                </a:solidFill>
              </a:rPr>
              <a:t>deuxième 74283</a:t>
            </a:r>
            <a:r>
              <a:rPr lang="fr-BE" sz="1200" dirty="0">
                <a:solidFill>
                  <a:srgbClr val="FF5757"/>
                </a:solidFill>
              </a:rPr>
              <a:t>:</a:t>
            </a:r>
          </a:p>
          <a:p>
            <a:r>
              <a:rPr lang="fr-BE" sz="1200" dirty="0">
                <a:solidFill>
                  <a:srgbClr val="FF5757"/>
                </a:solidFill>
              </a:rPr>
              <a:t>        -  </a:t>
            </a:r>
            <a:r>
              <a:rPr lang="fr-BE" sz="1200" dirty="0">
                <a:solidFill>
                  <a:srgbClr val="00B050"/>
                </a:solidFill>
              </a:rPr>
              <a:t>le quartet A sera le quartet A du </a:t>
            </a:r>
          </a:p>
          <a:p>
            <a:r>
              <a:rPr lang="fr-BE" sz="1200" dirty="0">
                <a:solidFill>
                  <a:srgbClr val="00B050"/>
                </a:solidFill>
              </a:rPr>
              <a:t>            départ</a:t>
            </a:r>
          </a:p>
          <a:p>
            <a:r>
              <a:rPr lang="fr-BE" sz="1200" dirty="0">
                <a:solidFill>
                  <a:srgbClr val="FF5757"/>
                </a:solidFill>
              </a:rPr>
              <a:t>        </a:t>
            </a:r>
            <a:r>
              <a:rPr lang="fr-BE" sz="1200" dirty="0">
                <a:solidFill>
                  <a:srgbClr val="AE12B2"/>
                </a:solidFill>
              </a:rPr>
              <a:t>-  le quartet B est en fait le</a:t>
            </a:r>
          </a:p>
          <a:p>
            <a:r>
              <a:rPr lang="fr-BE" sz="1200" dirty="0">
                <a:solidFill>
                  <a:srgbClr val="AE12B2"/>
                </a:solidFill>
              </a:rPr>
              <a:t>            complément à 2 </a:t>
            </a:r>
          </a:p>
          <a:p>
            <a:r>
              <a:rPr lang="fr-BE" sz="1200" dirty="0">
                <a:solidFill>
                  <a:srgbClr val="AE12B2"/>
                </a:solidFill>
              </a:rPr>
              <a:t>            du quartet B de départ</a:t>
            </a:r>
          </a:p>
          <a:p>
            <a:r>
              <a:rPr lang="fr-BE" sz="1200" dirty="0">
                <a:solidFill>
                  <a:srgbClr val="FF5757"/>
                </a:solidFill>
              </a:rPr>
              <a:t>        -  le C0 sera à la masse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0192" y="3353294"/>
            <a:ext cx="2578845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Accolade fermante 9"/>
          <p:cNvSpPr/>
          <p:nvPr/>
        </p:nvSpPr>
        <p:spPr>
          <a:xfrm>
            <a:off x="5688124" y="2924944"/>
            <a:ext cx="72008" cy="216024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fermante 11"/>
          <p:cNvSpPr/>
          <p:nvPr/>
        </p:nvSpPr>
        <p:spPr>
          <a:xfrm>
            <a:off x="5699762" y="3232626"/>
            <a:ext cx="72008" cy="216024"/>
          </a:xfrm>
          <a:prstGeom prst="rightBrace">
            <a:avLst/>
          </a:prstGeom>
          <a:ln w="38100">
            <a:solidFill>
              <a:srgbClr val="AE1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3" name="Connecteur en angle 12"/>
          <p:cNvCxnSpPr/>
          <p:nvPr/>
        </p:nvCxnSpPr>
        <p:spPr>
          <a:xfrm>
            <a:off x="5760132" y="3032956"/>
            <a:ext cx="975454" cy="857439"/>
          </a:xfrm>
          <a:prstGeom prst="bentConnector3">
            <a:avLst>
              <a:gd name="adj1" fmla="val 19056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/>
          <p:nvPr/>
        </p:nvCxnSpPr>
        <p:spPr>
          <a:xfrm>
            <a:off x="5787034" y="3353294"/>
            <a:ext cx="963816" cy="823526"/>
          </a:xfrm>
          <a:prstGeom prst="bentConnector3">
            <a:avLst>
              <a:gd name="adj1" fmla="val 10393"/>
            </a:avLst>
          </a:prstGeom>
          <a:ln w="22225">
            <a:solidFill>
              <a:srgbClr val="AE12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70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4959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1511" y="119675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	</a:t>
            </a:r>
            <a:r>
              <a:rPr lang="fr-BE" sz="2200" b="1" dirty="0">
                <a:solidFill>
                  <a:srgbClr val="00B0F0"/>
                </a:solidFill>
              </a:rPr>
              <a:t>- </a:t>
            </a:r>
            <a:r>
              <a:rPr lang="fr-BE" sz="2200" b="1" dirty="0"/>
              <a:t>Afficheur 7 segments</a:t>
            </a:r>
            <a:r>
              <a:rPr lang="fr-BE" sz="2700" b="1" dirty="0"/>
              <a:t>:</a:t>
            </a:r>
            <a:r>
              <a:rPr lang="fr-BE" sz="3600" b="1" dirty="0">
                <a:solidFill>
                  <a:srgbClr val="00B0F0"/>
                </a:solidFill>
              </a:rPr>
              <a:t> </a:t>
            </a:r>
            <a:r>
              <a:rPr lang="fr-BE" sz="2000" b="1" dirty="0"/>
              <a:t>2 types d’afficheurs</a:t>
            </a:r>
            <a:r>
              <a:rPr lang="fr-BE" sz="2200" b="1" dirty="0"/>
              <a:t>: </a:t>
            </a:r>
            <a:br>
              <a:rPr lang="fr-BE" sz="2200" b="1" dirty="0"/>
            </a:br>
            <a:r>
              <a:rPr lang="fr-BE" sz="2200" b="1" dirty="0"/>
              <a:t>	</a:t>
            </a:r>
            <a:r>
              <a:rPr lang="fr-BE" sz="2200" b="1" dirty="0">
                <a:solidFill>
                  <a:srgbClr val="FF0000"/>
                </a:solidFill>
              </a:rPr>
              <a:t>anodes communes                                    </a:t>
            </a:r>
            <a:r>
              <a:rPr lang="fr-BE" sz="2200" b="1" dirty="0">
                <a:solidFill>
                  <a:srgbClr val="00B0F0"/>
                </a:solidFill>
              </a:rPr>
              <a:t>cathodes communes</a:t>
            </a:r>
            <a:br>
              <a:rPr lang="fr-BE" sz="2200" b="1" dirty="0"/>
            </a:br>
            <a:r>
              <a:rPr lang="fr-BE" sz="1200" b="1" dirty="0">
                <a:solidFill>
                  <a:srgbClr val="FF0000"/>
                </a:solidFill>
              </a:rPr>
              <a:t>              toutes les anodes sont raccordées ensemble et au + Vcc                               </a:t>
            </a:r>
            <a:r>
              <a:rPr lang="fr-BE" sz="1200" b="1" dirty="0">
                <a:solidFill>
                  <a:srgbClr val="00B0F0"/>
                </a:solidFill>
              </a:rPr>
              <a:t>Toutes les cathodes sont raccordées ensemble à la  </a:t>
            </a:r>
            <a:br>
              <a:rPr lang="fr-BE" sz="1200" b="1" dirty="0">
                <a:solidFill>
                  <a:srgbClr val="00B0F0"/>
                </a:solidFill>
              </a:rPr>
            </a:br>
            <a:r>
              <a:rPr lang="fr-BE" sz="1200" b="1" dirty="0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masse</a:t>
            </a:r>
            <a:br>
              <a:rPr lang="fr-BE" sz="3600" b="1" dirty="0">
                <a:solidFill>
                  <a:srgbClr val="00B0F0"/>
                </a:solidFill>
              </a:rPr>
            </a:b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1220" y="2675335"/>
            <a:ext cx="3600400" cy="3233239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Picture 2" descr="C:\Users\vande\AppData\Local\Temp\SNAGHTML3203d1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72" y="3112117"/>
            <a:ext cx="30705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vande\AppData\Local\Temp\SNAGHTML3202328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55" y="3987844"/>
            <a:ext cx="1224136" cy="17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977546" y="2722436"/>
            <a:ext cx="3600400" cy="3139035"/>
          </a:xfrm>
          <a:prstGeom prst="rect">
            <a:avLst/>
          </a:prstGeom>
          <a:solidFill>
            <a:schemeClr val="tx2">
              <a:lumMod val="40000"/>
              <a:lumOff val="6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5" name="Picture 4" descr="C:\Users\vande\AppData\Local\Temp\SNAGHTML32041d9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73" y="3259601"/>
            <a:ext cx="3056880" cy="8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29637"/>
            <a:ext cx="1330679" cy="164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19860"/>
            <a:ext cx="1042029" cy="145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70" y="4149080"/>
            <a:ext cx="19240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 descr="C:\Users\vande\AppData\Local\Temp\SNAGHTML322f125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36" y="4443509"/>
            <a:ext cx="18669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82" y="4457566"/>
            <a:ext cx="8096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43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28765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fr-BE" sz="2200" b="1" dirty="0">
                <a:solidFill>
                  <a:srgbClr val="FF0000"/>
                </a:solidFill>
              </a:rPr>
              <a:t>	Anodes communes</a:t>
            </a:r>
            <a:br>
              <a:rPr lang="fr-BE" sz="2200" b="1" dirty="0"/>
            </a:br>
            <a:r>
              <a:rPr lang="fr-BE" sz="1200" b="1" dirty="0">
                <a:solidFill>
                  <a:srgbClr val="FF0000"/>
                </a:solidFill>
              </a:rPr>
              <a:t>              toutes les anodes sont raccordées ensemble et au + Vcc</a:t>
            </a: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2204864"/>
            <a:ext cx="7992888" cy="4025327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Picture 2" descr="C:\Users\vande\AppData\Local\Temp\SNAGHTML3203d1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80" y="2303755"/>
            <a:ext cx="30705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vande\AppData\Local\Temp\SNAGHTML3202328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3" y="3119368"/>
            <a:ext cx="1224136" cy="17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82" y="3318233"/>
            <a:ext cx="6340172" cy="47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34" y="3933056"/>
            <a:ext cx="1584176" cy="161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03509"/>
            <a:ext cx="1575922" cy="220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853625" y="2636912"/>
            <a:ext cx="254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/>
              <a:t>Sur </a:t>
            </a:r>
            <a:r>
              <a:rPr lang="fr-BE" sz="2400" b="1" dirty="0" err="1"/>
              <a:t>Multisim</a:t>
            </a:r>
            <a:endParaRPr lang="fr-BE" sz="2400" b="1" dirty="0"/>
          </a:p>
        </p:txBody>
      </p:sp>
    </p:spTree>
    <p:extLst>
      <p:ext uri="{BB962C8B-B14F-4D97-AF65-F5344CB8AC3E}">
        <p14:creationId xmlns:p14="http://schemas.microsoft.com/office/powerpoint/2010/main" val="115592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1784" y="105273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fr-BE" sz="2200" b="1" dirty="0">
                <a:solidFill>
                  <a:srgbClr val="FF0000"/>
                </a:solidFill>
              </a:rPr>
              <a:t>	Anodes communes</a:t>
            </a:r>
            <a:br>
              <a:rPr lang="fr-BE" sz="2200" b="1" dirty="0"/>
            </a:br>
            <a:r>
              <a:rPr lang="fr-BE" sz="1200" b="1" dirty="0">
                <a:solidFill>
                  <a:srgbClr val="FF0000"/>
                </a:solidFill>
              </a:rPr>
              <a:t>              toutes les anodes sont raccordées ensemble et au + Vcc</a:t>
            </a: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2204864"/>
            <a:ext cx="7992888" cy="4025327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Picture 2" descr="C:\Users\vande\AppData\Local\Temp\SNAGHTML3203d1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80" y="2303755"/>
            <a:ext cx="30705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vande\AppData\Local\Temp\SNAGHTML3202328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3" y="3119368"/>
            <a:ext cx="1224136" cy="17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853625" y="2636912"/>
            <a:ext cx="254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/>
              <a:t>Sur </a:t>
            </a:r>
            <a:r>
              <a:rPr lang="fr-BE" sz="2400" b="1" dirty="0" err="1"/>
              <a:t>tinkercad</a:t>
            </a:r>
            <a:endParaRPr lang="fr-BE" sz="24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01683"/>
            <a:ext cx="6046025" cy="302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80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394" y="95772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br>
              <a:rPr lang="fr-BE" sz="2200" b="1" dirty="0"/>
            </a:br>
            <a:r>
              <a:rPr lang="fr-BE" sz="2200" b="1" dirty="0">
                <a:solidFill>
                  <a:srgbClr val="00B0F0"/>
                </a:solidFill>
              </a:rPr>
              <a:t>Cathodes communes</a:t>
            </a:r>
            <a:br>
              <a:rPr lang="fr-BE" sz="2200" b="1" dirty="0"/>
            </a:br>
            <a:r>
              <a:rPr lang="fr-BE" sz="1200" b="1" dirty="0">
                <a:solidFill>
                  <a:srgbClr val="00B0F0"/>
                </a:solidFill>
              </a:rPr>
              <a:t>Toutes les cathodes sont raccordées ensemble à la  masse                                                                                                                                         </a:t>
            </a:r>
            <a:br>
              <a:rPr lang="fr-BE" sz="3600" b="1" dirty="0">
                <a:solidFill>
                  <a:srgbClr val="00B0F0"/>
                </a:solidFill>
              </a:rPr>
            </a:b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62480" y="2082990"/>
            <a:ext cx="7776864" cy="4046288"/>
          </a:xfrm>
          <a:prstGeom prst="rect">
            <a:avLst/>
          </a:prstGeom>
          <a:solidFill>
            <a:schemeClr val="tx2">
              <a:lumMod val="40000"/>
              <a:lumOff val="6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5" name="Picture 4" descr="C:\Users\vande\AppData\Local\Temp\SNAGHTML32041d9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056880" cy="8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03477"/>
            <a:ext cx="1330679" cy="164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4932"/>
            <a:ext cx="1496583" cy="209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 descr="C:\Users\vande\AppData\Local\Temp\SNAGHTML322f125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91" y="3424628"/>
            <a:ext cx="3888432" cy="4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vande\AppData\Local\Temp\SNAGHTML323622c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22" y="4077072"/>
            <a:ext cx="134948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05828" y="2886453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/>
              <a:t>Sur </a:t>
            </a:r>
            <a:r>
              <a:rPr lang="fr-BE" b="1" dirty="0" err="1"/>
              <a:t>Multisim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264044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394" y="95772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br>
              <a:rPr lang="fr-BE" sz="2200" b="1" dirty="0"/>
            </a:br>
            <a:r>
              <a:rPr lang="fr-BE" sz="2200" b="1" dirty="0">
                <a:solidFill>
                  <a:srgbClr val="00B0F0"/>
                </a:solidFill>
              </a:rPr>
              <a:t>Cathodes communes</a:t>
            </a:r>
            <a:br>
              <a:rPr lang="fr-BE" sz="2200" b="1" dirty="0"/>
            </a:br>
            <a:r>
              <a:rPr lang="fr-BE" sz="1200" b="1" dirty="0">
                <a:solidFill>
                  <a:srgbClr val="00B0F0"/>
                </a:solidFill>
              </a:rPr>
              <a:t>Toutes les cathodes sont raccordées ensemble à la  masse                                                                                                                                         </a:t>
            </a:r>
            <a:br>
              <a:rPr lang="fr-BE" sz="3600" b="1" dirty="0">
                <a:solidFill>
                  <a:srgbClr val="00B0F0"/>
                </a:solidFill>
              </a:rPr>
            </a:b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62480" y="2082990"/>
            <a:ext cx="7776864" cy="4046288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5" name="Picture 4" descr="C:\Users\vande\AppData\Local\Temp\SNAGHTML32041d9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056880" cy="8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03477"/>
            <a:ext cx="1330679" cy="164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60032" y="242088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Sur </a:t>
            </a:r>
            <a:r>
              <a:rPr lang="fr-BE" b="1" dirty="0" err="1">
                <a:solidFill>
                  <a:srgbClr val="00B050"/>
                </a:solidFill>
              </a:rPr>
              <a:t>Tinkercad</a:t>
            </a:r>
            <a:r>
              <a:rPr lang="fr-BE" b="1" dirty="0">
                <a:solidFill>
                  <a:srgbClr val="00B050"/>
                </a:solidFill>
              </a:rPr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73532"/>
            <a:ext cx="5770591" cy="270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36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6941" y="957722"/>
            <a:ext cx="8064896" cy="4798384"/>
          </a:xfrm>
        </p:spPr>
        <p:txBody>
          <a:bodyPr>
            <a:normAutofit fontScale="90000"/>
          </a:bodyPr>
          <a:lstStyle/>
          <a:p>
            <a:pPr marL="541338" indent="-541338" algn="l"/>
            <a:r>
              <a:rPr lang="fr-BE" sz="3600" b="1" dirty="0">
                <a:solidFill>
                  <a:srgbClr val="FF0000"/>
                </a:solidFill>
              </a:rPr>
              <a:t>B) DECODEUR DCB </a:t>
            </a:r>
            <a:r>
              <a:rPr lang="fr-BE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 7 SEGMENTS: </a:t>
            </a:r>
            <a:r>
              <a:rPr lang="fr-BE" sz="3600" b="1" dirty="0">
                <a:solidFill>
                  <a:srgbClr val="FF0000"/>
                </a:solidFill>
              </a:rPr>
              <a:t>4511  </a:t>
            </a:r>
            <a:br>
              <a:rPr lang="fr-BE" sz="2200" b="1" dirty="0"/>
            </a:br>
            <a:r>
              <a:rPr lang="fr-BE" sz="2200" b="1" dirty="0"/>
              <a:t>      </a:t>
            </a:r>
            <a:r>
              <a:rPr lang="fr-BE" sz="1800" dirty="0"/>
              <a:t>C’est un circuit qui va permettre de convertir une entrée DCB en  </a:t>
            </a:r>
            <a:br>
              <a:rPr lang="fr-BE" sz="1800" dirty="0"/>
            </a:br>
            <a:r>
              <a:rPr lang="fr-BE" sz="1800" dirty="0"/>
              <a:t>	une sorties 7 segments:</a:t>
            </a: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br>
              <a:rPr lang="fr-BE" sz="1800" dirty="0"/>
            </a:br>
            <a:r>
              <a:rPr lang="fr-BE" sz="1800" b="1" dirty="0">
                <a:solidFill>
                  <a:srgbClr val="00B0F0"/>
                </a:solidFill>
              </a:rPr>
              <a:t>	</a:t>
            </a:r>
            <a:endParaRPr lang="fr-BE" sz="1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1331640" y="3803553"/>
            <a:ext cx="19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5940152" y="3166477"/>
                <a:ext cx="1872208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200" b="1" dirty="0">
                    <a:solidFill>
                      <a:srgbClr val="FF0000"/>
                    </a:solidFill>
                    <a:latin typeface="Cambria Math"/>
                  </a:rPr>
                  <a:t>D3   D2    D1   D0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BE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fr-BE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BE" sz="1200" b="1" dirty="0">
                    <a:solidFill>
                      <a:srgbClr val="FF0000"/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fr-BE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BE" sz="1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fr-BE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fr-BE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fr-BE" sz="1200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fr-BE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endParaRPr lang="fr-BE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166477"/>
                <a:ext cx="1872208" cy="4658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51" y="2565982"/>
            <a:ext cx="3296644" cy="224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9" y="2381115"/>
            <a:ext cx="3010592" cy="321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964400" y="2276871"/>
                <a:ext cx="4163022" cy="253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400" dirty="0">
                    <a:solidFill>
                      <a:srgbClr val="00B050"/>
                    </a:solidFill>
                  </a:rPr>
                  <a:t>Ce circuit comprend 16 pins: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400" dirty="0">
                    <a:solidFill>
                      <a:srgbClr val="00B050"/>
                    </a:solidFill>
                  </a:rPr>
                  <a:t>2 </a:t>
                </a:r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fr-BE" sz="1400" dirty="0">
                    <a:solidFill>
                      <a:srgbClr val="00B050"/>
                    </a:solidFill>
                  </a:rPr>
                  <a:t>Alimentation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4 entrées: D3 D2 D1 D0: nombre DCB (09)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BE" sz="1400" dirty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BE" sz="1400" dirty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BE" sz="1400" dirty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BE" sz="1400" dirty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400" dirty="0">
                    <a:solidFill>
                      <a:srgbClr val="00B050"/>
                    </a:solidFill>
                  </a:rPr>
                  <a:t>3</a:t>
                </a:r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sz="1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arPr>
                      <m:e>
                        <m:r>
                          <a:rPr lang="fr-BE" sz="1400" b="0" i="1" dirty="0" smtClean="0">
                            <a:solidFill>
                              <a:srgbClr val="00B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𝐿𝑇</m:t>
                        </m:r>
                      </m:e>
                    </m:bar>
                    <m:r>
                      <a:rPr lang="fr-BE" sz="1400" i="1" dirty="0" smtClean="0">
                        <a:solidFill>
                          <a:srgbClr val="00B050"/>
                        </a:solidFill>
                        <a:latin typeface="Cambria Math"/>
                        <a:sym typeface="Wingdings" panose="05000000000000000000" pitchFamily="2" charset="2"/>
                      </a:rPr>
                      <m:t>:</m:t>
                    </m:r>
                  </m:oMath>
                </a14:m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BE" sz="14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Lamp</a:t>
                </a:r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Test </a:t>
                </a:r>
                <a:r>
                  <a:rPr lang="fr-BE" sz="1100" dirty="0">
                    <a:sym typeface="Wingdings" panose="05000000000000000000" pitchFamily="2" charset="2"/>
                  </a:rPr>
                  <a:t>(si à 0, toutes les diodes sont allumées)</a:t>
                </a:r>
              </a:p>
              <a:p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sz="1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arPr>
                      <m:e>
                        <m:r>
                          <a:rPr lang="fr-BE" sz="1400" b="0" i="1" dirty="0" smtClean="0">
                            <a:solidFill>
                              <a:srgbClr val="00B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𝐵</m:t>
                        </m:r>
                        <m:r>
                          <a:rPr lang="fr-BE" sz="1400" i="1" dirty="0">
                            <a:solidFill>
                              <a:srgbClr val="00B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𝐿</m:t>
                        </m:r>
                      </m:e>
                    </m:bar>
                    <m:r>
                      <a:rPr lang="fr-BE" sz="1400" i="1" dirty="0">
                        <a:solidFill>
                          <a:srgbClr val="00B050"/>
                        </a:solidFill>
                        <a:latin typeface="Cambria Math"/>
                        <a:sym typeface="Wingdings" panose="05000000000000000000" pitchFamily="2" charset="2"/>
                      </a:rPr>
                      <m:t>:</m:t>
                    </m:r>
                  </m:oMath>
                </a14:m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BE" sz="14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Blanking</a:t>
                </a:r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BE" sz="1100" dirty="0">
                    <a:sym typeface="Wingdings" panose="05000000000000000000" pitchFamily="2" charset="2"/>
                  </a:rPr>
                  <a:t>(si à 0, éteint)</a:t>
                </a:r>
              </a:p>
              <a:p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sz="1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arPr>
                      <m:e>
                        <m:r>
                          <a:rPr lang="fr-BE" sz="1400" i="1" dirty="0">
                            <a:solidFill>
                              <a:srgbClr val="00B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fr-BE" sz="1400" b="0" i="1" dirty="0" smtClean="0">
                            <a:solidFill>
                              <a:srgbClr val="00B05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</m:bar>
                    <m:r>
                      <a:rPr lang="fr-BE" sz="1400" i="1" dirty="0">
                        <a:solidFill>
                          <a:srgbClr val="00B050"/>
                        </a:solidFill>
                        <a:latin typeface="Cambria Math"/>
                        <a:sym typeface="Wingdings" panose="05000000000000000000" pitchFamily="2" charset="2"/>
                      </a:rPr>
                      <m:t>:</m:t>
                    </m:r>
                  </m:oMath>
                </a14:m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BE" sz="14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Latch</a:t>
                </a:r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BE" sz="14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enable</a:t>
                </a:r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BE" sz="1100" dirty="0">
                    <a:sym typeface="Wingdings" panose="05000000000000000000" pitchFamily="2" charset="2"/>
                  </a:rPr>
                  <a:t>(doit être à 0 pour fonctionner)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400" dirty="0">
                    <a:solidFill>
                      <a:srgbClr val="00B050"/>
                    </a:solidFill>
                  </a:rPr>
                  <a:t>7 sorties</a:t>
                </a:r>
                <a:r>
                  <a:rPr lang="fr-BE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fr-BE" sz="1400" dirty="0">
                    <a:solidFill>
                      <a:srgbClr val="00B050"/>
                    </a:solidFill>
                  </a:rPr>
                  <a:t> , segments </a:t>
                </a:r>
                <a:r>
                  <a:rPr lang="fr-BE" sz="1400" dirty="0" err="1">
                    <a:solidFill>
                      <a:srgbClr val="00B050"/>
                    </a:solidFill>
                  </a:rPr>
                  <a:t>a,b,c,d,e,f,g</a:t>
                </a:r>
                <a:r>
                  <a:rPr lang="fr-BE" sz="1400" dirty="0">
                    <a:solidFill>
                      <a:srgbClr val="00B050"/>
                    </a:solidFill>
                  </a:rPr>
                  <a:t> et </a:t>
                </a: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00" y="2276871"/>
                <a:ext cx="4163022" cy="2534155"/>
              </a:xfrm>
              <a:prstGeom prst="rect">
                <a:avLst/>
              </a:prstGeom>
              <a:blipFill rotWithShape="1">
                <a:blip r:embed="rId8"/>
                <a:stretch>
                  <a:fillRect l="-293" t="-241" b="-168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221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1475</Words>
  <Application>Microsoft Office PowerPoint</Application>
  <PresentationFormat>Affichage à l'écran (4:3)</PresentationFormat>
  <Paragraphs>173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Thème Office</vt:lpstr>
      <vt:lpstr>TP4: Additionneur parallèle intégré</vt:lpstr>
      <vt:lpstr> 1. Explications théoriques  - A) Afficheur 7 segments:   1 segment est une diode led     Rappel:                      Cathode, cote plat et patte la moins longue!, coté –      Anode, patte la plus longue, coté +       Numérotation des segments: a, b, c, d, e, f, g </vt:lpstr>
      <vt:lpstr>  - Afficheur 7 segments: 2 types d’afficheurs:   anodes communes                                    cathodes communes               toutes les anodes sont raccordées ensemble et au + Vcc                               Toutes les cathodes sont raccordées ensemble à la                                                                                                                                                      masse </vt:lpstr>
      <vt:lpstr>  - Afficheur 7 segments: 2 types d’afficheurs:   anodes communes                                    cathodes communes               toutes les anodes sont raccordées ensemble et au + Vcc                               Toutes les cathodes sont raccordées ensemble à la                                                                                                                                                      masse </vt:lpstr>
      <vt:lpstr> Anodes communes               toutes les anodes sont raccordées ensemble et au + Vcc</vt:lpstr>
      <vt:lpstr> Anodes communes               toutes les anodes sont raccordées ensemble et au + Vcc</vt:lpstr>
      <vt:lpstr> Cathodes communes Toutes les cathodes sont raccordées ensemble à la  masse                                                                                                                                          </vt:lpstr>
      <vt:lpstr> Cathodes communes Toutes les cathodes sont raccordées ensemble à la  masse                                                                                                                                          </vt:lpstr>
      <vt:lpstr>B) DECODEUR DCB  7 SEGMENTS: 4511         C’est un circuit qui va permettre de convertir une entrée DCB en    une sorties 7 segments:              </vt:lpstr>
      <vt:lpstr> ET sur Multisim?                   </vt:lpstr>
      <vt:lpstr> ET sur Tinkercad?                   </vt:lpstr>
      <vt:lpstr> Remarque pour nos simulations sur multisim, il existe un afficheur dans lequel est incorporé un décodeur hexadécimal 7 segments                       </vt:lpstr>
      <vt:lpstr> ATTENTION   1- les entrées sont du binaire sur 4 bits et l’affichage est             hexadécimal, donc nous aurons également les valeurs         A,B,C,D,E,F                   </vt:lpstr>
      <vt:lpstr> ATTENTION   2 – Donc , pour les valeurs supérieures à 1001 (9) en binaire , par exemple 1111  la simulation  donnera:                                et sur Tinkercad, rien ne sera          affiché                </vt:lpstr>
      <vt:lpstr>Présentation PowerPoint</vt:lpstr>
      <vt:lpstr>Présentation PowerPoint</vt:lpstr>
      <vt:lpstr>      </vt:lpstr>
      <vt:lpstr>    On constate:  - le quartet A est composé de A4 A3 A2 A1(poids faible), idem pour B et S=Ʃ - les entrées sont: le quartet A , le quartet B et le Co=Cin - les sorties sont: le quartet S ou Ʃ - on alimente en 8  masse et 16  + Vcc (c’est d’office réalisé sur les simulations) - les chiffres en bleu à l’extérieur du CI correspondent au numéro des pins        exemples: A4 12 , A314, C0 7 …   </vt:lpstr>
      <vt:lpstr>Présentation PowerPoint</vt:lpstr>
      <vt:lpstr>Présentation PowerPoint</vt:lpstr>
      <vt:lpstr>      </vt:lpstr>
      <vt:lpstr>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michelle Vandeville</dc:creator>
  <cp:lastModifiedBy>VANDEVILLE Michelle</cp:lastModifiedBy>
  <cp:revision>77</cp:revision>
  <dcterms:created xsi:type="dcterms:W3CDTF">2020-03-23T07:25:12Z</dcterms:created>
  <dcterms:modified xsi:type="dcterms:W3CDTF">2023-02-27T11:27:20Z</dcterms:modified>
</cp:coreProperties>
</file>