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009E47"/>
    <a:srgbClr val="9FFFCA"/>
    <a:srgbClr val="33CC33"/>
    <a:srgbClr val="75FFB3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4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3:36.2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17156 0 0,'0'0'1664'0'0,"0"0"-872"0"0,0 0-232 0 0,0 0-280 0 0,0 0-176 0 0,0 0-56 0 0,0 0-112 0 0,0 0-408 0 0,0 0-648 0 0,0 0-1296 0 0,0 0-9323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4:50:41.10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 1991 23457 0 0,'-2'70'-4918'0'0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5:50.81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135 6 19916 0 0,'0'0'2441'0'0,"0"0"-2241"0"0,0 0 16 0 0,0 0-16 0 0,0 0 16 0 0,0 0-56 0 0,0 0-8 0 0,0 0-32 0 0,0 0-72 0 0,0 0-160 0 0,0 0-304 0 0,0 0-664 0 0,-122-6-1385 0 0,109 11-9833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6:13.7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71 9 0 0 0,'0'0'560'0'0,"0"0"448"0"0,0 0 113 0 0,0 0 11 0 0,0 0 24 0 0,0 0-93 0 0,0 0-61 0 0,0 0-28 0 0,0 0-75 0 0,0 0-37 0 0,0 0 2 0 0,0 0-71 0 0,0 0-55 0 0,-1-1-313 0 0,-6-2 10142 0 0,5 2-8439 0 0,-15 1-133 0 0,17 0-1994 0 0,-8 0-3 0 0,4 0-4 0 0,1-1 13 0 0,2 0 2 0 0,-10 0-1708 0 0,3 1-5851 0 0,0 0-3912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6:14.85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40 23 6057 0 0,'0'0'2271'0'0,"0"0"-466"0"0,0 0-337 0 0,0 0-282 0 0,0 0-230 0 0,0 0-139 0 0,0 0-110 0 0,0 0-95 0 0,0 0-78 0 0,0 0-81 0 0,0 0-63 0 0,-4-3-70 0 0,-22-14 381 0 0,19 15-1224 0 0,4 2-5150 0 0,3 0-3887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6:17.76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81 20 14611 0 0,'0'0'1346'0'0,"0"0"-194"0"0,0 0-232 0 0,0 0-210 0 0,0 0-109 0 0,0 0-13 0 0,0 0 11 0 0,0 0-15 0 0,0 0-4 0 0,0 0-49 0 0,0 0-76 0 0,-4-1-59 0 0,1-1-243 0 0,1 1-66 0 0,1 0-1 0 0,0 1 1 0 0,0-1 0 0 0,0 0-1 0 0,0 1 1 0 0,-1-1-1 0 0,1 1 1 0 0,0 0 0 0 0,-1-1-1 0 0,1 1 1 0 0,0 0-1 0 0,-2 0 1 0 0,-1-1 4342 0 0,4 1-4394 0 0,0 0-1 0 0,0 0 1 0 0,-1 0-1 0 0,1 0 0 0 0,0 0 1 0 0,0-1-1 0 0,-1 1 1 0 0,1 0-1 0 0,0 0 1 0 0,0 0-1 0 0,0 0 0 0 0,-1 0 1 0 0,1 0-1 0 0,0 0 1 0 0,0 0-1 0 0,-1 0 0 0 0,1 0 1 0 0,0 0-1 0 0,0 0 1 0 0,0 0-1 0 0,-1 0 0 0 0,1 0 1 0 0,0 1-1 0 0,0-1 1 0 0,-1 0-1 0 0,1 0 0 0 0,0 0 1 0 0,0 0-1 0 0,0 0 1 0 0,0 0-1 0 0,-1 1 1 0 0,1-1-1 0 0,0 0 0 0 0,0 0 1 0 0,0 0-1 0 0,0 0 1 0 0,-1 1-1 0 0,1-1 0 0 0,0 0 1 0 0,0 0-1 0 0,0 0 1 0 0,0 1-1 0 0,0-1 0 0 0,0 0 1 0 0,0 0-1 0 0,0 0 1 0 0,0 1-1 0 0,0-1 1 0 0,0 0-1 0 0,0 0 0 0 0,0 1 1 0 0,0-1-1 0 0,0 0-40 0 0,0 0-4 0 0,0 0 2 0 0,0 0 23 0 0,0 0-4 0 0,0 0-6 0 0,0 0-10 0 0,0 0-1 0 0,0 0 12 0 0,0 0-1 0 0,0 0-8 0 0,0 0 10 0 0,0 0 4 0 0,-1 0-13 0 0,-3 0 8 0 0,3 0-1 0 0,1 0-10 0 0,0 0-1 0 0,0 0 9 0 0,0 0-6 0 0,0 0 9 0 0,0 0 2 0 0,0 0 1 0 0,0 1 3 0 0,0 0-11 0 0,0-1-5 0 0,0 0 6 0 0,0 0-10 0 0,0 0 12 0 0,0 0 0 0 0,0 0-15 0 0,0 0 2 0 0,0 0 5 0 0,0 0 17 0 0,0 0 7 0 0,0 0-8 0 0,0 0 3 0 0,0 0-5 0 0,0 0-15 0 0,0 0 16 0 0,0 0 1 0 0,0 0-16 0 0,0 0-2 0 0,0 0 12 0 0,0 0-1 0 0,0 0-10 0 0,0 0 1 0 0,0 0 14 0 0,0 0-4 0 0,0 0-13 0 0,0 0 18 0 0,0 0 5 0 0,0 0-2 0 0,0 0-7 0 0,0 0-8 0 0,0 0 11 0 0,0 0-8 0 0,0 0-26 0 0,0 0 21 0 0,0 0 3 0 0,0 0 17 0 0,0 0-1 0 0,0 0-10 0 0,0 0-17 0 0,0 0 2 0 0,0 0 3 0 0,0 0 13 0 0,0 0 6 0 0,0 0-3 0 0,0 0-5 0 0,0 0-6 0 0,0 0 6 0 0,0 0-20 0 0,0 0 9 0 0,0 0 16 0 0,0 0-3 0 0,0 0-19 0 0,0 0-17 0 0,0 0 41 0 0,0 0 5 0 0,0 0-26 0 0,0 0-6 0 0,0 0 8 0 0,0 0 7 0 0,0 0-13 0 0,0 0 17 0 0,0 0 7 0 0,0 0-18 0 0,0 0-9 0 0,0 0 16 0 0,0 0-5 0 0,0 0-3 0 0,0 0 2 0 0,0 0 9 0 0,0 0-6 0 0,0 0 10 0 0,0 0 4 0 0,0 0-10 0 0,0 0 12 0 0,0 0-15 0 0,0 0-4 0 0,0 0 9 0 0,0 0-8 0 0,0 0 2 0 0,0 0 15 0 0,0 0-21 0 0,0 0-6 0 0,0 0 14 0 0,0 0 27 0 0,0 0-16 0 0,0 0-18 0 0,0 0 12 0 0,0 0 0 0 0,0 0-12 0 0,0 0 13 0 0,0 0 8 0 0,0 0-6 0 0,0 0-10 0 0,0 0 5 0 0,-19-6-473 0 0,6-2-1765 0 0,10 6-2675 0 0,1 1-4276 0 0,2 1-2475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6:53.57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0 0 0,'0'0'824'0'0,"0"0"-240"0"0,0 0-480 0 0,0 0-1296 0 0,0 0 872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3:48:08.39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15027 0 0,'0'0'-504'0'0,"0"0"-1640"0"0,0 0-8291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6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65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3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1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1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4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7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40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9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3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EF11-5C31-404D-8BA4-888BF93DCFB9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78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fr-BE" sz="3600" b="1" dirty="0">
                <a:solidFill>
                  <a:srgbClr val="FF0000"/>
                </a:solidFill>
              </a:rPr>
              <a:t>TP5:  Comparateur intégré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852936"/>
            <a:ext cx="6400800" cy="2808312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BE" b="1" dirty="0">
                <a:solidFill>
                  <a:schemeClr val="tx1"/>
                </a:solidFill>
              </a:rPr>
              <a:t>Explications théoriques</a:t>
            </a:r>
          </a:p>
          <a:p>
            <a:pPr marL="971550" lvl="1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 Principe d’une comparaison de 2 nombres. </a:t>
            </a:r>
          </a:p>
          <a:p>
            <a:pPr marL="971550" lvl="1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 Circuit 74LS85: </a:t>
            </a:r>
          </a:p>
          <a:p>
            <a:pPr marL="1428750" lvl="2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La table de vérité (TDV)</a:t>
            </a:r>
          </a:p>
          <a:p>
            <a:pPr marL="971550" lvl="1" indent="-514350" algn="l">
              <a:buFont typeface="Wingdings" panose="05000000000000000000" pitchFamily="2" charset="2"/>
              <a:buChar char="§"/>
            </a:pPr>
            <a:endParaRPr lang="fr-BE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BE" b="1" dirty="0">
                <a:solidFill>
                  <a:schemeClr val="tx1"/>
                </a:solidFill>
              </a:rPr>
              <a:t>Manipulation - Simulation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 Brochage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 Comparaison de 2 quartets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 Comparaison de 2 octets.</a:t>
            </a: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739" y="1772816"/>
            <a:ext cx="8903261" cy="4356462"/>
          </a:xfrm>
        </p:spPr>
        <p:txBody>
          <a:bodyPr>
            <a:normAutofit fontScale="90000"/>
          </a:bodyPr>
          <a:lstStyle/>
          <a:p>
            <a:pPr algn="l"/>
            <a:r>
              <a:rPr lang="fr-BE" sz="4000" b="1" dirty="0">
                <a:solidFill>
                  <a:srgbClr val="FF0000"/>
                </a:solidFill>
              </a:rPr>
              <a:t>1. Explications théoriques</a:t>
            </a: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      </a:t>
            </a:r>
            <a:r>
              <a:rPr lang="fr-BE" sz="4000" b="1" dirty="0">
                <a:solidFill>
                  <a:srgbClr val="00B0F0"/>
                </a:solidFill>
              </a:rPr>
              <a:t>- </a:t>
            </a:r>
            <a:r>
              <a:rPr lang="fr-BE" sz="2700" b="1" dirty="0">
                <a:solidFill>
                  <a:srgbClr val="00B0F0"/>
                </a:solidFill>
              </a:rPr>
              <a:t>Principe d’une comparaison de 2 nombres</a:t>
            </a:r>
            <a:r>
              <a:rPr lang="fr-BE" sz="2200" b="1" dirty="0">
                <a:solidFill>
                  <a:srgbClr val="00B0F0"/>
                </a:solidFill>
              </a:rPr>
              <a:t>:</a:t>
            </a:r>
            <a:br>
              <a:rPr lang="fr-BE" sz="3600" b="1" dirty="0">
                <a:solidFill>
                  <a:srgbClr val="00B0F0"/>
                </a:solidFill>
              </a:rPr>
            </a:br>
            <a:r>
              <a:rPr lang="fr-BE" sz="3600" b="1" dirty="0">
                <a:solidFill>
                  <a:srgbClr val="00B0F0"/>
                </a:solidFill>
              </a:rPr>
              <a:t>	</a:t>
            </a:r>
            <a:r>
              <a:rPr lang="fr-BE" sz="2000" dirty="0">
                <a:solidFill>
                  <a:srgbClr val="00B050"/>
                </a:solidFill>
              </a:rPr>
              <a:t>  </a:t>
            </a:r>
            <a:r>
              <a:rPr lang="fr-BE" sz="2000" b="1" dirty="0">
                <a:solidFill>
                  <a:srgbClr val="7030A0"/>
                </a:solidFill>
              </a:rPr>
              <a:t>Quel est le nombre le plus grand entre </a:t>
            </a:r>
            <a:r>
              <a:rPr lang="fr-BE" sz="2000" dirty="0">
                <a:solidFill>
                  <a:srgbClr val="7030A0"/>
                </a:solidFill>
              </a:rPr>
              <a:t>5234 et 1000 </a:t>
            </a: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b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fr-BE" sz="2000" b="1" dirty="0">
                <a:solidFill>
                  <a:srgbClr val="00B050"/>
                </a:solidFill>
              </a:rPr>
              <a:t>5234 me répondrez vous!</a:t>
            </a:r>
            <a:b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Inconsciemment, vous avez comparé le chiffre le plus significatif: c’est-à-dire 5 et 1. 		Et comme 	5&gt;1, le nombre 5234 est le plus grand. Il en est de même pour la 			comparaison des nombres binaires. (quartets, octets… )</a:t>
            </a:r>
            <a:b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b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BE" sz="1800" b="1" dirty="0">
                <a:solidFill>
                  <a:srgbClr val="7030A0"/>
                </a:solidFill>
              </a:rPr>
              <a:t>Quel est le nombre le plus grand entre </a:t>
            </a:r>
            <a:r>
              <a:rPr lang="fr-BE" sz="1800" b="1" dirty="0">
                <a:solidFill>
                  <a:srgbClr val="0070C0"/>
                </a:solidFill>
              </a:rPr>
              <a:t>A=1000 et B=0111 </a:t>
            </a:r>
            <a:r>
              <a:rPr lang="fr-BE" sz="1800" dirty="0">
                <a:solidFill>
                  <a:srgbClr val="7030A0"/>
                </a:solidFill>
              </a:rPr>
              <a:t>en binaire ?   </a:t>
            </a:r>
            <a:b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fr-BE" sz="1800" b="1" dirty="0">
                <a:solidFill>
                  <a:srgbClr val="00B050"/>
                </a:solidFill>
              </a:rPr>
              <a:t>1000 puisque le bit le + indicatif (MSB) est &gt;.Donc le quartet A</a:t>
            </a:r>
            <a:br>
              <a:rPr lang="fr-BE" sz="1800" b="1" dirty="0">
                <a:solidFill>
                  <a:srgbClr val="00B050"/>
                </a:solidFill>
              </a:rPr>
            </a:br>
            <a:br>
              <a:rPr lang="fr-BE" sz="1800" b="1" dirty="0">
                <a:solidFill>
                  <a:srgbClr val="7030A0"/>
                </a:solidFill>
              </a:rPr>
            </a:br>
            <a:r>
              <a:rPr lang="fr-BE" sz="1800" b="1" dirty="0">
                <a:solidFill>
                  <a:srgbClr val="7030A0"/>
                </a:solidFill>
              </a:rPr>
              <a:t>	 Quel est le nombre le plus grand entre  </a:t>
            </a:r>
            <a:r>
              <a:rPr lang="fr-BE" sz="1800" b="1" dirty="0">
                <a:solidFill>
                  <a:srgbClr val="0070C0"/>
                </a:solidFill>
              </a:rPr>
              <a:t>A=0011 et B=0100 </a:t>
            </a:r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fr-BE" sz="1800" dirty="0">
                <a:solidFill>
                  <a:srgbClr val="7030A0"/>
                </a:solidFill>
              </a:rPr>
              <a:t>binaire ? </a:t>
            </a:r>
            <a:b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fr-BE" sz="1800" b="1" dirty="0">
                <a:solidFill>
                  <a:srgbClr val="00B050"/>
                </a:solidFill>
              </a:rPr>
              <a:t>C’est le quartet B=0100! </a:t>
            </a:r>
            <a:r>
              <a:rPr lang="fr-BE" sz="1800" b="1" dirty="0">
                <a:solidFill>
                  <a:srgbClr val="FF0000"/>
                </a:solidFill>
              </a:rPr>
              <a:t>Bravo! PQ? </a:t>
            </a:r>
            <a:br>
              <a:rPr lang="fr-BE" sz="1800" b="1" dirty="0">
                <a:solidFill>
                  <a:srgbClr val="FF0000"/>
                </a:solidFill>
              </a:rPr>
            </a:br>
            <a:r>
              <a:rPr lang="fr-BE" sz="1800" b="1" dirty="0">
                <a:solidFill>
                  <a:srgbClr val="FF0000"/>
                </a:solidFill>
              </a:rPr>
              <a:t>		On compare 2 quartets [A3A2A1A0] et le quartet [B3B2B1B0]. </a:t>
            </a:r>
            <a:r>
              <a:rPr lang="fr-BE" sz="1800" dirty="0"/>
              <a:t>On a commencé </a:t>
            </a:r>
            <a:br>
              <a:rPr lang="fr-BE" sz="1800" dirty="0"/>
            </a:br>
            <a:r>
              <a:rPr lang="fr-BE" sz="1800" dirty="0"/>
              <a:t>		par comparer </a:t>
            </a:r>
            <a:r>
              <a:rPr lang="fr-BE" sz="1800" b="1" dirty="0">
                <a:solidFill>
                  <a:srgbClr val="FF0000"/>
                </a:solidFill>
              </a:rPr>
              <a:t>les A3 et B3 </a:t>
            </a:r>
            <a:r>
              <a:rPr lang="fr-BE" sz="1800" dirty="0"/>
              <a:t>comme ils sont </a:t>
            </a:r>
            <a:r>
              <a:rPr lang="fr-BE" sz="1800" b="1" dirty="0">
                <a:solidFill>
                  <a:srgbClr val="FF0000"/>
                </a:solidFill>
              </a:rPr>
              <a:t>égaux, </a:t>
            </a:r>
            <a:r>
              <a:rPr lang="fr-BE" sz="1800" dirty="0"/>
              <a:t>on  compare les bits du rang</a:t>
            </a:r>
            <a:br>
              <a:rPr lang="fr-BE" sz="1800" dirty="0"/>
            </a:br>
            <a:r>
              <a:rPr lang="fr-BE" sz="1800" dirty="0"/>
              <a:t>		inférieur, à savoir</a:t>
            </a:r>
            <a:r>
              <a:rPr lang="fr-BE" sz="1800" b="1" dirty="0"/>
              <a:t> </a:t>
            </a:r>
            <a:r>
              <a:rPr lang="fr-BE" sz="1800" b="1" dirty="0">
                <a:solidFill>
                  <a:srgbClr val="FF0000"/>
                </a:solidFill>
              </a:rPr>
              <a:t>A2 et B2, </a:t>
            </a:r>
            <a:r>
              <a:rPr lang="fr-BE" sz="1800" dirty="0"/>
              <a:t>dans notre cas</a:t>
            </a:r>
            <a:r>
              <a:rPr lang="fr-BE" sz="1800" b="1" dirty="0">
                <a:solidFill>
                  <a:srgbClr val="FF0000"/>
                </a:solidFill>
              </a:rPr>
              <a:t>, A2&lt;B2 </a:t>
            </a:r>
            <a:r>
              <a:rPr lang="fr-BE" sz="1800" dirty="0"/>
              <a:t>donc le résultat est</a:t>
            </a:r>
            <a:r>
              <a:rPr lang="fr-BE" sz="1800" b="1" dirty="0"/>
              <a:t> </a:t>
            </a:r>
            <a:r>
              <a:rPr lang="fr-BE" sz="1800" b="1" dirty="0">
                <a:solidFill>
                  <a:srgbClr val="FF0000"/>
                </a:solidFill>
              </a:rPr>
              <a:t>A&lt;B.</a:t>
            </a:r>
            <a:br>
              <a:rPr lang="fr-BE" sz="1800" b="1" dirty="0">
                <a:solidFill>
                  <a:srgbClr val="00B050"/>
                </a:solidFill>
              </a:rPr>
            </a:br>
            <a:br>
              <a:rPr lang="fr-BE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	</a:t>
            </a: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6632"/>
            <a:ext cx="4176464" cy="1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D19995E-BFDB-4CD4-BA25-B26A429CC364}"/>
                  </a:ext>
                </a:extLst>
              </p14:cNvPr>
              <p14:cNvContentPartPr/>
              <p14:nvPr/>
            </p14:nvContentPartPr>
            <p14:xfrm>
              <a:off x="8084800" y="3764787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D19995E-BFDB-4CD4-BA25-B26A429CC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0480" y="37604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8F1F03C9-6166-4EF5-B7DC-25BC0BF9A35A}"/>
                  </a:ext>
                </a:extLst>
              </p14:cNvPr>
              <p14:cNvContentPartPr/>
              <p14:nvPr/>
            </p14:nvContentPartPr>
            <p14:xfrm>
              <a:off x="2024560" y="5457507"/>
              <a:ext cx="720" cy="2592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8F1F03C9-6166-4EF5-B7DC-25BC0BF9A3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0240" y="5453187"/>
                <a:ext cx="936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35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0781"/>
            <a:ext cx="4924772" cy="246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739" y="1772816"/>
            <a:ext cx="8903261" cy="4356462"/>
          </a:xfrm>
        </p:spPr>
        <p:txBody>
          <a:bodyPr>
            <a:normAutofit fontScale="90000"/>
          </a:bodyPr>
          <a:lstStyle/>
          <a:p>
            <a:pPr algn="l"/>
            <a:r>
              <a:rPr lang="fr-BE" sz="4000" b="1" dirty="0">
                <a:solidFill>
                  <a:srgbClr val="FF0000"/>
                </a:solidFill>
              </a:rPr>
              <a:t>       </a:t>
            </a:r>
            <a:r>
              <a:rPr lang="fr-BE" sz="4000" b="1" dirty="0">
                <a:solidFill>
                  <a:srgbClr val="00B0F0"/>
                </a:solidFill>
              </a:rPr>
              <a:t>- </a:t>
            </a:r>
            <a:r>
              <a:rPr lang="fr-BE" sz="2700" b="1" dirty="0">
                <a:solidFill>
                  <a:srgbClr val="00B0F0"/>
                </a:solidFill>
              </a:rPr>
              <a:t>Le circuit 74LS85:</a:t>
            </a: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r>
              <a:rPr lang="fr-BE" sz="2200" b="1" dirty="0">
                <a:solidFill>
                  <a:srgbClr val="00B0F0"/>
                </a:solidFill>
              </a:rPr>
              <a:t>	      </a:t>
            </a:r>
            <a:r>
              <a:rPr lang="fr-BE" sz="1800" b="1" dirty="0"/>
              <a:t>Il est composé :</a:t>
            </a:r>
            <a:br>
              <a:rPr lang="fr-BE" sz="1800" b="1" dirty="0"/>
            </a:br>
            <a:r>
              <a:rPr lang="fr-BE" sz="1800" b="1" dirty="0"/>
              <a:t>		</a:t>
            </a:r>
            <a:r>
              <a:rPr lang="fr-BE" sz="1800" b="1" dirty="0">
                <a:solidFill>
                  <a:srgbClr val="FF0000"/>
                </a:solidFill>
              </a:rPr>
              <a:t>8 Entrées</a:t>
            </a:r>
            <a:r>
              <a:rPr lang="fr-BE" sz="1800" b="1" dirty="0"/>
              <a:t>: </a:t>
            </a:r>
            <a:r>
              <a:rPr lang="fr-BE" sz="1800" b="1" dirty="0">
                <a:solidFill>
                  <a:srgbClr val="00B0F0"/>
                </a:solidFill>
              </a:rPr>
              <a:t>2 quartets A </a:t>
            </a:r>
            <a:r>
              <a:rPr lang="fr-BE" sz="1800" b="1" dirty="0"/>
              <a:t>[A3,A2,A1,A0] et </a:t>
            </a:r>
            <a:r>
              <a:rPr lang="fr-BE" sz="1800" b="1" dirty="0">
                <a:solidFill>
                  <a:srgbClr val="00B0F0"/>
                </a:solidFill>
              </a:rPr>
              <a:t>B</a:t>
            </a:r>
            <a:r>
              <a:rPr lang="fr-BE" sz="1800" b="1" dirty="0"/>
              <a:t>[B3,B2,B1,B0]</a:t>
            </a:r>
            <a:br>
              <a:rPr lang="fr-BE" sz="1800" b="1" dirty="0"/>
            </a:br>
            <a:r>
              <a:rPr lang="fr-BE" sz="1800" b="1" dirty="0"/>
              <a:t>		</a:t>
            </a:r>
            <a:r>
              <a:rPr lang="fr-BE" sz="1800" b="1" dirty="0">
                <a:solidFill>
                  <a:srgbClr val="FF0000"/>
                </a:solidFill>
              </a:rPr>
              <a:t>3 Entrées cascades</a:t>
            </a:r>
            <a:r>
              <a:rPr lang="fr-BE" sz="1800" b="1" dirty="0">
                <a:solidFill>
                  <a:srgbClr val="00B0F0"/>
                </a:solidFill>
              </a:rPr>
              <a:t>: I</a:t>
            </a:r>
            <a:r>
              <a:rPr lang="fr-BE" sz="1600" b="1" dirty="0">
                <a:solidFill>
                  <a:srgbClr val="00B0F0"/>
                </a:solidFill>
              </a:rPr>
              <a:t>A&gt;B</a:t>
            </a:r>
            <a:r>
              <a:rPr lang="fr-BE" sz="1800" b="1" dirty="0">
                <a:solidFill>
                  <a:srgbClr val="00B0F0"/>
                </a:solidFill>
              </a:rPr>
              <a:t>, I</a:t>
            </a:r>
            <a:r>
              <a:rPr lang="fr-BE" sz="1600" b="1" dirty="0">
                <a:solidFill>
                  <a:srgbClr val="00B0F0"/>
                </a:solidFill>
              </a:rPr>
              <a:t>A&lt;B</a:t>
            </a:r>
            <a:r>
              <a:rPr lang="fr-BE" sz="1800" b="1" dirty="0">
                <a:solidFill>
                  <a:srgbClr val="00B0F0"/>
                </a:solidFill>
              </a:rPr>
              <a:t> et I</a:t>
            </a:r>
            <a:r>
              <a:rPr lang="fr-BE" sz="1600" b="1" dirty="0">
                <a:solidFill>
                  <a:srgbClr val="00B0F0"/>
                </a:solidFill>
              </a:rPr>
              <a:t>A=B </a:t>
            </a:r>
            <a:r>
              <a:rPr lang="fr-BE" sz="1600" b="1" dirty="0"/>
              <a:t>( PQ? On verra  avec la TDV)</a:t>
            </a:r>
            <a:br>
              <a:rPr lang="fr-BE" sz="1800" b="1" dirty="0"/>
            </a:br>
            <a:r>
              <a:rPr lang="fr-BE" sz="1800" b="1" dirty="0"/>
              <a:t>		</a:t>
            </a:r>
            <a:r>
              <a:rPr lang="fr-BE" sz="1800" b="1" dirty="0">
                <a:solidFill>
                  <a:srgbClr val="FF0000"/>
                </a:solidFill>
              </a:rPr>
              <a:t>3 Sorties</a:t>
            </a:r>
            <a:r>
              <a:rPr lang="fr-BE" sz="1800" b="1" dirty="0"/>
              <a:t>: </a:t>
            </a:r>
            <a:r>
              <a:rPr lang="fr-BE" sz="1800" b="1" dirty="0">
                <a:solidFill>
                  <a:srgbClr val="00B0F0"/>
                </a:solidFill>
              </a:rPr>
              <a:t>O</a:t>
            </a:r>
            <a:r>
              <a:rPr lang="fr-BE" sz="1600" b="1" dirty="0">
                <a:solidFill>
                  <a:srgbClr val="00B0F0"/>
                </a:solidFill>
              </a:rPr>
              <a:t>A&gt;B</a:t>
            </a:r>
            <a:r>
              <a:rPr lang="fr-BE" sz="1800" b="1" dirty="0">
                <a:solidFill>
                  <a:srgbClr val="00B0F0"/>
                </a:solidFill>
              </a:rPr>
              <a:t>, O</a:t>
            </a:r>
            <a:r>
              <a:rPr lang="fr-BE" sz="1600" b="1" dirty="0">
                <a:solidFill>
                  <a:srgbClr val="00B0F0"/>
                </a:solidFill>
              </a:rPr>
              <a:t>A&lt;B</a:t>
            </a:r>
            <a:r>
              <a:rPr lang="fr-BE" sz="1800" b="1" dirty="0">
                <a:solidFill>
                  <a:srgbClr val="00B0F0"/>
                </a:solidFill>
              </a:rPr>
              <a:t> et O</a:t>
            </a:r>
            <a:r>
              <a:rPr lang="fr-BE" sz="1600" b="1" dirty="0">
                <a:solidFill>
                  <a:srgbClr val="00B0F0"/>
                </a:solidFill>
              </a:rPr>
              <a:t>A=B</a:t>
            </a:r>
            <a:br>
              <a:rPr lang="fr-BE" sz="1600" b="1" dirty="0">
                <a:solidFill>
                  <a:srgbClr val="00B0F0"/>
                </a:solidFill>
              </a:rPr>
            </a:br>
            <a:br>
              <a:rPr lang="fr-BE" sz="1600" b="1" dirty="0">
                <a:solidFill>
                  <a:srgbClr val="00B0F0"/>
                </a:solidFill>
              </a:rPr>
            </a:br>
            <a:br>
              <a:rPr lang="fr-BE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	</a:t>
            </a: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6632"/>
            <a:ext cx="4176464" cy="1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7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739" y="1668004"/>
            <a:ext cx="8903261" cy="4356462"/>
          </a:xfrm>
        </p:spPr>
        <p:txBody>
          <a:bodyPr>
            <a:normAutofit fontScale="90000"/>
          </a:bodyPr>
          <a:lstStyle/>
          <a:p>
            <a:pPr algn="l"/>
            <a:r>
              <a:rPr lang="fr-BE" sz="4000" b="1" dirty="0">
                <a:solidFill>
                  <a:srgbClr val="FF0000"/>
                </a:solidFill>
              </a:rPr>
              <a:t>       </a:t>
            </a:r>
            <a:r>
              <a:rPr lang="fr-BE" sz="4000" b="1" dirty="0">
                <a:solidFill>
                  <a:srgbClr val="00B0F0"/>
                </a:solidFill>
              </a:rPr>
              <a:t>- </a:t>
            </a:r>
            <a:r>
              <a:rPr lang="fr-BE" sz="2700" b="1" dirty="0">
                <a:solidFill>
                  <a:srgbClr val="00B0F0"/>
                </a:solidFill>
              </a:rPr>
              <a:t>La table de vérité: </a:t>
            </a:r>
            <a:r>
              <a:rPr lang="fr-BE" sz="1800" dirty="0"/>
              <a:t>(sera toujours donnée en cas d’exercice </a:t>
            </a:r>
            <a:r>
              <a:rPr lang="fr-BE" sz="1800" dirty="0">
                <a:sym typeface="Wingdings" panose="05000000000000000000" pitchFamily="2" charset="2"/>
              </a:rPr>
              <a:t> savoir utiliser)</a:t>
            </a: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1800" dirty="0">
                <a:sym typeface="Wingdings" panose="05000000000000000000" pitchFamily="2" charset="2"/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br>
              <a:rPr lang="fr-BE" sz="2200" b="1" dirty="0">
                <a:solidFill>
                  <a:srgbClr val="00B0F0"/>
                </a:solidFill>
              </a:rPr>
            </a:br>
            <a:r>
              <a:rPr lang="fr-BE" sz="2200" b="1" dirty="0">
                <a:solidFill>
                  <a:srgbClr val="00B0F0"/>
                </a:solidFill>
              </a:rPr>
              <a:t>	</a:t>
            </a:r>
            <a:br>
              <a:rPr lang="fr-BE" sz="1600" b="1" dirty="0">
                <a:solidFill>
                  <a:srgbClr val="00B0F0"/>
                </a:solidFill>
              </a:rPr>
            </a:br>
            <a:br>
              <a:rPr lang="fr-BE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	</a:t>
            </a: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6632"/>
            <a:ext cx="4176464" cy="1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7467160" cy="479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6378A2D3-667C-4334-BF84-AA20E5FA8C38}"/>
                  </a:ext>
                </a:extLst>
              </p14:cNvPr>
              <p14:cNvContentPartPr/>
              <p14:nvPr/>
            </p14:nvContentPartPr>
            <p14:xfrm>
              <a:off x="9519760" y="1438827"/>
              <a:ext cx="48960" cy="252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6378A2D3-667C-4334-BF84-AA20E5FA8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440" y="1434507"/>
                <a:ext cx="576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3C48A99-72AE-49F6-AF71-2424D525F238}"/>
                  </a:ext>
                </a:extLst>
              </p14:cNvPr>
              <p14:cNvContentPartPr/>
              <p14:nvPr/>
            </p14:nvContentPartPr>
            <p14:xfrm>
              <a:off x="5375440" y="2618187"/>
              <a:ext cx="25920" cy="32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3C48A99-72AE-49F6-AF71-2424D525F2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1120" y="2613867"/>
                <a:ext cx="345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FB39EE05-91F6-41EF-8D17-40A292940227}"/>
                  </a:ext>
                </a:extLst>
              </p14:cNvPr>
              <p14:cNvContentPartPr/>
              <p14:nvPr/>
            </p14:nvContentPartPr>
            <p14:xfrm>
              <a:off x="1786960" y="2928507"/>
              <a:ext cx="14760" cy="82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FB39EE05-91F6-41EF-8D17-40A2929402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2640" y="2924187"/>
                <a:ext cx="234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F0AADB6C-A6A4-4C71-ACCC-E820FF0AC517}"/>
                  </a:ext>
                </a:extLst>
              </p14:cNvPr>
              <p14:cNvContentPartPr/>
              <p14:nvPr/>
            </p14:nvContentPartPr>
            <p14:xfrm>
              <a:off x="5831560" y="2963067"/>
              <a:ext cx="29160" cy="75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F0AADB6C-A6A4-4C71-ACCC-E820FF0AC5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7240" y="2958747"/>
                <a:ext cx="378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80B1D948-7D41-4A30-AB98-A24AF89AFC91}"/>
                  </a:ext>
                </a:extLst>
              </p14:cNvPr>
              <p14:cNvContentPartPr/>
              <p14:nvPr/>
            </p14:nvContentPartPr>
            <p14:xfrm>
              <a:off x="3724120" y="4349787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80B1D948-7D41-4A30-AB98-A24AF89AFC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9800" y="434546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7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21" y="1484784"/>
            <a:ext cx="8903261" cy="4356462"/>
          </a:xfrm>
        </p:spPr>
        <p:txBody>
          <a:bodyPr>
            <a:normAutofit fontScale="90000"/>
          </a:bodyPr>
          <a:lstStyle/>
          <a:p>
            <a:pPr algn="l"/>
            <a:r>
              <a:rPr lang="fr-BE" sz="4000" b="1" dirty="0">
                <a:solidFill>
                  <a:srgbClr val="FF0000"/>
                </a:solidFill>
              </a:rPr>
              <a:t>2</a:t>
            </a:r>
            <a:r>
              <a:rPr lang="fr-BE" sz="3600" b="1" dirty="0">
                <a:solidFill>
                  <a:srgbClr val="FF0000"/>
                </a:solidFill>
              </a:rPr>
              <a:t>. Manipulation – simulations</a:t>
            </a:r>
            <a:br>
              <a:rPr lang="fr-BE" sz="36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r>
              <a:rPr lang="fr-BE" sz="2400" b="1" dirty="0">
                <a:solidFill>
                  <a:srgbClr val="00B0F0"/>
                </a:solidFill>
              </a:rPr>
              <a:t>- Brochage</a:t>
            </a: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r>
              <a:rPr lang="fr-BE" sz="2400" b="1" dirty="0">
                <a:solidFill>
                  <a:srgbClr val="00B0F0"/>
                </a:solidFill>
              </a:rPr>
              <a:t>              - comparaison de 2 quartets</a:t>
            </a: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2400" b="1" dirty="0">
                <a:solidFill>
                  <a:srgbClr val="00B0F0"/>
                </a:solidFill>
              </a:rPr>
            </a:b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      </a:t>
            </a:r>
            <a:br>
              <a:rPr lang="fr-BE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B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	</a:t>
            </a: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6632"/>
            <a:ext cx="4176464" cy="1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13" y="2060848"/>
            <a:ext cx="1769062" cy="14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11850"/>
            <a:ext cx="3319109" cy="217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427984" y="4206698"/>
            <a:ext cx="4008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On positionne les entrées cascades:</a:t>
            </a:r>
          </a:p>
          <a:p>
            <a:r>
              <a:rPr lang="fr-BE" b="1" dirty="0">
                <a:solidFill>
                  <a:srgbClr val="00B0F0"/>
                </a:solidFill>
              </a:rPr>
              <a:t>I</a:t>
            </a:r>
            <a:r>
              <a:rPr lang="fr-BE" sz="1400" b="1" dirty="0">
                <a:solidFill>
                  <a:srgbClr val="00B0F0"/>
                </a:solidFill>
              </a:rPr>
              <a:t>A&gt;B </a:t>
            </a:r>
            <a:r>
              <a:rPr lang="fr-BE" sz="1600" b="1" dirty="0">
                <a:solidFill>
                  <a:srgbClr val="00B0F0"/>
                </a:solidFill>
              </a:rPr>
              <a:t>, I</a:t>
            </a:r>
            <a:r>
              <a:rPr lang="fr-BE" sz="1400" b="1" dirty="0">
                <a:solidFill>
                  <a:srgbClr val="00B0F0"/>
                </a:solidFill>
              </a:rPr>
              <a:t>A&gt;B</a:t>
            </a:r>
            <a:r>
              <a:rPr lang="fr-BE" b="1" dirty="0">
                <a:solidFill>
                  <a:srgbClr val="00B0F0"/>
                </a:solidFill>
              </a:rPr>
              <a:t> à la masse et I</a:t>
            </a:r>
            <a:r>
              <a:rPr lang="fr-BE" sz="1400" b="1" dirty="0">
                <a:solidFill>
                  <a:srgbClr val="00B0F0"/>
                </a:solidFill>
              </a:rPr>
              <a:t>A=B au + Vcc</a:t>
            </a:r>
          </a:p>
          <a:p>
            <a:r>
              <a:rPr lang="fr-BE" sz="1600" b="1" dirty="0"/>
              <a:t>Car dans le cas de l’égalité du quartet, ce </a:t>
            </a:r>
          </a:p>
          <a:p>
            <a:r>
              <a:rPr lang="fr-BE" sz="1600" b="1" dirty="0"/>
              <a:t>sont les entrées cascades qui déterminent le </a:t>
            </a:r>
          </a:p>
          <a:p>
            <a:r>
              <a:rPr lang="fr-BE" sz="1600" b="1" dirty="0"/>
              <a:t>Résultat et comme il n’y a qu’un circuit, c’est </a:t>
            </a:r>
          </a:p>
          <a:p>
            <a:r>
              <a:rPr lang="fr-BE" sz="1600" b="1" dirty="0"/>
              <a:t>logique d’activer l’égalité!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5879BD0-682A-4CCC-96F8-ED30E585FDCE}"/>
                  </a:ext>
                </a:extLst>
              </p14:cNvPr>
              <p14:cNvContentPartPr/>
              <p14:nvPr/>
            </p14:nvContentPartPr>
            <p14:xfrm>
              <a:off x="5532431" y="2674855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5879BD0-682A-4CCC-96F8-ED30E585FD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8111" y="267053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2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772400" cy="1470025"/>
          </a:xfrm>
        </p:spPr>
        <p:txBody>
          <a:bodyPr/>
          <a:lstStyle/>
          <a:p>
            <a:pPr algn="l"/>
            <a:r>
              <a:rPr lang="fr-BE" sz="2400" b="1" dirty="0">
                <a:solidFill>
                  <a:srgbClr val="00B0F0"/>
                </a:solidFill>
              </a:rPr>
              <a:t>-</a:t>
            </a:r>
            <a:r>
              <a:rPr lang="fr-BE" b="1" dirty="0">
                <a:solidFill>
                  <a:srgbClr val="00B0F0"/>
                </a:solidFill>
              </a:rPr>
              <a:t> </a:t>
            </a:r>
            <a:r>
              <a:rPr lang="fr-BE" sz="2400" b="1" dirty="0">
                <a:solidFill>
                  <a:srgbClr val="00B0F0"/>
                </a:solidFill>
              </a:rPr>
              <a:t>simulation</a:t>
            </a:r>
            <a:br>
              <a:rPr lang="fr-BE" b="1" dirty="0">
                <a:solidFill>
                  <a:srgbClr val="00B0F0"/>
                </a:solidFill>
              </a:rPr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977657" cy="4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49" y="2276872"/>
            <a:ext cx="2571271" cy="286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5120803" cy="79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6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1424248"/>
            <a:ext cx="670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00B0F0"/>
                </a:solidFill>
              </a:rPr>
              <a:t> - comparaison de 2 octets</a:t>
            </a:r>
            <a:r>
              <a:rPr lang="fr-BE" dirty="0"/>
              <a:t>: PF pour Poids Fort et pf pour poids faible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206084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/>
              <a:t>Comparer l’octet A (vert </a:t>
            </a:r>
            <a:r>
              <a:rPr lang="fr-BE" b="1" dirty="0">
                <a:solidFill>
                  <a:srgbClr val="009E47"/>
                </a:solidFill>
              </a:rPr>
              <a:t>foncé pour PF </a:t>
            </a:r>
            <a:r>
              <a:rPr lang="fr-BE" b="1" dirty="0"/>
              <a:t>et</a:t>
            </a:r>
            <a:r>
              <a:rPr lang="fr-BE" b="1" dirty="0">
                <a:solidFill>
                  <a:srgbClr val="92D050"/>
                </a:solidFill>
              </a:rPr>
              <a:t> clair pour pf</a:t>
            </a:r>
            <a:r>
              <a:rPr lang="fr-BE" b="1" dirty="0"/>
              <a:t> ) et l’octet </a:t>
            </a:r>
            <a:r>
              <a:rPr lang="fr-BE" b="1" dirty="0">
                <a:solidFill>
                  <a:srgbClr val="9933FF"/>
                </a:solidFill>
              </a:rPr>
              <a:t>B(mauve pour PF</a:t>
            </a:r>
            <a:r>
              <a:rPr lang="fr-BE" b="1" dirty="0"/>
              <a:t> et 							</a:t>
            </a:r>
            <a:r>
              <a:rPr lang="fr-BE" b="1" dirty="0">
                <a:solidFill>
                  <a:srgbClr val="FF66FF"/>
                </a:solidFill>
              </a:rPr>
              <a:t>rose pour pf</a:t>
            </a:r>
            <a:r>
              <a:rPr lang="fr-BE" b="1" dirty="0"/>
              <a:t>)</a:t>
            </a:r>
          </a:p>
          <a:p>
            <a:r>
              <a:rPr lang="fr-BE" b="1" dirty="0"/>
              <a:t>	</a:t>
            </a:r>
            <a:r>
              <a:rPr lang="fr-BE" dirty="0"/>
              <a:t>= Comparer </a:t>
            </a:r>
            <a:r>
              <a:rPr lang="fr-BE" b="1" dirty="0">
                <a:solidFill>
                  <a:srgbClr val="009E47"/>
                </a:solidFill>
              </a:rPr>
              <a:t>quartet PFA </a:t>
            </a:r>
            <a:r>
              <a:rPr lang="fr-BE" dirty="0"/>
              <a:t>, </a:t>
            </a:r>
            <a:r>
              <a:rPr lang="fr-BE" b="1" dirty="0">
                <a:solidFill>
                  <a:srgbClr val="92D050"/>
                </a:solidFill>
              </a:rPr>
              <a:t>quartet </a:t>
            </a:r>
            <a:r>
              <a:rPr lang="fr-BE" b="1" dirty="0" err="1">
                <a:solidFill>
                  <a:srgbClr val="92D050"/>
                </a:solidFill>
              </a:rPr>
              <a:t>pfA</a:t>
            </a:r>
            <a:r>
              <a:rPr lang="fr-BE" b="1" dirty="0">
                <a:solidFill>
                  <a:srgbClr val="92D050"/>
                </a:solidFill>
              </a:rPr>
              <a:t> </a:t>
            </a:r>
            <a:r>
              <a:rPr lang="fr-BE" dirty="0"/>
              <a:t>et </a:t>
            </a:r>
            <a:r>
              <a:rPr lang="fr-BE" b="1" dirty="0">
                <a:solidFill>
                  <a:srgbClr val="9933FF"/>
                </a:solidFill>
              </a:rPr>
              <a:t>quartet PFB </a:t>
            </a:r>
            <a:r>
              <a:rPr lang="fr-BE" dirty="0"/>
              <a:t>et </a:t>
            </a:r>
            <a:r>
              <a:rPr lang="fr-BE" b="1" dirty="0">
                <a:solidFill>
                  <a:srgbClr val="FF66FF"/>
                </a:solidFill>
              </a:rPr>
              <a:t>quartet </a:t>
            </a:r>
            <a:r>
              <a:rPr lang="fr-BE" b="1" dirty="0" err="1">
                <a:solidFill>
                  <a:srgbClr val="FF66FF"/>
                </a:solidFill>
              </a:rPr>
              <a:t>pfB</a:t>
            </a:r>
            <a:endParaRPr lang="fr-BE" b="1" dirty="0">
              <a:solidFill>
                <a:srgbClr val="FF66FF"/>
              </a:solidFill>
            </a:endParaRPr>
          </a:p>
          <a:p>
            <a:r>
              <a:rPr lang="fr-BE" dirty="0"/>
              <a:t> 	= comparer </a:t>
            </a:r>
            <a:r>
              <a:rPr lang="fr-BE" b="1" dirty="0" err="1">
                <a:solidFill>
                  <a:srgbClr val="00B050"/>
                </a:solidFill>
              </a:rPr>
              <a:t>PFA</a:t>
            </a:r>
            <a:r>
              <a:rPr lang="fr-BE" b="1" dirty="0" err="1"/>
              <a:t>,</a:t>
            </a:r>
            <a:r>
              <a:rPr lang="fr-BE" b="1" dirty="0" err="1">
                <a:solidFill>
                  <a:srgbClr val="92D050"/>
                </a:solidFill>
              </a:rPr>
              <a:t>pfA</a:t>
            </a:r>
            <a:r>
              <a:rPr lang="fr-BE" b="1" dirty="0"/>
              <a:t> </a:t>
            </a:r>
            <a:r>
              <a:rPr lang="fr-BE" dirty="0"/>
              <a:t>et </a:t>
            </a:r>
            <a:r>
              <a:rPr lang="fr-BE" b="1" dirty="0" err="1">
                <a:solidFill>
                  <a:srgbClr val="9933FF"/>
                </a:solidFill>
              </a:rPr>
              <a:t>PFB</a:t>
            </a:r>
            <a:r>
              <a:rPr lang="fr-BE" b="1" dirty="0" err="1"/>
              <a:t>,</a:t>
            </a:r>
            <a:r>
              <a:rPr lang="fr-BE" b="1" dirty="0" err="1">
                <a:solidFill>
                  <a:srgbClr val="FF66FF"/>
                </a:solidFill>
              </a:rPr>
              <a:t>pfB</a:t>
            </a:r>
            <a:endParaRPr lang="fr-BE" b="1" dirty="0">
              <a:solidFill>
                <a:srgbClr val="FF66FF"/>
              </a:solidFill>
            </a:endParaRPr>
          </a:p>
          <a:p>
            <a:r>
              <a:rPr lang="fr-BE" dirty="0"/>
              <a:t> 	= comparer [ </a:t>
            </a:r>
            <a:r>
              <a:rPr lang="fr-BE" b="1" dirty="0">
                <a:solidFill>
                  <a:srgbClr val="009E47"/>
                </a:solidFill>
              </a:rPr>
              <a:t>A7A6A5A4</a:t>
            </a:r>
            <a:r>
              <a:rPr lang="fr-BE" b="1" dirty="0"/>
              <a:t> </a:t>
            </a:r>
            <a:r>
              <a:rPr lang="fr-BE" b="1" dirty="0">
                <a:solidFill>
                  <a:srgbClr val="92D050"/>
                </a:solidFill>
              </a:rPr>
              <a:t>A3A2A1A0</a:t>
            </a:r>
            <a:r>
              <a:rPr lang="fr-BE" dirty="0"/>
              <a:t>] et [</a:t>
            </a:r>
            <a:r>
              <a:rPr lang="fr-BE" b="1" dirty="0">
                <a:solidFill>
                  <a:srgbClr val="9933FF"/>
                </a:solidFill>
              </a:rPr>
              <a:t>B7B6B5B4</a:t>
            </a:r>
            <a:r>
              <a:rPr lang="fr-BE" b="1" dirty="0">
                <a:solidFill>
                  <a:srgbClr val="FF66FF"/>
                </a:solidFill>
              </a:rPr>
              <a:t> B3B2B1B0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Nous allons donc utiliser 2 CI , 1 pour les pf et l’autre pour les PF</a:t>
            </a:r>
          </a:p>
          <a:p>
            <a:r>
              <a:rPr lang="fr-BE" dirty="0"/>
              <a:t>         Nous raccorderons </a:t>
            </a:r>
            <a:r>
              <a:rPr lang="fr-BE" b="1" dirty="0">
                <a:solidFill>
                  <a:srgbClr val="FF0000"/>
                </a:solidFill>
              </a:rPr>
              <a:t>les sorties pf aux entrées cascades des PF </a:t>
            </a:r>
          </a:p>
          <a:p>
            <a:r>
              <a:rPr lang="fr-BE" dirty="0">
                <a:solidFill>
                  <a:srgbClr val="FF0000"/>
                </a:solidFill>
              </a:rPr>
              <a:t>         </a:t>
            </a:r>
            <a:r>
              <a:rPr lang="fr-BE" sz="2400" b="1" dirty="0">
                <a:solidFill>
                  <a:srgbClr val="FF0000"/>
                </a:solidFill>
              </a:rPr>
              <a:t>Pourquoi?</a:t>
            </a:r>
          </a:p>
          <a:p>
            <a:pPr marL="355600" indent="-355600"/>
            <a:r>
              <a:rPr lang="fr-BE" dirty="0">
                <a:solidFill>
                  <a:srgbClr val="FF0000"/>
                </a:solidFill>
              </a:rPr>
              <a:t>    	  	</a:t>
            </a:r>
            <a:r>
              <a:rPr lang="fr-BE" dirty="0"/>
              <a:t>Etant donné que l’on </a:t>
            </a:r>
            <a:r>
              <a:rPr lang="fr-BE" dirty="0">
                <a:solidFill>
                  <a:srgbClr val="FF0000"/>
                </a:solidFill>
              </a:rPr>
              <a:t>compare d’abord les </a:t>
            </a:r>
            <a:r>
              <a:rPr lang="fr-BE" b="1" dirty="0">
                <a:solidFill>
                  <a:srgbClr val="FF0000"/>
                </a:solidFill>
              </a:rPr>
              <a:t>poids forts PF</a:t>
            </a:r>
            <a:r>
              <a:rPr lang="fr-BE" dirty="0">
                <a:solidFill>
                  <a:srgbClr val="FF0000"/>
                </a:solidFill>
              </a:rPr>
              <a:t>, dans le cas de leur 	égalité, ce sera la comparaison des </a:t>
            </a:r>
            <a:r>
              <a:rPr lang="fr-BE" b="1" dirty="0">
                <a:solidFill>
                  <a:srgbClr val="FF0000"/>
                </a:solidFill>
              </a:rPr>
              <a:t>poids faibles pf </a:t>
            </a:r>
            <a:r>
              <a:rPr lang="fr-BE" dirty="0">
                <a:solidFill>
                  <a:srgbClr val="FF0000"/>
                </a:solidFill>
              </a:rPr>
              <a:t> qui déterminera le 	résultat </a:t>
            </a:r>
            <a:r>
              <a:rPr lang="fr-BE" dirty="0"/>
              <a:t>(évidemment, les entrées cascades des pf seront raccordées comme 	précédemment!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80767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201571" cy="11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0" y="1145650"/>
            <a:ext cx="6815139" cy="360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51257" y="294978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solidFill>
                  <a:srgbClr val="FF0000"/>
                </a:solidFill>
              </a:rPr>
              <a:t>pf                              </a:t>
            </a:r>
            <a:r>
              <a:rPr lang="fr-BE" sz="3600" b="1" dirty="0" err="1">
                <a:solidFill>
                  <a:srgbClr val="FF0000"/>
                </a:solidFill>
              </a:rPr>
              <a:t>PF</a:t>
            </a:r>
            <a:endParaRPr lang="fr-BE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81621" y="1556540"/>
            <a:ext cx="20882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375493" y="1569796"/>
            <a:ext cx="20882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334184" y="1145650"/>
            <a:ext cx="360040" cy="226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 flipH="1" flipV="1">
            <a:off x="4499992" y="5013175"/>
            <a:ext cx="194231" cy="117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Ellipse 13"/>
          <p:cNvSpPr/>
          <p:nvPr/>
        </p:nvSpPr>
        <p:spPr>
          <a:xfrm>
            <a:off x="4126005" y="1219542"/>
            <a:ext cx="360040" cy="226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219747" y="1891066"/>
            <a:ext cx="1044116" cy="216024"/>
          </a:xfrm>
          <a:prstGeom prst="rect">
            <a:avLst/>
          </a:prstGeom>
          <a:solidFill>
            <a:srgbClr val="FF66FF">
              <a:alpha val="12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2123728" y="1911078"/>
            <a:ext cx="1044116" cy="216024"/>
          </a:xfrm>
          <a:prstGeom prst="rect">
            <a:avLst/>
          </a:prstGeom>
          <a:solidFill>
            <a:srgbClr val="9FFFCA">
              <a:alpha val="17255"/>
            </a:srgbClr>
          </a:solidFill>
          <a:ln>
            <a:solidFill>
              <a:srgbClr val="75FF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5292080" y="1949375"/>
            <a:ext cx="1044116" cy="216024"/>
          </a:xfrm>
          <a:prstGeom prst="rect">
            <a:avLst/>
          </a:prstGeom>
          <a:solidFill>
            <a:srgbClr val="009E47">
              <a:alpha val="17647"/>
            </a:srgbClr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6419609" y="1949375"/>
            <a:ext cx="1044116" cy="216024"/>
          </a:xfrm>
          <a:prstGeom prst="rect">
            <a:avLst/>
          </a:prstGeom>
          <a:solidFill>
            <a:srgbClr val="9933FF">
              <a:alpha val="21000"/>
            </a:srgb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/>
          <p:cNvSpPr/>
          <p:nvPr/>
        </p:nvSpPr>
        <p:spPr>
          <a:xfrm>
            <a:off x="4666604" y="1258796"/>
            <a:ext cx="360040" cy="226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Ellipse 19"/>
          <p:cNvSpPr/>
          <p:nvPr/>
        </p:nvSpPr>
        <p:spPr>
          <a:xfrm>
            <a:off x="4114077" y="4509120"/>
            <a:ext cx="360040" cy="226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79512" y="4501104"/>
            <a:ext cx="1325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/>
              <a:t>Consignes</a:t>
            </a:r>
            <a:r>
              <a:rPr lang="fr-BE" sz="1600" dirty="0"/>
              <a:t>: étant donné que nous n’avons pas 16 switches  à notre disposition sur la plaquette didactique, </a:t>
            </a:r>
          </a:p>
          <a:p>
            <a:r>
              <a:rPr lang="fr-BE" sz="1600" dirty="0"/>
              <a:t>       nous pouvons utiliser l’astuce suivante: raccorder 1 quartet ensemble à 1 switch: nous n’aurons besoin</a:t>
            </a:r>
          </a:p>
          <a:p>
            <a:r>
              <a:rPr lang="fr-BE" sz="1600" dirty="0"/>
              <a:t>       que de 4 switches pour la manipulation. Donc, nous n’aurons que des comparaisons entre  FF,0F,F0,00 !</a:t>
            </a:r>
          </a:p>
        </p:txBody>
      </p:sp>
      <p:pic>
        <p:nvPicPr>
          <p:cNvPr id="5126" name="Picture 6" descr="C:\Users\vande\AppData\Local\Temp\SNAGHTML3ca735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97" y="5436215"/>
            <a:ext cx="4348082" cy="9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lipse 23"/>
          <p:cNvSpPr/>
          <p:nvPr/>
        </p:nvSpPr>
        <p:spPr>
          <a:xfrm>
            <a:off x="4288117" y="4387958"/>
            <a:ext cx="360040" cy="226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Rectangle 24"/>
          <p:cNvSpPr/>
          <p:nvPr/>
        </p:nvSpPr>
        <p:spPr>
          <a:xfrm>
            <a:off x="3360673" y="5712598"/>
            <a:ext cx="1044116" cy="216024"/>
          </a:xfrm>
          <a:prstGeom prst="rect">
            <a:avLst/>
          </a:prstGeom>
          <a:solidFill>
            <a:srgbClr val="009E47">
              <a:alpha val="17647"/>
            </a:srgbClr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/>
          <p:cNvSpPr/>
          <p:nvPr/>
        </p:nvSpPr>
        <p:spPr>
          <a:xfrm>
            <a:off x="3360673" y="6185963"/>
            <a:ext cx="1044116" cy="216024"/>
          </a:xfrm>
          <a:prstGeom prst="rect">
            <a:avLst/>
          </a:prstGeom>
          <a:solidFill>
            <a:srgbClr val="9933FF">
              <a:alpha val="21000"/>
            </a:srgb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3360673" y="5929967"/>
            <a:ext cx="1044116" cy="216024"/>
          </a:xfrm>
          <a:prstGeom prst="rect">
            <a:avLst/>
          </a:prstGeom>
          <a:solidFill>
            <a:srgbClr val="FF66FF">
              <a:alpha val="12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3360673" y="5436215"/>
            <a:ext cx="1044116" cy="216024"/>
          </a:xfrm>
          <a:prstGeom prst="rect">
            <a:avLst/>
          </a:prstGeom>
          <a:solidFill>
            <a:srgbClr val="9FFFCA">
              <a:alpha val="17255"/>
            </a:srgbClr>
          </a:solidFill>
          <a:ln>
            <a:solidFill>
              <a:srgbClr val="75FF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76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5" y="107590"/>
            <a:ext cx="4030751" cy="11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9853"/>
            <a:ext cx="8077350" cy="469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678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Affichage à l'écran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Thème Office</vt:lpstr>
      <vt:lpstr>TP5:  Comparateur intégré</vt:lpstr>
      <vt:lpstr>1. Explications théoriques       - Principe d’une comparaison de 2 nombres:    Quel est le nombre le plus grand entre 5234 et 1000 ?   5234 me répondrez vous!   Inconsciemment, vous avez comparé le chiffre le plus significatif: c’est-à-dire 5 et 1.   Et comme  5&gt;1, le nombre 5234 est le plus grand. Il en est de même pour la    comparaison des nombres binaires. (quartets, octets… )     Quel est le nombre le plus grand entre A=1000 et B=0111 en binaire ?      1000 puisque le bit le + indicatif (MSB) est &gt;.Donc le quartet A    Quel est le nombre le plus grand entre  A=0011 et B=0100 en binaire ?    C’est le quartet B=0100! Bravo! PQ?    On compare 2 quartets [A3A2A1A0] et le quartet [B3B2B1B0]. On a commencé    par comparer les A3 et B3 comme ils sont égaux, on  compare les bits du rang   inférieur, à savoir A2 et B2, dans notre cas, A2&lt;B2 donc le résultat est A&lt;B.       </vt:lpstr>
      <vt:lpstr>       - Le circuit 74LS85:               Il est composé :   8 Entrées: 2 quartets A [A3,A2,A1,A0] et B[B3,B2,B1,B0]   3 Entrées cascades: IA&gt;B, IA&lt;B et IA=B ( PQ? On verra  avec la TDV)   3 Sorties: OA&gt;B, OA&lt;B et OA=B        </vt:lpstr>
      <vt:lpstr>       - La table de vérité: (sera toujours donnée en cas d’exercice  savoir utiliser)                        </vt:lpstr>
      <vt:lpstr>2. Manipulation – simulations  - Brochage                   - comparaison de 2 quartets                </vt:lpstr>
      <vt:lpstr>- simulation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31</cp:revision>
  <dcterms:created xsi:type="dcterms:W3CDTF">2020-03-23T07:25:12Z</dcterms:created>
  <dcterms:modified xsi:type="dcterms:W3CDTF">2023-03-06T09:19:18Z</dcterms:modified>
</cp:coreProperties>
</file>