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be35aa0bc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be35aa0bc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be35aa0bc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be35aa0bc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be35aa0bc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be35aa0bc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be35aa0bc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be35aa0bc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e35aa0bc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be35aa0bc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be5cbd5ac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be5cbd5ac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e35aa0bc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be35aa0bc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be5cbd5a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be5cbd5a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be5cbd5ac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be5cbd5ac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925" y="65625"/>
            <a:ext cx="5077875" cy="50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42853"/>
            <a:ext cx="8991600" cy="5057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203325" y="577200"/>
            <a:ext cx="426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820">
                <a:solidFill>
                  <a:srgbClr val="000000"/>
                </a:solidFill>
              </a:rPr>
              <a:t>Tentang</a:t>
            </a:r>
            <a:r>
              <a:rPr lang="id" sz="2820">
                <a:solidFill>
                  <a:srgbClr val="000000"/>
                </a:solidFill>
              </a:rPr>
              <a:t> </a:t>
            </a:r>
            <a:r>
              <a:rPr lang="id" sz="2820">
                <a:solidFill>
                  <a:srgbClr val="3D9ABD"/>
                </a:solidFill>
              </a:rPr>
              <a:t>Hai-SiG</a:t>
            </a:r>
            <a:endParaRPr sz="2820">
              <a:solidFill>
                <a:srgbClr val="3D9ABD"/>
              </a:solidFill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203325" y="3042525"/>
            <a:ext cx="8361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700"/>
              <a:t>Indonesia memiliki 275 juta jiwa penduduk yang saling terhubung dengan komunikasi. berdasarkan data PPLS 2008 terdapat sekitar </a:t>
            </a:r>
            <a:r>
              <a:rPr lang="id" sz="1700">
                <a:solidFill>
                  <a:srgbClr val="3D9ABD"/>
                </a:solidFill>
              </a:rPr>
              <a:t>260 ribu </a:t>
            </a:r>
            <a:r>
              <a:rPr lang="id" sz="1700"/>
              <a:t>orang tuna rungu/wicara,  namun terdapat permasalahan ketika seseorang berkomunikasi dengan seorang tuna rungu/wicara dalam menerjemahkan bahasa isyarat. Hal ini disebabkan karena kurangnya pengetahuan tentang bahasa isyarat. </a:t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7474" y="936300"/>
            <a:ext cx="2949051" cy="22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03325" y="1825200"/>
            <a:ext cx="4853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800">
                <a:solidFill>
                  <a:schemeClr val="dk1"/>
                </a:solidFill>
              </a:rPr>
              <a:t>Sebagai solusi </a:t>
            </a:r>
            <a:r>
              <a:rPr b="1" lang="id" sz="1800">
                <a:solidFill>
                  <a:srgbClr val="3D9ABD"/>
                </a:solidFill>
              </a:rPr>
              <a:t>Hai-Sig</a:t>
            </a:r>
            <a:r>
              <a:rPr b="1" lang="id" sz="1800">
                <a:solidFill>
                  <a:schemeClr val="dk1"/>
                </a:solidFill>
              </a:rPr>
              <a:t> </a:t>
            </a:r>
            <a:r>
              <a:rPr lang="id" sz="1800">
                <a:solidFill>
                  <a:schemeClr val="dk1"/>
                </a:solidFill>
              </a:rPr>
              <a:t>hadir sebagai implementasi Machine Learning untuk mengidentifikasi bahasa isyarat dan memudahkan dalam penerjemahan bahasa isyarat.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" name="Google Shape;67;p15"/>
          <p:cNvSpPr txBox="1"/>
          <p:nvPr/>
        </p:nvSpPr>
        <p:spPr>
          <a:xfrm>
            <a:off x="203325" y="577200"/>
            <a:ext cx="426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820">
                <a:solidFill>
                  <a:srgbClr val="000000"/>
                </a:solidFill>
              </a:rPr>
              <a:t>Tentang</a:t>
            </a:r>
            <a:r>
              <a:rPr lang="id" sz="2820">
                <a:solidFill>
                  <a:srgbClr val="000000"/>
                </a:solidFill>
              </a:rPr>
              <a:t> </a:t>
            </a:r>
            <a:r>
              <a:rPr lang="id" sz="2820">
                <a:solidFill>
                  <a:srgbClr val="3D9ABD"/>
                </a:solidFill>
              </a:rPr>
              <a:t>Hai-SiG</a:t>
            </a:r>
            <a:endParaRPr sz="2820">
              <a:solidFill>
                <a:srgbClr val="3D9ABD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100" y="1162263"/>
            <a:ext cx="3758600" cy="281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Proses Yang Mudah &amp; Cepat Menggunakan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3D9ABD"/>
                </a:solidFill>
              </a:rPr>
              <a:t>Hai-SiG</a:t>
            </a:r>
            <a:r>
              <a:rPr b="1" lang="id"/>
              <a:t> </a:t>
            </a:r>
            <a:endParaRPr b="1"/>
          </a:p>
        </p:txBody>
      </p:sp>
      <p:grpSp>
        <p:nvGrpSpPr>
          <p:cNvPr id="74" name="Google Shape;74;p16"/>
          <p:cNvGrpSpPr/>
          <p:nvPr/>
        </p:nvGrpSpPr>
        <p:grpSpPr>
          <a:xfrm>
            <a:off x="430775" y="1959125"/>
            <a:ext cx="2922300" cy="2574900"/>
            <a:chOff x="430775" y="2187725"/>
            <a:chExt cx="2922300" cy="2574900"/>
          </a:xfrm>
        </p:grpSpPr>
        <p:pic>
          <p:nvPicPr>
            <p:cNvPr id="75" name="Google Shape;7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04200" y="2187725"/>
              <a:ext cx="975450" cy="6434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16"/>
            <p:cNvSpPr txBox="1"/>
            <p:nvPr/>
          </p:nvSpPr>
          <p:spPr>
            <a:xfrm>
              <a:off x="1067650" y="3100325"/>
              <a:ext cx="1648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Upload</a:t>
              </a:r>
              <a:endParaRPr b="1"/>
            </a:p>
          </p:txBody>
        </p:sp>
        <p:sp>
          <p:nvSpPr>
            <p:cNvPr id="77" name="Google Shape;77;p16"/>
            <p:cNvSpPr txBox="1"/>
            <p:nvPr/>
          </p:nvSpPr>
          <p:spPr>
            <a:xfrm>
              <a:off x="430775" y="3500525"/>
              <a:ext cx="2922300" cy="12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Kemudahan untuk menerjemahkan melalui gambar. Cukup pilih tombol upload, kemudian pilih gambar yang akan diterjemahkan. </a:t>
              </a:r>
              <a:endParaRPr/>
            </a:p>
          </p:txBody>
        </p:sp>
      </p:grpSp>
      <p:grpSp>
        <p:nvGrpSpPr>
          <p:cNvPr id="78" name="Google Shape;78;p16"/>
          <p:cNvGrpSpPr/>
          <p:nvPr/>
        </p:nvGrpSpPr>
        <p:grpSpPr>
          <a:xfrm>
            <a:off x="3447150" y="1815525"/>
            <a:ext cx="2249700" cy="2718500"/>
            <a:chOff x="3447150" y="2044125"/>
            <a:chExt cx="2249700" cy="2718500"/>
          </a:xfrm>
        </p:grpSpPr>
        <p:pic>
          <p:nvPicPr>
            <p:cNvPr id="79" name="Google Shape;7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06699" y="2044125"/>
              <a:ext cx="930600" cy="930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16"/>
            <p:cNvSpPr txBox="1"/>
            <p:nvPr/>
          </p:nvSpPr>
          <p:spPr>
            <a:xfrm>
              <a:off x="3778250" y="3100325"/>
              <a:ext cx="1549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Penerjemahan</a:t>
              </a:r>
              <a:endParaRPr b="1"/>
            </a:p>
          </p:txBody>
        </p:sp>
        <p:sp>
          <p:nvSpPr>
            <p:cNvPr id="81" name="Google Shape;81;p16"/>
            <p:cNvSpPr txBox="1"/>
            <p:nvPr/>
          </p:nvSpPr>
          <p:spPr>
            <a:xfrm>
              <a:off x="3447150" y="3500525"/>
              <a:ext cx="2249700" cy="12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rgbClr val="3D9ABD"/>
                  </a:solidFill>
                </a:rPr>
                <a:t>Hai-SiG</a:t>
              </a:r>
              <a:r>
                <a:rPr lang="id"/>
                <a:t> memiliki akurasi model yang sangat baik, sehingga proses penerjemahan akan berjalan secara cepat.</a:t>
              </a:r>
              <a:endParaRPr/>
            </a:p>
          </p:txBody>
        </p:sp>
      </p:grpSp>
      <p:grpSp>
        <p:nvGrpSpPr>
          <p:cNvPr id="82" name="Google Shape;82;p16"/>
          <p:cNvGrpSpPr/>
          <p:nvPr/>
        </p:nvGrpSpPr>
        <p:grpSpPr>
          <a:xfrm>
            <a:off x="6058775" y="1552900"/>
            <a:ext cx="2117400" cy="2981125"/>
            <a:chOff x="6058775" y="1781500"/>
            <a:chExt cx="2117400" cy="2981125"/>
          </a:xfrm>
        </p:grpSpPr>
        <p:pic>
          <p:nvPicPr>
            <p:cNvPr id="83" name="Google Shape;83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89550" y="1781500"/>
              <a:ext cx="1455850" cy="1455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6"/>
            <p:cNvSpPr txBox="1"/>
            <p:nvPr/>
          </p:nvSpPr>
          <p:spPr>
            <a:xfrm>
              <a:off x="6584525" y="3100325"/>
              <a:ext cx="1065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Selesai</a:t>
              </a:r>
              <a:endParaRPr b="1"/>
            </a:p>
          </p:txBody>
        </p:sp>
        <p:sp>
          <p:nvSpPr>
            <p:cNvPr id="85" name="Google Shape;85;p16"/>
            <p:cNvSpPr txBox="1"/>
            <p:nvPr/>
          </p:nvSpPr>
          <p:spPr>
            <a:xfrm>
              <a:off x="6058775" y="3500525"/>
              <a:ext cx="2117400" cy="12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Hanya beberapa detik proses penerjemahan anda telah selesai dan akan menampilkan hasil terjemahan.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038" y="1475825"/>
            <a:ext cx="4323625" cy="3242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4325" y="1475825"/>
            <a:ext cx="4323625" cy="324271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Kelebihan </a:t>
            </a:r>
            <a:r>
              <a:rPr lang="id">
                <a:solidFill>
                  <a:srgbClr val="3D9ABD"/>
                </a:solidFill>
              </a:rPr>
              <a:t>Hai-SiG</a:t>
            </a:r>
            <a:r>
              <a:rPr b="1" lang="id"/>
              <a:t> 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30938"/>
            <a:ext cx="8260826" cy="4130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id"/>
              <a:t>Teknologi Pada </a:t>
            </a:r>
            <a:r>
              <a:rPr lang="id">
                <a:solidFill>
                  <a:srgbClr val="3D9ABD"/>
                </a:solidFill>
              </a:rPr>
              <a:t>H</a:t>
            </a:r>
            <a:r>
              <a:rPr lang="id">
                <a:solidFill>
                  <a:srgbClr val="3D9ABD"/>
                </a:solidFill>
              </a:rPr>
              <a:t>ai-SiG</a:t>
            </a:r>
            <a:r>
              <a:rPr b="1" lang="id"/>
              <a:t>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9063" y="1884937"/>
            <a:ext cx="1805851" cy="1001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688" y="2461988"/>
            <a:ext cx="2124375" cy="61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3925" y="2395349"/>
            <a:ext cx="2312122" cy="6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317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 rotWithShape="1">
          <a:blip r:embed="rId4">
            <a:alphaModFix/>
          </a:blip>
          <a:srcRect b="0" l="0" r="6068" t="0"/>
          <a:stretch/>
        </p:blipFill>
        <p:spPr>
          <a:xfrm>
            <a:off x="3879325" y="0"/>
            <a:ext cx="52646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