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6" r:id="rId3"/>
    <p:sldId id="277" r:id="rId4"/>
    <p:sldId id="289" r:id="rId5"/>
    <p:sldId id="305" r:id="rId6"/>
    <p:sldId id="307" r:id="rId7"/>
    <p:sldId id="278" r:id="rId8"/>
    <p:sldId id="294" r:id="rId9"/>
    <p:sldId id="308" r:id="rId10"/>
    <p:sldId id="309" r:id="rId11"/>
    <p:sldId id="296" r:id="rId12"/>
    <p:sldId id="306" r:id="rId13"/>
    <p:sldId id="301" r:id="rId14"/>
    <p:sldId id="298" r:id="rId15"/>
    <p:sldId id="300" r:id="rId16"/>
    <p:sldId id="302" r:id="rId17"/>
    <p:sldId id="293" r:id="rId18"/>
    <p:sldId id="285" r:id="rId19"/>
    <p:sldId id="310" r:id="rId20"/>
    <p:sldId id="312" r:id="rId21"/>
    <p:sldId id="314" r:id="rId22"/>
    <p:sldId id="303" r:id="rId23"/>
    <p:sldId id="304" r:id="rId24"/>
    <p:sldId id="313" r:id="rId2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8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6323" autoAdjust="0"/>
  </p:normalViewPr>
  <p:slideViewPr>
    <p:cSldViewPr snapToGrid="0" showGuides="1">
      <p:cViewPr varScale="1">
        <p:scale>
          <a:sx n="64" d="100"/>
          <a:sy n="64" d="100"/>
        </p:scale>
        <p:origin x="1782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FB0DE1-D418-4EA9-BDFD-2E5632763663}" type="datetime1">
              <a:rPr lang="fr-FR" smtClean="0"/>
              <a:t>28/07/2025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0BD304-4DB2-4DA8-BE69-274C9984CC7A}" type="datetime1">
              <a:rPr lang="fr-FR" smtClean="0"/>
              <a:t>28/07/2025</a:t>
            </a:fld>
            <a:endParaRPr lang="en-US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Wilfried and i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here</a:t>
            </a:r>
            <a:r>
              <a:rPr lang="fr-FR" baseline="0" dirty="0" smtClean="0"/>
              <a:t> in front of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today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introduce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project</a:t>
            </a:r>
            <a:r>
              <a:rPr lang="fr-FR" baseline="0" dirty="0" smtClean="0"/>
              <a:t> as a part of the </a:t>
            </a:r>
            <a:r>
              <a:rPr lang="fr-FR" baseline="0" dirty="0" err="1" smtClean="0"/>
              <a:t>preparation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my</a:t>
            </a:r>
            <a:r>
              <a:rPr lang="fr-FR" baseline="0" dirty="0" smtClean="0"/>
              <a:t> application designer and </a:t>
            </a:r>
            <a:r>
              <a:rPr lang="fr-FR" baseline="0" dirty="0" err="1" smtClean="0"/>
              <a:t>devlopper</a:t>
            </a:r>
            <a:r>
              <a:rPr lang="fr-FR" baseline="0" dirty="0" smtClean="0"/>
              <a:t> certification.</a:t>
            </a:r>
          </a:p>
          <a:p>
            <a:pPr rtl="0"/>
            <a:endParaRPr lang="fr-FR" baseline="0" dirty="0" smtClean="0"/>
          </a:p>
          <a:p>
            <a:pPr rtl="0"/>
            <a:r>
              <a:rPr lang="fr-FR" baseline="0" dirty="0" err="1" smtClean="0"/>
              <a:t>I’m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bulding</a:t>
            </a:r>
            <a:r>
              <a:rPr lang="fr-FR" baseline="0" dirty="0" smtClean="0"/>
              <a:t> a web site </a:t>
            </a:r>
            <a:r>
              <a:rPr lang="fr-FR" baseline="0" dirty="0" err="1" smtClean="0"/>
              <a:t>designed</a:t>
            </a:r>
            <a:r>
              <a:rPr lang="fr-FR" baseline="0" dirty="0" smtClean="0"/>
              <a:t> for a </a:t>
            </a:r>
            <a:r>
              <a:rPr lang="fr-FR" baseline="0" dirty="0" err="1" smtClean="0"/>
              <a:t>person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works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cleaning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industry</a:t>
            </a:r>
            <a:r>
              <a:rPr lang="fr-FR" baseline="0" dirty="0" smtClean="0"/>
              <a:t>. This </a:t>
            </a:r>
            <a:r>
              <a:rPr lang="fr-FR" baseline="0" dirty="0" err="1" smtClean="0"/>
              <a:t>person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often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struggles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find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reliable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workers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quickly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when</a:t>
            </a:r>
            <a:r>
              <a:rPr lang="fr-FR" baseline="0" dirty="0" smtClean="0"/>
              <a:t> urgent </a:t>
            </a:r>
            <a:r>
              <a:rPr lang="fr-FR" baseline="0" dirty="0" err="1" smtClean="0"/>
              <a:t>tasks</a:t>
            </a:r>
            <a:r>
              <a:rPr lang="fr-FR" baseline="0" dirty="0" smtClean="0"/>
              <a:t> come up.</a:t>
            </a:r>
          </a:p>
          <a:p>
            <a:pPr rtl="0"/>
            <a:endParaRPr lang="fr-FR" baseline="0" dirty="0" smtClean="0"/>
          </a:p>
          <a:p>
            <a:pPr rtl="0"/>
            <a:r>
              <a:rPr lang="fr-FR" baseline="0" dirty="0" smtClean="0"/>
              <a:t>The goal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make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recruitment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easer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faster</a:t>
            </a:r>
            <a:r>
              <a:rPr lang="fr-FR" baseline="0" dirty="0" smtClean="0"/>
              <a:t> and more flexible for </a:t>
            </a:r>
            <a:r>
              <a:rPr lang="fr-FR" baseline="0" dirty="0" err="1" smtClean="0"/>
              <a:t>both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sides</a:t>
            </a:r>
            <a:r>
              <a:rPr lang="fr-FR" baseline="0" dirty="0" smtClean="0"/>
              <a:t>. It </a:t>
            </a:r>
            <a:r>
              <a:rPr lang="fr-FR" baseline="0" dirty="0" err="1" smtClean="0"/>
              <a:t>helps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common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problem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cleanning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field</a:t>
            </a:r>
            <a:r>
              <a:rPr lang="fr-FR" baseline="0" dirty="0" smtClean="0"/>
              <a:t>: </a:t>
            </a:r>
            <a:r>
              <a:rPr lang="fr-FR" baseline="0" dirty="0" err="1" smtClean="0"/>
              <a:t>finding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qualifed</a:t>
            </a:r>
            <a:r>
              <a:rPr lang="fr-FR" baseline="0" dirty="0" smtClean="0"/>
              <a:t> people at the right time.</a:t>
            </a:r>
          </a:p>
          <a:p>
            <a:pPr rtl="0"/>
            <a:endParaRPr lang="fr-FR" baseline="0" dirty="0" smtClean="0"/>
          </a:p>
          <a:p>
            <a:pPr rtl="0"/>
            <a:r>
              <a:rPr lang="fr-FR" baseline="0" dirty="0" smtClean="0"/>
              <a:t>For job </a:t>
            </a:r>
            <a:r>
              <a:rPr lang="fr-FR" baseline="0" dirty="0" err="1" smtClean="0"/>
              <a:t>seekers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web site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free.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wants</a:t>
            </a:r>
            <a:r>
              <a:rPr lang="fr-FR" baseline="0" dirty="0" smtClean="0"/>
              <a:t> to post mission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need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pay</a:t>
            </a:r>
            <a:r>
              <a:rPr lang="fr-FR" baseline="0" dirty="0" smtClean="0"/>
              <a:t>, by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tokens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publish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their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offers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7649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b="1" dirty="0" smtClean="0"/>
              <a:t>Le </a:t>
            </a:r>
            <a:r>
              <a:rPr lang="fr-FR" b="1" dirty="0" smtClean="0"/>
              <a:t>logo</a:t>
            </a:r>
          </a:p>
          <a:p>
            <a:pPr rtl="0"/>
            <a:r>
              <a:rPr lang="fr-FR" b="0" dirty="0" smtClean="0"/>
              <a:t>Son design minimaliste</a:t>
            </a:r>
            <a:r>
              <a:rPr lang="fr-FR" b="0" baseline="0" dirty="0" smtClean="0"/>
              <a:t> reflète l’accessibilité et l’efficacité du site</a:t>
            </a:r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521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9816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6331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Voici</a:t>
            </a:r>
            <a:r>
              <a:rPr lang="fr-FR" baseline="0" dirty="0" smtClean="0"/>
              <a:t> les maquettes pour la page d’accueil.</a:t>
            </a:r>
            <a:br>
              <a:rPr lang="fr-FR" baseline="0" dirty="0" smtClean="0"/>
            </a:br>
            <a:r>
              <a:rPr lang="fr-FR" baseline="0" dirty="0" smtClean="0"/>
              <a:t>Je suis partie pour faire du mobil first pour garder le côté professionnel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5701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6268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Voici le diagramme de cas d’utilisation pour voir les fonctionnalités</a:t>
            </a:r>
            <a:r>
              <a:rPr lang="fr-FR" baseline="0" dirty="0" smtClean="0"/>
              <a:t> que peuvent faire les différents acteurs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5469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4022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b="0" dirty="0" err="1" smtClean="0"/>
              <a:t>Mock</a:t>
            </a:r>
            <a:r>
              <a:rPr lang="fr-FR" b="0" baseline="0" dirty="0" smtClean="0"/>
              <a:t> up version desktop</a:t>
            </a:r>
          </a:p>
          <a:p>
            <a:pPr rtl="0"/>
            <a:r>
              <a:rPr lang="fr-FR" b="0" baseline="0" dirty="0" err="1" smtClean="0"/>
              <a:t>Mock</a:t>
            </a:r>
            <a:r>
              <a:rPr lang="fr-FR" b="0" baseline="0" dirty="0" smtClean="0"/>
              <a:t> up création </a:t>
            </a:r>
            <a:r>
              <a:rPr lang="fr-FR" b="0" baseline="0" smtClean="0"/>
              <a:t>de mission</a:t>
            </a:r>
            <a:endParaRPr lang="fr-FR" b="0" baseline="0" dirty="0" smtClean="0"/>
          </a:p>
          <a:p>
            <a:pPr rtl="0"/>
            <a:r>
              <a:rPr lang="fr-FR" b="0" baseline="0" dirty="0" smtClean="0"/>
              <a:t>Diagramme d’activité</a:t>
            </a:r>
          </a:p>
          <a:p>
            <a:pPr rtl="0"/>
            <a:r>
              <a:rPr lang="fr-FR" b="0" baseline="0" dirty="0" smtClean="0"/>
              <a:t>Diagramme de séquence</a:t>
            </a:r>
          </a:p>
          <a:p>
            <a:pPr rtl="0"/>
            <a:r>
              <a:rPr lang="fr-FR" b="0" baseline="0" dirty="0" smtClean="0"/>
              <a:t>Matrice de risques </a:t>
            </a:r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1454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b="1" dirty="0" smtClean="0"/>
              <a:t>PRESENTATION </a:t>
            </a:r>
            <a:r>
              <a:rPr lang="fr-FR" b="0" dirty="0" smtClean="0"/>
              <a:t>avec l’objectif et le contexte</a:t>
            </a:r>
          </a:p>
          <a:p>
            <a:pPr rtl="0"/>
            <a:r>
              <a:rPr lang="fr-FR" b="1" dirty="0" smtClean="0"/>
              <a:t>GESTION DE PROJET </a:t>
            </a:r>
            <a:r>
              <a:rPr lang="fr-FR" b="0" dirty="0" smtClean="0"/>
              <a:t>avec</a:t>
            </a:r>
            <a:r>
              <a:rPr lang="fr-FR" b="0" baseline="0" dirty="0" smtClean="0"/>
              <a:t> le diagramme de </a:t>
            </a:r>
            <a:r>
              <a:rPr lang="fr-FR" b="0" baseline="0" dirty="0" err="1" smtClean="0"/>
              <a:t>gantt</a:t>
            </a:r>
            <a:r>
              <a:rPr lang="fr-FR" b="0" baseline="0" dirty="0" smtClean="0"/>
              <a:t> et les plans de test</a:t>
            </a:r>
            <a:endParaRPr lang="fr-FR" b="1" dirty="0" smtClean="0"/>
          </a:p>
          <a:p>
            <a:pPr rtl="0"/>
            <a:r>
              <a:rPr lang="fr-FR" b="1" dirty="0" smtClean="0"/>
              <a:t>TECHNO</a:t>
            </a:r>
            <a:r>
              <a:rPr lang="fr-FR" b="1" baseline="0" dirty="0" smtClean="0"/>
              <a:t> ET LANGAGES</a:t>
            </a:r>
          </a:p>
          <a:p>
            <a:pPr rtl="0"/>
            <a:r>
              <a:rPr lang="fr-FR" b="1" baseline="0" dirty="0" smtClean="0"/>
              <a:t>ARBORESCENCE</a:t>
            </a:r>
          </a:p>
          <a:p>
            <a:pPr rtl="0"/>
            <a:r>
              <a:rPr lang="fr-FR" b="1" baseline="0" dirty="0" smtClean="0"/>
              <a:t>ACCESSIBILITE ET MAQUETTES </a:t>
            </a:r>
            <a:r>
              <a:rPr lang="fr-FR" b="0" baseline="0" dirty="0" smtClean="0"/>
              <a:t>avec le logo, les chartes graphique et éditoriale et les différentes </a:t>
            </a:r>
            <a:r>
              <a:rPr lang="fr-FR" b="0" baseline="0" dirty="0" smtClean="0"/>
              <a:t>maquettes</a:t>
            </a:r>
            <a:endParaRPr lang="fr-FR" b="1" baseline="0" dirty="0" smtClean="0"/>
          </a:p>
          <a:p>
            <a:pPr rtl="0"/>
            <a:r>
              <a:rPr lang="fr-FR" b="1" baseline="0" dirty="0" smtClean="0"/>
              <a:t>SPECIFICATION FONCTIONNELLES</a:t>
            </a:r>
          </a:p>
          <a:p>
            <a:pPr rtl="0"/>
            <a:r>
              <a:rPr lang="fr-FR" b="1" baseline="0" dirty="0" smtClean="0"/>
              <a:t>PERSPECTIVES ET CONCLUSION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5787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9944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07435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96449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7326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Objectif principal</a:t>
            </a:r>
          </a:p>
          <a:p>
            <a:pPr rtl="0"/>
            <a:r>
              <a:rPr lang="fr-FR" dirty="0" smtClean="0"/>
              <a:t>Contexte</a:t>
            </a:r>
          </a:p>
          <a:p>
            <a:pPr rtl="0"/>
            <a:r>
              <a:rPr lang="fr-FR" dirty="0" smtClean="0"/>
              <a:t>Cible</a:t>
            </a:r>
            <a:r>
              <a:rPr lang="fr-FR" baseline="0" dirty="0" smtClean="0"/>
              <a:t>s du projet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0785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9303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0542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b="1" dirty="0" err="1" smtClean="0"/>
              <a:t>Figma</a:t>
            </a:r>
            <a:r>
              <a:rPr lang="fr-FR" b="1" dirty="0" smtClean="0"/>
              <a:t> </a:t>
            </a:r>
            <a:r>
              <a:rPr lang="fr-FR" b="0" dirty="0" smtClean="0"/>
              <a:t>pour</a:t>
            </a:r>
            <a:r>
              <a:rPr lang="fr-FR" b="0" baseline="0" dirty="0" smtClean="0"/>
              <a:t> les maquettes</a:t>
            </a:r>
            <a:endParaRPr lang="fr-FR" b="1" dirty="0" smtClean="0"/>
          </a:p>
          <a:p>
            <a:pPr rtl="0"/>
            <a:r>
              <a:rPr lang="fr-FR" b="1" dirty="0" err="1" smtClean="0"/>
              <a:t>Gloomaps</a:t>
            </a:r>
            <a:r>
              <a:rPr lang="fr-FR" b="1" dirty="0" smtClean="0"/>
              <a:t> </a:t>
            </a:r>
            <a:r>
              <a:rPr lang="fr-FR" b="0" dirty="0" smtClean="0"/>
              <a:t>pour</a:t>
            </a:r>
            <a:r>
              <a:rPr lang="fr-FR" b="0" baseline="0" dirty="0" smtClean="0"/>
              <a:t> l’arborescence</a:t>
            </a:r>
            <a:endParaRPr lang="fr-FR" b="1" dirty="0" smtClean="0"/>
          </a:p>
          <a:p>
            <a:pPr rtl="0"/>
            <a:r>
              <a:rPr lang="fr-FR" b="1" dirty="0" err="1" smtClean="0"/>
              <a:t>Color</a:t>
            </a:r>
            <a:r>
              <a:rPr lang="fr-FR" b="1" dirty="0" smtClean="0"/>
              <a:t> adobe </a:t>
            </a:r>
            <a:r>
              <a:rPr lang="fr-FR" b="0" dirty="0" smtClean="0"/>
              <a:t>pour</a:t>
            </a:r>
            <a:r>
              <a:rPr lang="fr-FR" b="0" baseline="0" dirty="0" smtClean="0"/>
              <a:t> vérifier l’accessibilité des couleurs</a:t>
            </a:r>
            <a:endParaRPr lang="fr-FR" b="1" dirty="0" smtClean="0"/>
          </a:p>
          <a:p>
            <a:pPr rtl="0"/>
            <a:r>
              <a:rPr lang="fr-FR" b="1" dirty="0" smtClean="0"/>
              <a:t>Star </a:t>
            </a:r>
            <a:r>
              <a:rPr lang="fr-FR" b="1" dirty="0" err="1" smtClean="0"/>
              <a:t>Uml</a:t>
            </a:r>
            <a:r>
              <a:rPr lang="fr-FR" b="1" dirty="0" smtClean="0"/>
              <a:t> </a:t>
            </a:r>
            <a:r>
              <a:rPr lang="fr-FR" b="0" dirty="0" smtClean="0"/>
              <a:t>pour</a:t>
            </a:r>
            <a:r>
              <a:rPr lang="fr-FR" b="0" baseline="0" dirty="0" smtClean="0"/>
              <a:t> tous les diagrammes</a:t>
            </a:r>
            <a:endParaRPr lang="fr-FR" b="1" dirty="0" smtClean="0"/>
          </a:p>
          <a:p>
            <a:pPr rtl="0"/>
            <a:r>
              <a:rPr lang="fr-FR" b="1" dirty="0" smtClean="0"/>
              <a:t>Looping </a:t>
            </a:r>
            <a:r>
              <a:rPr lang="fr-FR" b="0" dirty="0" smtClean="0"/>
              <a:t>pour</a:t>
            </a:r>
            <a:r>
              <a:rPr lang="fr-FR" b="0" baseline="0" dirty="0" smtClean="0"/>
              <a:t> les MCD MLD</a:t>
            </a:r>
            <a:endParaRPr lang="fr-FR" b="1" dirty="0" smtClean="0"/>
          </a:p>
          <a:p>
            <a:pPr rtl="0"/>
            <a:r>
              <a:rPr lang="fr-FR" b="1" dirty="0" err="1" smtClean="0"/>
              <a:t>Vercel</a:t>
            </a:r>
            <a:r>
              <a:rPr lang="fr-FR" b="1" dirty="0" smtClean="0"/>
              <a:t> </a:t>
            </a:r>
            <a:r>
              <a:rPr lang="fr-FR" b="0" dirty="0" smtClean="0"/>
              <a:t>pour le déploiement</a:t>
            </a:r>
            <a:r>
              <a:rPr lang="fr-FR" b="0" baseline="0" dirty="0" smtClean="0"/>
              <a:t> de côté front</a:t>
            </a:r>
            <a:endParaRPr lang="fr-FR" b="1" dirty="0" smtClean="0"/>
          </a:p>
          <a:p>
            <a:pPr rtl="0"/>
            <a:r>
              <a:rPr lang="fr-FR" b="1" dirty="0" smtClean="0"/>
              <a:t>Git hub </a:t>
            </a:r>
            <a:r>
              <a:rPr lang="fr-FR" b="0" dirty="0" smtClean="0"/>
              <a:t>pour</a:t>
            </a:r>
            <a:r>
              <a:rPr lang="fr-FR" b="0" baseline="0" dirty="0" smtClean="0"/>
              <a:t> le </a:t>
            </a:r>
            <a:r>
              <a:rPr lang="fr-FR" b="0" baseline="0" dirty="0" err="1" smtClean="0"/>
              <a:t>versionning</a:t>
            </a:r>
            <a:r>
              <a:rPr lang="fr-FR" b="0" baseline="0" dirty="0" smtClean="0"/>
              <a:t> le stockage et le travail collaboratif</a:t>
            </a:r>
          </a:p>
          <a:p>
            <a:pPr rtl="0"/>
            <a:r>
              <a:rPr lang="fr-FR" b="1" baseline="0" dirty="0" smtClean="0"/>
              <a:t>VS code</a:t>
            </a:r>
            <a:r>
              <a:rPr lang="fr-FR" b="0" baseline="0" dirty="0" smtClean="0"/>
              <a:t> pour tout le code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fr-FR" b="1" dirty="0" smtClean="0"/>
              <a:t>HTML</a:t>
            </a:r>
            <a:r>
              <a:rPr lang="fr-FR" b="0" dirty="0" smtClean="0"/>
              <a:t> pour structurer les</a:t>
            </a:r>
            <a:r>
              <a:rPr lang="fr-FR" b="0" baseline="0" dirty="0" smtClean="0"/>
              <a:t> pages </a:t>
            </a:r>
            <a:endParaRPr lang="fr-FR" b="1" baseline="0" dirty="0" smtClean="0"/>
          </a:p>
          <a:p>
            <a:r>
              <a:rPr lang="fr-FR" b="1" baseline="0" dirty="0" smtClean="0"/>
              <a:t>CSS </a:t>
            </a:r>
            <a:r>
              <a:rPr lang="fr-FR" b="0" baseline="0" dirty="0" smtClean="0"/>
              <a:t>pour personnaliser et rendre responsive le site</a:t>
            </a:r>
            <a:endParaRPr lang="fr-FR" b="1" baseline="0" dirty="0" smtClean="0"/>
          </a:p>
          <a:p>
            <a:r>
              <a:rPr lang="fr-FR" b="1" baseline="0" dirty="0" smtClean="0"/>
              <a:t>JS </a:t>
            </a:r>
            <a:r>
              <a:rPr lang="fr-FR" b="0" baseline="0" dirty="0" smtClean="0"/>
              <a:t>pour ajouter de l’interactivité </a:t>
            </a:r>
          </a:p>
          <a:p>
            <a:r>
              <a:rPr lang="fr-FR" b="1" baseline="0" dirty="0" err="1" smtClean="0"/>
              <a:t>Tailwind</a:t>
            </a:r>
            <a:r>
              <a:rPr lang="fr-FR" b="0" baseline="0" dirty="0" smtClean="0"/>
              <a:t> le </a:t>
            </a:r>
            <a:r>
              <a:rPr lang="fr-FR" b="0" baseline="0" dirty="0" err="1" smtClean="0"/>
              <a:t>framework</a:t>
            </a:r>
            <a:r>
              <a:rPr lang="fr-FR" b="0" baseline="0" dirty="0" smtClean="0"/>
              <a:t> CSS pour la gagner en facilité et en vitesse</a:t>
            </a:r>
            <a:endParaRPr lang="fr-FR" b="1" baseline="0" dirty="0" smtClean="0"/>
          </a:p>
          <a:p>
            <a:r>
              <a:rPr lang="fr-FR" b="0" baseline="0" dirty="0" smtClean="0"/>
              <a:t>Pour le back end : </a:t>
            </a:r>
            <a:r>
              <a:rPr lang="fr-FR" b="1" baseline="0" dirty="0" smtClean="0"/>
              <a:t>PHP </a:t>
            </a:r>
            <a:r>
              <a:rPr lang="fr-FR" b="0" baseline="0" dirty="0" smtClean="0"/>
              <a:t>pour gérer les sessions, sécuriser les accès</a:t>
            </a:r>
          </a:p>
          <a:p>
            <a:r>
              <a:rPr lang="fr-FR" b="1" baseline="0" dirty="0" err="1" smtClean="0"/>
              <a:t>Laravel</a:t>
            </a:r>
            <a:r>
              <a:rPr lang="fr-FR" b="1" baseline="0" dirty="0" smtClean="0"/>
              <a:t> </a:t>
            </a:r>
            <a:r>
              <a:rPr lang="fr-FR" b="0" baseline="0" dirty="0" smtClean="0"/>
              <a:t>le </a:t>
            </a:r>
            <a:r>
              <a:rPr lang="fr-FR" b="0" baseline="0" dirty="0" err="1" smtClean="0"/>
              <a:t>framwork</a:t>
            </a:r>
            <a:r>
              <a:rPr lang="fr-FR" b="0" baseline="0" dirty="0" smtClean="0"/>
              <a:t> dédié à PHP pour le gain de temps et la qualité du code</a:t>
            </a:r>
            <a:endParaRPr lang="fr-FR" b="1" baseline="0" dirty="0" smtClean="0"/>
          </a:p>
          <a:p>
            <a:r>
              <a:rPr lang="fr-FR" b="1" baseline="0" dirty="0" smtClean="0"/>
              <a:t>MYSQL </a:t>
            </a:r>
            <a:r>
              <a:rPr lang="fr-FR" b="0" baseline="0" dirty="0" smtClean="0"/>
              <a:t>est la base de données relationnelle qui me permet de stocker toutes les données</a:t>
            </a:r>
          </a:p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4350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158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9ABA2D-EC8C-4D18-9F71-F0CE53B1B75D}" type="datetime1">
              <a:rPr lang="fr-FR" noProof="0" smtClean="0"/>
              <a:t>28/07/2025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EE81F5-9C5C-452A-B464-CBD5CC8E6977}" type="datetime1">
              <a:rPr lang="fr-FR" noProof="0" smtClean="0"/>
              <a:t>28/07/2025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CE0F7D-A31F-4561-900E-92D43EEB7388}" type="datetime1">
              <a:rPr lang="fr-FR" noProof="0" smtClean="0"/>
              <a:t>28/07/2025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8F706A-1E74-4E8D-8BD0-42FCD702F11D}" type="datetime1">
              <a:rPr lang="fr-FR" noProof="0" smtClean="0"/>
              <a:t>28/07/2025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A3EA37-460B-4F3F-9842-96D8314D84FE}" type="datetime1">
              <a:rPr lang="fr-FR" noProof="0" smtClean="0"/>
              <a:t>28/07/2025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25DFF2-E67C-4063-BDA8-CFBC65D0144D}" type="datetime1">
              <a:rPr lang="fr-FR" noProof="0" smtClean="0"/>
              <a:t>28/07/2025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EFE12B-31BF-408D-86D0-91DC02BA102B}" type="datetime1">
              <a:rPr lang="fr-FR" noProof="0" smtClean="0"/>
              <a:t>28/07/2025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0A3AD5-1109-49D3-982F-3E8E7B890172}" type="datetime1">
              <a:rPr lang="fr-FR" noProof="0" smtClean="0"/>
              <a:t>28/07/2025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F958CE-BC70-48DC-9F2A-62C309E5945C}" type="datetime1">
              <a:rPr lang="fr-FR" noProof="0" smtClean="0"/>
              <a:t>28/07/2025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ADF67A-7F00-4E00-8E04-A704D4D29460}" type="datetime1">
              <a:rPr lang="fr-FR" noProof="0" smtClean="0"/>
              <a:t>28/07/2025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98BB3-2F0A-448D-A1C0-93513B07AB54}" type="datetime1">
              <a:rPr lang="fr-FR" noProof="0" smtClean="0"/>
              <a:t>28/07/2025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9B22060-D0DD-4C4B-BC7B-CA72F977BA6D}" type="datetime1">
              <a:rPr lang="fr-FR" noProof="0" smtClean="0"/>
              <a:t>28/07/2025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fr-FR" b="1" dirty="0" smtClean="0">
                <a:solidFill>
                  <a:schemeClr val="bg1"/>
                </a:solidFill>
              </a:rPr>
              <a:t>Clean </a:t>
            </a:r>
            <a:r>
              <a:rPr lang="fr-FR" b="1" dirty="0" err="1" smtClean="0">
                <a:solidFill>
                  <a:schemeClr val="bg1"/>
                </a:solidFill>
              </a:rPr>
              <a:t>Connect</a:t>
            </a:r>
            <a:r>
              <a:rPr lang="fr-FR" dirty="0">
                <a:solidFill>
                  <a:schemeClr val="bg1"/>
                </a:solidFill>
              </a:rPr>
              <a:t/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sz="4000" dirty="0">
                <a:solidFill>
                  <a:schemeClr val="accent4"/>
                </a:solidFill>
              </a:rPr>
              <a:t>Présentation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4" name="Losange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" name="Losange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7" name="Groupe 6" descr="Icône de graphique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e lib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" name="Forme lib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6" name="ZoneTexte 5"/>
          <p:cNvSpPr txBox="1"/>
          <p:nvPr/>
        </p:nvSpPr>
        <p:spPr>
          <a:xfrm>
            <a:off x="5293453" y="6266576"/>
            <a:ext cx="213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Wilfried </a:t>
            </a:r>
            <a:r>
              <a:rPr lang="fr-FR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Bourrinet</a:t>
            </a:r>
            <a:endParaRPr lang="fr-F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b="1" noProof="0" smtClean="0">
                <a:solidFill>
                  <a:schemeClr val="bg1"/>
                </a:solidFill>
              </a:rPr>
              <a:t>1</a:t>
            </a:fld>
            <a:endParaRPr lang="fr-FR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Arborescence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812641" y="1257126"/>
            <a:ext cx="502830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Côté candidat</a:t>
            </a:r>
            <a:endParaRPr lang="fr-FR" sz="6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b="1" noProof="0" smtClean="0">
                <a:solidFill>
                  <a:schemeClr val="tx1"/>
                </a:solidFill>
              </a:rPr>
              <a:t>10</a:t>
            </a:fld>
            <a:endParaRPr lang="fr-FR" b="1" noProof="0" dirty="0">
              <a:solidFill>
                <a:schemeClr val="tx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0696"/>
            <a:ext cx="12192000" cy="594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5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4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Accessibilité &amp; maquettes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numéro de diapositiv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b="1" noProof="0" smtClean="0">
                <a:solidFill>
                  <a:schemeClr val="tx1"/>
                </a:solidFill>
              </a:rPr>
              <a:t>11</a:t>
            </a:fld>
            <a:endParaRPr lang="fr-FR" b="1" noProof="0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787" y="986268"/>
            <a:ext cx="3290426" cy="3215400"/>
          </a:xfrm>
          <a:prstGeom prst="rect">
            <a:avLst/>
          </a:prstGeom>
        </p:spPr>
      </p:pic>
      <p:sp>
        <p:nvSpPr>
          <p:cNvPr id="22" name="Trapèze 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46194" y="1540876"/>
            <a:ext cx="3813925" cy="3649112"/>
          </a:xfrm>
          <a:prstGeom prst="trapezoid">
            <a:avLst/>
          </a:prstGeom>
          <a:solidFill>
            <a:srgbClr val="0D8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440796" y="2457491"/>
            <a:ext cx="29055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Simplicité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Proximité du service proposé</a:t>
            </a:r>
          </a:p>
        </p:txBody>
      </p:sp>
      <p:sp>
        <p:nvSpPr>
          <p:cNvPr id="32" name="Trapèze 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023369" y="1712732"/>
            <a:ext cx="3813925" cy="3649112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8281904" y="2629347"/>
            <a:ext cx="32968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logo : </a:t>
            </a:r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looka.com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nom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de domaine : clean-connect.fr</a:t>
            </a:r>
            <a:endParaRPr lang="fr-FR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676" y="5567057"/>
            <a:ext cx="2760537" cy="88017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028" y="5549115"/>
            <a:ext cx="2224370" cy="78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4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Accessibilité &amp; maquettes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8298"/>
            <a:ext cx="2601699" cy="5847568"/>
          </a:xfrm>
          <a:prstGeom prst="rect">
            <a:avLst/>
          </a:prstGeom>
        </p:spPr>
      </p:pic>
      <p:sp>
        <p:nvSpPr>
          <p:cNvPr id="20" name="Trapèze 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009199" y="1122376"/>
            <a:ext cx="5372340" cy="5146284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3166532" y="1567102"/>
            <a:ext cx="2741963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2800" b="1" u="sng" dirty="0" smtClean="0"/>
              <a:t>Charte graphique</a:t>
            </a:r>
            <a:endParaRPr lang="fr-FR" sz="2800" b="1" u="sng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591" y="2220266"/>
            <a:ext cx="371661" cy="371661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756616" y="2154255"/>
            <a:ext cx="3869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Bleu clair : boutons, éléments interactif</a:t>
            </a:r>
          </a:p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#3B8BF6 16% ou  79%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Contraste 6,21 / 1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3591" y="3283207"/>
            <a:ext cx="374901" cy="35928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756616" y="31428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Gris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clair :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zones secondaires, fond de cartes 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#F3F4F6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3591" y="4049663"/>
            <a:ext cx="1504950" cy="4572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758541" y="4045198"/>
            <a:ext cx="37511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Bleu foncé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titres, textes importants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#1E3A8A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3591" y="4865964"/>
            <a:ext cx="1255581" cy="40178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758541" y="4865964"/>
            <a:ext cx="19737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Gris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foncé :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textes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#374151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3555" y="2406096"/>
            <a:ext cx="3379845" cy="2557498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0148887" y="1697046"/>
            <a:ext cx="982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b="1" u="sng" dirty="0" smtClean="0"/>
              <a:t>Titres</a:t>
            </a:r>
            <a:endParaRPr lang="fr-FR" sz="2800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8399875" y="1697046"/>
            <a:ext cx="10724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b="1" u="sng" dirty="0" smtClean="0"/>
              <a:t>Textes</a:t>
            </a:r>
            <a:endParaRPr lang="fr-FR" sz="2800" b="1" u="sng" dirty="0"/>
          </a:p>
        </p:txBody>
      </p:sp>
      <p:sp>
        <p:nvSpPr>
          <p:cNvPr id="30" name="Espace réservé du numéro de diapositiv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b="1" noProof="0" smtClean="0">
                <a:solidFill>
                  <a:schemeClr val="tx1"/>
                </a:solidFill>
              </a:rPr>
              <a:t>12</a:t>
            </a:fld>
            <a:endParaRPr lang="fr-FR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28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4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Accessibilité &amp; maquettes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apèze 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544396" y="-1844384"/>
            <a:ext cx="5372340" cy="11079804"/>
          </a:xfrm>
          <a:prstGeom prst="trapezoid">
            <a:avLst/>
          </a:prstGeom>
          <a:solidFill>
            <a:srgbClr val="0D8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773528" y="1567102"/>
            <a:ext cx="2741963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2800" b="1" u="sng" dirty="0" smtClean="0">
                <a:solidFill>
                  <a:schemeClr val="bg1"/>
                </a:solidFill>
              </a:rPr>
              <a:t>Charte éditoriale</a:t>
            </a:r>
            <a:endParaRPr lang="fr-FR" sz="2800" b="1" u="sng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73528" y="2555743"/>
            <a:ext cx="322408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Ton et style :</a:t>
            </a:r>
          </a:p>
          <a:p>
            <a:endParaRPr lang="fr-FR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Professionnel mais accessible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Langage simple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Vocabulaire lié au nettoyage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b="1" noProof="0" smtClean="0">
                <a:solidFill>
                  <a:schemeClr val="tx1"/>
                </a:solidFill>
              </a:rPr>
              <a:t>13</a:t>
            </a:fld>
            <a:endParaRPr lang="fr-FR" b="1" noProof="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80480" y="2555742"/>
            <a:ext cx="373764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Accessibilité rédactionnelle :</a:t>
            </a:r>
            <a:endParaRPr lang="fr-FR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 de jargon technique</a:t>
            </a:r>
            <a:endParaRPr lang="fr-F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Textes lisible à voix haute</a:t>
            </a:r>
            <a:endParaRPr lang="fr-F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Alternance texte/icônes pour aider à la compréhension</a:t>
            </a:r>
            <a:endParaRPr lang="fr-F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91249" y="2562837"/>
            <a:ext cx="345980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Règles rédactionnelles :</a:t>
            </a:r>
            <a:endParaRPr lang="fr-FR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Titres courts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 de paragraphes longs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Boutons avec des verbes d’action</a:t>
            </a:r>
            <a:endParaRPr lang="fr-F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95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Accessibilité &amp; maquettes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952143" y="1257126"/>
            <a:ext cx="67492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 de connexion</a:t>
            </a:r>
            <a:endParaRPr lang="fr-FR" sz="6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90" y="0"/>
            <a:ext cx="3223647" cy="685800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427" y="0"/>
            <a:ext cx="3682715" cy="6858000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034" y="0"/>
            <a:ext cx="3249706" cy="6858000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b="1" noProof="0" smtClean="0">
                <a:solidFill>
                  <a:schemeClr val="tx1"/>
                </a:solidFill>
              </a:rPr>
              <a:t>14</a:t>
            </a:fld>
            <a:endParaRPr lang="fr-FR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46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Accessibilité &amp; maquettes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314905" y="1257126"/>
            <a:ext cx="6023764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Tableau de bord </a:t>
            </a:r>
          </a:p>
          <a:p>
            <a:pPr algn="ctr"/>
            <a:r>
              <a:rPr lang="fr-FR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Côté entreprise</a:t>
            </a:r>
            <a:endParaRPr lang="fr-FR" sz="6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90" y="0"/>
            <a:ext cx="3157801" cy="6858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36" y="0"/>
            <a:ext cx="3319096" cy="68580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221" y="0"/>
            <a:ext cx="3214225" cy="6858000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b="1" noProof="0" smtClean="0">
                <a:solidFill>
                  <a:schemeClr val="tx1"/>
                </a:solidFill>
              </a:rPr>
              <a:t>15</a:t>
            </a:fld>
            <a:endParaRPr lang="fr-FR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72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Spécifications fonctionnelles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211973" y="1276581"/>
            <a:ext cx="57680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 d’utilisation</a:t>
            </a:r>
            <a:endParaRPr lang="fr-FR" sz="6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noProof="0" smtClean="0"/>
              <a:t>16</a:t>
            </a:fld>
            <a:endParaRPr lang="fr-FR" noProof="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7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4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Perspectives &amp; conclusion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rapèze 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39192" y="1933120"/>
            <a:ext cx="5372340" cy="332749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965300" y="1644923"/>
            <a:ext cx="2164507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2800" b="1" u="sng" dirty="0" smtClean="0">
                <a:solidFill>
                  <a:schemeClr val="bg1"/>
                </a:solidFill>
              </a:rPr>
              <a:t>Perspectives : </a:t>
            </a:r>
            <a:endParaRPr lang="fr-FR" sz="2800" b="1" u="sng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1775938" y="2699021"/>
            <a:ext cx="2961431" cy="24365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Intégration d’un système de notes et d’avis</a:t>
            </a: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 en place de notifications automatiques par mail</a:t>
            </a: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Ajout d’un espace RH pour créer des contrats</a:t>
            </a:r>
            <a:endParaRPr lang="fr-F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rapèze 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252684" y="1933120"/>
            <a:ext cx="5372340" cy="3327492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7603408" y="1644923"/>
            <a:ext cx="1860822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2800" b="1" u="sng" dirty="0" smtClean="0"/>
              <a:t>Conclusion : </a:t>
            </a:r>
            <a:endParaRPr lang="fr-FR" sz="2800" b="1" u="sng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7400239" y="2699021"/>
            <a:ext cx="3110793" cy="17055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Ce projet répond à un vrai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besoin dans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le secteur du nettoyage. </a:t>
            </a:r>
            <a:endParaRPr lang="fr-F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900"/>
              </a:lnSpc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est conçu pour être utile, évolutif, et simple à prendre en main pour tous ses utilisateurs.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b="1" noProof="0" smtClean="0">
                <a:solidFill>
                  <a:schemeClr val="tx1"/>
                </a:solidFill>
              </a:rPr>
              <a:t>17</a:t>
            </a:fld>
            <a:endParaRPr lang="fr-FR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4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7" grpId="0"/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e 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3" name="Losange 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15" name="Titr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fr-FR" sz="7200" b="1" dirty="0">
                <a:solidFill>
                  <a:schemeClr val="bg1"/>
                </a:solidFill>
              </a:rPr>
              <a:t>Merci</a:t>
            </a:r>
            <a:endParaRPr lang="fr-FR" sz="7200" dirty="0">
              <a:solidFill>
                <a:schemeClr val="accent4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noProof="0" smtClean="0"/>
              <a:t>18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Annexes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PROJET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69" y="2618940"/>
            <a:ext cx="2223262" cy="2172569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b="1" noProof="0" smtClean="0">
                <a:solidFill>
                  <a:schemeClr val="tx1"/>
                </a:solidFill>
              </a:rPr>
              <a:t>19</a:t>
            </a:fld>
            <a:endParaRPr lang="fr-FR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26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Sommaire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PROJET</a:t>
            </a:r>
          </a:p>
        </p:txBody>
      </p:sp>
      <p:sp>
        <p:nvSpPr>
          <p:cNvPr id="16" name="Rectangle : Coins arrondis 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244589" y="99279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2400" b="1" dirty="0" smtClean="0">
                <a:solidFill>
                  <a:schemeClr val="tx1"/>
                </a:solidFill>
              </a:rPr>
              <a:t>GESTION</a:t>
            </a:r>
          </a:p>
          <a:p>
            <a:pPr algn="ctr" rtl="0"/>
            <a:r>
              <a:rPr lang="fr-FR" sz="2400" b="1" dirty="0" smtClean="0">
                <a:solidFill>
                  <a:schemeClr val="tx1"/>
                </a:solidFill>
              </a:rPr>
              <a:t> DE PROJET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133464" y="893397"/>
            <a:ext cx="939800" cy="93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9" name="Rectangle : Coins arrondis 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354364" y="228939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2400" b="1" dirty="0" smtClean="0"/>
              <a:t>ARBORESCENCE</a:t>
            </a:r>
            <a:endParaRPr lang="fr-FR" sz="2400" b="1" dirty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151603" y="2189989"/>
            <a:ext cx="939800" cy="939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1" name="Rectangle : Coins arrondis 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244589" y="390426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2000" b="1" dirty="0" smtClean="0">
                <a:solidFill>
                  <a:schemeClr val="tx1"/>
                </a:solidFill>
              </a:rPr>
              <a:t>SPECIFICATIONS</a:t>
            </a:r>
          </a:p>
          <a:p>
            <a:pPr algn="ctr" rtl="0"/>
            <a:r>
              <a:rPr lang="fr-FR" sz="2000" b="1" dirty="0" smtClean="0">
                <a:solidFill>
                  <a:schemeClr val="tx1"/>
                </a:solidFill>
              </a:rPr>
              <a:t>FONCTIONNELLES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133464" y="3804858"/>
            <a:ext cx="939800" cy="93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5" name="Rectangle : Coins arrondis 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97985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fr-FR" sz="2400" b="1" dirty="0" smtClean="0"/>
              <a:t>PRESENTATION</a:t>
            </a:r>
            <a:endParaRPr lang="fr-FR" sz="2400" b="1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880451"/>
            <a:ext cx="939800" cy="939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7" name="Rectangle : Coins arrondis 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238879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fr-FR" sz="2000" b="1" dirty="0" smtClean="0">
                <a:solidFill>
                  <a:schemeClr val="tx1"/>
                </a:solidFill>
              </a:rPr>
              <a:t>TECHNOLOGIES &amp; LANGAGES UTILISEES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2289391"/>
            <a:ext cx="939800" cy="93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9" name="Rectangle : Coins arrondis 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89713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b="1" dirty="0" smtClean="0"/>
              <a:t>ACCESSIBILITÉ </a:t>
            </a:r>
          </a:p>
          <a:p>
            <a:r>
              <a:rPr lang="fr-FR" sz="2400" b="1" dirty="0" smtClean="0"/>
              <a:t>&amp; MAQUETTES</a:t>
            </a:r>
            <a:endParaRPr lang="fr-FR" sz="2400" b="1" dirty="0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797732"/>
            <a:ext cx="939800" cy="939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31" name="Groupe 30" descr="Icônes de graphique à barres et en courbes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3966361" y="1176512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orme libre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33" name="Forme libre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34" name="Forme libre 1676" descr="Icône de case à cocher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430485" y="1190418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35" name="Forme libre 4665" descr="Icône de graphique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442200" y="2483948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36" name="Groupe 35" descr="Icône de personne et d’engrenage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434328" y="4104760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orme libre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38" name="Forme libre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39" name="Groupe 38" descr="Icône d’engrenages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3968282" y="4095714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orme libre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1" name="Forme libre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42" name="Forme libre 4346" descr="Icône de graphique en boîte à moustaches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2586412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405" y="2543459"/>
            <a:ext cx="2223262" cy="2172569"/>
          </a:xfrm>
          <a:prstGeom prst="rect">
            <a:avLst/>
          </a:prstGeom>
        </p:spPr>
      </p:pic>
      <p:sp>
        <p:nvSpPr>
          <p:cNvPr id="43" name="Forme libre 2319" descr="Icône de feuille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5918467" y="5304440"/>
            <a:ext cx="367656" cy="434418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b="1" noProof="0" smtClean="0">
                <a:solidFill>
                  <a:schemeClr val="tx1"/>
                </a:solidFill>
              </a:rPr>
              <a:t>2</a:t>
            </a:fld>
            <a:endParaRPr lang="fr-FR" b="1" noProof="0" dirty="0">
              <a:solidFill>
                <a:schemeClr val="tx1"/>
              </a:solidFill>
            </a:endParaRPr>
          </a:p>
        </p:txBody>
      </p:sp>
      <p:sp>
        <p:nvSpPr>
          <p:cNvPr id="44" name="Rectangle : Coins arrondis 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19859" y="530444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chemeClr val="tx1"/>
                </a:solidFill>
              </a:rPr>
              <a:t>PERSPECTIVES &amp; CONCLUSION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45" name="Oval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751959" y="5205038"/>
            <a:ext cx="939800" cy="93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8" name="Forme libre 4346" descr="Icône de graphique en boîte à moustaches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4048980" y="5502059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49" name="Rectangle : Coins arrondis 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293688" y="520027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2400" b="1" dirty="0" smtClean="0"/>
              <a:t>ANNEXES</a:t>
            </a:r>
            <a:endParaRPr lang="fr-FR" sz="2400" b="1" dirty="0"/>
          </a:p>
        </p:txBody>
      </p:sp>
      <p:sp>
        <p:nvSpPr>
          <p:cNvPr id="50" name="Ovale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090927" y="5100868"/>
            <a:ext cx="939800" cy="939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1" name="Forme libre 1676" descr="Icône de case à cocher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402233" y="5389971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Annexes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790903" y="1276581"/>
            <a:ext cx="6610208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Maquette version </a:t>
            </a:r>
          </a:p>
          <a:p>
            <a:pPr algn="ctr"/>
            <a:r>
              <a:rPr lang="fr-FR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desktop</a:t>
            </a:r>
            <a:endParaRPr lang="fr-F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b="1" noProof="0" smtClean="0">
                <a:solidFill>
                  <a:schemeClr val="tx1"/>
                </a:solidFill>
              </a:rPr>
              <a:t>20</a:t>
            </a:fld>
            <a:endParaRPr lang="fr-FR" b="1" noProof="0" dirty="0">
              <a:solidFill>
                <a:schemeClr val="tx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015" y="0"/>
            <a:ext cx="5907969" cy="690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3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Annexes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457864" y="1276581"/>
            <a:ext cx="7276287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Maquettes création </a:t>
            </a:r>
          </a:p>
          <a:p>
            <a:pPr algn="ctr"/>
            <a:r>
              <a:rPr lang="fr-F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fr-FR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missions</a:t>
            </a:r>
            <a:endParaRPr lang="fr-F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b="1" noProof="0" smtClean="0">
                <a:solidFill>
                  <a:schemeClr val="tx1"/>
                </a:solidFill>
              </a:rPr>
              <a:t>21</a:t>
            </a:fld>
            <a:endParaRPr lang="fr-FR" b="1" noProof="0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469" y="0"/>
            <a:ext cx="2268682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382" y="0"/>
            <a:ext cx="2216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5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Annexes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268290" y="1276581"/>
            <a:ext cx="7655429" cy="17235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Diagramme d’activité</a:t>
            </a:r>
          </a:p>
          <a:p>
            <a:pPr algn="ctr"/>
            <a:r>
              <a:rPr lang="fr-F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(création d’une mission)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b="1" noProof="0" smtClean="0">
                <a:solidFill>
                  <a:schemeClr val="tx1"/>
                </a:solidFill>
              </a:rPr>
              <a:t>22</a:t>
            </a:fld>
            <a:endParaRPr lang="fr-FR" b="1" noProof="0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37" y="0"/>
            <a:ext cx="8096250" cy="698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3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Annexes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672841" y="1276581"/>
            <a:ext cx="8846332" cy="17235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Diagramme de séquence</a:t>
            </a:r>
          </a:p>
          <a:p>
            <a:pPr algn="ctr"/>
            <a:r>
              <a:rPr lang="fr-F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(création d’une mission)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noProof="0" smtClean="0"/>
              <a:t>23</a:t>
            </a:fld>
            <a:endParaRPr lang="fr-FR" noProof="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6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4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Annexes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746279" y="1276581"/>
            <a:ext cx="669946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Matrice de risques</a:t>
            </a:r>
            <a:endParaRPr lang="fr-F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noProof="0" smtClean="0"/>
              <a:t>24</a:t>
            </a:fld>
            <a:endParaRPr lang="fr-FR" noProof="0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98932"/>
              </p:ext>
            </p:extLst>
          </p:nvPr>
        </p:nvGraphicFramePr>
        <p:xfrm>
          <a:off x="107132" y="670695"/>
          <a:ext cx="6243685" cy="62036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8737">
                  <a:extLst>
                    <a:ext uri="{9D8B030D-6E8A-4147-A177-3AD203B41FA5}">
                      <a16:colId xmlns:a16="http://schemas.microsoft.com/office/drawing/2014/main" val="1476058261"/>
                    </a:ext>
                  </a:extLst>
                </a:gridCol>
                <a:gridCol w="1248737">
                  <a:extLst>
                    <a:ext uri="{9D8B030D-6E8A-4147-A177-3AD203B41FA5}">
                      <a16:colId xmlns:a16="http://schemas.microsoft.com/office/drawing/2014/main" val="1982197847"/>
                    </a:ext>
                  </a:extLst>
                </a:gridCol>
                <a:gridCol w="1248737">
                  <a:extLst>
                    <a:ext uri="{9D8B030D-6E8A-4147-A177-3AD203B41FA5}">
                      <a16:colId xmlns:a16="http://schemas.microsoft.com/office/drawing/2014/main" val="3370579758"/>
                    </a:ext>
                  </a:extLst>
                </a:gridCol>
                <a:gridCol w="1248737">
                  <a:extLst>
                    <a:ext uri="{9D8B030D-6E8A-4147-A177-3AD203B41FA5}">
                      <a16:colId xmlns:a16="http://schemas.microsoft.com/office/drawing/2014/main" val="3906611718"/>
                    </a:ext>
                  </a:extLst>
                </a:gridCol>
                <a:gridCol w="1248737">
                  <a:extLst>
                    <a:ext uri="{9D8B030D-6E8A-4147-A177-3AD203B41FA5}">
                      <a16:colId xmlns:a16="http://schemas.microsoft.com/office/drawing/2014/main" val="3059459886"/>
                    </a:ext>
                  </a:extLst>
                </a:gridCol>
              </a:tblGrid>
              <a:tr h="5146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effectLst/>
                        </a:rPr>
                        <a:t>Risque n°</a:t>
                      </a:r>
                      <a:endParaRPr lang="fr-FR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effectLst/>
                        </a:rPr>
                        <a:t>Risques</a:t>
                      </a:r>
                      <a:endParaRPr lang="fr-FR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effectLst/>
                        </a:rPr>
                        <a:t>Probabilité</a:t>
                      </a:r>
                      <a:endParaRPr lang="fr-FR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effectLst/>
                        </a:rPr>
                        <a:t>Niveau de risque</a:t>
                      </a:r>
                      <a:endParaRPr lang="fr-FR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effectLst/>
                        </a:rPr>
                        <a:t>Plan d’action</a:t>
                      </a:r>
                      <a:endParaRPr lang="fr-FR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02688522"/>
                  </a:ext>
                </a:extLst>
              </a:tr>
              <a:tr h="18715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R-1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Statut flou des travailleurs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Choisir un modèle </a:t>
                      </a:r>
                      <a:r>
                        <a:rPr lang="fr-FR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clair: </a:t>
                      </a: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contrat court ou micro entrepreneurs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18444610"/>
                  </a:ext>
                </a:extLst>
              </a:tr>
              <a:tr h="9986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R-2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Travailleurs peu fiables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Système de notation / avis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14100996"/>
                  </a:ext>
                </a:extLst>
              </a:tr>
              <a:tr h="15805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R-3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Fuite ou perte des données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Sauvegardes régulières (GIT ou sur plusieurs machines)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87247779"/>
                  </a:ext>
                </a:extLst>
              </a:tr>
              <a:tr h="11351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R-4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Performances réduites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à chaque Update (</a:t>
                      </a:r>
                      <a:r>
                        <a:rPr lang="fr-FR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lighthouse</a:t>
                      </a: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…)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2249882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28975" y="2141538"/>
            <a:ext cx="11749768" cy="243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235710"/>
              </p:ext>
            </p:extLst>
          </p:nvPr>
        </p:nvGraphicFramePr>
        <p:xfrm>
          <a:off x="6406073" y="883623"/>
          <a:ext cx="5806170" cy="61160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1234">
                  <a:extLst>
                    <a:ext uri="{9D8B030D-6E8A-4147-A177-3AD203B41FA5}">
                      <a16:colId xmlns:a16="http://schemas.microsoft.com/office/drawing/2014/main" val="523613644"/>
                    </a:ext>
                  </a:extLst>
                </a:gridCol>
                <a:gridCol w="1161234">
                  <a:extLst>
                    <a:ext uri="{9D8B030D-6E8A-4147-A177-3AD203B41FA5}">
                      <a16:colId xmlns:a16="http://schemas.microsoft.com/office/drawing/2014/main" val="133841133"/>
                    </a:ext>
                  </a:extLst>
                </a:gridCol>
                <a:gridCol w="1161234">
                  <a:extLst>
                    <a:ext uri="{9D8B030D-6E8A-4147-A177-3AD203B41FA5}">
                      <a16:colId xmlns:a16="http://schemas.microsoft.com/office/drawing/2014/main" val="1048952087"/>
                    </a:ext>
                  </a:extLst>
                </a:gridCol>
                <a:gridCol w="1161234">
                  <a:extLst>
                    <a:ext uri="{9D8B030D-6E8A-4147-A177-3AD203B41FA5}">
                      <a16:colId xmlns:a16="http://schemas.microsoft.com/office/drawing/2014/main" val="2066981903"/>
                    </a:ext>
                  </a:extLst>
                </a:gridCol>
                <a:gridCol w="1161234">
                  <a:extLst>
                    <a:ext uri="{9D8B030D-6E8A-4147-A177-3AD203B41FA5}">
                      <a16:colId xmlns:a16="http://schemas.microsoft.com/office/drawing/2014/main" val="178162428"/>
                    </a:ext>
                  </a:extLst>
                </a:gridCol>
              </a:tblGrid>
              <a:tr h="8433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R-5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Difficulté intégration API de paie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Etude des API dispo. Sinon prévoir plan B manuel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extLst>
                  <a:ext uri="{0D108BD9-81ED-4DB2-BD59-A6C34878D82A}">
                    <a16:rowId xmlns:a16="http://schemas.microsoft.com/office/drawing/2014/main" val="2427550730"/>
                  </a:ext>
                </a:extLst>
              </a:tr>
              <a:tr h="6623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R-6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Failles dans l’authentification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Mise en place d’un système de rôle sécurisé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extLst>
                  <a:ext uri="{0D108BD9-81ED-4DB2-BD59-A6C34878D82A}">
                    <a16:rowId xmlns:a16="http://schemas.microsoft.com/office/drawing/2014/main" val="3397219136"/>
                  </a:ext>
                </a:extLst>
              </a:tr>
              <a:tr h="6623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R-7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 respect RGPD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Politique confidentialité claire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extLst>
                  <a:ext uri="{0D108BD9-81ED-4DB2-BD59-A6C34878D82A}">
                    <a16:rowId xmlns:a16="http://schemas.microsoft.com/office/drawing/2014/main" val="3307756549"/>
                  </a:ext>
                </a:extLst>
              </a:tr>
              <a:tr h="6623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R-8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Conflits entre utilisateur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Système de médiation. CGU claires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extLst>
                  <a:ext uri="{0D108BD9-81ED-4DB2-BD59-A6C34878D82A}">
                    <a16:rowId xmlns:a16="http://schemas.microsoft.com/office/drawing/2014/main" val="366624610"/>
                  </a:ext>
                </a:extLst>
              </a:tr>
              <a:tr h="8433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R-9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Incompatibilité mobile 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Tests importants sur chaque navigateur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extLst>
                  <a:ext uri="{0D108BD9-81ED-4DB2-BD59-A6C34878D82A}">
                    <a16:rowId xmlns:a16="http://schemas.microsoft.com/office/drawing/2014/main" val="623191228"/>
                  </a:ext>
                </a:extLst>
              </a:tr>
              <a:tr h="6623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R-10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Mauvaise adoption des PME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utilisateurs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37" marR="59837" marT="59837" marB="59837"/>
                </a:tc>
                <a:extLst>
                  <a:ext uri="{0D108BD9-81ED-4DB2-BD59-A6C34878D82A}">
                    <a16:rowId xmlns:a16="http://schemas.microsoft.com/office/drawing/2014/main" val="3245692925"/>
                  </a:ext>
                </a:extLst>
              </a:tr>
            </a:tbl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6697451" y="61233"/>
            <a:ext cx="1980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>
                <a:latin typeface="Arial" panose="020B0604020202020204" pitchFamily="34" charset="0"/>
                <a:cs typeface="Arial" panose="020B0604020202020204" pitchFamily="34" charset="0"/>
              </a:rPr>
              <a:t>Risques :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1 à 5</a:t>
            </a:r>
          </a:p>
          <a:p>
            <a:r>
              <a:rPr lang="fr-FR" u="sng" dirty="0">
                <a:latin typeface="Arial" panose="020B0604020202020204" pitchFamily="34" charset="0"/>
                <a:cs typeface="Arial" panose="020B0604020202020204" pitchFamily="34" charset="0"/>
              </a:rPr>
              <a:t>Probabilité :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1 à 5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08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Présentation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èze 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58974" y="1255158"/>
            <a:ext cx="4035265" cy="529601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147151" y="2839191"/>
            <a:ext cx="2843933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2800" b="1" u="sng" dirty="0" smtClean="0">
                <a:solidFill>
                  <a:schemeClr val="bg1"/>
                </a:solidFill>
              </a:rPr>
              <a:t>Objectif principal</a:t>
            </a:r>
            <a:endParaRPr lang="fr-FR" sz="2800" b="1" u="sng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307346" y="3923695"/>
            <a:ext cx="4523544" cy="9949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Mise en relation d’entreprises du </a:t>
            </a:r>
            <a:r>
              <a:rPr lang="fr-FR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secteur du nettoyage </a:t>
            </a:r>
            <a:r>
              <a:rPr lang="fr-F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avec des travailleurs disponible pour des missions ponctuelles</a:t>
            </a:r>
            <a:endParaRPr lang="fr-FR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8704" y="1073001"/>
            <a:ext cx="35381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>
                <a:latin typeface="Calibri" panose="020F0502020204030204" pitchFamily="34" charset="0"/>
                <a:cs typeface="Calibri" panose="020F0502020204030204" pitchFamily="34" charset="0"/>
              </a:rPr>
              <a:t>Clean-</a:t>
            </a:r>
            <a:r>
              <a:rPr lang="fr-FR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Connect</a:t>
            </a:r>
            <a:endParaRPr lang="fr-FR" sz="4400" dirty="0"/>
          </a:p>
        </p:txBody>
      </p:sp>
      <p:sp>
        <p:nvSpPr>
          <p:cNvPr id="41" name="Trapèze 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752425" y="-657139"/>
            <a:ext cx="3724102" cy="4497185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8031121" y="623907"/>
            <a:ext cx="1379249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800" b="1" u="sng" dirty="0" smtClean="0"/>
              <a:t>Contexte</a:t>
            </a:r>
            <a:endParaRPr lang="fr-FR" sz="2800" b="1" u="sng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7648852" y="1313766"/>
            <a:ext cx="3931248" cy="9949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Beaucoup d’entreprise de nettoyage ont </a:t>
            </a:r>
            <a:r>
              <a:rPr lang="fr-F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du mal à trouver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personnes qualifiées, disponibles et rapidement 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rapèze 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752425" y="2972771"/>
            <a:ext cx="3724102" cy="4497185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8031121" y="4253817"/>
            <a:ext cx="2542668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800" b="1" u="sng" dirty="0" smtClean="0"/>
              <a:t>Cibles du projet</a:t>
            </a:r>
            <a:endParaRPr lang="fr-FR" sz="2800" b="1" u="sng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7929437" y="5109368"/>
            <a:ext cx="3370078" cy="7512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Les employeurs</a:t>
            </a: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Les travailleurs à la recherche de mission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502" y="874807"/>
            <a:ext cx="1289731" cy="1260323"/>
          </a:xfrm>
          <a:prstGeom prst="rect">
            <a:avLst/>
          </a:prstGeom>
        </p:spPr>
      </p:pic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b="1" noProof="0" smtClean="0">
                <a:solidFill>
                  <a:schemeClr val="tx1"/>
                </a:solidFill>
              </a:rPr>
              <a:t>3</a:t>
            </a:fld>
            <a:endParaRPr lang="fr-FR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  <p:bldP spid="73" grpId="0"/>
      <p:bldP spid="75" grpId="0" animBg="1"/>
      <p:bldP spid="76" grpId="0"/>
      <p:bldP spid="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Présentation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èze 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99927" y="-668008"/>
            <a:ext cx="4035265" cy="9641543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503949" y="2816817"/>
            <a:ext cx="2709007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2800" b="1" u="sng" dirty="0" smtClean="0">
                <a:solidFill>
                  <a:schemeClr val="bg1"/>
                </a:solidFill>
              </a:rPr>
              <a:t>Limites du projet</a:t>
            </a:r>
            <a:endParaRPr lang="fr-FR" sz="2800" b="1" u="sng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1275534" y="4173294"/>
            <a:ext cx="8235242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 web uniquement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8704" y="1073001"/>
            <a:ext cx="35381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>
                <a:latin typeface="Calibri" panose="020F0502020204030204" pitchFamily="34" charset="0"/>
                <a:cs typeface="Calibri" panose="020F0502020204030204" pitchFamily="34" charset="0"/>
              </a:rPr>
              <a:t>Clean-</a:t>
            </a:r>
            <a:r>
              <a:rPr lang="fr-FR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Connect</a:t>
            </a:r>
            <a:endParaRPr lang="fr-FR" sz="4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502" y="874807"/>
            <a:ext cx="1289731" cy="126032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96788" y="4573704"/>
            <a:ext cx="4307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 de gestion de contrat ni RH</a:t>
            </a:r>
            <a:endParaRPr lang="fr-FR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b="1" noProof="0" smtClean="0">
                <a:solidFill>
                  <a:schemeClr val="tx1"/>
                </a:solidFill>
              </a:rPr>
              <a:t>4</a:t>
            </a:fld>
            <a:endParaRPr lang="fr-FR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53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Gestion de projet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580152" y="1257126"/>
            <a:ext cx="749327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Diagramme de Gantt</a:t>
            </a:r>
            <a:endParaRPr lang="fr-FR" sz="6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b="1" noProof="0" smtClean="0">
                <a:solidFill>
                  <a:schemeClr val="tx1"/>
                </a:solidFill>
              </a:rPr>
              <a:t>5</a:t>
            </a:fld>
            <a:endParaRPr lang="fr-FR" b="1" noProof="0" dirty="0">
              <a:solidFill>
                <a:schemeClr val="tx1"/>
              </a:solidFill>
            </a:endParaRP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7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Gestion de projet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003357" y="1257126"/>
            <a:ext cx="464685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 de tests</a:t>
            </a:r>
            <a:endParaRPr lang="fr-FR" sz="6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rapèze 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1303599" y="2855616"/>
            <a:ext cx="5372340" cy="230794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532285" y="2057644"/>
            <a:ext cx="1860822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2800" b="1" u="sng" dirty="0">
                <a:solidFill>
                  <a:schemeClr val="bg1"/>
                </a:solidFill>
              </a:rPr>
              <a:t>M</a:t>
            </a:r>
            <a:r>
              <a:rPr lang="fr-FR" sz="2800" b="1" u="sng" dirty="0" smtClean="0">
                <a:solidFill>
                  <a:schemeClr val="bg1"/>
                </a:solidFill>
              </a:rPr>
              <a:t>aquettage</a:t>
            </a:r>
            <a:endParaRPr lang="fr-FR" sz="2800" b="1" u="sng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342923" y="3111742"/>
            <a:ext cx="1835032" cy="24365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utilisateurs</a:t>
            </a: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fr-FR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Vérification de l’accessibilité</a:t>
            </a: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fr-FR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Feedbacks et ajustement</a:t>
            </a:r>
            <a:endParaRPr lang="fr-F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rapèze 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0310" y="1999698"/>
            <a:ext cx="5372340" cy="2307942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2916194" y="1201726"/>
            <a:ext cx="1860822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2800" b="1" u="sng" dirty="0" smtClean="0"/>
              <a:t>Front end</a:t>
            </a:r>
            <a:endParaRPr lang="fr-FR" sz="2800" b="1" u="sn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2713025" y="2255824"/>
            <a:ext cx="2063991" cy="2680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Navigation</a:t>
            </a: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Affichage responsive</a:t>
            </a: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Comportement des formulaires</a:t>
            </a: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Multi navigateur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rapèze 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499949" y="2855616"/>
            <a:ext cx="5372340" cy="230794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5335833" y="2057644"/>
            <a:ext cx="1860822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2800" b="1" u="sng" dirty="0" smtClean="0">
                <a:solidFill>
                  <a:schemeClr val="bg1"/>
                </a:solidFill>
              </a:rPr>
              <a:t>Back end</a:t>
            </a:r>
            <a:endParaRPr lang="fr-FR" sz="2800" b="1" u="sng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5132664" y="3111742"/>
            <a:ext cx="2063991" cy="1949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Sécurités des routes</a:t>
            </a: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 unitaires des fonctions</a:t>
            </a: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Vérification des droits</a:t>
            </a:r>
            <a:endParaRPr lang="fr-F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rapèze 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894861" y="1999698"/>
            <a:ext cx="5372340" cy="2307942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7730745" y="1201726"/>
            <a:ext cx="1860822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2800" b="1" u="sng" dirty="0" smtClean="0"/>
              <a:t>Intégration</a:t>
            </a:r>
            <a:endParaRPr lang="fr-FR" sz="2800" b="1" u="sng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7527576" y="2255824"/>
            <a:ext cx="2063991" cy="24365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Création formulaire pour la BDD</a:t>
            </a: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Filtrages des missions</a:t>
            </a: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Compatibilité avec différents profils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rapèze 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9163" y="2855616"/>
            <a:ext cx="5372340" cy="230794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9934907" y="2057644"/>
            <a:ext cx="2030962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2800" b="1" u="sng" dirty="0" smtClean="0">
                <a:solidFill>
                  <a:schemeClr val="bg1"/>
                </a:solidFill>
              </a:rPr>
              <a:t>Déploiement</a:t>
            </a:r>
            <a:endParaRPr lang="fr-FR" sz="2800" b="1" u="sng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9901878" y="3111742"/>
            <a:ext cx="2063991" cy="2192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utilisateurs réels</a:t>
            </a: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Performances et erreurs console</a:t>
            </a: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Pré-</a:t>
            </a:r>
            <a:r>
              <a:rPr lang="fr-FR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</a:t>
            </a:r>
            <a:endParaRPr lang="fr-F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b="1" noProof="0" smtClean="0">
                <a:solidFill>
                  <a:schemeClr val="tx1"/>
                </a:solidFill>
              </a:rPr>
              <a:t>6</a:t>
            </a:fld>
            <a:endParaRPr lang="fr-FR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0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5" grpId="0" animBg="1"/>
      <p:bldP spid="16" grpId="0"/>
      <p:bldP spid="17" grpId="0"/>
      <p:bldP spid="18" grpId="0" animBg="1"/>
      <p:bldP spid="21" grpId="0" animBg="1"/>
      <p:bldP spid="22" grpId="0"/>
      <p:bldP spid="23" grpId="0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4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Technologies utilisées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17" y="4116911"/>
            <a:ext cx="2949508" cy="1769706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074" y="995644"/>
            <a:ext cx="1621468" cy="162146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46" y="1087326"/>
            <a:ext cx="2431471" cy="143986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05" y="1085565"/>
            <a:ext cx="1441626" cy="1441626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585" y="1108570"/>
            <a:ext cx="1306007" cy="130600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77350" y="1241316"/>
            <a:ext cx="2686050" cy="1285875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3503675"/>
            <a:ext cx="2160000" cy="191150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954" y="3800388"/>
            <a:ext cx="1614791" cy="1614791"/>
          </a:xfrm>
          <a:prstGeom prst="rect">
            <a:avLst/>
          </a:prstGeom>
        </p:spPr>
      </p:pic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b="1" noProof="0" smtClean="0">
                <a:solidFill>
                  <a:schemeClr val="tx1"/>
                </a:solidFill>
              </a:rPr>
              <a:t>7</a:t>
            </a:fld>
            <a:endParaRPr lang="fr-FR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995" y="3619640"/>
            <a:ext cx="3203280" cy="3046921"/>
          </a:xfrm>
          <a:prstGeom prst="rect">
            <a:avLst/>
          </a:prstGeom>
        </p:spPr>
      </p:pic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4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Langages utilisées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888" y="1071723"/>
            <a:ext cx="2160000" cy="21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1244535"/>
            <a:ext cx="2160000" cy="2160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12" y="1134476"/>
            <a:ext cx="2160000" cy="2160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484" y="4280432"/>
            <a:ext cx="3732561" cy="185454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40" y="4477081"/>
            <a:ext cx="2390283" cy="1461247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835" y="4194853"/>
            <a:ext cx="4154041" cy="2306423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b="1" noProof="0" smtClean="0">
                <a:solidFill>
                  <a:schemeClr val="tx1"/>
                </a:solidFill>
              </a:rPr>
              <a:t>8</a:t>
            </a:fld>
            <a:endParaRPr lang="fr-FR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29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Arborescence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432760" y="1257126"/>
            <a:ext cx="578805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Côté employeur</a:t>
            </a:r>
            <a:endParaRPr lang="fr-FR" sz="6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fr-FR" b="1" noProof="0" smtClean="0">
                <a:solidFill>
                  <a:schemeClr val="tx1"/>
                </a:solidFill>
              </a:rPr>
              <a:t>9</a:t>
            </a:fld>
            <a:endParaRPr lang="fr-FR" b="1" noProof="0" dirty="0">
              <a:solidFill>
                <a:schemeClr val="tx1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0696"/>
            <a:ext cx="12192000" cy="594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2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hèm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64_TF78455520" id="{1B6B5A3F-3791-4D91-8BCC-053B27B038BF}" vid="{26B24478-322D-4DF5-BC15-C9CB3253BD4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Analyse de projet, tiré de 24Slides</Template>
  <TotalTime>0</TotalTime>
  <Words>1077</Words>
  <Application>Microsoft Office PowerPoint</Application>
  <PresentationFormat>Grand écran</PresentationFormat>
  <Paragraphs>316</Paragraphs>
  <Slides>24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Segoe UI Light</vt:lpstr>
      <vt:lpstr>Thème Office</vt:lpstr>
      <vt:lpstr>Clean Connect Présentation</vt:lpstr>
      <vt:lpstr>Analyse du projet : diapositive 2</vt:lpstr>
      <vt:lpstr>Analyse du projet : diapositive 3</vt:lpstr>
      <vt:lpstr>Analyse du projet : diapositive 3</vt:lpstr>
      <vt:lpstr>Analyse du projet : diapositive 3</vt:lpstr>
      <vt:lpstr>Analyse du projet : diapositive 3</vt:lpstr>
      <vt:lpstr>Analyse du projet : diapositive 4</vt:lpstr>
      <vt:lpstr>Analyse du projet : diapositive 4</vt:lpstr>
      <vt:lpstr>Analyse du projet : diapositive 3</vt:lpstr>
      <vt:lpstr>Analyse du projet : diapositive 3</vt:lpstr>
      <vt:lpstr>Analyse du projet : diapositive 4</vt:lpstr>
      <vt:lpstr>Analyse du projet : diapositive 4</vt:lpstr>
      <vt:lpstr>Analyse du projet : diapositive 4</vt:lpstr>
      <vt:lpstr>Analyse du projet : diapositive 3</vt:lpstr>
      <vt:lpstr>Analyse du projet : diapositive 3</vt:lpstr>
      <vt:lpstr>Analyse du projet : diapositive 3</vt:lpstr>
      <vt:lpstr>Analyse du projet : diapositive 4</vt:lpstr>
      <vt:lpstr>Merci</vt:lpstr>
      <vt:lpstr>Analyse du projet : diapositive 2</vt:lpstr>
      <vt:lpstr>Analyse du projet : diapositive 3</vt:lpstr>
      <vt:lpstr>Analyse du projet : diapositive 3</vt:lpstr>
      <vt:lpstr>Analyse du projet : diapositive 3</vt:lpstr>
      <vt:lpstr>Analyse du projet : diapositive 3</vt:lpstr>
      <vt:lpstr>Analyse du projet : diapositive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2025-07-22T09:45:32Z</dcterms:created>
  <dcterms:modified xsi:type="dcterms:W3CDTF">2025-07-28T14:12:23Z</dcterms:modified>
</cp:coreProperties>
</file>