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30"/>
  </p:notesMasterIdLst>
  <p:sldIdLst>
    <p:sldId id="261" r:id="rId2"/>
    <p:sldId id="285" r:id="rId3"/>
    <p:sldId id="286" r:id="rId4"/>
    <p:sldId id="287" r:id="rId5"/>
    <p:sldId id="288" r:id="rId6"/>
    <p:sldId id="289" r:id="rId7"/>
    <p:sldId id="290" r:id="rId8"/>
    <p:sldId id="310" r:id="rId9"/>
    <p:sldId id="309" r:id="rId10"/>
    <p:sldId id="291" r:id="rId11"/>
    <p:sldId id="292" r:id="rId12"/>
    <p:sldId id="313" r:id="rId13"/>
    <p:sldId id="320" r:id="rId14"/>
    <p:sldId id="295" r:id="rId15"/>
    <p:sldId id="293" r:id="rId16"/>
    <p:sldId id="294" r:id="rId17"/>
    <p:sldId id="314" r:id="rId18"/>
    <p:sldId id="315" r:id="rId19"/>
    <p:sldId id="316" r:id="rId20"/>
    <p:sldId id="317" r:id="rId21"/>
    <p:sldId id="299" r:id="rId22"/>
    <p:sldId id="297" r:id="rId23"/>
    <p:sldId id="318" r:id="rId24"/>
    <p:sldId id="319" r:id="rId25"/>
    <p:sldId id="296" r:id="rId26"/>
    <p:sldId id="298" r:id="rId27"/>
    <p:sldId id="311" r:id="rId28"/>
    <p:sldId id="31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199" autoAdjust="0"/>
  </p:normalViewPr>
  <p:slideViewPr>
    <p:cSldViewPr snapToGrid="0">
      <p:cViewPr>
        <p:scale>
          <a:sx n="75" d="100"/>
          <a:sy n="75" d="100"/>
        </p:scale>
        <p:origin x="9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D0D93-81F8-441A-852E-7C0F2C4422B2}" type="datetimeFigureOut">
              <a:rPr lang="fr-FR" smtClean="0"/>
              <a:t>13/07/2021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60C5-B404-49DE-8B6A-CC9B6546BAD5}" type="slidenum">
              <a:rPr lang="fr-FR" smtClean="0"/>
              <a:t>‹N°›</a:t>
            </a:fld>
            <a:endParaRPr lang="fr-FR"/>
          </a:p>
        </p:txBody>
      </p:sp>
    </p:spTree>
    <p:extLst>
      <p:ext uri="{BB962C8B-B14F-4D97-AF65-F5344CB8AC3E}">
        <p14:creationId xmlns:p14="http://schemas.microsoft.com/office/powerpoint/2010/main" val="234395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a:t>
            </a:fld>
            <a:endParaRPr lang="fr-FR"/>
          </a:p>
        </p:txBody>
      </p:sp>
    </p:spTree>
    <p:extLst>
      <p:ext uri="{BB962C8B-B14F-4D97-AF65-F5344CB8AC3E}">
        <p14:creationId xmlns:p14="http://schemas.microsoft.com/office/powerpoint/2010/main" val="403031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https://www.ganttproject.biz/dl/3.1.3100/win</a:t>
            </a:r>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24</a:t>
            </a:fld>
            <a:endParaRPr lang="fr-FR"/>
          </a:p>
        </p:txBody>
      </p:sp>
    </p:spTree>
    <p:extLst>
      <p:ext uri="{BB962C8B-B14F-4D97-AF65-F5344CB8AC3E}">
        <p14:creationId xmlns:p14="http://schemas.microsoft.com/office/powerpoint/2010/main" val="3543457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Achat -&gt; Sous</a:t>
            </a:r>
            <a:r>
              <a:rPr lang="fr-FR" baseline="0" dirty="0" smtClean="0"/>
              <a:t> </a:t>
            </a:r>
            <a:r>
              <a:rPr lang="fr-FR" baseline="0" dirty="0" err="1" smtClean="0"/>
              <a:t>traitance</a:t>
            </a:r>
            <a:r>
              <a:rPr lang="fr-FR" baseline="0" dirty="0" smtClean="0"/>
              <a:t>, matériel -&gt; Cout défini en €</a:t>
            </a:r>
          </a:p>
          <a:p>
            <a:endParaRPr lang="fr-FR" baseline="0" dirty="0" smtClean="0"/>
          </a:p>
          <a:p>
            <a:r>
              <a:rPr lang="fr-FR" baseline="0" dirty="0" smtClean="0"/>
              <a:t>Main d’œuvre -&gt; En jour/ Homme en €</a:t>
            </a:r>
          </a:p>
          <a:p>
            <a:endParaRPr lang="fr-FR" baseline="0" dirty="0" smtClean="0"/>
          </a:p>
          <a:p>
            <a:r>
              <a:rPr lang="fr-FR" baseline="0" dirty="0" smtClean="0"/>
              <a:t>2000€ net/mois</a:t>
            </a:r>
          </a:p>
          <a:p>
            <a:r>
              <a:rPr lang="fr-FR" baseline="0" dirty="0" smtClean="0"/>
              <a:t>+ 28% de charges salariales -&gt; 2560</a:t>
            </a:r>
          </a:p>
          <a:p>
            <a:r>
              <a:rPr lang="fr-FR" baseline="0" dirty="0" smtClean="0"/>
              <a:t>+ 54% de charges patronales -&gt;3640 (82% au total)</a:t>
            </a:r>
          </a:p>
          <a:p>
            <a:endParaRPr lang="fr-FR" baseline="0" dirty="0" smtClean="0"/>
          </a:p>
          <a:p>
            <a:r>
              <a:rPr lang="fr-FR" baseline="0" dirty="0" smtClean="0"/>
              <a:t>+ couts indirect (loyer, </a:t>
            </a:r>
            <a:r>
              <a:rPr lang="fr-FR" baseline="0" dirty="0" err="1" smtClean="0"/>
              <a:t>electricité</a:t>
            </a:r>
            <a:r>
              <a:rPr lang="fr-FR" baseline="0" dirty="0" smtClean="0"/>
              <a:t>, comptabilité, ménage…)</a:t>
            </a:r>
          </a:p>
          <a:p>
            <a:r>
              <a:rPr lang="fr-FR" baseline="0" dirty="0" smtClean="0"/>
              <a:t>Entre 20% et 90%, disons +50% -&gt; 5460</a:t>
            </a:r>
          </a:p>
          <a:p>
            <a:endParaRPr lang="fr-FR" baseline="0" dirty="0" smtClean="0"/>
          </a:p>
          <a:p>
            <a:r>
              <a:rPr lang="fr-FR" baseline="0" dirty="0" smtClean="0"/>
              <a:t>+Marges 20%  -&gt; 6552</a:t>
            </a:r>
          </a:p>
          <a:p>
            <a:endParaRPr lang="fr-FR" baseline="0" dirty="0" smtClean="0"/>
          </a:p>
          <a:p>
            <a:r>
              <a:rPr lang="fr-FR" baseline="0" dirty="0" smtClean="0"/>
              <a:t>--------------------------------------------</a:t>
            </a:r>
          </a:p>
          <a:p>
            <a:r>
              <a:rPr lang="fr-FR" baseline="0" dirty="0" smtClean="0"/>
              <a:t>X12 pour prix à l’année -&gt; 78 624</a:t>
            </a:r>
          </a:p>
          <a:p>
            <a:r>
              <a:rPr lang="fr-FR" baseline="0" dirty="0" smtClean="0"/>
              <a:t>/230 jours travaillé (arrondis) -&gt; 341</a:t>
            </a:r>
          </a:p>
          <a:p>
            <a:r>
              <a:rPr lang="fr-FR" baseline="0" dirty="0" smtClean="0"/>
              <a:t>+ TVA -&gt; 410€</a:t>
            </a:r>
          </a:p>
          <a:p>
            <a:endParaRPr lang="fr-FR" baseline="0" dirty="0" smtClean="0"/>
          </a:p>
          <a:p>
            <a:r>
              <a:rPr lang="fr-FR" baseline="0" dirty="0" smtClean="0"/>
              <a:t>--------------------------------------------</a:t>
            </a:r>
          </a:p>
          <a:p>
            <a:r>
              <a:rPr lang="fr-FR" baseline="0" dirty="0" smtClean="0"/>
              <a:t>Cout journalier moyen d’une personne dans l’entreprise </a:t>
            </a:r>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25</a:t>
            </a:fld>
            <a:endParaRPr lang="fr-FR"/>
          </a:p>
        </p:txBody>
      </p:sp>
    </p:spTree>
    <p:extLst>
      <p:ext uri="{BB962C8B-B14F-4D97-AF65-F5344CB8AC3E}">
        <p14:creationId xmlns:p14="http://schemas.microsoft.com/office/powerpoint/2010/main" val="3765258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27</a:t>
            </a:fld>
            <a:endParaRPr lang="fr-FR"/>
          </a:p>
        </p:txBody>
      </p:sp>
    </p:spTree>
    <p:extLst>
      <p:ext uri="{BB962C8B-B14F-4D97-AF65-F5344CB8AC3E}">
        <p14:creationId xmlns:p14="http://schemas.microsoft.com/office/powerpoint/2010/main" val="3635196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28</a:t>
            </a:fld>
            <a:endParaRPr lang="fr-FR"/>
          </a:p>
        </p:txBody>
      </p:sp>
    </p:spTree>
    <p:extLst>
      <p:ext uri="{BB962C8B-B14F-4D97-AF65-F5344CB8AC3E}">
        <p14:creationId xmlns:p14="http://schemas.microsoft.com/office/powerpoint/2010/main" val="2972124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Infogérance</a:t>
            </a:r>
            <a:r>
              <a:rPr lang="fr-FR" baseline="0" dirty="0" smtClean="0"/>
              <a:t> -&gt; Qui va s’occuper de la machine, des sécurité, des mises a jour, qui va redémarrer le serveur en cas de soucis…</a:t>
            </a:r>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16</a:t>
            </a:fld>
            <a:endParaRPr lang="fr-FR"/>
          </a:p>
        </p:txBody>
      </p:sp>
    </p:spTree>
    <p:extLst>
      <p:ext uri="{BB962C8B-B14F-4D97-AF65-F5344CB8AC3E}">
        <p14:creationId xmlns:p14="http://schemas.microsoft.com/office/powerpoint/2010/main" val="11302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17</a:t>
            </a:fld>
            <a:endParaRPr lang="fr-FR"/>
          </a:p>
        </p:txBody>
      </p:sp>
    </p:spTree>
    <p:extLst>
      <p:ext uri="{BB962C8B-B14F-4D97-AF65-F5344CB8AC3E}">
        <p14:creationId xmlns:p14="http://schemas.microsoft.com/office/powerpoint/2010/main" val="1989837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18</a:t>
            </a:fld>
            <a:endParaRPr lang="fr-FR"/>
          </a:p>
        </p:txBody>
      </p:sp>
    </p:spTree>
    <p:extLst>
      <p:ext uri="{BB962C8B-B14F-4D97-AF65-F5344CB8AC3E}">
        <p14:creationId xmlns:p14="http://schemas.microsoft.com/office/powerpoint/2010/main" val="2940007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19</a:t>
            </a:fld>
            <a:endParaRPr lang="fr-FR"/>
          </a:p>
        </p:txBody>
      </p:sp>
    </p:spTree>
    <p:extLst>
      <p:ext uri="{BB962C8B-B14F-4D97-AF65-F5344CB8AC3E}">
        <p14:creationId xmlns:p14="http://schemas.microsoft.com/office/powerpoint/2010/main" val="2067712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20</a:t>
            </a:fld>
            <a:endParaRPr lang="fr-FR"/>
          </a:p>
        </p:txBody>
      </p:sp>
    </p:spTree>
    <p:extLst>
      <p:ext uri="{BB962C8B-B14F-4D97-AF65-F5344CB8AC3E}">
        <p14:creationId xmlns:p14="http://schemas.microsoft.com/office/powerpoint/2010/main" val="3738538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21</a:t>
            </a:fld>
            <a:endParaRPr lang="fr-FR"/>
          </a:p>
        </p:txBody>
      </p:sp>
    </p:spTree>
    <p:extLst>
      <p:ext uri="{BB962C8B-B14F-4D97-AF65-F5344CB8AC3E}">
        <p14:creationId xmlns:p14="http://schemas.microsoft.com/office/powerpoint/2010/main" val="1983250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Recette = c’est une étape</a:t>
            </a:r>
            <a:r>
              <a:rPr lang="fr-FR" baseline="0" dirty="0" smtClean="0"/>
              <a:t> à partir de laquelle votre application est utilisable mais en environnement </a:t>
            </a:r>
            <a:r>
              <a:rPr lang="fr-FR" baseline="0" dirty="0" err="1" smtClean="0"/>
              <a:t>clot</a:t>
            </a:r>
            <a:endParaRPr lang="fr-FR" baseline="0" dirty="0" smtClean="0"/>
          </a:p>
          <a:p>
            <a:r>
              <a:rPr lang="fr-FR" baseline="0" dirty="0" smtClean="0"/>
              <a:t>Pré-</a:t>
            </a:r>
            <a:r>
              <a:rPr lang="fr-FR" baseline="0" dirty="0" err="1" smtClean="0"/>
              <a:t>prod</a:t>
            </a:r>
            <a:r>
              <a:rPr lang="fr-FR" baseline="0" dirty="0" smtClean="0"/>
              <a:t> = c’est identique à la recette, mais avec une plateforme identique à celle de la </a:t>
            </a:r>
            <a:r>
              <a:rPr lang="fr-FR" baseline="0" dirty="0" err="1" smtClean="0"/>
              <a:t>prod</a:t>
            </a:r>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22</a:t>
            </a:fld>
            <a:endParaRPr lang="fr-FR"/>
          </a:p>
        </p:txBody>
      </p:sp>
    </p:spTree>
    <p:extLst>
      <p:ext uri="{BB962C8B-B14F-4D97-AF65-F5344CB8AC3E}">
        <p14:creationId xmlns:p14="http://schemas.microsoft.com/office/powerpoint/2010/main" val="3274290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8160C5-B404-49DE-8B6A-CC9B6546BAD5}" type="slidenum">
              <a:rPr lang="fr-FR" smtClean="0"/>
              <a:t>23</a:t>
            </a:fld>
            <a:endParaRPr lang="fr-FR"/>
          </a:p>
        </p:txBody>
      </p:sp>
    </p:spTree>
    <p:extLst>
      <p:ext uri="{BB962C8B-B14F-4D97-AF65-F5344CB8AC3E}">
        <p14:creationId xmlns:p14="http://schemas.microsoft.com/office/powerpoint/2010/main" val="2285915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7/13/2021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21273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8763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915269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5437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003601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62401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068562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534389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22385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122918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9647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22540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567105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54736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00973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90550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540892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7/13/2021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88653614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jp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g"/><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g"/><Relationship Id="rId1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hyperlink" Target="https://www.gloomaps.com/" TargetMode="Externa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g"/></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19.pn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5" Type="http://schemas.openxmlformats.org/officeDocument/2006/relationships/image" Target="../media/image20.pn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g"/></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g"/><Relationship Id="rId14" Type="http://schemas.openxmlformats.org/officeDocument/2006/relationships/image" Target="../media/image16.jpe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32703"/>
            <a:ext cx="12198786" cy="5725297"/>
          </a:xfrm>
          <a:prstGeom prst="rect">
            <a:avLst/>
          </a:prstGeom>
        </p:spPr>
      </p:pic>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4"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6"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7"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8"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9"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Rectangle 13"/>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5" name="Groupe 14"/>
          <p:cNvGrpSpPr/>
          <p:nvPr/>
        </p:nvGrpSpPr>
        <p:grpSpPr>
          <a:xfrm>
            <a:off x="-19598" y="-94478"/>
            <a:ext cx="12211597" cy="746449"/>
            <a:chOff x="-19598" y="-94478"/>
            <a:chExt cx="12211597" cy="746449"/>
          </a:xfrm>
        </p:grpSpPr>
        <p:sp>
          <p:nvSpPr>
            <p:cNvPr id="16" name="Rectangle 15"/>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7" name="Image 26" descr="bien plus.jpg"/>
            <p:cNvPicPr>
              <a:picLocks noChangeAspect="1"/>
            </p:cNvPicPr>
            <p:nvPr/>
          </p:nvPicPr>
          <p:blipFill>
            <a:blip r:embed="rId7" cstate="print"/>
            <a:stretch>
              <a:fillRect/>
            </a:stretch>
          </p:blipFill>
          <p:spPr>
            <a:xfrm>
              <a:off x="4159373" y="183552"/>
              <a:ext cx="1289328" cy="364658"/>
            </a:xfrm>
            <a:prstGeom prst="rect">
              <a:avLst/>
            </a:prstGeom>
          </p:spPr>
        </p:pic>
        <p:pic>
          <p:nvPicPr>
            <p:cNvPr id="28" name="Image 27" descr="personnes-adrar-coul_1.jpg"/>
            <p:cNvPicPr>
              <a:picLocks noChangeAspect="1"/>
            </p:cNvPicPr>
            <p:nvPr/>
          </p:nvPicPr>
          <p:blipFill>
            <a:blip r:embed="rId8" cstate="print"/>
            <a:stretch>
              <a:fillRect/>
            </a:stretch>
          </p:blipFill>
          <p:spPr>
            <a:xfrm>
              <a:off x="5676806" y="50870"/>
              <a:ext cx="510617" cy="506565"/>
            </a:xfrm>
            <a:prstGeom prst="rect">
              <a:avLst/>
            </a:prstGeom>
          </p:spPr>
        </p:pic>
        <p:pic>
          <p:nvPicPr>
            <p:cNvPr id="29" name="Image 28" descr="personnes-adrar-coul_2.jpg"/>
            <p:cNvPicPr>
              <a:picLocks noChangeAspect="1"/>
            </p:cNvPicPr>
            <p:nvPr/>
          </p:nvPicPr>
          <p:blipFill>
            <a:blip r:embed="rId6" cstate="print"/>
            <a:stretch>
              <a:fillRect/>
            </a:stretch>
          </p:blipFill>
          <p:spPr>
            <a:xfrm>
              <a:off x="3478713" y="183553"/>
              <a:ext cx="346861" cy="352500"/>
            </a:xfrm>
            <a:prstGeom prst="rect">
              <a:avLst/>
            </a:prstGeom>
          </p:spPr>
        </p:pic>
        <p:pic>
          <p:nvPicPr>
            <p:cNvPr id="30" name="Image 29" descr="LOGO ADRAR 300dpi.jpg"/>
            <p:cNvPicPr>
              <a:picLocks noChangeAspect="1"/>
            </p:cNvPicPr>
            <p:nvPr/>
          </p:nvPicPr>
          <p:blipFill>
            <a:blip r:embed="rId4" cstate="print"/>
            <a:stretch>
              <a:fillRect/>
            </a:stretch>
          </p:blipFill>
          <p:spPr>
            <a:xfrm>
              <a:off x="88582" y="6345"/>
              <a:ext cx="432261" cy="574815"/>
            </a:xfrm>
            <a:prstGeom prst="rect">
              <a:avLst/>
            </a:prstGeom>
            <a:noFill/>
            <a:ln>
              <a:noFill/>
            </a:ln>
          </p:spPr>
        </p:pic>
        <p:pic>
          <p:nvPicPr>
            <p:cNvPr id="31" name="Image 30" descr="LOGO-ERN-GEN2017-1.png"/>
            <p:cNvPicPr>
              <a:picLocks noChangeAspect="1"/>
            </p:cNvPicPr>
            <p:nvPr/>
          </p:nvPicPr>
          <p:blipFill rotWithShape="1">
            <a:blip r:embed="rId12"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32" name="Image 31" descr="redim-06.png"/>
            <p:cNvPicPr>
              <a:picLocks noChangeAspect="1"/>
            </p:cNvPicPr>
            <p:nvPr/>
          </p:nvPicPr>
          <p:blipFill rotWithShape="1">
            <a:blip r:embed="rId13"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33" name="Image 32"/>
            <p:cNvPicPr>
              <a:picLocks noChangeAspect="1"/>
            </p:cNvPicPr>
            <p:nvPr/>
          </p:nvPicPr>
          <p:blipFill rotWithShape="1">
            <a:blip r:embed="rId14"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34" name="Image 33"/>
            <p:cNvPicPr>
              <a:picLocks noChangeAspect="1"/>
            </p:cNvPicPr>
            <p:nvPr/>
          </p:nvPicPr>
          <p:blipFill rotWithShape="1">
            <a:blip r:embed="rId15">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360567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Pour définir le contexte à partir de rien, il y a un tas de questions à se poser. Pour ça, rien de mieux que le QQOQCP:</a:t>
            </a:r>
          </a:p>
          <a:p>
            <a:pPr lvl="1">
              <a:buFontTx/>
              <a:buChar char="-"/>
            </a:pPr>
            <a:r>
              <a:rPr lang="fr-FR" dirty="0" smtClean="0">
                <a:solidFill>
                  <a:srgbClr val="FF0000"/>
                </a:solidFill>
              </a:rPr>
              <a:t>Q</a:t>
            </a:r>
            <a:r>
              <a:rPr lang="fr-FR" dirty="0" smtClean="0"/>
              <a:t>ui ? (De qui ? Avec qui ? Pour le compte de qui ?)</a:t>
            </a:r>
          </a:p>
          <a:p>
            <a:pPr lvl="1">
              <a:buFontTx/>
              <a:buChar char="-"/>
            </a:pPr>
            <a:r>
              <a:rPr lang="fr-FR" dirty="0" smtClean="0">
                <a:solidFill>
                  <a:srgbClr val="FF0000"/>
                </a:solidFill>
              </a:rPr>
              <a:t>Q</a:t>
            </a:r>
            <a:r>
              <a:rPr lang="fr-FR" dirty="0" smtClean="0"/>
              <a:t>uoi ? (Quoi ? Avec quoi ? En relation avec quoi ?)</a:t>
            </a:r>
          </a:p>
          <a:p>
            <a:pPr lvl="1">
              <a:buFontTx/>
              <a:buChar char="-"/>
            </a:pPr>
            <a:r>
              <a:rPr lang="fr-FR" dirty="0" smtClean="0">
                <a:solidFill>
                  <a:srgbClr val="FF0000"/>
                </a:solidFill>
              </a:rPr>
              <a:t>O</a:t>
            </a:r>
            <a:r>
              <a:rPr lang="fr-FR" dirty="0" smtClean="0"/>
              <a:t>ù ? (Où ? Par où ? Vers où ?)</a:t>
            </a:r>
          </a:p>
          <a:p>
            <a:pPr lvl="1">
              <a:buFontTx/>
              <a:buChar char="-"/>
            </a:pPr>
            <a:r>
              <a:rPr lang="fr-FR" dirty="0" smtClean="0">
                <a:solidFill>
                  <a:srgbClr val="FF0000"/>
                </a:solidFill>
              </a:rPr>
              <a:t>Q</a:t>
            </a:r>
            <a:r>
              <a:rPr lang="fr-FR" dirty="0" smtClean="0"/>
              <a:t>uand ? (Tous les quand ? À partir de quand ? Jusqu’à quand ?)</a:t>
            </a:r>
          </a:p>
          <a:p>
            <a:pPr lvl="1">
              <a:buFontTx/>
              <a:buChar char="-"/>
            </a:pPr>
            <a:r>
              <a:rPr lang="fr-FR" dirty="0" smtClean="0">
                <a:solidFill>
                  <a:srgbClr val="FF0000"/>
                </a:solidFill>
              </a:rPr>
              <a:t>C</a:t>
            </a:r>
            <a:r>
              <a:rPr lang="fr-FR" dirty="0" smtClean="0"/>
              <a:t>omment ? (De quelle façon, dans quelles conditions ? Par quel méthode ?)</a:t>
            </a:r>
          </a:p>
          <a:p>
            <a:pPr lvl="1">
              <a:buFontTx/>
              <a:buChar char="-"/>
            </a:pPr>
            <a:r>
              <a:rPr lang="fr-FR" dirty="0" smtClean="0">
                <a:solidFill>
                  <a:srgbClr val="FF0000"/>
                </a:solidFill>
              </a:rPr>
              <a:t>P</a:t>
            </a:r>
            <a:r>
              <a:rPr lang="fr-FR" dirty="0" smtClean="0"/>
              <a:t>ourquoi ? (Pour quels raisons ? )</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Le contexte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20003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Dans cette partie, nous devons définir, par exemple, à l’aide de « </a:t>
            </a:r>
            <a:r>
              <a:rPr lang="fr-FR" b="1" dirty="0" smtClean="0">
                <a:solidFill>
                  <a:schemeClr val="accent2"/>
                </a:solidFill>
              </a:rPr>
              <a:t>persona</a:t>
            </a:r>
            <a:r>
              <a:rPr lang="fr-FR" dirty="0" smtClean="0"/>
              <a:t> », le portrait type des clients cible de votre projet. </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Le </a:t>
            </a:r>
            <a:r>
              <a:rPr lang="fr-FR" dirty="0" smtClean="0">
                <a:ln w="0"/>
                <a:effectLst>
                  <a:outerShdw blurRad="38100" dist="19050" dir="2700000" algn="tl" rotWithShape="0">
                    <a:schemeClr val="dk1">
                      <a:alpha val="40000"/>
                    </a:schemeClr>
                  </a:outerShdw>
                </a:effectLst>
              </a:rPr>
              <a:t>contexte cibles</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pic>
        <p:nvPicPr>
          <p:cNvPr id="2" name="Image 1"/>
          <p:cNvPicPr>
            <a:picLocks noChangeAspect="1"/>
          </p:cNvPicPr>
          <p:nvPr/>
        </p:nvPicPr>
        <p:blipFill>
          <a:blip r:embed="rId14"/>
          <a:stretch>
            <a:fillRect/>
          </a:stretch>
        </p:blipFill>
        <p:spPr>
          <a:xfrm>
            <a:off x="2926824" y="2801974"/>
            <a:ext cx="6010580" cy="3646869"/>
          </a:xfrm>
          <a:prstGeom prst="rect">
            <a:avLst/>
          </a:prstGeom>
        </p:spPr>
      </p:pic>
    </p:spTree>
    <p:extLst>
      <p:ext uri="{BB962C8B-B14F-4D97-AF65-F5344CB8AC3E}">
        <p14:creationId xmlns:p14="http://schemas.microsoft.com/office/powerpoint/2010/main" val="308353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Nous allons aussi devoir </a:t>
            </a:r>
            <a:r>
              <a:rPr lang="fr-FR" dirty="0" smtClean="0">
                <a:solidFill>
                  <a:schemeClr val="accent2"/>
                </a:solidFill>
              </a:rPr>
              <a:t>analyser la concurrence</a:t>
            </a:r>
            <a:r>
              <a:rPr lang="fr-FR" dirty="0" smtClean="0"/>
              <a:t>. Il va falloir réaliser un </a:t>
            </a:r>
            <a:r>
              <a:rPr lang="fr-FR" dirty="0" smtClean="0">
                <a:solidFill>
                  <a:schemeClr val="accent2"/>
                </a:solidFill>
              </a:rPr>
              <a:t>audit des différents concurrent</a:t>
            </a:r>
            <a:r>
              <a:rPr lang="fr-FR" dirty="0" smtClean="0"/>
              <a:t> et répondre à un certain nombre de questions:</a:t>
            </a:r>
          </a:p>
          <a:p>
            <a:pPr lvl="1">
              <a:buFontTx/>
              <a:buChar char="-"/>
            </a:pPr>
            <a:r>
              <a:rPr lang="fr-FR" dirty="0" smtClean="0"/>
              <a:t>Quels sont les concurrents</a:t>
            </a:r>
            <a:r>
              <a:rPr lang="fr-FR" dirty="0"/>
              <a:t> </a:t>
            </a:r>
            <a:r>
              <a:rPr lang="fr-FR" dirty="0" smtClean="0"/>
              <a:t>?</a:t>
            </a:r>
          </a:p>
          <a:p>
            <a:pPr lvl="1">
              <a:buFontTx/>
              <a:buChar char="-"/>
            </a:pPr>
            <a:r>
              <a:rPr lang="fr-FR" dirty="0" smtClean="0"/>
              <a:t>Combiens sont-ils ?</a:t>
            </a:r>
          </a:p>
          <a:p>
            <a:pPr lvl="1">
              <a:buFontTx/>
              <a:buChar char="-"/>
            </a:pPr>
            <a:r>
              <a:rPr lang="fr-FR" dirty="0" smtClean="0"/>
              <a:t>Sur quels secteurs ?</a:t>
            </a:r>
          </a:p>
          <a:p>
            <a:pPr lvl="1">
              <a:buFontTx/>
              <a:buChar char="-"/>
            </a:pPr>
            <a:r>
              <a:rPr lang="fr-FR" dirty="0" smtClean="0"/>
              <a:t>Quels sont les produits ? </a:t>
            </a:r>
            <a:endParaRPr lang="fr-FR" dirty="0"/>
          </a:p>
          <a:p>
            <a:pPr lvl="1">
              <a:buFontTx/>
              <a:buChar char="-"/>
            </a:pPr>
            <a:r>
              <a:rPr lang="fr-FR" dirty="0" smtClean="0"/>
              <a:t>Etc…</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Le </a:t>
            </a:r>
            <a:r>
              <a:rPr lang="fr-FR" dirty="0" smtClean="0">
                <a:ln w="0"/>
                <a:effectLst>
                  <a:outerShdw blurRad="38100" dist="19050" dir="2700000" algn="tl" rotWithShape="0">
                    <a:schemeClr val="dk1">
                      <a:alpha val="40000"/>
                    </a:schemeClr>
                  </a:outerShdw>
                </a:effectLst>
              </a:rPr>
              <a:t>contexte analyse concurrence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90040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Matrice SWOT:</a:t>
            </a:r>
          </a:p>
          <a:p>
            <a:pPr marL="0" indent="0">
              <a:buNone/>
            </a:pPr>
            <a:endParaRPr lang="fr-FR" dirty="0" smtClean="0"/>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Le </a:t>
            </a:r>
            <a:r>
              <a:rPr lang="fr-FR" dirty="0" smtClean="0">
                <a:ln w="0"/>
                <a:effectLst>
                  <a:outerShdw blurRad="38100" dist="19050" dir="2700000" algn="tl" rotWithShape="0">
                    <a:schemeClr val="dk1">
                      <a:alpha val="40000"/>
                    </a:schemeClr>
                  </a:outerShdw>
                </a:effectLst>
              </a:rPr>
              <a:t>contexte Analyse marketing</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pic>
        <p:nvPicPr>
          <p:cNvPr id="1026" name="Picture 2" descr="Rémunération du dirigeant : fiscalité, impôts et taxes"/>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9400" y="2487761"/>
            <a:ext cx="9753600" cy="391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68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fontScale="92500" lnSpcReduction="10000"/>
          </a:bodyPr>
          <a:lstStyle/>
          <a:p>
            <a:pPr marL="0" indent="0">
              <a:buNone/>
            </a:pPr>
            <a:r>
              <a:rPr lang="fr-FR" dirty="0" smtClean="0"/>
              <a:t>Maintenant, nous allons devoir rédiger la partie concernant la </a:t>
            </a:r>
            <a:r>
              <a:rPr lang="fr-FR" dirty="0" smtClean="0">
                <a:solidFill>
                  <a:schemeClr val="accent2"/>
                </a:solidFill>
              </a:rPr>
              <a:t>charge graphique et éditoriale</a:t>
            </a:r>
            <a:r>
              <a:rPr lang="fr-FR" dirty="0" smtClean="0"/>
              <a:t> de notre site.</a:t>
            </a:r>
          </a:p>
          <a:p>
            <a:pPr marL="0" indent="0">
              <a:buNone/>
            </a:pPr>
            <a:endParaRPr lang="fr-FR" dirty="0" smtClean="0"/>
          </a:p>
          <a:p>
            <a:pPr marL="0" indent="0">
              <a:buNone/>
            </a:pPr>
            <a:r>
              <a:rPr lang="fr-FR" b="1" u="sng" dirty="0" smtClean="0"/>
              <a:t>La charte graphique:</a:t>
            </a:r>
          </a:p>
          <a:p>
            <a:pPr marL="457200" lvl="1" indent="0">
              <a:buNone/>
            </a:pPr>
            <a:r>
              <a:rPr lang="fr-FR" dirty="0" smtClean="0"/>
              <a:t>Ici nous allons devoir détailler les couleurs, les polices, le logo… Tout ce qui concerne </a:t>
            </a:r>
            <a:r>
              <a:rPr lang="fr-FR" dirty="0" smtClean="0">
                <a:solidFill>
                  <a:schemeClr val="accent2"/>
                </a:solidFill>
              </a:rPr>
              <a:t>l’esthétique de notre site</a:t>
            </a:r>
            <a:r>
              <a:rPr lang="fr-FR" dirty="0" smtClean="0"/>
              <a:t>. Aussi, les valeurs de ces propriétés. Si il y a des </a:t>
            </a:r>
            <a:r>
              <a:rPr lang="fr-FR" dirty="0" smtClean="0">
                <a:solidFill>
                  <a:schemeClr val="accent2"/>
                </a:solidFill>
              </a:rPr>
              <a:t>achats d’art </a:t>
            </a:r>
            <a:r>
              <a:rPr lang="fr-FR" dirty="0" smtClean="0"/>
              <a:t>(d’images, de ressources), ils devront se trouver ici.</a:t>
            </a:r>
          </a:p>
          <a:p>
            <a:pPr marL="457200" lvl="1" indent="0">
              <a:buNone/>
            </a:pPr>
            <a:endParaRPr lang="fr-FR" dirty="0"/>
          </a:p>
          <a:p>
            <a:pPr marL="0" indent="0">
              <a:buNone/>
            </a:pPr>
            <a:r>
              <a:rPr lang="fr-FR" b="1" u="sng" dirty="0" smtClean="0"/>
              <a:t>La charte éditoriale:</a:t>
            </a:r>
          </a:p>
          <a:p>
            <a:pPr marL="457200" lvl="1" indent="0">
              <a:buNone/>
            </a:pPr>
            <a:r>
              <a:rPr lang="fr-FR" dirty="0" smtClean="0"/>
              <a:t>Dans cette partie, nous détaillerons </a:t>
            </a:r>
            <a:r>
              <a:rPr lang="fr-FR" dirty="0" smtClean="0">
                <a:solidFill>
                  <a:schemeClr val="accent2"/>
                </a:solidFill>
              </a:rPr>
              <a:t>le ton et la forme du contenu</a:t>
            </a:r>
            <a:r>
              <a:rPr lang="fr-FR" dirty="0" smtClean="0"/>
              <a:t>. Il nous faudra aussi aborder la </a:t>
            </a:r>
            <a:r>
              <a:rPr lang="fr-FR" dirty="0" smtClean="0">
                <a:solidFill>
                  <a:schemeClr val="accent2"/>
                </a:solidFill>
              </a:rPr>
              <a:t>stratégie de référencement naturelle</a:t>
            </a:r>
            <a:r>
              <a:rPr lang="fr-FR" dirty="0" smtClean="0"/>
              <a:t> (SEO) et la </a:t>
            </a:r>
            <a:r>
              <a:rPr lang="fr-FR" dirty="0" smtClean="0">
                <a:solidFill>
                  <a:schemeClr val="accent2"/>
                </a:solidFill>
              </a:rPr>
              <a:t>stratégie de référencement de réseaux sociaux </a:t>
            </a:r>
            <a:r>
              <a:rPr lang="fr-FR" dirty="0" smtClean="0"/>
              <a:t>(SMO).</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La charte éditoriale et la charte graphique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242342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Ici nous allons commencer à mettre en place la </a:t>
            </a:r>
            <a:r>
              <a:rPr lang="fr-FR" dirty="0" smtClean="0">
                <a:solidFill>
                  <a:schemeClr val="accent2"/>
                </a:solidFill>
              </a:rPr>
              <a:t>structure de notre site</a:t>
            </a:r>
            <a:r>
              <a:rPr lang="fr-FR" dirty="0" smtClean="0"/>
              <a:t>. Il va falloir se poser des questions sur la manière de naviguer entre les informations.</a:t>
            </a:r>
          </a:p>
          <a:p>
            <a:pPr marL="0" indent="0">
              <a:buNone/>
            </a:pPr>
            <a:endParaRPr lang="fr-FR" dirty="0"/>
          </a:p>
          <a:p>
            <a:pPr marL="0" indent="0">
              <a:buNone/>
            </a:pPr>
            <a:r>
              <a:rPr lang="fr-FR" dirty="0" smtClean="0"/>
              <a:t>Pour mettre en place un pla</a:t>
            </a:r>
            <a:r>
              <a:rPr lang="fr-FR" dirty="0"/>
              <a:t>n du site: </a:t>
            </a:r>
            <a:r>
              <a:rPr lang="fr-FR" dirty="0">
                <a:hlinkClick r:id="rId2"/>
              </a:rPr>
              <a:t>https://www.gloomaps.com</a:t>
            </a:r>
            <a:r>
              <a:rPr lang="fr-FR" dirty="0" smtClean="0">
                <a:hlinkClick r:id="rId2"/>
              </a:rPr>
              <a:t>/</a:t>
            </a:r>
            <a:endParaRPr lang="fr-FR" dirty="0" smtClean="0"/>
          </a:p>
          <a:p>
            <a:pPr marL="0" indent="0">
              <a:buNone/>
            </a:pPr>
            <a:endParaRPr lang="fr-FR" dirty="0" smtClean="0"/>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L’arborescence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21598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lnSpcReduction="10000"/>
          </a:bodyPr>
          <a:lstStyle/>
          <a:p>
            <a:pPr marL="0" indent="0">
              <a:buNone/>
            </a:pPr>
            <a:r>
              <a:rPr lang="fr-FR" dirty="0" smtClean="0"/>
              <a:t>Dans cette partie, il va falloir définir le ou les </a:t>
            </a:r>
            <a:r>
              <a:rPr lang="fr-FR" dirty="0" smtClean="0">
                <a:solidFill>
                  <a:schemeClr val="accent2"/>
                </a:solidFill>
              </a:rPr>
              <a:t>noms de domaines</a:t>
            </a:r>
            <a:r>
              <a:rPr lang="fr-FR" dirty="0" smtClean="0"/>
              <a:t> de notre site. </a:t>
            </a:r>
            <a:endParaRPr lang="fr-FR" dirty="0"/>
          </a:p>
          <a:p>
            <a:pPr lvl="1">
              <a:buFontTx/>
              <a:buChar char="-"/>
            </a:pPr>
            <a:r>
              <a:rPr lang="fr-FR" dirty="0" smtClean="0"/>
              <a:t>Quel nom de domaine choisir ?</a:t>
            </a:r>
          </a:p>
          <a:p>
            <a:pPr lvl="1">
              <a:buFontTx/>
              <a:buChar char="-"/>
            </a:pPr>
            <a:r>
              <a:rPr lang="fr-FR" dirty="0" smtClean="0"/>
              <a:t>Quel extension ?</a:t>
            </a:r>
          </a:p>
          <a:p>
            <a:pPr lvl="1">
              <a:buFontTx/>
              <a:buChar char="-"/>
            </a:pPr>
            <a:r>
              <a:rPr lang="fr-FR" dirty="0" smtClean="0"/>
              <a:t>Qui va faire les corrections ?</a:t>
            </a:r>
          </a:p>
          <a:p>
            <a:pPr lvl="1">
              <a:buFontTx/>
              <a:buChar char="-"/>
            </a:pPr>
            <a:r>
              <a:rPr lang="fr-FR" dirty="0" smtClean="0"/>
              <a:t>Le site va-t-il bénéficier de fonctionnalités additionnelles dans l’avenir ?</a:t>
            </a:r>
          </a:p>
          <a:p>
            <a:pPr lvl="1">
              <a:buFontTx/>
              <a:buChar char="-"/>
            </a:pPr>
            <a:endParaRPr lang="fr-FR" dirty="0"/>
          </a:p>
          <a:p>
            <a:pPr marL="0" indent="0">
              <a:buNone/>
            </a:pPr>
            <a:r>
              <a:rPr lang="fr-FR" dirty="0" smtClean="0"/>
              <a:t>Ensuite, il va falloir aussi se poser la question sur le </a:t>
            </a:r>
            <a:r>
              <a:rPr lang="fr-FR" dirty="0" smtClean="0">
                <a:solidFill>
                  <a:schemeClr val="accent2"/>
                </a:solidFill>
              </a:rPr>
              <a:t>choix de l’hébergement</a:t>
            </a:r>
            <a:r>
              <a:rPr lang="fr-FR" dirty="0" smtClean="0"/>
              <a:t>.</a:t>
            </a:r>
          </a:p>
          <a:p>
            <a:pPr lvl="1">
              <a:buFontTx/>
              <a:buChar char="-"/>
            </a:pPr>
            <a:r>
              <a:rPr lang="fr-FR" dirty="0" smtClean="0"/>
              <a:t>Me faut il un hébergement mutualisé ? </a:t>
            </a:r>
          </a:p>
          <a:p>
            <a:pPr lvl="1">
              <a:buFontTx/>
              <a:buChar char="-"/>
            </a:pPr>
            <a:r>
              <a:rPr lang="fr-FR" dirty="0" smtClean="0"/>
              <a:t>Un hébergement dédié ?</a:t>
            </a:r>
          </a:p>
          <a:p>
            <a:pPr lvl="1">
              <a:buFontTx/>
              <a:buChar char="-"/>
            </a:pPr>
            <a:r>
              <a:rPr lang="fr-FR" dirty="0" smtClean="0"/>
              <a:t>Qui va effectuer l’infogérance de mon site ?</a:t>
            </a:r>
          </a:p>
          <a:p>
            <a:pPr lvl="1">
              <a:buFontTx/>
              <a:buChar char="-"/>
            </a:pPr>
            <a:r>
              <a:rPr lang="fr-FR" dirty="0" smtClean="0"/>
              <a:t>Quelle va être la charge du site</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Nom de domaine et hébergement</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360391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Nous allons ensuite devoir définir les </a:t>
            </a:r>
            <a:r>
              <a:rPr lang="fr-FR" dirty="0" smtClean="0">
                <a:solidFill>
                  <a:schemeClr val="accent2"/>
                </a:solidFill>
              </a:rPr>
              <a:t>besoins du projet</a:t>
            </a:r>
            <a:r>
              <a:rPr lang="fr-FR" dirty="0" smtClean="0"/>
              <a:t>. Ici nous sommes dans la </a:t>
            </a:r>
            <a:r>
              <a:rPr lang="fr-FR" dirty="0" smtClean="0">
                <a:solidFill>
                  <a:schemeClr val="accent2"/>
                </a:solidFill>
              </a:rPr>
              <a:t>partie technique</a:t>
            </a:r>
            <a:r>
              <a:rPr lang="fr-FR" dirty="0" smtClean="0"/>
              <a:t>. Nous allons devoir présenté:</a:t>
            </a:r>
          </a:p>
          <a:p>
            <a:pPr lvl="1">
              <a:buFontTx/>
              <a:buChar char="-"/>
            </a:pPr>
            <a:r>
              <a:rPr lang="fr-FR" dirty="0" smtClean="0"/>
              <a:t>L’étude de l’existant</a:t>
            </a:r>
          </a:p>
          <a:p>
            <a:pPr lvl="1">
              <a:buFontTx/>
              <a:buChar char="-"/>
            </a:pPr>
            <a:r>
              <a:rPr lang="fr-FR" dirty="0" smtClean="0"/>
              <a:t>L’énoncé du besoin</a:t>
            </a:r>
          </a:p>
          <a:p>
            <a:pPr lvl="1">
              <a:buFontTx/>
              <a:buChar char="-"/>
            </a:pPr>
            <a:r>
              <a:rPr lang="fr-FR" dirty="0" smtClean="0"/>
              <a:t>Les fonctions du produit</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Définition des besoins</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296537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L’énoncé du besoin permet de </a:t>
            </a:r>
            <a:r>
              <a:rPr lang="fr-FR" dirty="0" smtClean="0">
                <a:solidFill>
                  <a:schemeClr val="accent2"/>
                </a:solidFill>
              </a:rPr>
              <a:t>préciser les besoins pendant et après le projet</a:t>
            </a:r>
            <a:r>
              <a:rPr lang="fr-FR" dirty="0" smtClean="0"/>
              <a:t>. Ici il va falloir préciser si vous voulez :</a:t>
            </a:r>
          </a:p>
          <a:p>
            <a:pPr lvl="1">
              <a:buFontTx/>
              <a:buChar char="-"/>
            </a:pPr>
            <a:r>
              <a:rPr lang="fr-FR" dirty="0" smtClean="0"/>
              <a:t>Présenter l’entreprise</a:t>
            </a:r>
          </a:p>
          <a:p>
            <a:pPr lvl="1">
              <a:buFontTx/>
              <a:buChar char="-"/>
            </a:pPr>
            <a:r>
              <a:rPr lang="fr-FR" dirty="0" smtClean="0"/>
              <a:t>Présenter les réalisations</a:t>
            </a:r>
          </a:p>
          <a:p>
            <a:pPr lvl="1">
              <a:buFontTx/>
              <a:buChar char="-"/>
            </a:pPr>
            <a:r>
              <a:rPr lang="fr-FR" dirty="0" smtClean="0"/>
              <a:t>Vendre des produits en ligne</a:t>
            </a:r>
          </a:p>
          <a:p>
            <a:pPr lvl="1">
              <a:buFontTx/>
              <a:buChar char="-"/>
            </a:pPr>
            <a:r>
              <a:rPr lang="fr-FR" dirty="0" smtClean="0"/>
              <a:t>Proposer un service en ligne (WEB APP)</a:t>
            </a:r>
          </a:p>
          <a:p>
            <a:pPr lvl="1">
              <a:buFontTx/>
              <a:buChar char="-"/>
            </a:pPr>
            <a:r>
              <a:rPr lang="fr-FR" dirty="0" smtClean="0"/>
              <a:t>Communiquer sur des actualités</a:t>
            </a:r>
          </a:p>
          <a:p>
            <a:pPr lvl="1">
              <a:buFontTx/>
              <a:buChar char="-"/>
            </a:pPr>
            <a:r>
              <a:rPr lang="fr-FR" dirty="0" smtClean="0"/>
              <a:t>Fédérer autour d’une thématique</a:t>
            </a:r>
            <a:endParaRPr lang="fr-FR" dirty="0"/>
          </a:p>
          <a:p>
            <a:pPr lvl="1">
              <a:buFontTx/>
              <a:buChar char="-"/>
            </a:pPr>
            <a:r>
              <a:rPr lang="fr-FR" dirty="0" smtClean="0"/>
              <a:t>Etc…</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Définition des besoins</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332111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fontScale="85000" lnSpcReduction="20000"/>
          </a:bodyPr>
          <a:lstStyle/>
          <a:p>
            <a:pPr marL="0" indent="0">
              <a:buNone/>
            </a:pPr>
            <a:r>
              <a:rPr lang="fr-FR" dirty="0" smtClean="0"/>
              <a:t>Pour les </a:t>
            </a:r>
            <a:r>
              <a:rPr lang="fr-FR" dirty="0" smtClean="0">
                <a:solidFill>
                  <a:schemeClr val="accent2"/>
                </a:solidFill>
              </a:rPr>
              <a:t>fonctions du produit</a:t>
            </a:r>
            <a:r>
              <a:rPr lang="fr-FR" dirty="0" smtClean="0"/>
              <a:t>, il va falloir lister de manière détaillée:</a:t>
            </a:r>
          </a:p>
          <a:p>
            <a:pPr lvl="1">
              <a:buFontTx/>
              <a:buChar char="-"/>
            </a:pPr>
            <a:r>
              <a:rPr lang="fr-FR" dirty="0" smtClean="0"/>
              <a:t>Papeterie </a:t>
            </a:r>
          </a:p>
          <a:p>
            <a:pPr lvl="1">
              <a:buFontTx/>
              <a:buChar char="-"/>
            </a:pPr>
            <a:r>
              <a:rPr lang="fr-FR" dirty="0" smtClean="0"/>
              <a:t>Signature d’e-mail</a:t>
            </a:r>
          </a:p>
          <a:p>
            <a:pPr lvl="1">
              <a:buFontTx/>
              <a:buChar char="-"/>
            </a:pPr>
            <a:r>
              <a:rPr lang="fr-FR" dirty="0" smtClean="0"/>
              <a:t>Template de post pour vos réseaux sociaux</a:t>
            </a:r>
          </a:p>
          <a:p>
            <a:pPr lvl="1">
              <a:buFontTx/>
              <a:buChar char="-"/>
            </a:pPr>
            <a:r>
              <a:rPr lang="fr-FR" dirty="0" smtClean="0"/>
              <a:t>Template des documents officiels</a:t>
            </a:r>
          </a:p>
          <a:p>
            <a:pPr lvl="1">
              <a:buFontTx/>
              <a:buChar char="-"/>
            </a:pPr>
            <a:r>
              <a:rPr lang="fr-FR" dirty="0" smtClean="0"/>
              <a:t>Contenu multilingue</a:t>
            </a:r>
          </a:p>
          <a:p>
            <a:pPr lvl="1">
              <a:buFontTx/>
              <a:buChar char="-"/>
            </a:pPr>
            <a:r>
              <a:rPr lang="fr-FR" dirty="0" smtClean="0"/>
              <a:t>Importance du SEO</a:t>
            </a:r>
          </a:p>
          <a:p>
            <a:pPr lvl="1">
              <a:buFontTx/>
              <a:buChar char="-"/>
            </a:pPr>
            <a:r>
              <a:rPr lang="fr-FR" dirty="0" smtClean="0"/>
              <a:t>Blog</a:t>
            </a:r>
          </a:p>
          <a:p>
            <a:pPr lvl="1">
              <a:buFontTx/>
              <a:buChar char="-"/>
            </a:pPr>
            <a:r>
              <a:rPr lang="fr-FR" dirty="0" smtClean="0"/>
              <a:t>Agenda pour les évènements</a:t>
            </a:r>
            <a:endParaRPr lang="fr-FR" dirty="0"/>
          </a:p>
          <a:p>
            <a:pPr lvl="1">
              <a:buFontTx/>
              <a:buChar char="-"/>
            </a:pPr>
            <a:r>
              <a:rPr lang="fr-FR" dirty="0" smtClean="0"/>
              <a:t>Témoignages clients</a:t>
            </a:r>
          </a:p>
          <a:p>
            <a:pPr lvl="1">
              <a:buFontTx/>
              <a:buChar char="-"/>
            </a:pPr>
            <a:r>
              <a:rPr lang="fr-FR" dirty="0" smtClean="0"/>
              <a:t>Contenus exclusifs</a:t>
            </a:r>
          </a:p>
          <a:p>
            <a:pPr marL="0" indent="0">
              <a:buNone/>
            </a:pPr>
            <a:r>
              <a:rPr lang="fr-FR" dirty="0" smtClean="0"/>
              <a:t>Il est possible pour chacune des fonctionnalités du produit d’attribuer une </a:t>
            </a:r>
            <a:r>
              <a:rPr lang="fr-FR" dirty="0" smtClean="0">
                <a:solidFill>
                  <a:schemeClr val="accent2"/>
                </a:solidFill>
              </a:rPr>
              <a:t>note d’importance </a:t>
            </a:r>
            <a:r>
              <a:rPr lang="fr-FR" dirty="0" smtClean="0"/>
              <a:t>qui permettra de </a:t>
            </a:r>
            <a:r>
              <a:rPr lang="fr-FR" dirty="0" smtClean="0">
                <a:solidFill>
                  <a:schemeClr val="accent2"/>
                </a:solidFill>
              </a:rPr>
              <a:t>hiérarchiser les besoins</a:t>
            </a:r>
            <a:r>
              <a:rPr lang="fr-FR" dirty="0" smtClean="0"/>
              <a:t>. C’est aussi utile pour le budget, si par exemple il est nécessaire de sacrifier une fonctionnalité en cas de coupe budgétaire.</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Définition des besoins</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81869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Qu’est ce qu’un cahier des charges (CDC) ?</a:t>
            </a:r>
          </a:p>
          <a:p>
            <a:pPr marL="457200" lvl="1" indent="0">
              <a:buNone/>
            </a:pPr>
            <a:r>
              <a:rPr lang="fr-FR" dirty="0"/>
              <a:t>C’est un document qui permet de </a:t>
            </a:r>
            <a:r>
              <a:rPr lang="fr-FR" u="sng" dirty="0">
                <a:solidFill>
                  <a:schemeClr val="accent2"/>
                </a:solidFill>
              </a:rPr>
              <a:t>mettre à plat tous les </a:t>
            </a:r>
            <a:r>
              <a:rPr lang="fr-FR" u="sng" dirty="0" smtClean="0">
                <a:solidFill>
                  <a:schemeClr val="accent2"/>
                </a:solidFill>
              </a:rPr>
              <a:t>besoins inhérents </a:t>
            </a:r>
            <a:r>
              <a:rPr lang="fr-FR" u="sng" dirty="0">
                <a:solidFill>
                  <a:schemeClr val="accent2"/>
                </a:solidFill>
              </a:rPr>
              <a:t>à un projet</a:t>
            </a:r>
            <a:r>
              <a:rPr lang="fr-FR" dirty="0"/>
              <a:t>. </a:t>
            </a:r>
            <a:endParaRPr lang="fr-FR" dirty="0" smtClean="0"/>
          </a:p>
          <a:p>
            <a:pPr marL="457200" lvl="1" indent="0">
              <a:buNone/>
            </a:pPr>
            <a:r>
              <a:rPr lang="fr-FR" dirty="0" smtClean="0"/>
              <a:t>Les </a:t>
            </a:r>
            <a:r>
              <a:rPr lang="fr-FR" dirty="0"/>
              <a:t>prestataires ou les équipes qui vont le </a:t>
            </a:r>
            <a:r>
              <a:rPr lang="fr-FR" dirty="0" smtClean="0"/>
              <a:t>consulter doivent </a:t>
            </a:r>
            <a:r>
              <a:rPr lang="fr-FR" dirty="0"/>
              <a:t>pouvoir en tirer une </a:t>
            </a:r>
            <a:r>
              <a:rPr lang="fr-FR" u="sng" dirty="0">
                <a:solidFill>
                  <a:schemeClr val="accent2"/>
                </a:solidFill>
              </a:rPr>
              <a:t>idée claire de la charge de travail</a:t>
            </a:r>
            <a:r>
              <a:rPr lang="fr-FR" dirty="0"/>
              <a:t> que cela </a:t>
            </a:r>
            <a:r>
              <a:rPr lang="fr-FR" dirty="0" smtClean="0"/>
              <a:t>va représenter </a:t>
            </a:r>
            <a:r>
              <a:rPr lang="fr-FR" dirty="0"/>
              <a:t>pour préparer au mieux.</a:t>
            </a:r>
            <a:r>
              <a:rPr lang="fr-FR" dirty="0">
                <a:solidFill>
                  <a:schemeClr val="accent2"/>
                </a:solidFill>
              </a:rPr>
              <a:t> </a:t>
            </a:r>
            <a:r>
              <a:rPr lang="fr-FR" b="1" u="sng" dirty="0">
                <a:solidFill>
                  <a:schemeClr val="accent2"/>
                </a:solidFill>
              </a:rPr>
              <a:t>Il doit être fonctionnel, bien </a:t>
            </a:r>
            <a:r>
              <a:rPr lang="fr-FR" b="1" u="sng" dirty="0" smtClean="0">
                <a:solidFill>
                  <a:schemeClr val="accent2"/>
                </a:solidFill>
              </a:rPr>
              <a:t>construit, concis</a:t>
            </a:r>
            <a:r>
              <a:rPr lang="fr-FR" b="1" u="sng" dirty="0">
                <a:solidFill>
                  <a:schemeClr val="accent2"/>
                </a:solidFill>
              </a:rPr>
              <a:t>, simple et, organisé</a:t>
            </a:r>
            <a:r>
              <a:rPr lang="fr-FR" dirty="0"/>
              <a:t>. C’est le moteur d’un projet</a:t>
            </a:r>
            <a:r>
              <a:rPr lang="fr-FR" dirty="0" smtClean="0"/>
              <a:t>. </a:t>
            </a:r>
            <a:r>
              <a:rPr lang="fr-FR" dirty="0"/>
              <a:t>Il permet de définir le projet en amont et d’en fixer les particularités.</a:t>
            </a:r>
          </a:p>
          <a:p>
            <a:pPr marL="457200" lvl="1" indent="0">
              <a:buNone/>
            </a:pPr>
            <a:endParaRPr lang="fr-FR" dirty="0"/>
          </a:p>
          <a:p>
            <a:pPr marL="457200" lvl="1" indent="0">
              <a:buNone/>
            </a:pPr>
            <a:r>
              <a:rPr lang="fr-FR" dirty="0" smtClean="0"/>
              <a:t>Le CDC est un </a:t>
            </a:r>
            <a:r>
              <a:rPr lang="fr-FR" b="1" u="sng" dirty="0" smtClean="0">
                <a:solidFill>
                  <a:schemeClr val="accent2"/>
                </a:solidFill>
              </a:rPr>
              <a:t>document d’importance capitale</a:t>
            </a:r>
            <a:r>
              <a:rPr lang="fr-FR" dirty="0" smtClean="0"/>
              <a:t> dans un projet quel qu’il soit. Il doit être rédiger avec soin et non pas à la va vite. </a:t>
            </a:r>
            <a:endParaRPr lang="fr-FR" dirty="0"/>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Introduction</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278557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Les contraintes techniques sont très importantes. Il est nécessaire de bien lister et de comprendre ces différents points.</a:t>
            </a:r>
          </a:p>
          <a:p>
            <a:pPr marL="0" indent="0">
              <a:buNone/>
            </a:pPr>
            <a:r>
              <a:rPr lang="fr-FR" dirty="0" smtClean="0"/>
              <a:t/>
            </a:r>
            <a:br>
              <a:rPr lang="fr-FR" dirty="0" smtClean="0"/>
            </a:br>
            <a:r>
              <a:rPr lang="fr-FR" dirty="0" smtClean="0"/>
              <a:t>C’est ici qu’on </a:t>
            </a:r>
            <a:r>
              <a:rPr lang="fr-FR" dirty="0" smtClean="0">
                <a:solidFill>
                  <a:schemeClr val="accent2"/>
                </a:solidFill>
              </a:rPr>
              <a:t>imposera certaines technologie</a:t>
            </a:r>
            <a:r>
              <a:rPr lang="fr-FR" dirty="0" smtClean="0"/>
              <a:t> comme le </a:t>
            </a:r>
            <a:r>
              <a:rPr lang="fr-FR" dirty="0" smtClean="0">
                <a:solidFill>
                  <a:schemeClr val="accent2"/>
                </a:solidFill>
              </a:rPr>
              <a:t>choix du CMS </a:t>
            </a:r>
            <a:r>
              <a:rPr lang="fr-FR" dirty="0" smtClean="0"/>
              <a:t>ou encore de langage (JS, </a:t>
            </a:r>
            <a:r>
              <a:rPr lang="fr-FR" dirty="0" err="1" smtClean="0"/>
              <a:t>kotlin</a:t>
            </a:r>
            <a:r>
              <a:rPr lang="fr-FR" dirty="0" smtClean="0"/>
              <a:t>, </a:t>
            </a:r>
            <a:r>
              <a:rPr lang="fr-FR" dirty="0" err="1" smtClean="0"/>
              <a:t>php</a:t>
            </a:r>
            <a:r>
              <a:rPr lang="fr-FR" dirty="0" smtClean="0"/>
              <a:t>…). On précisera aussi si il y a besoin de certaines extensions.</a:t>
            </a:r>
          </a:p>
          <a:p>
            <a:pPr marL="0" indent="0">
              <a:buNone/>
            </a:pPr>
            <a:endParaRPr lang="fr-FR" dirty="0"/>
          </a:p>
          <a:p>
            <a:pPr marL="0" indent="0">
              <a:buNone/>
            </a:pPr>
            <a:r>
              <a:rPr lang="fr-FR" dirty="0" smtClean="0"/>
              <a:t>Il faudra faire attention à entrer dans le détail, sans pour autant transformer cette partie en documentation technique.</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Contraintes techniques</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42379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Il va être important de devoir déterminer de manière précise </a:t>
            </a:r>
            <a:r>
              <a:rPr lang="fr-FR" dirty="0" smtClean="0">
                <a:solidFill>
                  <a:schemeClr val="accent2"/>
                </a:solidFill>
              </a:rPr>
              <a:t>qui possède les droits et les propriétés</a:t>
            </a:r>
            <a:r>
              <a:rPr lang="fr-FR" dirty="0" smtClean="0"/>
              <a:t> des éléments de notre site:</a:t>
            </a:r>
          </a:p>
          <a:p>
            <a:pPr lvl="1"/>
            <a:r>
              <a:rPr lang="fr-FR" dirty="0" smtClean="0"/>
              <a:t>Qui est le propriétaire du site ?</a:t>
            </a:r>
          </a:p>
          <a:p>
            <a:pPr lvl="1"/>
            <a:r>
              <a:rPr lang="fr-FR" dirty="0" smtClean="0"/>
              <a:t>Des maquettes, des intégrations</a:t>
            </a:r>
          </a:p>
          <a:p>
            <a:pPr lvl="1"/>
            <a:r>
              <a:rPr lang="fr-FR" dirty="0" smtClean="0"/>
              <a:t>Du contenu</a:t>
            </a:r>
          </a:p>
          <a:p>
            <a:pPr lvl="1"/>
            <a:r>
              <a:rPr lang="fr-FR" dirty="0" smtClean="0"/>
              <a:t>Du code source…</a:t>
            </a:r>
          </a:p>
          <a:p>
            <a:pPr lvl="1"/>
            <a:endParaRPr lang="fr-FR" dirty="0"/>
          </a:p>
          <a:p>
            <a:pPr marL="0" indent="0">
              <a:buNone/>
            </a:pPr>
            <a:r>
              <a:rPr lang="fr-FR" dirty="0" smtClean="0"/>
              <a:t>En cas de doute, nous pouvons aussi </a:t>
            </a:r>
            <a:r>
              <a:rPr lang="fr-FR" dirty="0" smtClean="0">
                <a:solidFill>
                  <a:schemeClr val="accent2"/>
                </a:solidFill>
              </a:rPr>
              <a:t>consulter un juriste ou un avocat</a:t>
            </a:r>
            <a:r>
              <a:rPr lang="fr-FR" dirty="0" smtClean="0"/>
              <a:t> sur ce genre de points.</a:t>
            </a:r>
          </a:p>
          <a:p>
            <a:pPr marL="0" indent="0">
              <a:buNone/>
            </a:pPr>
            <a:endParaRPr lang="fr-FR" dirty="0" smtClean="0"/>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Propriété intellectuelles</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20888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fontScale="92500" lnSpcReduction="20000"/>
          </a:bodyPr>
          <a:lstStyle/>
          <a:p>
            <a:pPr marL="0" indent="0">
              <a:buNone/>
            </a:pPr>
            <a:r>
              <a:rPr lang="fr-FR" dirty="0" smtClean="0"/>
              <a:t>Il sera important de mettre en place sur votre cahier des charges </a:t>
            </a:r>
            <a:r>
              <a:rPr lang="fr-FR" dirty="0" smtClean="0">
                <a:solidFill>
                  <a:schemeClr val="accent2"/>
                </a:solidFill>
              </a:rPr>
              <a:t>une planification</a:t>
            </a:r>
            <a:r>
              <a:rPr lang="fr-FR" dirty="0" smtClean="0"/>
              <a:t> et un « </a:t>
            </a:r>
            <a:r>
              <a:rPr lang="fr-FR" dirty="0" err="1" smtClean="0">
                <a:solidFill>
                  <a:schemeClr val="accent2"/>
                </a:solidFill>
              </a:rPr>
              <a:t>jalonnage</a:t>
            </a:r>
            <a:r>
              <a:rPr lang="fr-FR" dirty="0" smtClean="0"/>
              <a:t> » des différents moment cruciaux de votre projet.</a:t>
            </a:r>
          </a:p>
          <a:p>
            <a:pPr marL="0" indent="0">
              <a:buNone/>
            </a:pPr>
            <a:r>
              <a:rPr lang="fr-FR" dirty="0" smtClean="0"/>
              <a:t>Pour faire simple, il va falloir </a:t>
            </a:r>
            <a:r>
              <a:rPr lang="fr-FR" dirty="0" smtClean="0">
                <a:solidFill>
                  <a:schemeClr val="accent2"/>
                </a:solidFill>
              </a:rPr>
              <a:t>dater et quantifié chaque partie</a:t>
            </a:r>
            <a:r>
              <a:rPr lang="fr-FR" dirty="0" smtClean="0"/>
              <a:t> de votre projet.</a:t>
            </a:r>
          </a:p>
          <a:p>
            <a:pPr marL="0" indent="0">
              <a:buNone/>
            </a:pPr>
            <a:endParaRPr lang="fr-FR" dirty="0"/>
          </a:p>
          <a:p>
            <a:pPr marL="0" indent="0">
              <a:buNone/>
            </a:pPr>
            <a:r>
              <a:rPr lang="fr-FR" dirty="0" smtClean="0"/>
              <a:t>Dates projet</a:t>
            </a:r>
          </a:p>
          <a:p>
            <a:pPr lvl="1"/>
            <a:r>
              <a:rPr lang="fr-FR" dirty="0" smtClean="0"/>
              <a:t>Recette</a:t>
            </a:r>
          </a:p>
          <a:p>
            <a:pPr lvl="1"/>
            <a:r>
              <a:rPr lang="fr-FR" dirty="0" smtClean="0"/>
              <a:t>Pré-production</a:t>
            </a:r>
          </a:p>
          <a:p>
            <a:pPr lvl="1"/>
            <a:r>
              <a:rPr lang="fr-FR" dirty="0" smtClean="0"/>
              <a:t>Production…</a:t>
            </a:r>
            <a:endParaRPr lang="fr-FR" dirty="0"/>
          </a:p>
          <a:p>
            <a:pPr marL="0" indent="0">
              <a:buNone/>
            </a:pPr>
            <a:r>
              <a:rPr lang="fr-FR" dirty="0" smtClean="0"/>
              <a:t>Dates client</a:t>
            </a:r>
          </a:p>
          <a:p>
            <a:pPr lvl="1"/>
            <a:r>
              <a:rPr lang="fr-FR" dirty="0" smtClean="0"/>
              <a:t>Marketing</a:t>
            </a:r>
          </a:p>
          <a:p>
            <a:pPr lvl="1"/>
            <a:r>
              <a:rPr lang="fr-FR" dirty="0" smtClean="0"/>
              <a:t>Test</a:t>
            </a:r>
          </a:p>
          <a:p>
            <a:pPr lvl="1"/>
            <a:r>
              <a:rPr lang="fr-FR" dirty="0" smtClean="0"/>
              <a:t>Commercialisation…</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Les délais et les jalons</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39408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1"/>
          <p:cNvPicPr>
            <a:picLocks noGrp="1" noChangeAspect="1"/>
          </p:cNvPicPr>
          <p:nvPr>
            <p:ph idx="1"/>
          </p:nvPr>
        </p:nvPicPr>
        <p:blipFill>
          <a:blip r:embed="rId3"/>
          <a:stretch>
            <a:fillRect/>
          </a:stretch>
        </p:blipFill>
        <p:spPr>
          <a:xfrm>
            <a:off x="3253695" y="1825625"/>
            <a:ext cx="5967185" cy="4749800"/>
          </a:xfrm>
          <a:prstGeom prst="rect">
            <a:avLst/>
          </a:prstGeom>
        </p:spPr>
      </p:pic>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Les délais et les jalons</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4"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6"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7"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8"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9"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7"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8"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6"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4"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2"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3"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4"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5">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3492794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Les délais et les jalons</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pic>
        <p:nvPicPr>
          <p:cNvPr id="26" name="Espace réservé du contenu 25"/>
          <p:cNvPicPr>
            <a:picLocks noGrp="1" noChangeAspect="1"/>
          </p:cNvPicPr>
          <p:nvPr>
            <p:ph idx="1"/>
          </p:nvPr>
        </p:nvPicPr>
        <p:blipFill>
          <a:blip r:embed="rId15"/>
          <a:stretch>
            <a:fillRect/>
          </a:stretch>
        </p:blipFill>
        <p:spPr>
          <a:xfrm>
            <a:off x="1003296" y="1412240"/>
            <a:ext cx="9867903" cy="5240994"/>
          </a:xfrm>
          <a:prstGeom prst="rect">
            <a:avLst/>
          </a:prstGeom>
        </p:spPr>
      </p:pic>
    </p:spTree>
    <p:extLst>
      <p:ext uri="{BB962C8B-B14F-4D97-AF65-F5344CB8AC3E}">
        <p14:creationId xmlns:p14="http://schemas.microsoft.com/office/powerpoint/2010/main" val="685129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Le budget va être l’une des choses les plus importantes de votre cahier des charges.</a:t>
            </a:r>
          </a:p>
          <a:p>
            <a:pPr marL="0" indent="0">
              <a:buNone/>
            </a:pPr>
            <a:r>
              <a:rPr lang="fr-FR" dirty="0" smtClean="0"/>
              <a:t>La première chose à faire est de </a:t>
            </a:r>
            <a:r>
              <a:rPr lang="fr-FR" dirty="0" smtClean="0">
                <a:solidFill>
                  <a:schemeClr val="accent2"/>
                </a:solidFill>
              </a:rPr>
              <a:t>déterminer une fourchette de prix</a:t>
            </a:r>
            <a:r>
              <a:rPr lang="fr-FR" dirty="0" smtClean="0"/>
              <a:t>. Mettre des valeurs seuils n’est pas une bonne idée: les prestataires risqueraient de se restreindre pour y coller.</a:t>
            </a:r>
          </a:p>
          <a:p>
            <a:pPr marL="0" indent="0">
              <a:buNone/>
            </a:pPr>
            <a:r>
              <a:rPr lang="fr-FR" dirty="0" smtClean="0"/>
              <a:t>Ensuite il faudra </a:t>
            </a:r>
            <a:r>
              <a:rPr lang="fr-FR" dirty="0" smtClean="0">
                <a:solidFill>
                  <a:schemeClr val="accent2"/>
                </a:solidFill>
              </a:rPr>
              <a:t>définir les postes de dépenses:</a:t>
            </a:r>
            <a:r>
              <a:rPr lang="fr-FR" dirty="0" smtClean="0"/>
              <a:t> ici le but est de segmenté notre budget entre les différents postes. On comptera souvent en jour-homme (j/h). Cela correspond au travail d’un homme pendant un jour.</a:t>
            </a:r>
            <a:endParaRPr lang="fr-FR" dirty="0"/>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Le budget et la charge de travail</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347488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Voici une liste non exhaustive des livrables qui pourront être attendu dans un cahier des charges:</a:t>
            </a:r>
          </a:p>
          <a:p>
            <a:pPr lvl="1">
              <a:buFont typeface="Wingdings" panose="05000000000000000000" pitchFamily="2" charset="2"/>
              <a:buChar char="ü"/>
            </a:pPr>
            <a:r>
              <a:rPr lang="fr-FR" dirty="0" smtClean="0"/>
              <a:t>Validation du cahier des charges</a:t>
            </a:r>
          </a:p>
          <a:p>
            <a:pPr lvl="1">
              <a:buFont typeface="Wingdings" panose="05000000000000000000" pitchFamily="2" charset="2"/>
              <a:buChar char="ü"/>
            </a:pPr>
            <a:r>
              <a:rPr lang="fr-FR" dirty="0" smtClean="0"/>
              <a:t>Contrats</a:t>
            </a:r>
          </a:p>
          <a:p>
            <a:pPr lvl="1">
              <a:buFont typeface="Wingdings" panose="05000000000000000000" pitchFamily="2" charset="2"/>
              <a:buChar char="ü"/>
            </a:pPr>
            <a:r>
              <a:rPr lang="fr-FR" dirty="0" smtClean="0"/>
              <a:t>Spécification technique et fonctionnelles</a:t>
            </a:r>
          </a:p>
          <a:p>
            <a:pPr lvl="1">
              <a:buFont typeface="Wingdings" panose="05000000000000000000" pitchFamily="2" charset="2"/>
              <a:buChar char="ü"/>
            </a:pPr>
            <a:r>
              <a:rPr lang="fr-FR" dirty="0" smtClean="0"/>
              <a:t>Code source</a:t>
            </a:r>
          </a:p>
          <a:p>
            <a:pPr lvl="1">
              <a:buFont typeface="Wingdings" panose="05000000000000000000" pitchFamily="2" charset="2"/>
              <a:buChar char="ü"/>
            </a:pPr>
            <a:r>
              <a:rPr lang="fr-FR" dirty="0" smtClean="0"/>
              <a:t>Documentation (utilisateur, technique)</a:t>
            </a:r>
          </a:p>
          <a:p>
            <a:pPr lvl="1">
              <a:buFont typeface="Wingdings" panose="05000000000000000000" pitchFamily="2" charset="2"/>
              <a:buChar char="ü"/>
            </a:pPr>
            <a:r>
              <a:rPr lang="fr-FR" dirty="0" smtClean="0"/>
              <a:t>Statistiques (connexion, utilisation, conversion)</a:t>
            </a:r>
          </a:p>
          <a:p>
            <a:pPr lvl="1">
              <a:buFont typeface="Wingdings" panose="05000000000000000000" pitchFamily="2" charset="2"/>
              <a:buChar char="ü"/>
            </a:pPr>
            <a:r>
              <a:rPr lang="fr-FR" dirty="0" smtClean="0"/>
              <a:t>Rapport d’analyse</a:t>
            </a:r>
            <a:r>
              <a:rPr lang="fr-FR" dirty="0"/>
              <a:t> </a:t>
            </a:r>
            <a:r>
              <a:rPr lang="fr-FR" dirty="0" smtClean="0"/>
              <a:t>(test, qualité)</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Les livrables</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36563773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fontScale="92500" lnSpcReduction="20000"/>
          </a:bodyPr>
          <a:lstStyle/>
          <a:p>
            <a:pPr marL="0" indent="0">
              <a:buNone/>
            </a:pPr>
            <a:r>
              <a:rPr lang="fr-FR" dirty="0" smtClean="0"/>
              <a:t>Introduction</a:t>
            </a:r>
          </a:p>
          <a:p>
            <a:pPr marL="457200" lvl="1" indent="0">
              <a:buNone/>
            </a:pPr>
            <a:r>
              <a:rPr lang="fr-FR" dirty="0" smtClean="0"/>
              <a:t>Présentation détaillée</a:t>
            </a:r>
          </a:p>
          <a:p>
            <a:pPr marL="457200" lvl="1" indent="0">
              <a:buNone/>
            </a:pPr>
            <a:r>
              <a:rPr lang="fr-FR" dirty="0" smtClean="0"/>
              <a:t>Intervenants</a:t>
            </a:r>
          </a:p>
          <a:p>
            <a:pPr marL="0" indent="0">
              <a:buNone/>
            </a:pPr>
            <a:r>
              <a:rPr lang="fr-FR" dirty="0" smtClean="0"/>
              <a:t>Contexte</a:t>
            </a:r>
          </a:p>
          <a:p>
            <a:pPr marL="457200" lvl="1" indent="0">
              <a:buNone/>
            </a:pPr>
            <a:r>
              <a:rPr lang="fr-FR" dirty="0" smtClean="0"/>
              <a:t>Objectifs</a:t>
            </a:r>
          </a:p>
          <a:p>
            <a:pPr marL="457200" lvl="1" indent="0">
              <a:buNone/>
            </a:pPr>
            <a:r>
              <a:rPr lang="fr-FR" dirty="0" smtClean="0"/>
              <a:t>Cible</a:t>
            </a:r>
          </a:p>
          <a:p>
            <a:pPr marL="457200" lvl="1" indent="0">
              <a:buNone/>
            </a:pPr>
            <a:r>
              <a:rPr lang="fr-FR" dirty="0" smtClean="0"/>
              <a:t>Concurrence</a:t>
            </a:r>
          </a:p>
          <a:p>
            <a:pPr marL="457200" lvl="1" indent="0">
              <a:buNone/>
            </a:pPr>
            <a:r>
              <a:rPr lang="fr-FR" dirty="0" smtClean="0"/>
              <a:t>Analyse marketing</a:t>
            </a:r>
          </a:p>
          <a:p>
            <a:pPr marL="0" indent="0">
              <a:buNone/>
            </a:pPr>
            <a:r>
              <a:rPr lang="fr-FR" dirty="0" smtClean="0"/>
              <a:t>Définition des besoins</a:t>
            </a:r>
          </a:p>
          <a:p>
            <a:pPr marL="457200" lvl="1" indent="0">
              <a:buNone/>
            </a:pPr>
            <a:r>
              <a:rPr lang="fr-FR" dirty="0" smtClean="0"/>
              <a:t>Etude de l’existant</a:t>
            </a:r>
          </a:p>
          <a:p>
            <a:pPr marL="457200" lvl="1" indent="0">
              <a:buNone/>
            </a:pPr>
            <a:r>
              <a:rPr lang="fr-FR" dirty="0" smtClean="0"/>
              <a:t>Enoncé du besoin</a:t>
            </a:r>
          </a:p>
          <a:p>
            <a:pPr marL="457200" lvl="1" indent="0">
              <a:buNone/>
            </a:pPr>
            <a:r>
              <a:rPr lang="fr-FR" dirty="0" smtClean="0"/>
              <a:t>Les fonctions du produit</a:t>
            </a:r>
          </a:p>
          <a:p>
            <a:pPr marL="457200" lvl="1" indent="0">
              <a:buNone/>
            </a:pPr>
            <a:endParaRPr lang="fr-FR" dirty="0" smtClean="0"/>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Plan type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2404825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Les contraintes</a:t>
            </a:r>
          </a:p>
          <a:p>
            <a:pPr marL="457200" lvl="1" indent="0">
              <a:buNone/>
            </a:pPr>
            <a:r>
              <a:rPr lang="fr-FR" dirty="0" smtClean="0"/>
              <a:t>Contraintes techniques</a:t>
            </a:r>
          </a:p>
          <a:p>
            <a:pPr marL="457200" lvl="1" indent="0">
              <a:buNone/>
            </a:pPr>
            <a:r>
              <a:rPr lang="fr-FR" dirty="0" smtClean="0"/>
              <a:t>Contraintes légales et réglementaires</a:t>
            </a:r>
          </a:p>
          <a:p>
            <a:pPr marL="457200" lvl="1" indent="0">
              <a:buNone/>
            </a:pPr>
            <a:r>
              <a:rPr lang="fr-FR" dirty="0" smtClean="0"/>
              <a:t>Contraintes de coûts</a:t>
            </a:r>
          </a:p>
          <a:p>
            <a:pPr marL="457200" lvl="1" indent="0">
              <a:buNone/>
            </a:pPr>
            <a:r>
              <a:rPr lang="fr-FR" dirty="0" smtClean="0"/>
              <a:t>Contraintes de délais</a:t>
            </a:r>
          </a:p>
          <a:p>
            <a:pPr marL="0" indent="0">
              <a:buNone/>
            </a:pPr>
            <a:r>
              <a:rPr lang="fr-FR" dirty="0" smtClean="0"/>
              <a:t>Déroulement du projet</a:t>
            </a:r>
          </a:p>
          <a:p>
            <a:pPr marL="457200" lvl="1" indent="0">
              <a:buNone/>
            </a:pPr>
            <a:r>
              <a:rPr lang="fr-FR" dirty="0" smtClean="0"/>
              <a:t>Livrables</a:t>
            </a:r>
          </a:p>
          <a:p>
            <a:pPr marL="457200" lvl="1" indent="0">
              <a:buNone/>
            </a:pPr>
            <a:r>
              <a:rPr lang="fr-FR" dirty="0" smtClean="0"/>
              <a:t>Planification</a:t>
            </a:r>
          </a:p>
          <a:p>
            <a:pPr marL="457200" lvl="1" indent="0">
              <a:buNone/>
            </a:pPr>
            <a:r>
              <a:rPr lang="fr-FR" dirty="0" smtClean="0"/>
              <a:t>Devis</a:t>
            </a:r>
          </a:p>
          <a:p>
            <a:pPr marL="457200" lvl="1" indent="0">
              <a:buNone/>
            </a:pPr>
            <a:r>
              <a:rPr lang="fr-FR" dirty="0" smtClean="0"/>
              <a:t>Annexes</a:t>
            </a:r>
            <a:endParaRPr lang="fr-FR" dirty="0" smtClean="0"/>
          </a:p>
          <a:p>
            <a:pPr marL="457200" lvl="1" indent="0">
              <a:buNone/>
            </a:pPr>
            <a:endParaRPr lang="fr-FR" dirty="0" smtClean="0"/>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Plan type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1856784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Pourquoi écrire un cahier des charges ?</a:t>
            </a:r>
          </a:p>
          <a:p>
            <a:pPr marL="457200" lvl="1" indent="0">
              <a:buNone/>
            </a:pPr>
            <a:r>
              <a:rPr lang="fr-FR" dirty="0" smtClean="0"/>
              <a:t>Il sert à </a:t>
            </a:r>
            <a:r>
              <a:rPr lang="fr-FR" u="sng" dirty="0" smtClean="0">
                <a:solidFill>
                  <a:schemeClr val="accent2"/>
                </a:solidFill>
              </a:rPr>
              <a:t>formaliser et synthétiser les besoins d’un client</a:t>
            </a:r>
            <a:r>
              <a:rPr lang="fr-FR" dirty="0" smtClean="0"/>
              <a:t>. Il permet de cadrer et de confirmer les besoin du client</a:t>
            </a:r>
            <a:r>
              <a:rPr lang="fr-FR" dirty="0"/>
              <a:t> </a:t>
            </a:r>
            <a:r>
              <a:rPr lang="fr-FR" dirty="0" smtClean="0"/>
              <a:t>et de </a:t>
            </a:r>
            <a:r>
              <a:rPr lang="fr-FR" u="sng" dirty="0" smtClean="0">
                <a:solidFill>
                  <a:schemeClr val="accent2"/>
                </a:solidFill>
              </a:rPr>
              <a:t>définir les contours d’un projet</a:t>
            </a:r>
            <a:r>
              <a:rPr lang="fr-FR" dirty="0" smtClean="0"/>
              <a:t>.</a:t>
            </a:r>
          </a:p>
          <a:p>
            <a:pPr marL="457200" lvl="1" indent="0">
              <a:buNone/>
            </a:pPr>
            <a:endParaRPr lang="fr-FR" dirty="0" smtClean="0"/>
          </a:p>
          <a:p>
            <a:pPr marL="457200" lvl="1" indent="0">
              <a:buNone/>
            </a:pPr>
            <a:r>
              <a:rPr lang="fr-FR" dirty="0" smtClean="0"/>
              <a:t>Il permet aussi d’expliquer aux différents acteurs ces besoins et de bien définir les missions de chacun.</a:t>
            </a:r>
          </a:p>
          <a:p>
            <a:pPr marL="457200" lvl="1" indent="0">
              <a:buNone/>
            </a:pPr>
            <a:endParaRPr lang="fr-FR" dirty="0"/>
          </a:p>
          <a:p>
            <a:pPr marL="457200" lvl="1" indent="0">
              <a:buNone/>
            </a:pPr>
            <a:r>
              <a:rPr lang="fr-FR" dirty="0" smtClean="0"/>
              <a:t>Enfin, il va permettre </a:t>
            </a:r>
            <a:r>
              <a:rPr lang="fr-FR" u="sng" dirty="0" smtClean="0">
                <a:solidFill>
                  <a:schemeClr val="accent2"/>
                </a:solidFill>
              </a:rPr>
              <a:t>d’uniformiser les attentes</a:t>
            </a:r>
            <a:r>
              <a:rPr lang="fr-FR" dirty="0" smtClean="0">
                <a:solidFill>
                  <a:schemeClr val="accent2"/>
                </a:solidFill>
              </a:rPr>
              <a:t> </a:t>
            </a:r>
            <a:r>
              <a:rPr lang="fr-FR" dirty="0" smtClean="0"/>
              <a:t>et s’assurer que </a:t>
            </a:r>
            <a:r>
              <a:rPr lang="fr-FR" u="sng" dirty="0" smtClean="0">
                <a:solidFill>
                  <a:schemeClr val="accent2"/>
                </a:solidFill>
              </a:rPr>
              <a:t>tous le monde est bien en accord</a:t>
            </a:r>
            <a:r>
              <a:rPr lang="fr-FR" dirty="0" smtClean="0"/>
              <a:t>.</a:t>
            </a:r>
          </a:p>
          <a:p>
            <a:pPr marL="457200" lvl="1" indent="0">
              <a:buNone/>
            </a:pPr>
            <a:endParaRPr lang="fr-FR" dirty="0" smtClean="0"/>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Introduction</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196756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Introduction</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pic>
        <p:nvPicPr>
          <p:cNvPr id="26" name="Picture 2" descr="Résultat de recherche d'images pour &quot;technique recueil projet informatique&quot;"/>
          <p:cNvPicPr>
            <a:picLocks noGrp="1" noChangeAspect="1" noChangeArrowheads="1"/>
          </p:cNvPicPr>
          <p:nvPr>
            <p:ph idx="1"/>
          </p:nvPr>
        </p:nvPicPr>
        <p:blipFill>
          <a:blip r:embed="rId14">
            <a:extLst>
              <a:ext uri="{28A0092B-C50C-407E-A947-70E740481C1C}">
                <a14:useLocalDpi xmlns:a14="http://schemas.microsoft.com/office/drawing/2010/main" val="0"/>
              </a:ext>
            </a:extLst>
          </a:blip>
          <a:stretch>
            <a:fillRect/>
          </a:stretch>
        </p:blipFill>
        <p:spPr bwMode="auto">
          <a:xfrm>
            <a:off x="2334991" y="1306286"/>
            <a:ext cx="7190845" cy="5393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596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A quoi sert un cahier des charges ?</a:t>
            </a:r>
          </a:p>
          <a:p>
            <a:pPr marL="457200" lvl="1" indent="0">
              <a:buNone/>
            </a:pPr>
            <a:r>
              <a:rPr lang="fr-FR" dirty="0" smtClean="0"/>
              <a:t>En premier lieu, le cahier des charges peut servir à </a:t>
            </a:r>
            <a:r>
              <a:rPr lang="fr-FR" u="sng" dirty="0" smtClean="0">
                <a:solidFill>
                  <a:schemeClr val="accent2"/>
                </a:solidFill>
              </a:rPr>
              <a:t>sélectionner un ou plusieurs prestataires</a:t>
            </a:r>
            <a:r>
              <a:rPr lang="fr-FR" dirty="0" smtClean="0"/>
              <a:t>, ou soumissionnaires (si il y a appel d’offres).</a:t>
            </a:r>
          </a:p>
          <a:p>
            <a:pPr marL="457200" lvl="1" indent="0">
              <a:buNone/>
            </a:pPr>
            <a:endParaRPr lang="fr-FR" dirty="0"/>
          </a:p>
          <a:p>
            <a:pPr marL="457200" lvl="1" indent="0">
              <a:buNone/>
            </a:pPr>
            <a:r>
              <a:rPr lang="fr-FR" dirty="0" smtClean="0"/>
              <a:t>Ensuite, il permet </a:t>
            </a:r>
            <a:r>
              <a:rPr lang="fr-FR" u="sng" dirty="0" smtClean="0">
                <a:solidFill>
                  <a:schemeClr val="accent2"/>
                </a:solidFill>
              </a:rPr>
              <a:t>d’organiser les relations</a:t>
            </a:r>
            <a:r>
              <a:rPr lang="fr-FR" dirty="0" smtClean="0"/>
              <a:t> au fil du projet et de </a:t>
            </a:r>
            <a:r>
              <a:rPr lang="fr-FR" u="sng" dirty="0" smtClean="0">
                <a:solidFill>
                  <a:schemeClr val="accent2"/>
                </a:solidFill>
              </a:rPr>
              <a:t>mettre en place un planning</a:t>
            </a:r>
            <a:r>
              <a:rPr lang="fr-FR" dirty="0" smtClean="0"/>
              <a:t>.</a:t>
            </a:r>
          </a:p>
          <a:p>
            <a:pPr marL="457200" lvl="1" indent="0">
              <a:buNone/>
            </a:pPr>
            <a:endParaRPr lang="fr-FR" dirty="0"/>
          </a:p>
          <a:p>
            <a:pPr marL="457200" lvl="1" indent="0">
              <a:buNone/>
            </a:pPr>
            <a:r>
              <a:rPr lang="fr-FR" dirty="0" smtClean="0"/>
              <a:t>Il permet aussi de </a:t>
            </a:r>
            <a:r>
              <a:rPr lang="fr-FR" u="sng" dirty="0" smtClean="0">
                <a:solidFill>
                  <a:schemeClr val="accent2"/>
                </a:solidFill>
              </a:rPr>
              <a:t>contractualiser les rapports</a:t>
            </a:r>
            <a:r>
              <a:rPr lang="fr-FR" dirty="0" smtClean="0"/>
              <a:t> entre les différents parti et de </a:t>
            </a:r>
            <a:r>
              <a:rPr lang="fr-FR" u="sng" dirty="0" smtClean="0">
                <a:solidFill>
                  <a:schemeClr val="accent2"/>
                </a:solidFill>
              </a:rPr>
              <a:t>décrire le projet final du client</a:t>
            </a:r>
            <a:r>
              <a:rPr lang="fr-FR" dirty="0" smtClean="0"/>
              <a:t>.</a:t>
            </a:r>
          </a:p>
          <a:p>
            <a:pPr marL="457200" lvl="1" indent="0">
              <a:buNone/>
            </a:pPr>
            <a:endParaRPr lang="fr-FR" dirty="0"/>
          </a:p>
          <a:p>
            <a:pPr marL="457200" lvl="1" indent="0">
              <a:buNone/>
            </a:pPr>
            <a:r>
              <a:rPr lang="fr-FR" dirty="0" smtClean="0"/>
              <a:t>Une fois rédiger, le CDC est donc un </a:t>
            </a:r>
            <a:r>
              <a:rPr lang="fr-FR" u="sng" dirty="0" smtClean="0">
                <a:solidFill>
                  <a:schemeClr val="accent2"/>
                </a:solidFill>
              </a:rPr>
              <a:t>outil de communication</a:t>
            </a:r>
            <a:r>
              <a:rPr lang="fr-FR" dirty="0" smtClean="0"/>
              <a:t> qui sert de base au démarrage du projet ainsi qu’aux relations entres les différents acteurs de ce projet.</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Introduction</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167970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Qui écrit un cahier des charges ?</a:t>
            </a:r>
          </a:p>
          <a:p>
            <a:pPr marL="457200" lvl="1" indent="0">
              <a:buNone/>
            </a:pPr>
            <a:r>
              <a:rPr lang="fr-FR" dirty="0" smtClean="0"/>
              <a:t>Dans l’idéal, </a:t>
            </a:r>
            <a:r>
              <a:rPr lang="fr-FR" u="sng" dirty="0" smtClean="0">
                <a:solidFill>
                  <a:schemeClr val="accent2"/>
                </a:solidFill>
              </a:rPr>
              <a:t>c’est le client</a:t>
            </a:r>
            <a:r>
              <a:rPr lang="fr-FR" dirty="0" smtClean="0"/>
              <a:t>, avec l’aide du chef de projet, qui doit écrire un cahier des charges. Souvent dans les petites structures, c’est la personne chargé de clientèle qui va s’occupé du cahier des charges.</a:t>
            </a:r>
          </a:p>
          <a:p>
            <a:pPr marL="457200" lvl="1" indent="0">
              <a:buNone/>
            </a:pPr>
            <a:r>
              <a:rPr lang="fr-FR" dirty="0" smtClean="0"/>
              <a:t>Si possible, il peut être supervisé par un avocat ou un service juridique pour l’encadrement législatif.</a:t>
            </a:r>
          </a:p>
          <a:p>
            <a:pPr marL="457200" lvl="1" indent="0">
              <a:buNone/>
            </a:pPr>
            <a:endParaRPr lang="fr-FR" dirty="0"/>
          </a:p>
          <a:p>
            <a:pPr marL="457200" lvl="1" indent="0">
              <a:buNone/>
            </a:pPr>
            <a:r>
              <a:rPr lang="fr-FR" dirty="0" smtClean="0"/>
              <a:t>Le </a:t>
            </a:r>
            <a:r>
              <a:rPr lang="fr-FR" u="sng" dirty="0" smtClean="0">
                <a:solidFill>
                  <a:schemeClr val="accent2"/>
                </a:solidFill>
              </a:rPr>
              <a:t>client</a:t>
            </a:r>
            <a:r>
              <a:rPr lang="fr-FR" dirty="0" smtClean="0"/>
              <a:t> rédigera rarement un cahier des charges digne de ce nom, pourtant, c’est lui et lui seul qui </a:t>
            </a:r>
            <a:r>
              <a:rPr lang="fr-FR" u="sng" dirty="0" smtClean="0">
                <a:solidFill>
                  <a:schemeClr val="accent2"/>
                </a:solidFill>
              </a:rPr>
              <a:t>détient l’intégralité des informations</a:t>
            </a:r>
            <a:r>
              <a:rPr lang="fr-FR" dirty="0" smtClean="0"/>
              <a:t> du projet. Vous devrez donc lui </a:t>
            </a:r>
            <a:r>
              <a:rPr lang="fr-FR" u="sng" dirty="0" smtClean="0">
                <a:solidFill>
                  <a:schemeClr val="accent2"/>
                </a:solidFill>
              </a:rPr>
              <a:t>poser un maximum de question</a:t>
            </a:r>
            <a:r>
              <a:rPr lang="fr-FR" dirty="0" smtClean="0"/>
              <a:t> pour bien identifier ses attentes.</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Introduction</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158936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De quoi se compose un cahier des charges ?</a:t>
            </a:r>
          </a:p>
          <a:p>
            <a:pPr marL="457200" lvl="1" indent="0">
              <a:buNone/>
            </a:pPr>
            <a:r>
              <a:rPr lang="fr-FR" dirty="0" smtClean="0"/>
              <a:t>Le cahier des charges est souvent composé de deux parties:</a:t>
            </a:r>
          </a:p>
          <a:p>
            <a:pPr marL="457200" lvl="1" indent="0">
              <a:buNone/>
            </a:pPr>
            <a:r>
              <a:rPr lang="fr-FR" dirty="0"/>
              <a:t>	</a:t>
            </a:r>
            <a:r>
              <a:rPr lang="fr-FR" dirty="0" smtClean="0"/>
              <a:t>- </a:t>
            </a:r>
            <a:r>
              <a:rPr lang="fr-FR" dirty="0" smtClean="0">
                <a:solidFill>
                  <a:schemeClr val="accent2"/>
                </a:solidFill>
              </a:rPr>
              <a:t>Une partie fonctionnelle: </a:t>
            </a:r>
            <a:r>
              <a:rPr lang="fr-FR" dirty="0" smtClean="0"/>
              <a:t>Elle comprend l’analyse et l’expression du besoin. Elle est faite en amont de toute analyse technique et elle permet de définir les besoins généraux du projet.</a:t>
            </a:r>
          </a:p>
          <a:p>
            <a:pPr marL="457200" lvl="1" indent="0">
              <a:buNone/>
            </a:pPr>
            <a:r>
              <a:rPr lang="fr-FR" dirty="0" smtClean="0"/>
              <a:t>Elle contient souvent le détail des intervenants, l’étude du besoin et l’analyse fonctionnelle.</a:t>
            </a:r>
          </a:p>
          <a:p>
            <a:pPr marL="457200" lvl="1" indent="0">
              <a:buNone/>
            </a:pPr>
            <a:endParaRPr lang="fr-FR" dirty="0"/>
          </a:p>
          <a:p>
            <a:pPr marL="457200" lvl="1" indent="0">
              <a:buNone/>
            </a:pPr>
            <a:r>
              <a:rPr lang="fr-FR" dirty="0" smtClean="0"/>
              <a:t>	- </a:t>
            </a:r>
            <a:r>
              <a:rPr lang="fr-FR" dirty="0" smtClean="0">
                <a:solidFill>
                  <a:schemeClr val="accent2"/>
                </a:solidFill>
              </a:rPr>
              <a:t>Une partie technique:</a:t>
            </a:r>
            <a:r>
              <a:rPr lang="fr-FR" dirty="0" smtClean="0"/>
              <a:t> Ici nous avons le détail de toutes les préconisations, demandes et contraintes techniques du projet. </a:t>
            </a:r>
          </a:p>
          <a:p>
            <a:pPr marL="457200" lvl="1" indent="0">
              <a:buNone/>
            </a:pPr>
            <a:r>
              <a:rPr lang="fr-FR" dirty="0" smtClean="0"/>
              <a:t>Elle contient en règle général l’environnement technique, les outils, la faisabilité, les contraintes, la liste des points à développer.</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Introduction</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45949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fontScale="92500" lnSpcReduction="20000"/>
          </a:bodyPr>
          <a:lstStyle/>
          <a:p>
            <a:pPr marL="0" indent="0">
              <a:buNone/>
            </a:pPr>
            <a:r>
              <a:rPr lang="fr-FR" dirty="0" smtClean="0"/>
              <a:t>De quoi se compose un cahier des charges ?</a:t>
            </a:r>
          </a:p>
          <a:p>
            <a:pPr marL="457200" lvl="1" indent="0">
              <a:buNone/>
            </a:pPr>
            <a:r>
              <a:rPr lang="fr-FR" dirty="0" smtClean="0"/>
              <a:t>Souvent, nous trouverons dans un cahier des charges:</a:t>
            </a:r>
          </a:p>
          <a:p>
            <a:pPr lvl="2">
              <a:buFontTx/>
              <a:buChar char="-"/>
            </a:pPr>
            <a:r>
              <a:rPr lang="fr-FR" dirty="0" smtClean="0"/>
              <a:t>Une introduction détaillée, avec une présentation de l’entreprise et des intervenants</a:t>
            </a:r>
          </a:p>
          <a:p>
            <a:pPr lvl="2">
              <a:buFontTx/>
              <a:buChar char="-"/>
            </a:pPr>
            <a:r>
              <a:rPr lang="fr-FR" dirty="0" smtClean="0"/>
              <a:t>Le contexte du projet</a:t>
            </a:r>
          </a:p>
          <a:p>
            <a:pPr lvl="2">
              <a:buFontTx/>
              <a:buChar char="-"/>
            </a:pPr>
            <a:r>
              <a:rPr lang="fr-FR" dirty="0"/>
              <a:t>La charte graphique et la charte </a:t>
            </a:r>
            <a:r>
              <a:rPr lang="fr-FR" dirty="0" smtClean="0"/>
              <a:t>éditoriale</a:t>
            </a:r>
          </a:p>
          <a:p>
            <a:pPr lvl="2">
              <a:buFontTx/>
              <a:buChar char="-"/>
            </a:pPr>
            <a:r>
              <a:rPr lang="fr-FR" dirty="0" smtClean="0"/>
              <a:t>L’arborescence</a:t>
            </a:r>
          </a:p>
          <a:p>
            <a:pPr lvl="2">
              <a:buFontTx/>
              <a:buChar char="-"/>
            </a:pPr>
            <a:r>
              <a:rPr lang="fr-FR" dirty="0" smtClean="0"/>
              <a:t>Le nom de domaine et l’hébergement</a:t>
            </a:r>
          </a:p>
          <a:p>
            <a:pPr lvl="2">
              <a:buFontTx/>
              <a:buChar char="-"/>
            </a:pPr>
            <a:r>
              <a:rPr lang="fr-FR" dirty="0" smtClean="0"/>
              <a:t>La définition des besoins</a:t>
            </a:r>
          </a:p>
          <a:p>
            <a:pPr lvl="2">
              <a:buFontTx/>
              <a:buChar char="-"/>
            </a:pPr>
            <a:r>
              <a:rPr lang="fr-FR" dirty="0" smtClean="0"/>
              <a:t>Contraintes techniques</a:t>
            </a:r>
          </a:p>
          <a:p>
            <a:pPr lvl="2">
              <a:buFontTx/>
              <a:buChar char="-"/>
            </a:pPr>
            <a:r>
              <a:rPr lang="fr-FR" dirty="0"/>
              <a:t>Les propriétés </a:t>
            </a:r>
            <a:r>
              <a:rPr lang="fr-FR" dirty="0" smtClean="0"/>
              <a:t>intellectuelles</a:t>
            </a:r>
          </a:p>
          <a:p>
            <a:pPr lvl="2">
              <a:buFontTx/>
              <a:buChar char="-"/>
            </a:pPr>
            <a:r>
              <a:rPr lang="fr-FR" dirty="0"/>
              <a:t>Le budget et la charge de </a:t>
            </a:r>
            <a:r>
              <a:rPr lang="fr-FR" dirty="0" smtClean="0"/>
              <a:t>travail</a:t>
            </a:r>
          </a:p>
          <a:p>
            <a:pPr lvl="2">
              <a:buFontTx/>
              <a:buChar char="-"/>
            </a:pPr>
            <a:r>
              <a:rPr lang="fr-FR" dirty="0"/>
              <a:t>Les délais et les </a:t>
            </a:r>
            <a:r>
              <a:rPr lang="fr-FR" dirty="0" smtClean="0"/>
              <a:t>jalons</a:t>
            </a:r>
          </a:p>
          <a:p>
            <a:pPr lvl="2">
              <a:buFontTx/>
              <a:buChar char="-"/>
            </a:pPr>
            <a:r>
              <a:rPr lang="fr-FR" dirty="0" smtClean="0"/>
              <a:t>Les livrables</a:t>
            </a:r>
          </a:p>
          <a:p>
            <a:pPr lvl="2">
              <a:buFontTx/>
              <a:buChar char="-"/>
            </a:pPr>
            <a:r>
              <a:rPr lang="fr-FR" dirty="0" smtClean="0"/>
              <a:t>Les annexes</a:t>
            </a:r>
          </a:p>
          <a:p>
            <a:pPr lvl="2">
              <a:buFontTx/>
              <a:buChar char="-"/>
            </a:pPr>
            <a:endParaRPr lang="fr-FR" dirty="0" smtClean="0"/>
          </a:p>
          <a:p>
            <a:pPr lvl="2">
              <a:buFontTx/>
              <a:buChar char="-"/>
            </a:pPr>
            <a:endParaRPr lang="fr-FR" dirty="0" smtClean="0"/>
          </a:p>
          <a:p>
            <a:pPr lvl="2">
              <a:buFontTx/>
              <a:buChar char="-"/>
            </a:pPr>
            <a:endParaRPr lang="fr-FR" dirty="0" smtClean="0"/>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Introduction</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96225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ormAutofit/>
          </a:bodyPr>
          <a:lstStyle/>
          <a:p>
            <a:pPr marL="0" indent="0">
              <a:buNone/>
            </a:pPr>
            <a:r>
              <a:rPr lang="fr-FR" dirty="0" smtClean="0"/>
              <a:t>Le cahier commence par une </a:t>
            </a:r>
            <a:r>
              <a:rPr lang="fr-FR" u="sng" dirty="0" smtClean="0">
                <a:solidFill>
                  <a:schemeClr val="accent2"/>
                </a:solidFill>
              </a:rPr>
              <a:t>introduction détaillée de l’entreprise</a:t>
            </a:r>
            <a:r>
              <a:rPr lang="fr-FR" dirty="0" smtClean="0"/>
              <a:t>. Le but ici, c’est de faire un petit </a:t>
            </a:r>
            <a:r>
              <a:rPr lang="fr-FR" dirty="0" smtClean="0">
                <a:solidFill>
                  <a:schemeClr val="accent2"/>
                </a:solidFill>
              </a:rPr>
              <a:t>audit de l’entreprise</a:t>
            </a:r>
            <a:r>
              <a:rPr lang="fr-FR" dirty="0" smtClean="0"/>
              <a:t> en se posant les questions de base:</a:t>
            </a:r>
          </a:p>
          <a:p>
            <a:pPr lvl="1">
              <a:buFontTx/>
              <a:buChar char="-"/>
            </a:pPr>
            <a:r>
              <a:rPr lang="fr-FR" dirty="0" smtClean="0"/>
              <a:t>Quel est le statut actuel de la marque et son identité ?</a:t>
            </a:r>
          </a:p>
          <a:p>
            <a:pPr lvl="1">
              <a:buFontTx/>
              <a:buChar char="-"/>
            </a:pPr>
            <a:r>
              <a:rPr lang="fr-FR" dirty="0" smtClean="0"/>
              <a:t>Quelle est son histoire ?</a:t>
            </a:r>
          </a:p>
          <a:p>
            <a:pPr lvl="1">
              <a:buFontTx/>
              <a:buChar char="-"/>
            </a:pPr>
            <a:r>
              <a:rPr lang="fr-FR" dirty="0" smtClean="0"/>
              <a:t>Quel est son secteur d’activité ?</a:t>
            </a:r>
          </a:p>
          <a:p>
            <a:pPr lvl="1">
              <a:buFontTx/>
              <a:buChar char="-"/>
            </a:pPr>
            <a:r>
              <a:rPr lang="fr-FR" dirty="0" smtClean="0"/>
              <a:t>Quel est le projet en lui-même ?</a:t>
            </a:r>
          </a:p>
          <a:p>
            <a:pPr lvl="1">
              <a:buFontTx/>
              <a:buChar char="-"/>
            </a:pPr>
            <a:endParaRPr lang="fr-FR" dirty="0"/>
          </a:p>
          <a:p>
            <a:pPr marL="0" indent="0">
              <a:buNone/>
            </a:pPr>
            <a:r>
              <a:rPr lang="fr-FR" dirty="0" smtClean="0"/>
              <a:t>Ensuite, on présentera </a:t>
            </a:r>
            <a:r>
              <a:rPr lang="fr-FR" u="sng" dirty="0" smtClean="0">
                <a:solidFill>
                  <a:schemeClr val="accent2"/>
                </a:solidFill>
              </a:rPr>
              <a:t>l’ensemble des intervenants</a:t>
            </a:r>
            <a:r>
              <a:rPr lang="fr-FR" dirty="0" smtClean="0"/>
              <a:t> avec leurs nom, prénom, rôle et moyen de contact (mail, téléphone).</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smtClean="0">
                <a:ln w="0"/>
                <a:effectLst>
                  <a:outerShdw blurRad="38100" dist="19050" dir="2700000" algn="tl" rotWithShape="0">
                    <a:schemeClr val="dk1">
                      <a:alpha val="40000"/>
                    </a:schemeClr>
                  </a:outerShdw>
                </a:effectLst>
              </a:rPr>
              <a:t>Cahier des charges: Présentation</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3227744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1262</TotalTime>
  <Words>1819</Words>
  <Application>Microsoft Office PowerPoint</Application>
  <PresentationFormat>Grand écran</PresentationFormat>
  <Paragraphs>233</Paragraphs>
  <Slides>28</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Arial</vt:lpstr>
      <vt:lpstr>Calibri</vt:lpstr>
      <vt:lpstr>Trebuchet MS</vt:lpstr>
      <vt:lpstr>Tw Cen MT</vt:lpstr>
      <vt:lpstr>Wingdings</vt:lpstr>
      <vt:lpstr>Circuit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Florence Calmettes</dc:creator>
  <cp:lastModifiedBy>Rodolphe BRUMENT</cp:lastModifiedBy>
  <cp:revision>97</cp:revision>
  <dcterms:created xsi:type="dcterms:W3CDTF">2017-03-22T10:02:42Z</dcterms:created>
  <dcterms:modified xsi:type="dcterms:W3CDTF">2021-07-13T12:49:29Z</dcterms:modified>
</cp:coreProperties>
</file>