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0"/>
  </p:notesMasterIdLst>
  <p:handoutMasterIdLst>
    <p:handoutMasterId r:id="rId41"/>
  </p:handoutMasterIdLst>
  <p:sldIdLst>
    <p:sldId id="274" r:id="rId2"/>
    <p:sldId id="276" r:id="rId3"/>
    <p:sldId id="353" r:id="rId4"/>
    <p:sldId id="389" r:id="rId5"/>
    <p:sldId id="455" r:id="rId6"/>
    <p:sldId id="454" r:id="rId7"/>
    <p:sldId id="396" r:id="rId8"/>
    <p:sldId id="432" r:id="rId9"/>
    <p:sldId id="619" r:id="rId10"/>
    <p:sldId id="399" r:id="rId11"/>
    <p:sldId id="603" r:id="rId12"/>
    <p:sldId id="400" r:id="rId13"/>
    <p:sldId id="411" r:id="rId14"/>
    <p:sldId id="604" r:id="rId15"/>
    <p:sldId id="605" r:id="rId16"/>
    <p:sldId id="493" r:id="rId17"/>
    <p:sldId id="581" r:id="rId18"/>
    <p:sldId id="532" r:id="rId19"/>
    <p:sldId id="533" r:id="rId20"/>
    <p:sldId id="585" r:id="rId21"/>
    <p:sldId id="502" r:id="rId22"/>
    <p:sldId id="607" r:id="rId23"/>
    <p:sldId id="608" r:id="rId24"/>
    <p:sldId id="609" r:id="rId25"/>
    <p:sldId id="590" r:id="rId26"/>
    <p:sldId id="508" r:id="rId27"/>
    <p:sldId id="509" r:id="rId28"/>
    <p:sldId id="510" r:id="rId29"/>
    <p:sldId id="511" r:id="rId30"/>
    <p:sldId id="512" r:id="rId31"/>
    <p:sldId id="543" r:id="rId32"/>
    <p:sldId id="513" r:id="rId33"/>
    <p:sldId id="599" r:id="rId34"/>
    <p:sldId id="531" r:id="rId35"/>
    <p:sldId id="282" r:id="rId36"/>
    <p:sldId id="504" r:id="rId37"/>
    <p:sldId id="505" r:id="rId38"/>
    <p:sldId id="506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DE2E1F0-91EA-425B-A31E-0D3F9942B2E8}">
          <p14:sldIdLst>
            <p14:sldId id="274"/>
            <p14:sldId id="276"/>
            <p14:sldId id="353"/>
            <p14:sldId id="389"/>
            <p14:sldId id="455"/>
          </p14:sldIdLst>
        </p14:section>
        <p14:section name="Демонстрация" id="{9A4C29B1-F913-446B-AB1D-E7306FCA5EEA}">
          <p14:sldIdLst>
            <p14:sldId id="454"/>
            <p14:sldId id="396"/>
            <p14:sldId id="432"/>
            <p14:sldId id="619"/>
            <p14:sldId id="399"/>
            <p14:sldId id="603"/>
            <p14:sldId id="400"/>
            <p14:sldId id="411"/>
            <p14:sldId id="604"/>
            <p14:sldId id="605"/>
            <p14:sldId id="493"/>
          </p14:sldIdLst>
        </p14:section>
        <p14:section name="Променливи и типове данни" id="{9F4394C1-2FE1-42BD-9E7F-6FB847847A4F}">
          <p14:sldIdLst>
            <p14:sldId id="581"/>
            <p14:sldId id="532"/>
            <p14:sldId id="533"/>
          </p14:sldIdLst>
        </p14:section>
        <p14:section name="Работа с конзола" id="{E75888B1-7DE7-4390-81B8-412381E12F33}">
          <p14:sldIdLst>
            <p14:sldId id="585"/>
            <p14:sldId id="502"/>
            <p14:sldId id="607"/>
            <p14:sldId id="608"/>
            <p14:sldId id="609"/>
          </p14:sldIdLst>
        </p14:section>
        <p14:section name="Работа с текст и числа" id="{680434F7-CC72-4B03-980A-E6882B13607B}">
          <p14:sldIdLst>
            <p14:sldId id="590"/>
            <p14:sldId id="508"/>
            <p14:sldId id="509"/>
            <p14:sldId id="510"/>
            <p14:sldId id="511"/>
            <p14:sldId id="512"/>
            <p14:sldId id="543"/>
            <p14:sldId id="513"/>
            <p14:sldId id="599"/>
            <p14:sldId id="531"/>
          </p14:sldIdLst>
        </p14:section>
        <p14:section name="End Section" id="{FEBB2B39-B0D3-4DEA-A537-5E3855947BFA}">
          <p14:sldIdLst>
            <p14:sldId id="282"/>
            <p14:sldId id="504"/>
            <p14:sldId id="505"/>
            <p14:sldId id="5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A40D"/>
    <a:srgbClr val="464646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69" autoAdjust="0"/>
    <p:restoredTop sz="95214" autoAdjust="0"/>
  </p:normalViewPr>
  <p:slideViewPr>
    <p:cSldViewPr showGuides="1">
      <p:cViewPr varScale="1">
        <p:scale>
          <a:sx n="94" d="100"/>
          <a:sy n="94" d="100"/>
        </p:scale>
        <p:origin x="394" y="53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31.8.2023 г.</a:t>
            </a:fld>
            <a:endParaRPr lang="bg-B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8/31/2023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0A763322-D2C6-46A5-B08F-5FC0079D270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387329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8774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7175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F68FBCD-A91B-4B99-B40F-913FC034FE3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383392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7607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7179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A02995B-0DA7-4828-B2DE-E2FAEF7EF3E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885664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A0DC0ED-A5FA-4E44-8946-61D1AE14208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798200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2134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3616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500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7441AEB-29EC-4177-802E-B7ABF406FB7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948308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BC1FBF6-CAD8-4B7E-9F64-3EBC53E0115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855944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2895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4550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0611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2532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6689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381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134ECA-BA07-42AD-9475-13FF6444603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748240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0C0DEB4-5011-4072-A17A-426C27E223C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9872308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32D45B3-A20D-453B-B0FA-539D6CC6DE6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860820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9082142-04C1-4C3E-967C-753B22274DC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5282585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321DBA6-9162-45F8-8629-57F0DF0B664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60085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7147D74-293C-4DB3-B640-7C45718A083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408964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3BAF37F-E479-4A3B-8F7C-846AF73FDBE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786422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67827AA-857A-4EC4-AA17-67443E979DF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770053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50BB7F9-D7B8-41FE-B837-80E673A267B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684136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2192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B45B26D-1946-425E-BCFB-6CF37E50627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720493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416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 dirty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9.png"/><Relationship Id="rId4" Type="http://schemas.openxmlformats.org/officeDocument/2006/relationships/hyperlink" Target="https://softuni.bg/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vn.softuni.org/admin/svn/programming-basics-2022/trunk/Installation-Guidelines/01.0%20PB-CSharp-Visual-Studio-2022-Installation-Guidelines.docx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svn.softuni.org/admin/svn/programming-basics-2022/trunk/Installation-Guidelines/01.0%20PB-CPlusPlus-Visual-Studio-2022-Installation-Guidelines.docx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Първи стъпки в програмирането</a:t>
            </a:r>
            <a:endParaRPr lang="en-US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8679972" y="6230083"/>
            <a:ext cx="2950749" cy="382788"/>
          </a:xfrm>
        </p:spPr>
        <p:txBody>
          <a:bodyPr/>
          <a:lstStyle/>
          <a:p>
            <a:r>
              <a:rPr lang="en-US" sz="1800" dirty="0">
                <a:hlinkClick r:id="rId3"/>
              </a:rPr>
              <a:t>https://softuni.bg</a:t>
            </a:r>
            <a:endParaRPr lang="en-US" sz="1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3F3B5B-B3F1-4ED3-B761-B2422C62C1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679972" y="5875491"/>
            <a:ext cx="2950749" cy="351754"/>
          </a:xfrm>
        </p:spPr>
        <p:txBody>
          <a:bodyPr/>
          <a:lstStyle/>
          <a:p>
            <a:r>
              <a:rPr lang="bg-BG" sz="1800" dirty="0"/>
              <a:t>Софтуерен университет</a:t>
            </a:r>
            <a:endParaRPr lang="en-US" sz="1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71001" y="4841233"/>
            <a:ext cx="2950749" cy="506540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1000" y="5333173"/>
            <a:ext cx="3670840" cy="444536"/>
          </a:xfrm>
        </p:spPr>
        <p:txBody>
          <a:bodyPr/>
          <a:lstStyle/>
          <a:p>
            <a:r>
              <a:rPr lang="bg-BG" noProof="1"/>
              <a:t>Преподавателски</a:t>
            </a:r>
            <a:r>
              <a:rPr lang="bg-BG" dirty="0"/>
              <a:t> екип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19" y="2496258"/>
            <a:ext cx="2212117" cy="5517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9DE54E3-007B-4F30-A2C6-1A7D1ABA44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664" y="2562045"/>
            <a:ext cx="2622262" cy="267603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9AE818C-2ED0-44A5-B22D-E3572907786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29" r="-1897"/>
          <a:stretch/>
        </p:blipFill>
        <p:spPr>
          <a:xfrm>
            <a:off x="228601" y="2562045"/>
            <a:ext cx="2812373" cy="2229381"/>
          </a:xfrm>
          <a:prstGeom prst="rect">
            <a:avLst/>
          </a:prstGeom>
        </p:spPr>
      </p:pic>
      <p:sp>
        <p:nvSpPr>
          <p:cNvPr id="8" name="Subtitle 7">
            <a:extLst>
              <a:ext uri="{FF2B5EF4-FFF2-40B4-BE49-F238E27FC236}">
                <a16:creationId xmlns:a16="http://schemas.microsoft.com/office/drawing/2014/main" id="{51F1672B-BBE4-A5E5-16AB-81B582A946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1000" y="1275315"/>
            <a:ext cx="11083636" cy="1315728"/>
          </a:xfrm>
        </p:spPr>
        <p:txBody>
          <a:bodyPr/>
          <a:lstStyle/>
          <a:p>
            <a:r>
              <a:rPr lang="bg-BG" dirty="0"/>
              <a:t>Променливи, типове данни, работа с конзола и аритметични операции</a:t>
            </a:r>
          </a:p>
        </p:txBody>
      </p:sp>
    </p:spTree>
    <p:extLst>
      <p:ext uri="{BB962C8B-B14F-4D97-AF65-F5344CB8AC3E}">
        <p14:creationId xmlns:p14="http://schemas.microsoft.com/office/powerpoint/2010/main" val="392811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AECDDF-F70C-4EE6-8E42-61312FAA89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Сорс кодът на програма се пише</a:t>
            </a:r>
            <a:r>
              <a:rPr lang="en-US" sz="3200" dirty="0"/>
              <a:t> </a:t>
            </a:r>
            <a:r>
              <a:rPr lang="bg-BG" sz="3200" dirty="0"/>
              <a:t>в секцията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</a:p>
          <a:p>
            <a:r>
              <a:rPr lang="bg-BG" sz="3200" dirty="0"/>
              <a:t>Между отварящата и затварящата скоба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04747" lvl="1" indent="-304747">
              <a:buClr>
                <a:schemeClr val="tx1"/>
              </a:buClr>
              <a:buSzPct val="100000"/>
            </a:pPr>
            <a:r>
              <a:rPr lang="bg-BG" sz="3200" dirty="0"/>
              <a:t>Натиснете </a:t>
            </a:r>
            <a:r>
              <a:rPr lang="en-US" sz="3200" b="1" dirty="0"/>
              <a:t>Enter</a:t>
            </a:r>
            <a:r>
              <a:rPr lang="en-US" sz="3200" dirty="0"/>
              <a:t> </a:t>
            </a:r>
            <a:r>
              <a:rPr lang="bg-BG" sz="3200" dirty="0"/>
              <a:t>след отварящата скоба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04747" lvl="1" indent="-304747">
              <a:buClr>
                <a:schemeClr val="tx1"/>
              </a:buClr>
              <a:buSzPct val="100000"/>
            </a:pPr>
            <a:r>
              <a:rPr lang="bg-BG" sz="3200" dirty="0">
                <a:solidFill>
                  <a:schemeClr val="tx2"/>
                </a:solidFill>
              </a:rPr>
              <a:t>Кодът на програмата се пише</a:t>
            </a:r>
            <a:endParaRPr lang="en-US" sz="3200" dirty="0">
              <a:solidFill>
                <a:schemeClr val="tx2"/>
              </a:solidFill>
            </a:endParaRPr>
          </a:p>
          <a:p>
            <a:pPr marL="0" lvl="1" indent="0">
              <a:buClr>
                <a:schemeClr val="tx1"/>
              </a:buClr>
              <a:buSzPct val="100000"/>
              <a:buNone/>
            </a:pPr>
            <a:r>
              <a:rPr lang="en-US" sz="3200" dirty="0">
                <a:solidFill>
                  <a:schemeClr val="tx2"/>
                </a:solidFill>
              </a:rPr>
              <a:t>  </a:t>
            </a:r>
            <a:r>
              <a:rPr lang="bg-BG" sz="3200" dirty="0">
                <a:solidFill>
                  <a:schemeClr val="tx2"/>
                </a:solidFill>
              </a:rPr>
              <a:t> отместен навътре</a:t>
            </a:r>
            <a:endParaRPr lang="en-US" sz="3200" b="1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Писане на програмен код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A4185DE-08A6-4ED0-8406-45183C527A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5"/>
          <a:stretch/>
        </p:blipFill>
        <p:spPr>
          <a:xfrm>
            <a:off x="6321000" y="3441736"/>
            <a:ext cx="5408951" cy="28609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70985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7EEC6F2-2A83-4074-8D7E-2BB7D1FFDE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0680" y="3369313"/>
            <a:ext cx="5939477" cy="28546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A869D3-7E89-4CE6-8B5A-7C9A767C21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2040" y="1196126"/>
            <a:ext cx="11808021" cy="5509914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bg-BG" sz="3600" dirty="0"/>
              <a:t>Напишете следния код:</a:t>
            </a:r>
            <a:endParaRPr lang="en-US" sz="36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1C14267-C991-435F-8A14-F5598C874DD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66558" y="2059711"/>
            <a:ext cx="5943600" cy="587441"/>
          </a:xfrm>
        </p:spPr>
        <p:txBody>
          <a:bodyPr/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dirty="0">
                <a:solidFill>
                  <a:schemeClr val="tx2"/>
                </a:solidFill>
              </a:rPr>
              <a:t>cout &lt;&lt; "Hello SoftUni" &lt;&lt; endl;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Писане на програмен код (2)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AutoShape 5">
            <a:extLst>
              <a:ext uri="{FF2B5EF4-FFF2-40B4-BE49-F238E27FC236}">
                <a16:creationId xmlns:a16="http://schemas.microsoft.com/office/drawing/2014/main" id="{C113D7E9-35BA-4B1E-B0B9-A56A302E6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6000" y="2979000"/>
            <a:ext cx="3322411" cy="687797"/>
          </a:xfrm>
          <a:prstGeom prst="wedgeRoundRectCallout">
            <a:avLst>
              <a:gd name="adj1" fmla="val -54211"/>
              <a:gd name="adj2" fmla="val 30202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latin typeface="+mj-lt"/>
              </a:rPr>
              <a:t>Библиотека за вход и изход</a:t>
            </a:r>
          </a:p>
        </p:txBody>
      </p:sp>
      <p:sp>
        <p:nvSpPr>
          <p:cNvPr id="10" name="AutoShape 5">
            <a:extLst>
              <a:ext uri="{FF2B5EF4-FFF2-40B4-BE49-F238E27FC236}">
                <a16:creationId xmlns:a16="http://schemas.microsoft.com/office/drawing/2014/main" id="{C113D7E9-35BA-4B1E-B0B9-A56A302E6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1000" y="3429000"/>
            <a:ext cx="2256373" cy="687797"/>
          </a:xfrm>
          <a:prstGeom prst="wedgeRoundRectCallout">
            <a:avLst>
              <a:gd name="adj1" fmla="val 62283"/>
              <a:gd name="adj2" fmla="val 19301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latin typeface="+mj-lt"/>
              </a:rPr>
              <a:t>Използваме </a:t>
            </a:r>
            <a:r>
              <a:rPr lang="en-GB" sz="2400" b="1" dirty="0">
                <a:solidFill>
                  <a:schemeClr val="bg1"/>
                </a:solidFill>
                <a:latin typeface="+mj-lt"/>
              </a:rPr>
              <a:t>std;</a:t>
            </a:r>
            <a:endParaRPr lang="bg-BG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AutoShape 5">
            <a:extLst>
              <a:ext uri="{FF2B5EF4-FFF2-40B4-BE49-F238E27FC236}">
                <a16:creationId xmlns:a16="http://schemas.microsoft.com/office/drawing/2014/main" id="{C113D7E9-35BA-4B1E-B0B9-A56A302E6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7871" y="4923780"/>
            <a:ext cx="2048129" cy="803705"/>
          </a:xfrm>
          <a:prstGeom prst="wedgeRoundRectCallout">
            <a:avLst>
              <a:gd name="adj1" fmla="val 76141"/>
              <a:gd name="adj2" fmla="val 7195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latin typeface="+mj-lt"/>
              </a:rPr>
              <a:t>Отпечатване на козолата</a:t>
            </a:r>
            <a:endParaRPr lang="bg-BG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AutoShape 5">
            <a:extLst>
              <a:ext uri="{FF2B5EF4-FFF2-40B4-BE49-F238E27FC236}">
                <a16:creationId xmlns:a16="http://schemas.microsoft.com/office/drawing/2014/main" id="{C113D7E9-35BA-4B1E-B0B9-A56A302E6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6000" y="5595674"/>
            <a:ext cx="4859388" cy="803705"/>
          </a:xfrm>
          <a:prstGeom prst="wedgeRoundRectCallout">
            <a:avLst>
              <a:gd name="adj1" fmla="val -52834"/>
              <a:gd name="adj2" fmla="val -36277"/>
              <a:gd name="adj3" fmla="val 16667"/>
            </a:avLst>
          </a:prstGeom>
          <a:solidFill>
            <a:schemeClr val="tx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latin typeface="+mj-lt"/>
              </a:rPr>
              <a:t>Изпълнението връща 0 – програмата е работила правилно</a:t>
            </a:r>
            <a:endParaRPr lang="bg-BG" sz="24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72715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8" grpId="0" animBg="1"/>
      <p:bldP spid="10" grpId="0" animBg="1"/>
      <p:bldP spid="11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727639-3C17-4030-A8C4-B746487167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ln>
            <a:noFill/>
          </a:ln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sz="3600" dirty="0"/>
              <a:t>За стартиране на програмата натиснете</a:t>
            </a:r>
            <a:r>
              <a:rPr lang="en-US" sz="3600" dirty="0"/>
              <a:t>: </a:t>
            </a:r>
            <a:r>
              <a:rPr lang="en-US" sz="3600" b="1" dirty="0">
                <a:solidFill>
                  <a:schemeClr val="bg1"/>
                </a:solidFill>
              </a:rPr>
              <a:t>Ctrl + F5</a:t>
            </a:r>
            <a:endParaRPr lang="en-US" sz="3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sz="3600" dirty="0"/>
              <a:t>Ако няма грешки, програмата ще се изпълни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sz="3600" dirty="0"/>
              <a:t>Резултатът ще се изпише на </a:t>
            </a:r>
            <a:r>
              <a:rPr lang="bg-BG" sz="3600" dirty="0" err="1"/>
              <a:t>конзолат</a:t>
            </a:r>
            <a:r>
              <a:rPr lang="en-US" sz="3600" dirty="0"/>
              <a:t>a</a:t>
            </a:r>
            <a:endParaRPr lang="bg-BG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Стартиране на програмата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9EDB34-11A4-4E6E-8EF6-B227F7FFD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000" y="3339000"/>
            <a:ext cx="4185000" cy="150706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518918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900B8F-23E2-4AD9-B12F-C2F156DD07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Тествайте кода си в онлайн </a:t>
            </a:r>
            <a:r>
              <a:rPr lang="en-US" dirty="0"/>
              <a:t>judge </a:t>
            </a:r>
            <a:r>
              <a:rPr lang="bg-BG" dirty="0"/>
              <a:t>системата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Тестване на програмата в </a:t>
            </a:r>
            <a:r>
              <a:rPr lang="en-US" dirty="0"/>
              <a:t>Judge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A1691B-56DA-4A2D-AA09-46F997912A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000" y="2079000"/>
            <a:ext cx="5663100" cy="419104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EEE895C1-75CF-4674-BA20-9C6790FE4A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11916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Типични грешки в </a:t>
            </a:r>
            <a:r>
              <a:rPr lang="en-US" dirty="0"/>
              <a:t>C</a:t>
            </a:r>
            <a:r>
              <a:rPr lang="bg-BG" dirty="0"/>
              <a:t>++</a:t>
            </a:r>
            <a:r>
              <a:rPr lang="en-US" dirty="0"/>
              <a:t> </a:t>
            </a:r>
            <a:r>
              <a:rPr lang="bg-BG" dirty="0"/>
              <a:t>програмите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4DABA9-5D52-4723-B32F-8E1E7FB8E3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40964" y="1262864"/>
            <a:ext cx="10033549" cy="5276048"/>
          </a:xfrm>
        </p:spPr>
        <p:txBody>
          <a:bodyPr/>
          <a:lstStyle/>
          <a:p>
            <a:r>
              <a:rPr lang="bg-BG" dirty="0"/>
              <a:t>Писане извън тялото на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m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ain(){}</a:t>
            </a:r>
            <a:r>
              <a:rPr lang="bg-BG" dirty="0"/>
              <a:t> функцията:</a:t>
            </a:r>
            <a:endParaRPr lang="en-US" dirty="0"/>
          </a:p>
          <a:p>
            <a:endParaRPr lang="en-US" dirty="0"/>
          </a:p>
          <a:p>
            <a:r>
              <a:rPr lang="bg-BG" dirty="0"/>
              <a:t>Бъркане на малки и главни букви:</a:t>
            </a:r>
            <a:endParaRPr lang="en-US" dirty="0"/>
          </a:p>
          <a:p>
            <a:pPr marL="0" indent="0">
              <a:buNone/>
            </a:pPr>
            <a:endParaRPr lang="bg-BG" dirty="0"/>
          </a:p>
          <a:p>
            <a:r>
              <a:rPr lang="bg-BG" dirty="0"/>
              <a:t>Неправилно изписване на оператори: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393244-96C8-4853-A82B-A6287684F3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6812" y="1987864"/>
            <a:ext cx="6211948" cy="49413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064D1B1-E25A-4870-8168-D998F16031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6812" y="3349076"/>
            <a:ext cx="6211948" cy="53712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620DF7-EF19-4D20-8071-0ED162CED2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6812" y="4764973"/>
            <a:ext cx="6211948" cy="58123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42807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Типични грешки в </a:t>
            </a:r>
            <a:r>
              <a:rPr lang="en-US" dirty="0"/>
              <a:t>C++ </a:t>
            </a:r>
            <a:r>
              <a:rPr lang="bg-BG" dirty="0"/>
              <a:t>програмите</a:t>
            </a:r>
            <a:r>
              <a:rPr lang="en-US" dirty="0"/>
              <a:t> (2)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4DABA9-5D52-4723-B32F-8E1E7FB8E3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1000" y="1275569"/>
            <a:ext cx="10237788" cy="5276048"/>
          </a:xfrm>
        </p:spPr>
        <p:txBody>
          <a:bodyPr/>
          <a:lstStyle/>
          <a:p>
            <a:r>
              <a:rPr lang="bg-BG" dirty="0"/>
              <a:t>Липса на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/>
              <a:t> </a:t>
            </a:r>
            <a:r>
              <a:rPr lang="bg-BG" dirty="0"/>
              <a:t>в края на всяка команда:</a:t>
            </a:r>
            <a:endParaRPr lang="en-US" dirty="0"/>
          </a:p>
          <a:p>
            <a:endParaRPr lang="en-US" dirty="0"/>
          </a:p>
          <a:p>
            <a:r>
              <a:rPr lang="bg-BG" dirty="0"/>
              <a:t>Липсваща кавичка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bg-BG" dirty="0"/>
              <a:t> при работата с текст: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F929EA-77B0-4494-A0BE-5FF4470DC0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1000" y="1998041"/>
            <a:ext cx="6178062" cy="457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F830D18-5429-4A46-BA67-8DD6E73637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6396" y="3429000"/>
            <a:ext cx="6178062" cy="51876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01323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178CFA-CE07-49B6-9036-AE2BD0E737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201066"/>
          </a:xfrm>
        </p:spPr>
        <p:txBody>
          <a:bodyPr/>
          <a:lstStyle/>
          <a:p>
            <a:r>
              <a:rPr lang="bg-BG" dirty="0"/>
              <a:t>Напишете програма, която принтира числата от </a:t>
            </a:r>
            <a:r>
              <a:rPr lang="bg-BG" b="1" dirty="0">
                <a:solidFill>
                  <a:schemeClr val="bg1"/>
                </a:solidFill>
              </a:rPr>
              <a:t>1</a:t>
            </a:r>
            <a:r>
              <a:rPr lang="bg-BG" dirty="0"/>
              <a:t> до </a:t>
            </a:r>
            <a:r>
              <a:rPr lang="bg-BG" b="1" dirty="0">
                <a:solidFill>
                  <a:schemeClr val="bg1"/>
                </a:solidFill>
              </a:rPr>
              <a:t>10</a:t>
            </a:r>
            <a:r>
              <a:rPr lang="bg-BG" dirty="0"/>
              <a:t>, </a:t>
            </a:r>
            <a:br>
              <a:rPr lang="bg-BG" dirty="0"/>
            </a:br>
            <a:r>
              <a:rPr lang="bg-BG" dirty="0"/>
              <a:t>всяко на нов ред</a:t>
            </a:r>
          </a:p>
          <a:p>
            <a:r>
              <a:rPr lang="bg-BG" dirty="0"/>
              <a:t>Решени</a:t>
            </a:r>
            <a:r>
              <a:rPr lang="en-US" dirty="0"/>
              <a:t>e: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8D9C2A1-637B-44F4-8019-5CB2C13D8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Числата от 1 до 20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7E00ACA-75DE-4687-A7E1-DD5FA9B66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033" y="3204000"/>
            <a:ext cx="3505200" cy="237254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bg-BG" sz="2000" b="1" noProof="1">
                <a:latin typeface="Consolas" pitchFamily="49" charset="0"/>
              </a:rPr>
              <a:t> </a:t>
            </a:r>
            <a:r>
              <a:rPr lang="en-US" sz="2000" b="1" noProof="1">
                <a:latin typeface="Consolas" pitchFamily="49" charset="0"/>
              </a:rPr>
              <a:t>cout &lt;&lt; </a:t>
            </a:r>
            <a:r>
              <a:rPr lang="bg-BG" sz="2000" b="1" noProof="1">
                <a:solidFill>
                  <a:schemeClr val="bg1"/>
                </a:solidFill>
                <a:latin typeface="Consolas" pitchFamily="49" charset="0"/>
              </a:rPr>
              <a:t>1</a:t>
            </a:r>
            <a:r>
              <a:rPr lang="bg-BG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bg-BG" sz="2000" b="1" noProof="1">
                <a:latin typeface="Consolas" pitchFamily="49" charset="0"/>
              </a:rPr>
              <a:t>&lt;&lt; </a:t>
            </a:r>
            <a:r>
              <a:rPr lang="en-US" sz="2000" b="1" noProof="1">
                <a:latin typeface="Consolas" pitchFamily="49" charset="0"/>
              </a:rPr>
              <a:t>endl;</a:t>
            </a:r>
            <a:endParaRPr lang="bg-BG" sz="2000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cout &lt;&lt; </a:t>
            </a:r>
            <a:r>
              <a:rPr lang="bg-BG" sz="2000" b="1" noProof="1">
                <a:solidFill>
                  <a:schemeClr val="bg1"/>
                </a:solidFill>
                <a:latin typeface="Consolas" pitchFamily="49" charset="0"/>
              </a:rPr>
              <a:t>2</a:t>
            </a: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000" b="1" noProof="1">
                <a:latin typeface="Consolas" pitchFamily="49" charset="0"/>
              </a:rPr>
              <a:t>&lt;&lt; endl;</a:t>
            </a:r>
            <a:endParaRPr lang="bg-BG" sz="2000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cout &lt;&lt; </a:t>
            </a:r>
            <a:r>
              <a:rPr lang="bg-BG" sz="2000" b="1" noProof="1">
                <a:solidFill>
                  <a:schemeClr val="bg1"/>
                </a:solidFill>
                <a:latin typeface="Consolas" pitchFamily="49" charset="0"/>
              </a:rPr>
              <a:t>3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2000" b="1" noProof="1">
                <a:latin typeface="Consolas" pitchFamily="49" charset="0"/>
              </a:rPr>
              <a:t>&lt;&lt; endl;</a:t>
            </a:r>
            <a:endParaRPr lang="bg-BG" sz="2000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…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 pitchFamily="49" charset="0"/>
              </a:rPr>
              <a:t> cout &lt;&lt; </a:t>
            </a:r>
            <a:r>
              <a:rPr lang="bg-BG" sz="2000" b="1" noProof="1">
                <a:solidFill>
                  <a:schemeClr val="bg1"/>
                </a:solidFill>
                <a:latin typeface="Consolas" pitchFamily="49" charset="0"/>
              </a:rPr>
              <a:t>1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</a:rPr>
              <a:t>0</a:t>
            </a:r>
            <a:r>
              <a:rPr lang="en-US" sz="20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000" b="1" noProof="1">
                <a:latin typeface="Consolas" pitchFamily="49" charset="0"/>
              </a:rPr>
              <a:t>&lt;&lt; endl;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541DB11-651A-4BF0-B386-F3DAB75A37BA}"/>
              </a:ext>
            </a:extLst>
          </p:cNvPr>
          <p:cNvGrpSpPr/>
          <p:nvPr/>
        </p:nvGrpSpPr>
        <p:grpSpPr>
          <a:xfrm>
            <a:off x="6006000" y="5179406"/>
            <a:ext cx="4892946" cy="1080000"/>
            <a:chOff x="6981815" y="5063680"/>
            <a:chExt cx="4843743" cy="1080000"/>
          </a:xfrm>
        </p:grpSpPr>
        <p:pic>
          <p:nvPicPr>
            <p:cNvPr id="1026" name="Picture 2" descr="Ð ÐµÐ·ÑÐ»ÑÐ°Ñ Ñ Ð¸Ð·Ð¾Ð±ÑÐ°Ð¶ÐµÐ½Ð¸Ðµ Ð·Ð° 1 png toy story">
              <a:extLst>
                <a:ext uri="{FF2B5EF4-FFF2-40B4-BE49-F238E27FC236}">
                  <a16:creationId xmlns:a16="http://schemas.microsoft.com/office/drawing/2014/main" id="{FE450382-82B2-4155-A569-E6EF62DA6D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81815" y="5063680"/>
              <a:ext cx="589750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Ð¡Ð²ÑÑÐ·Ð°Ð½Ð¾ Ð¸Ð·Ð¾Ð±ÑÐ°Ð¶ÐµÐ½Ð¸Ðµ">
              <a:extLst>
                <a:ext uri="{FF2B5EF4-FFF2-40B4-BE49-F238E27FC236}">
                  <a16:creationId xmlns:a16="http://schemas.microsoft.com/office/drawing/2014/main" id="{535A394C-157A-4DED-9CD5-F642187C3A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18307" y="5063680"/>
              <a:ext cx="1007251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22620E9-899F-473E-8E24-58AEF99C44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46304" y="5795400"/>
              <a:ext cx="348280" cy="34828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E90DC115-619C-4A21-8EC8-23768E3D8D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86918" y="5795400"/>
              <a:ext cx="348280" cy="348280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51979476-6E41-4A88-90FF-CB68E9489D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327532" y="5795400"/>
              <a:ext cx="348280" cy="348280"/>
            </a:xfrm>
            <a:prstGeom prst="rect">
              <a:avLst/>
            </a:prstGeom>
          </p:spPr>
        </p:pic>
      </p:grpSp>
      <p:pic>
        <p:nvPicPr>
          <p:cNvPr id="15" name="Picture 2" descr="Ð ÐµÐ·ÑÐ»ÑÐ°Ñ Ñ Ð¸Ð·Ð¾Ð±ÑÐ°Ð¶ÐµÐ½Ð¸Ðµ Ð·Ð° 1 png toy story">
            <a:extLst>
              <a:ext uri="{FF2B5EF4-FFF2-40B4-BE49-F238E27FC236}">
                <a16:creationId xmlns:a16="http://schemas.microsoft.com/office/drawing/2014/main" id="{179EE27C-C5BA-4810-BEDB-F28247E9A5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1308" y="5179406"/>
            <a:ext cx="595741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8220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E9B7966-A9EE-455B-AE54-622797E291F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Променливи и типове данни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A0A821A-27B2-407E-B66E-C7EA073B43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130" y="1989000"/>
            <a:ext cx="294174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163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941" y="1196125"/>
            <a:ext cx="11815018" cy="5357075"/>
          </a:xfrm>
        </p:spPr>
        <p:txBody>
          <a:bodyPr>
            <a:normAutofit/>
          </a:bodyPr>
          <a:lstStyle/>
          <a:p>
            <a:r>
              <a:rPr lang="bg-BG" dirty="0"/>
              <a:t>Компютрите са машини, които обработват </a:t>
            </a:r>
            <a:r>
              <a:rPr lang="bg-BG" b="1" dirty="0">
                <a:solidFill>
                  <a:schemeClr val="bg1"/>
                </a:solidFill>
              </a:rPr>
              <a:t>данни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Данните</a:t>
            </a:r>
            <a:r>
              <a:rPr lang="en-US" dirty="0"/>
              <a:t> </a:t>
            </a:r>
            <a:r>
              <a:rPr lang="bg-BG" dirty="0"/>
              <a:t>се записват в компютърната памет в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променливи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Променливите</a:t>
            </a:r>
            <a:r>
              <a:rPr lang="bg-BG" dirty="0"/>
              <a:t> имат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име</a:t>
            </a:r>
            <a:r>
              <a:rPr lang="en-US" dirty="0"/>
              <a:t>, </a:t>
            </a:r>
            <a:r>
              <a:rPr lang="bg-BG" b="1" dirty="0">
                <a:solidFill>
                  <a:schemeClr val="bg1"/>
                </a:solidFill>
              </a:rPr>
              <a:t>тип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bg-BG" dirty="0"/>
              <a:t>и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стойност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Дефиниране</a:t>
            </a:r>
            <a:r>
              <a:rPr lang="bg-BG" dirty="0"/>
              <a:t> на променлива и </a:t>
            </a:r>
            <a:r>
              <a:rPr lang="bg-BG" b="1" dirty="0">
                <a:solidFill>
                  <a:schemeClr val="bg1"/>
                </a:solidFill>
              </a:rPr>
              <a:t>присвояване</a:t>
            </a:r>
            <a:r>
              <a:rPr lang="bg-BG" dirty="0"/>
              <a:t> на стойност:</a:t>
            </a:r>
            <a:endParaRPr lang="en-US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Променливи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014DD1E-5D91-48A3-AD6D-45FBA980D106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60132" name="Rectangle 4"/>
          <p:cNvSpPr>
            <a:spLocks noChangeArrowheads="1"/>
          </p:cNvSpPr>
          <p:nvPr/>
        </p:nvSpPr>
        <p:spPr bwMode="auto">
          <a:xfrm>
            <a:off x="3657600" y="4495801"/>
            <a:ext cx="3276600" cy="6092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72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 count = 5;</a:t>
            </a:r>
          </a:p>
        </p:txBody>
      </p:sp>
      <p:sp>
        <p:nvSpPr>
          <p:cNvPr id="560133" name="AutoShape 5"/>
          <p:cNvSpPr>
            <a:spLocks noChangeArrowheads="1"/>
          </p:cNvSpPr>
          <p:nvPr/>
        </p:nvSpPr>
        <p:spPr bwMode="auto">
          <a:xfrm>
            <a:off x="2667001" y="4254905"/>
            <a:ext cx="910341" cy="578882"/>
          </a:xfrm>
          <a:prstGeom prst="wedgeRoundRectCallout">
            <a:avLst>
              <a:gd name="adj1" fmla="val 69352"/>
              <a:gd name="adj2" fmla="val 3345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Тип</a:t>
            </a:r>
          </a:p>
        </p:txBody>
      </p:sp>
      <p:sp>
        <p:nvSpPr>
          <p:cNvPr id="560134" name="AutoShape 6"/>
          <p:cNvSpPr>
            <a:spLocks noChangeArrowheads="1"/>
          </p:cNvSpPr>
          <p:nvPr/>
        </p:nvSpPr>
        <p:spPr bwMode="auto">
          <a:xfrm>
            <a:off x="5294142" y="4053520"/>
            <a:ext cx="3721979" cy="578882"/>
          </a:xfrm>
          <a:prstGeom prst="wedgeRoundRectCallout">
            <a:avLst>
              <a:gd name="adj1" fmla="val -54861"/>
              <a:gd name="adj2" fmla="val 4846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 на променлива</a:t>
            </a:r>
          </a:p>
        </p:txBody>
      </p:sp>
      <p:sp>
        <p:nvSpPr>
          <p:cNvPr id="560135" name="AutoShape 7"/>
          <p:cNvSpPr>
            <a:spLocks noChangeArrowheads="1"/>
          </p:cNvSpPr>
          <p:nvPr/>
        </p:nvSpPr>
        <p:spPr bwMode="auto">
          <a:xfrm>
            <a:off x="6705600" y="5105051"/>
            <a:ext cx="1995846" cy="578882"/>
          </a:xfrm>
          <a:prstGeom prst="wedgeRoundRectCallout">
            <a:avLst>
              <a:gd name="adj1" fmla="val -55789"/>
              <a:gd name="adj2" fmla="val -5102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Стойност </a:t>
            </a:r>
          </a:p>
        </p:txBody>
      </p:sp>
    </p:spTree>
    <p:extLst>
      <p:ext uri="{BB962C8B-B14F-4D97-AF65-F5344CB8AC3E}">
        <p14:creationId xmlns:p14="http://schemas.microsoft.com/office/powerpoint/2010/main" val="13344619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1" grpId="0" uiExpand="1" build="p"/>
      <p:bldP spid="560132" grpId="0" animBg="1"/>
      <p:bldP spid="560133" grpId="0" animBg="1"/>
      <p:bldP spid="560134" grpId="0" animBg="1"/>
      <p:bldP spid="56013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048817" y="1007345"/>
            <a:ext cx="10129234" cy="5546589"/>
          </a:xfrm>
        </p:spPr>
        <p:txBody>
          <a:bodyPr>
            <a:normAutofit/>
          </a:bodyPr>
          <a:lstStyle/>
          <a:p>
            <a:r>
              <a:rPr lang="bg-BG" dirty="0"/>
              <a:t>Променливите съхраняват </a:t>
            </a:r>
            <a:r>
              <a:rPr lang="bg-BG" b="1" dirty="0">
                <a:solidFill>
                  <a:schemeClr val="bg1"/>
                </a:solidFill>
              </a:rPr>
              <a:t>стойност от даден тип</a:t>
            </a:r>
          </a:p>
          <a:p>
            <a:pPr lvl="1"/>
            <a:r>
              <a:rPr lang="bg-BG" dirty="0"/>
              <a:t>Число, буква, текст (низ), цвят, картинка, списък</a:t>
            </a:r>
            <a:r>
              <a:rPr lang="en-US" dirty="0"/>
              <a:t>, …</a:t>
            </a:r>
          </a:p>
          <a:p>
            <a:pPr>
              <a:spcBef>
                <a:spcPts val="1200"/>
              </a:spcBef>
            </a:pPr>
            <a:r>
              <a:rPr lang="bg-BG" dirty="0"/>
              <a:t>Типове данни</a:t>
            </a:r>
            <a:r>
              <a:rPr lang="en-US" dirty="0"/>
              <a:t> – </a:t>
            </a:r>
            <a:r>
              <a:rPr lang="bg-BG" dirty="0"/>
              <a:t>примери</a:t>
            </a:r>
            <a:r>
              <a:rPr lang="en-US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bg-BG" dirty="0"/>
              <a:t> </a:t>
            </a:r>
            <a:r>
              <a:rPr lang="en-US" dirty="0"/>
              <a:t>- </a:t>
            </a:r>
            <a:r>
              <a:rPr lang="bg-BG" dirty="0"/>
              <a:t>цяло число</a:t>
            </a:r>
            <a:r>
              <a:rPr lang="en-US" dirty="0"/>
              <a:t>: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/>
              <a:t>,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/>
              <a:t>, 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/>
              <a:t>, </a:t>
            </a:r>
            <a:r>
              <a:rPr lang="bg-BG" b="1" dirty="0">
                <a:latin typeface="Consolas" pitchFamily="49" charset="0"/>
                <a:cs typeface="Consolas" pitchFamily="49" charset="0"/>
              </a:rPr>
              <a:t>4</a:t>
            </a:r>
            <a:r>
              <a:rPr lang="en-US" dirty="0"/>
              <a:t>, </a:t>
            </a:r>
            <a:r>
              <a:rPr lang="bg-BG" b="1" dirty="0"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/>
              <a:t>,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…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double</a:t>
            </a:r>
            <a:r>
              <a:rPr lang="en-US" dirty="0"/>
              <a:t> - </a:t>
            </a:r>
            <a:r>
              <a:rPr lang="bg-BG" dirty="0"/>
              <a:t>дробно число</a:t>
            </a:r>
            <a:r>
              <a:rPr lang="en-US" dirty="0"/>
              <a:t>: </a:t>
            </a:r>
            <a:r>
              <a:rPr lang="bg-BG" b="1" dirty="0">
                <a:latin typeface="Consolas" pitchFamily="49" charset="0"/>
              </a:rPr>
              <a:t>0.5</a:t>
            </a:r>
            <a:r>
              <a:rPr lang="en-US" dirty="0"/>
              <a:t>, </a:t>
            </a:r>
            <a:r>
              <a:rPr lang="bg-BG" b="1" dirty="0">
                <a:latin typeface="Consolas" pitchFamily="49" charset="0"/>
              </a:rPr>
              <a:t>3.14</a:t>
            </a:r>
            <a:r>
              <a:rPr lang="en-US" dirty="0"/>
              <a:t>,</a:t>
            </a:r>
            <a:r>
              <a:rPr lang="bg-BG" dirty="0"/>
              <a:t> </a:t>
            </a:r>
            <a:r>
              <a:rPr lang="en-US" b="1" dirty="0">
                <a:latin typeface="Consolas" pitchFamily="49" charset="0"/>
              </a:rPr>
              <a:t>-1.5</a:t>
            </a:r>
            <a:r>
              <a:rPr lang="en-US" dirty="0"/>
              <a:t>,</a:t>
            </a:r>
            <a:r>
              <a:rPr lang="bg-BG" dirty="0"/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…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dirty="0"/>
              <a:t> - </a:t>
            </a:r>
            <a:r>
              <a:rPr lang="bg-BG" dirty="0"/>
              <a:t>текст (низ)</a:t>
            </a:r>
            <a:r>
              <a:rPr lang="en-US" dirty="0"/>
              <a:t>: </a:t>
            </a:r>
            <a:r>
              <a:rPr lang="bg-BG" b="1" dirty="0">
                <a:latin typeface="Consolas" pitchFamily="49" charset="0"/>
                <a:cs typeface="Consolas" pitchFamily="49" charset="0"/>
              </a:rPr>
              <a:t>"Здрасти"</a:t>
            </a:r>
            <a:r>
              <a:rPr lang="en-US" dirty="0"/>
              <a:t>, </a:t>
            </a:r>
            <a:r>
              <a:rPr lang="bg-BG" b="1" dirty="0">
                <a:latin typeface="Consolas" pitchFamily="49" charset="0"/>
                <a:cs typeface="Consolas" pitchFamily="49" charset="0"/>
              </a:rPr>
              <a:t>"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Hi</a:t>
            </a:r>
            <a:r>
              <a:rPr lang="bg-BG" b="1" dirty="0">
                <a:latin typeface="Consolas" pitchFamily="49" charset="0"/>
                <a:cs typeface="Consolas" pitchFamily="49" charset="0"/>
              </a:rPr>
              <a:t>"</a:t>
            </a:r>
            <a:r>
              <a:rPr lang="en-US" dirty="0"/>
              <a:t>,</a:t>
            </a:r>
            <a:r>
              <a:rPr lang="bg-BG" dirty="0"/>
              <a:t> </a:t>
            </a:r>
            <a:r>
              <a:rPr lang="bg-BG" b="1" dirty="0">
                <a:latin typeface="Consolas" pitchFamily="49" charset="0"/>
                <a:cs typeface="Consolas" pitchFamily="49" charset="0"/>
              </a:rPr>
              <a:t>"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Car</a:t>
            </a:r>
            <a:r>
              <a:rPr lang="bg-BG" b="1" dirty="0">
                <a:latin typeface="Consolas" pitchFamily="49" charset="0"/>
                <a:cs typeface="Consolas" pitchFamily="49" charset="0"/>
              </a:rPr>
              <a:t>"</a:t>
            </a:r>
            <a:r>
              <a:rPr lang="en-US" dirty="0"/>
              <a:t>,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…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char</a:t>
            </a:r>
            <a:r>
              <a:rPr lang="en-US" dirty="0">
                <a:cs typeface="Consolas" pitchFamily="49" charset="0"/>
              </a:rPr>
              <a:t> </a:t>
            </a:r>
            <a:r>
              <a:rPr lang="en-US" dirty="0"/>
              <a:t>-</a:t>
            </a:r>
            <a:r>
              <a:rPr lang="en-US" dirty="0">
                <a:cs typeface="Consolas" pitchFamily="49" charset="0"/>
              </a:rPr>
              <a:t> </a:t>
            </a:r>
            <a:r>
              <a:rPr lang="bg-BG" dirty="0">
                <a:cs typeface="Consolas" pitchFamily="49" charset="0"/>
              </a:rPr>
              <a:t>символ</a:t>
            </a:r>
            <a:r>
              <a:rPr lang="en-US" dirty="0">
                <a:cs typeface="Consolas" pitchFamily="49" charset="0"/>
              </a:rPr>
              <a:t>: </a:t>
            </a:r>
            <a:r>
              <a:rPr lang="en-US" b="1" dirty="0">
                <a:cs typeface="Consolas" pitchFamily="49" charset="0"/>
              </a:rPr>
              <a:t>'A',  '#',  '@ ',  ' + ', …</a:t>
            </a:r>
            <a:endParaRPr lang="bg-BG" b="1" dirty="0">
              <a:cs typeface="Consolas" pitchFamily="49" charset="0"/>
            </a:endParaRPr>
          </a:p>
        </p:txBody>
      </p:sp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>
          <a:xfrm>
            <a:off x="1298207" y="91872"/>
            <a:ext cx="8397308" cy="882654"/>
          </a:xfrm>
        </p:spPr>
        <p:txBody>
          <a:bodyPr/>
          <a:lstStyle/>
          <a:p>
            <a:r>
              <a:rPr lang="bg-BG" dirty="0"/>
              <a:t>Типове данни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014DD1E-5D91-48A3-AD6D-45FBA980D106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2392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F73B06-489A-408B-8BEB-BF5A510FF7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6766" y="1371604"/>
            <a:ext cx="9715594" cy="5207396"/>
          </a:xfrm>
        </p:spPr>
        <p:txBody>
          <a:bodyPr>
            <a:noAutofit/>
          </a:bodyPr>
          <a:lstStyle/>
          <a:p>
            <a:pPr marL="514350" indent="-514350"/>
            <a:r>
              <a:rPr lang="bg-BG" sz="3400" dirty="0"/>
              <a:t>Какво е програмиране икомпютърна програма?</a:t>
            </a:r>
            <a:endParaRPr lang="en-US" sz="3400" dirty="0"/>
          </a:p>
          <a:p>
            <a:pPr marL="514350" indent="-514350"/>
            <a:r>
              <a:rPr lang="bg-BG" sz="3400" dirty="0"/>
              <a:t>Първа програма със </a:t>
            </a:r>
            <a:r>
              <a:rPr lang="en-US" sz="3400" b="1" dirty="0">
                <a:solidFill>
                  <a:schemeClr val="bg1"/>
                </a:solidFill>
              </a:rPr>
              <a:t>C++</a:t>
            </a:r>
            <a:r>
              <a:rPr lang="bg-BG" sz="3400" b="1" dirty="0">
                <a:solidFill>
                  <a:schemeClr val="bg1"/>
                </a:solidFill>
              </a:rPr>
              <a:t> </a:t>
            </a:r>
            <a:r>
              <a:rPr lang="bg-BG" sz="3400" dirty="0"/>
              <a:t>и </a:t>
            </a:r>
            <a:r>
              <a:rPr lang="en-US" sz="3400" b="1" dirty="0">
                <a:solidFill>
                  <a:schemeClr val="bg1"/>
                </a:solidFill>
              </a:rPr>
              <a:t>Visual Studio </a:t>
            </a:r>
            <a:endParaRPr lang="bg-BG" sz="3400" b="1" dirty="0">
              <a:solidFill>
                <a:schemeClr val="bg1"/>
              </a:solidFill>
            </a:endParaRPr>
          </a:p>
          <a:p>
            <a:pPr marL="514350" indent="-514350"/>
            <a:r>
              <a:rPr lang="bg-BG" sz="3400" dirty="0"/>
              <a:t>Променливи и типове данни</a:t>
            </a:r>
            <a:endParaRPr lang="en-US" sz="3400" dirty="0"/>
          </a:p>
          <a:p>
            <a:pPr marL="514350" indent="-514350"/>
            <a:r>
              <a:rPr lang="bg-BG" sz="3400" dirty="0"/>
              <a:t>Четене на потребителски вход</a:t>
            </a:r>
            <a:endParaRPr lang="en-US" sz="3400" dirty="0"/>
          </a:p>
          <a:p>
            <a:pPr marL="514350" indent="-514350"/>
            <a:r>
              <a:rPr lang="bg-BG" sz="3400" dirty="0"/>
              <a:t>Прости операции</a:t>
            </a:r>
            <a:r>
              <a:rPr lang="en-US" sz="3400" dirty="0"/>
              <a:t> - </a:t>
            </a:r>
            <a:r>
              <a:rPr lang="bg-BG" sz="3400" dirty="0"/>
              <a:t>Работа с текст</a:t>
            </a:r>
            <a:r>
              <a:rPr lang="en-US" sz="3400" dirty="0"/>
              <a:t> </a:t>
            </a:r>
            <a:r>
              <a:rPr lang="bg-BG" sz="3400" dirty="0"/>
              <a:t>и числа</a:t>
            </a:r>
          </a:p>
          <a:p>
            <a:pPr marL="514350" indent="-514350"/>
            <a:r>
              <a:rPr lang="bg-BG" sz="3400" dirty="0"/>
              <a:t>Печатане на екрана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312B065-5C05-40EC-ABE7-E32E1F4C5AB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557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91D87D-8030-4641-8161-9D853A5114D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Четене на потребителски вход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101" y="1385091"/>
            <a:ext cx="2213798" cy="2213798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332F5379-C2F7-4FF2-824A-6CDDF9A28EC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Работа с конзола</a:t>
            </a:r>
          </a:p>
        </p:txBody>
      </p:sp>
    </p:spTree>
    <p:extLst>
      <p:ext uri="{BB962C8B-B14F-4D97-AF65-F5344CB8AC3E}">
        <p14:creationId xmlns:p14="http://schemas.microsoft.com/office/powerpoint/2010/main" val="3523432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2EA1AE-1D3D-4F61-BED0-98AF3A3648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44443" y="1143000"/>
            <a:ext cx="9927138" cy="5276048"/>
          </a:xfrm>
        </p:spPr>
        <p:txBody>
          <a:bodyPr/>
          <a:lstStyle/>
          <a:p>
            <a:r>
              <a:rPr lang="bg-BG" sz="3200" dirty="0"/>
              <a:t>Всичко, което </a:t>
            </a:r>
            <a:r>
              <a:rPr lang="bg-BG" sz="3200" b="1" dirty="0">
                <a:solidFill>
                  <a:schemeClr val="bg1"/>
                </a:solidFill>
              </a:rPr>
              <a:t>получаваме</a:t>
            </a:r>
            <a:r>
              <a:rPr lang="bg-BG" sz="3200" dirty="0"/>
              <a:t> от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конзолата</a:t>
            </a:r>
            <a:r>
              <a:rPr lang="bg-BG" sz="3200" dirty="0"/>
              <a:t>, </a:t>
            </a:r>
            <a:br>
              <a:rPr lang="en-US" sz="3200" dirty="0"/>
            </a:br>
            <a:r>
              <a:rPr lang="bg-BG" sz="3200" dirty="0"/>
              <a:t>идва под формата на </a:t>
            </a:r>
            <a:r>
              <a:rPr lang="bg-BG" sz="3200" b="1" dirty="0">
                <a:solidFill>
                  <a:schemeClr val="bg1"/>
                </a:solidFill>
              </a:rPr>
              <a:t>поток от данни</a:t>
            </a:r>
          </a:p>
          <a:p>
            <a:pPr lvl="1"/>
            <a:r>
              <a:rPr lang="bg-BG" sz="3000" dirty="0"/>
              <a:t>Всичко, което </a:t>
            </a:r>
            <a:r>
              <a:rPr lang="bg-BG" sz="3000" b="1" dirty="0">
                <a:solidFill>
                  <a:schemeClr val="bg1"/>
                </a:solidFill>
              </a:rPr>
              <a:t>печатаме</a:t>
            </a:r>
            <a:r>
              <a:rPr lang="bg-BG" sz="3000" dirty="0"/>
              <a:t> на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конзолата</a:t>
            </a:r>
            <a:r>
              <a:rPr lang="bg-BG" sz="3000" dirty="0"/>
              <a:t>, се </a:t>
            </a:r>
            <a:r>
              <a:rPr lang="bg-BG" sz="3000" b="1" dirty="0">
                <a:solidFill>
                  <a:schemeClr val="bg1"/>
                </a:solidFill>
              </a:rPr>
              <a:t>преобразува в поток от данни</a:t>
            </a:r>
          </a:p>
          <a:p>
            <a:r>
              <a:rPr lang="bg-BG" dirty="0"/>
              <a:t>Команда за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четене</a:t>
            </a:r>
            <a:r>
              <a:rPr lang="bg-BG" dirty="0"/>
              <a:t> от конзолата:</a:t>
            </a:r>
          </a:p>
          <a:p>
            <a:pPr lvl="1"/>
            <a:r>
              <a:rPr lang="bg-BG" dirty="0"/>
              <a:t>Връща ни потокът от данни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Прочитане на текст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124200" y="4876801"/>
            <a:ext cx="2590800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string nam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е;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cin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name;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310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текст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1251D2F-4600-442F-B41F-5ECC5E4618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97441" y="1145534"/>
            <a:ext cx="10594559" cy="5276048"/>
          </a:xfrm>
        </p:spPr>
        <p:txBody>
          <a:bodyPr>
            <a:normAutofit/>
          </a:bodyPr>
          <a:lstStyle/>
          <a:p>
            <a:r>
              <a:rPr lang="bg-BG" sz="3400" dirty="0"/>
              <a:t>Програма, която чете име от конзолата и го принтира:</a:t>
            </a:r>
            <a:endParaRPr lang="en-US" sz="3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011788" y="1960359"/>
            <a:ext cx="4368292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string name;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cin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name;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&lt;&lt;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name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&lt;&lt;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endl;</a:t>
            </a:r>
          </a:p>
        </p:txBody>
      </p:sp>
      <p:sp>
        <p:nvSpPr>
          <p:cNvPr id="14" name="AutoShape 5">
            <a:extLst>
              <a:ext uri="{FF2B5EF4-FFF2-40B4-BE49-F238E27FC236}">
                <a16:creationId xmlns:a16="http://schemas.microsoft.com/office/drawing/2014/main" id="{E47DBF83-D8DB-455C-8B82-C78F84C96D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7334" y="4724400"/>
            <a:ext cx="1430074" cy="578882"/>
          </a:xfrm>
          <a:prstGeom prst="wedgeRoundRectCallout">
            <a:avLst>
              <a:gd name="adj1" fmla="val 70275"/>
              <a:gd name="adj2" fmla="val -581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Изход</a:t>
            </a:r>
          </a:p>
        </p:txBody>
      </p:sp>
      <p:sp>
        <p:nvSpPr>
          <p:cNvPr id="15" name="AutoShape 5">
            <a:extLst>
              <a:ext uri="{FF2B5EF4-FFF2-40B4-BE49-F238E27FC236}">
                <a16:creationId xmlns:a16="http://schemas.microsoft.com/office/drawing/2014/main" id="{E0F631D5-B1D2-41A9-A3DA-B77EE5EE8A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1000" y="3906825"/>
            <a:ext cx="2656789" cy="578882"/>
          </a:xfrm>
          <a:prstGeom prst="wedgeRoundRectCallout">
            <a:avLst>
              <a:gd name="adj1" fmla="val 60365"/>
              <a:gd name="adj2" fmla="val 3127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Примерен вход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10CFFD-1C96-4423-BC36-737194BE99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385" b="8306"/>
          <a:stretch/>
        </p:blipFill>
        <p:spPr>
          <a:xfrm>
            <a:off x="5011788" y="3749648"/>
            <a:ext cx="6646812" cy="1996731"/>
          </a:xfrm>
          <a:prstGeom prst="rect">
            <a:avLst/>
          </a:prstGeom>
          <a:ln w="15875">
            <a:solidFill>
              <a:schemeClr val="accent6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62691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числа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01BCE95-3EF2-4BCF-B2C1-B263B13A15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42552" y="1112623"/>
            <a:ext cx="10033549" cy="5276048"/>
          </a:xfrm>
        </p:spPr>
        <p:txBody>
          <a:bodyPr>
            <a:normAutofit/>
          </a:bodyPr>
          <a:lstStyle/>
          <a:p>
            <a:r>
              <a:rPr lang="bg-BG" sz="3200" dirty="0"/>
              <a:t>Четене на цяло число:</a:t>
            </a: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>
              <a:spcBef>
                <a:spcPts val="1200"/>
              </a:spcBef>
            </a:pPr>
            <a:endParaRPr lang="en-US" sz="3200" dirty="0"/>
          </a:p>
          <a:p>
            <a:pPr>
              <a:spcBef>
                <a:spcPts val="1200"/>
              </a:spcBef>
            </a:pPr>
            <a:r>
              <a:rPr lang="bg-BG" sz="3200" dirty="0"/>
              <a:t>Пример: пресмятане на лице на квадрат със страна 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а</a:t>
            </a:r>
            <a:r>
              <a:rPr lang="bg-BG" sz="3200" dirty="0"/>
              <a:t>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60897" y="4019895"/>
            <a:ext cx="4449504" cy="19020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int a;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cin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 a;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int area = a * a;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cout &lt;&lt; 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area</a:t>
            </a: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it-IT" sz="2800" b="1" noProof="1">
                <a:latin typeface="Consolas" pitchFamily="49" charset="0"/>
              </a:rPr>
              <a:t>&lt;&lt; endl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560898" y="1863485"/>
            <a:ext cx="2620703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num;</a:t>
            </a:r>
            <a:endParaRPr lang="nn-NO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cin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nn-NO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&gt;&gt;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 num;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3609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дробно число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9CE3077-E259-4497-900D-2A8A58A3AF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2451" y="1167952"/>
            <a:ext cx="10033549" cy="5276048"/>
          </a:xfrm>
        </p:spPr>
        <p:txBody>
          <a:bodyPr>
            <a:normAutofit/>
          </a:bodyPr>
          <a:lstStyle/>
          <a:p>
            <a:r>
              <a:rPr lang="bg-BG" sz="3400" dirty="0"/>
              <a:t>Четене на дробно число</a:t>
            </a:r>
            <a:r>
              <a:rPr lang="en-US" sz="3400" dirty="0"/>
              <a:t> </a:t>
            </a:r>
            <a:r>
              <a:rPr lang="bg-BG" sz="3400" dirty="0"/>
              <a:t>от конзолата:</a:t>
            </a:r>
            <a:br>
              <a:rPr lang="bg-BG" sz="3400" dirty="0"/>
            </a:br>
            <a:br>
              <a:rPr lang="bg-BG" sz="3400" dirty="0"/>
            </a:br>
            <a:endParaRPr lang="en-US" sz="3400" dirty="0"/>
          </a:p>
          <a:p>
            <a:pPr>
              <a:spcBef>
                <a:spcPts val="1200"/>
              </a:spcBef>
            </a:pPr>
            <a:r>
              <a:rPr lang="bg-BG" sz="3400" dirty="0"/>
              <a:t>Пример: конвертиране от инчове в сантиметри:</a:t>
            </a:r>
            <a:endParaRPr lang="en-US" sz="34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491751" y="3795613"/>
            <a:ext cx="6574249" cy="182851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it-IT" sz="2600" b="1" noProof="1">
                <a:latin typeface="Consolas" pitchFamily="49" charset="0"/>
                <a:cs typeface="Consolas" pitchFamily="49" charset="0"/>
              </a:rPr>
              <a:t> inches;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  <a:cs typeface="Consolas" pitchFamily="49" charset="0"/>
              </a:rPr>
              <a:t>cin &gt;&gt; inches;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  <a:cs typeface="Consolas" pitchFamily="49" charset="0"/>
              </a:rPr>
              <a:t>double centimeters = </a:t>
            </a:r>
            <a:r>
              <a:rPr lang="it-IT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inches</a:t>
            </a:r>
            <a:r>
              <a:rPr lang="it-IT" sz="2600" b="1" noProof="1">
                <a:latin typeface="Consolas" pitchFamily="49" charset="0"/>
                <a:cs typeface="Consolas" pitchFamily="49" charset="0"/>
              </a:rPr>
              <a:t> * </a:t>
            </a:r>
            <a:r>
              <a:rPr lang="it-IT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2.54</a:t>
            </a:r>
            <a:r>
              <a:rPr lang="it-IT" sz="26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</a:rPr>
              <a:t>cout &lt;&lt; </a:t>
            </a:r>
            <a:r>
              <a:rPr lang="it-IT" sz="2600" b="1" noProof="1">
                <a:latin typeface="Consolas" pitchFamily="49" charset="0"/>
                <a:cs typeface="Consolas" pitchFamily="49" charset="0"/>
              </a:rPr>
              <a:t>centimeters</a:t>
            </a:r>
            <a:r>
              <a:rPr lang="it-IT" sz="2600" b="1" noProof="1">
                <a:latin typeface="Consolas" pitchFamily="49" charset="0"/>
              </a:rPr>
              <a:t> &lt;&lt; endl</a:t>
            </a:r>
            <a:r>
              <a:rPr lang="it-IT" sz="2600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491751" y="1854000"/>
            <a:ext cx="2383249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nn-NO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num;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cin &gt;&gt; num;</a:t>
            </a:r>
          </a:p>
        </p:txBody>
      </p:sp>
    </p:spTree>
    <p:extLst>
      <p:ext uri="{BB962C8B-B14F-4D97-AF65-F5344CB8AC3E}">
        <p14:creationId xmlns:p14="http://schemas.microsoft.com/office/powerpoint/2010/main" val="1498672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7D3D0F8-591C-494B-B97F-10AB0395C22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Прости операции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445" y="1524000"/>
            <a:ext cx="2237110" cy="2237110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7E816D04-2EDB-46CC-98BA-45035ED07944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 dirty="0"/>
              <a:t>Работа с текст и числа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30434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E27D20-0F62-4AD3-826D-12B16CD3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201066"/>
          </a:xfrm>
        </p:spPr>
        <p:txBody>
          <a:bodyPr/>
          <a:lstStyle/>
          <a:p>
            <a:r>
              <a:rPr lang="bg-BG" dirty="0"/>
              <a:t>Да се напише програма, която</a:t>
            </a:r>
            <a:r>
              <a:rPr lang="en-US" dirty="0"/>
              <a:t>:</a:t>
            </a:r>
          </a:p>
          <a:p>
            <a:pPr lvl="1"/>
            <a:r>
              <a:rPr lang="bg-BG" sz="3200" dirty="0"/>
              <a:t>Чете от конзолата </a:t>
            </a:r>
            <a:r>
              <a:rPr lang="bg-BG" sz="3200" b="1" dirty="0">
                <a:solidFill>
                  <a:schemeClr val="bg1"/>
                </a:solidFill>
                <a:latin typeface="+mj-lt"/>
              </a:rPr>
              <a:t>име</a:t>
            </a:r>
            <a:r>
              <a:rPr lang="bg-BG" sz="3200" dirty="0"/>
              <a:t> на човек, въведено от </a:t>
            </a:r>
            <a:r>
              <a:rPr lang="bg-BG" sz="3200" b="1" dirty="0">
                <a:solidFill>
                  <a:schemeClr val="bg1"/>
                </a:solidFill>
              </a:rPr>
              <a:t>потребителя</a:t>
            </a:r>
            <a:endParaRPr lang="en-US" sz="3200" b="1" dirty="0">
              <a:solidFill>
                <a:schemeClr val="bg1"/>
              </a:solidFill>
            </a:endParaRPr>
          </a:p>
          <a:p>
            <a:pPr lvl="1"/>
            <a:r>
              <a:rPr lang="bg-BG" sz="3200" dirty="0"/>
              <a:t>Отпечатва </a:t>
            </a:r>
            <a:r>
              <a:rPr lang="en-US" sz="3200" dirty="0"/>
              <a:t>"</a:t>
            </a:r>
            <a:r>
              <a:rPr lang="en-US" sz="3200" b="1" dirty="0">
                <a:latin typeface="Consolas" panose="020B0609020204030204" pitchFamily="49" charset="0"/>
              </a:rPr>
              <a:t>Hello,</a:t>
            </a:r>
            <a:r>
              <a:rPr lang="en-US" sz="3200" b="1" dirty="0">
                <a:latin typeface="+mj-lt"/>
              </a:rPr>
              <a:t> </a:t>
            </a:r>
            <a:r>
              <a:rPr lang="en-US" sz="3200" b="1" dirty="0">
                <a:latin typeface="Consolas" panose="020B0609020204030204" pitchFamily="49" charset="0"/>
              </a:rPr>
              <a:t>&lt;name&gt;</a:t>
            </a:r>
            <a:r>
              <a:rPr lang="bg-BG" sz="3200" b="1" dirty="0">
                <a:latin typeface="Consolas" panose="020B0609020204030204" pitchFamily="49" charset="0"/>
              </a:rPr>
              <a:t>!</a:t>
            </a:r>
            <a:r>
              <a:rPr lang="en-US" sz="3200" dirty="0"/>
              <a:t>"</a:t>
            </a:r>
            <a:r>
              <a:rPr lang="bg-BG" sz="3200" dirty="0"/>
              <a:t>, където </a:t>
            </a:r>
            <a:r>
              <a:rPr lang="en-US" sz="3200" b="1" dirty="0">
                <a:latin typeface="Consolas" panose="020B0609020204030204" pitchFamily="49" charset="0"/>
              </a:rPr>
              <a:t>&lt;name&gt; </a:t>
            </a:r>
            <a:r>
              <a:rPr lang="bg-BG" sz="3200" dirty="0"/>
              <a:t>е </a:t>
            </a:r>
            <a:br>
              <a:rPr lang="en-US" sz="3200" dirty="0"/>
            </a:br>
            <a:r>
              <a:rPr lang="bg-BG" sz="3200" b="1" dirty="0">
                <a:solidFill>
                  <a:schemeClr val="bg1"/>
                </a:solidFill>
              </a:rPr>
              <a:t>въведеното</a:t>
            </a:r>
            <a:r>
              <a:rPr lang="bg-BG" sz="3200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преди това </a:t>
            </a:r>
            <a:r>
              <a:rPr lang="bg-BG" sz="3200" b="1" dirty="0">
                <a:solidFill>
                  <a:schemeClr val="bg1"/>
                </a:solidFill>
              </a:rPr>
              <a:t>име</a:t>
            </a:r>
            <a:endParaRPr lang="en-US" sz="3200" b="1" dirty="0">
              <a:solidFill>
                <a:schemeClr val="bg1"/>
              </a:solidFill>
            </a:endParaRPr>
          </a:p>
          <a:p>
            <a:r>
              <a:rPr lang="bg-BG" sz="3200" dirty="0"/>
              <a:t>Примерен вход и изход</a:t>
            </a:r>
            <a:r>
              <a:rPr lang="en-US" sz="3200" dirty="0"/>
              <a:t>:</a:t>
            </a: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Поздрав по име - пример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01257DB-7BAB-4102-8F23-D167C1265F04}"/>
              </a:ext>
            </a:extLst>
          </p:cNvPr>
          <p:cNvGrpSpPr/>
          <p:nvPr/>
        </p:nvGrpSpPr>
        <p:grpSpPr>
          <a:xfrm>
            <a:off x="1085242" y="4572001"/>
            <a:ext cx="5010759" cy="553229"/>
            <a:chOff x="736384" y="4787519"/>
            <a:chExt cx="4739929" cy="55322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4E24AC2-4AE6-4B50-B40C-A345D732BE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384" y="4800600"/>
              <a:ext cx="1349005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Petar</a:t>
              </a:r>
            </a:p>
          </p:txBody>
        </p:sp>
        <p:sp>
          <p:nvSpPr>
            <p:cNvPr id="7" name="Right Arrow 6">
              <a:extLst>
                <a:ext uri="{FF2B5EF4-FFF2-40B4-BE49-F238E27FC236}">
                  <a16:creationId xmlns:a16="http://schemas.microsoft.com/office/drawing/2014/main" id="{B442DDA5-0C08-4B68-914C-772E8D7F4961}"/>
                </a:ext>
              </a:extLst>
            </p:cNvPr>
            <p:cNvSpPr/>
            <p:nvPr/>
          </p:nvSpPr>
          <p:spPr>
            <a:xfrm>
              <a:off x="2218362" y="4893904"/>
              <a:ext cx="380868" cy="32737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97F45730-95E9-4323-BA16-F9056F4320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2204" y="4787519"/>
              <a:ext cx="2744109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Hello, Petar!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FA5F752-6025-43AE-AF39-89C66A703431}"/>
              </a:ext>
            </a:extLst>
          </p:cNvPr>
          <p:cNvGrpSpPr/>
          <p:nvPr/>
        </p:nvGrpSpPr>
        <p:grpSpPr>
          <a:xfrm>
            <a:off x="1066048" y="5449597"/>
            <a:ext cx="5029953" cy="540149"/>
            <a:chOff x="736384" y="4800599"/>
            <a:chExt cx="4326768" cy="50356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63C56C4-C2A2-4744-A0F3-01D47ABE2C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384" y="4800600"/>
              <a:ext cx="1243228" cy="50356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Viktor</a:t>
              </a:r>
            </a:p>
          </p:txBody>
        </p:sp>
        <p:sp>
          <p:nvSpPr>
            <p:cNvPr id="11" name="Right Arrow 17">
              <a:extLst>
                <a:ext uri="{FF2B5EF4-FFF2-40B4-BE49-F238E27FC236}">
                  <a16:creationId xmlns:a16="http://schemas.microsoft.com/office/drawing/2014/main" id="{A67CAE03-E619-4A3F-8240-196488EB65FB}"/>
                </a:ext>
              </a:extLst>
            </p:cNvPr>
            <p:cNvSpPr/>
            <p:nvPr/>
          </p:nvSpPr>
          <p:spPr>
            <a:xfrm>
              <a:off x="2089345" y="4905798"/>
              <a:ext cx="341399" cy="2931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47EC7A80-F465-4206-944C-905C43E2B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1891" y="4800599"/>
              <a:ext cx="2521261" cy="50356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itchFamily="49" charset="0"/>
                </a:rPr>
                <a:t>Hello, Viktor!</a:t>
              </a:r>
            </a:p>
          </p:txBody>
        </p:sp>
      </p:grpSp>
      <p:pic>
        <p:nvPicPr>
          <p:cNvPr id="13" name="Picture 2" descr="Ð ÐµÐ·ÑÐ»ÑÐ°Ñ Ñ Ð¸Ð·Ð¾Ð±ÑÐ°Ð¶ÐµÐ½Ð¸Ðµ Ð·Ð° hello png">
            <a:extLst>
              <a:ext uri="{FF2B5EF4-FFF2-40B4-BE49-F238E27FC236}">
                <a16:creationId xmlns:a16="http://schemas.microsoft.com/office/drawing/2014/main" id="{014A3D4A-39D3-47C4-80AE-C481592BB4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4329" y="3710590"/>
            <a:ext cx="2742371" cy="2279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3395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8817AB-EDAF-4201-AE5E-EA334B620C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44215" y="1393457"/>
            <a:ext cx="9503570" cy="4595013"/>
          </a:xfrm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/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/>
              <a:t>#include &lt;iostream&gt;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>
                <a:solidFill>
                  <a:schemeClr val="bg1"/>
                </a:solidFill>
              </a:rPr>
              <a:t>#include &lt;string&gt;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/>
              <a:t>using namespace std;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/>
              <a:t>int main()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/>
              <a:t>   </a:t>
            </a:r>
            <a:r>
              <a:rPr lang="it-IT" sz="2600" dirty="0">
                <a:solidFill>
                  <a:schemeClr val="bg1"/>
                </a:solidFill>
              </a:rPr>
              <a:t>string </a:t>
            </a:r>
            <a:r>
              <a:rPr lang="it-IT" sz="2600" dirty="0"/>
              <a:t>name;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dirty="0">
                <a:solidFill>
                  <a:schemeClr val="bg1"/>
                </a:solidFill>
              </a:rPr>
              <a:t>   cin &gt;&gt; </a:t>
            </a:r>
            <a:r>
              <a:rPr lang="it-IT" sz="2600" dirty="0"/>
              <a:t>name;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dirty="0"/>
              <a:t>   cout &lt;&lt; "Hello</a:t>
            </a:r>
            <a:r>
              <a:rPr lang="bg-BG" sz="2600" dirty="0"/>
              <a:t>,</a:t>
            </a:r>
            <a:r>
              <a:rPr lang="it-IT" sz="2600" dirty="0"/>
              <a:t> ";</a:t>
            </a:r>
            <a:endParaRPr lang="bg-BG" sz="2600" dirty="0"/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dirty="0"/>
              <a:t>   cout &lt;&lt; name &lt;&lt; "!" &lt;&lt; endl;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dirty="0"/>
              <a:t>   </a:t>
            </a:r>
            <a:r>
              <a:rPr lang="en-US" sz="2600" dirty="0"/>
              <a:t>r</a:t>
            </a:r>
            <a:r>
              <a:rPr lang="it-IT" sz="2600" dirty="0"/>
              <a:t>eturn 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dirty="0"/>
              <a:t>}</a:t>
            </a:r>
            <a:endParaRPr lang="en-US" sz="2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Поздрав по име - решение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5781000" y="3453022"/>
            <a:ext cx="3657600" cy="1052531"/>
          </a:xfrm>
          <a:prstGeom prst="wedgeRoundRectCallout">
            <a:avLst>
              <a:gd name="adj1" fmla="val -61081"/>
              <a:gd name="adj2" fmla="val 3041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Курсорът остава на същия ред</a:t>
            </a:r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970C9C2D-E53D-437A-BC48-2334910D29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6000" y="1237988"/>
            <a:ext cx="5212063" cy="1784649"/>
          </a:xfrm>
          <a:prstGeom prst="wedgeRoundRectCallout">
            <a:avLst>
              <a:gd name="adj1" fmla="val -61328"/>
              <a:gd name="adj2" fmla="val -52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 да работим с текст трябва да добавим библиотеката:</a:t>
            </a:r>
            <a:br>
              <a:rPr lang="bg-BG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#include &lt;string&gt;</a:t>
            </a:r>
          </a:p>
        </p:txBody>
      </p:sp>
    </p:spTree>
    <p:extLst>
      <p:ext uri="{BB962C8B-B14F-4D97-AF65-F5344CB8AC3E}">
        <p14:creationId xmlns:p14="http://schemas.microsoft.com/office/powerpoint/2010/main" val="1264671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26000" y="300108"/>
            <a:ext cx="8684999" cy="882654"/>
          </a:xfrm>
        </p:spPr>
        <p:txBody>
          <a:bodyPr>
            <a:normAutofit fontScale="90000"/>
          </a:bodyPr>
          <a:lstStyle/>
          <a:p>
            <a:r>
              <a:rPr lang="bg-BG" dirty="0"/>
              <a:t>Принтиране на конзолата на текст и  числа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71000" y="1490008"/>
            <a:ext cx="9721110" cy="18774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300" b="1" noProof="1"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firstName</a:t>
            </a:r>
            <a:r>
              <a:rPr lang="nn-NO" sz="2300" b="1" noProof="1">
                <a:latin typeface="Consolas" pitchFamily="49" charset="0"/>
                <a:cs typeface="Consolas" pitchFamily="49" charset="0"/>
              </a:rPr>
              <a:t> = "Maria";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300" b="1" noProof="1"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lastName</a:t>
            </a:r>
            <a:r>
              <a:rPr lang="nn-NO" sz="2300" b="1" noProof="1">
                <a:latin typeface="Consolas" pitchFamily="49" charset="0"/>
                <a:cs typeface="Consolas" pitchFamily="49" charset="0"/>
              </a:rPr>
              <a:t> = "Ivanova";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300" b="1" noProof="1">
                <a:latin typeface="Consolas" pitchFamily="49" charset="0"/>
                <a:cs typeface="Consolas" pitchFamily="49" charset="0"/>
              </a:rPr>
              <a:t>int a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ge</a:t>
            </a:r>
            <a:r>
              <a:rPr lang="nn-NO" sz="2300" b="1" noProof="1">
                <a:latin typeface="Consolas" pitchFamily="49" charset="0"/>
                <a:cs typeface="Consolas" pitchFamily="49" charset="0"/>
              </a:rPr>
              <a:t> = 19;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cout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&lt;&lt;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 firstName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&lt;&lt;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 " "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&lt;&lt;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 lastName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&lt;&lt;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 " "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&lt;&lt;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 age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&lt;&lt;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 endl</a:t>
            </a:r>
            <a:r>
              <a:rPr lang="bg-BG" sz="2300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23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4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271000" y="4007317"/>
            <a:ext cx="9616200" cy="193899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double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a 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= 1.5;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double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b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 = 2.5;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text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"The sum is: "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double sum = a + b;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cout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&lt;&lt;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text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&lt;&lt;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sum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&lt;&lt;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endl;  </a:t>
            </a:r>
            <a:endParaRPr lang="nn-NO" sz="24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730042-AE24-4843-AF77-47AA99DDA66B}"/>
              </a:ext>
            </a:extLst>
          </p:cNvPr>
          <p:cNvSpPr txBox="1"/>
          <p:nvPr/>
        </p:nvSpPr>
        <p:spPr>
          <a:xfrm>
            <a:off x="7079100" y="2967335"/>
            <a:ext cx="342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Maria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Ivanova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19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E5AE42-FA14-4E0D-A356-651A6832D1F3}"/>
              </a:ext>
            </a:extLst>
          </p:cNvPr>
          <p:cNvSpPr txBox="1"/>
          <p:nvPr/>
        </p:nvSpPr>
        <p:spPr>
          <a:xfrm>
            <a:off x="7276192" y="5479255"/>
            <a:ext cx="2752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The sum is 4</a:t>
            </a:r>
            <a:endParaRPr lang="en-US" sz="2400" b="1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6591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" grpId="0"/>
      <p:bldP spid="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E52AFF0-71BB-41CA-86B2-29EB39EE88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bg-BG" dirty="0"/>
              <a:t>Събиране на числа</a:t>
            </a:r>
            <a:r>
              <a:rPr lang="en-US" dirty="0"/>
              <a:t> (</a:t>
            </a:r>
            <a:r>
              <a:rPr lang="bg-BG" b="1" dirty="0">
                <a:solidFill>
                  <a:schemeClr val="bg1"/>
                </a:solidFill>
              </a:rPr>
              <a:t>оператор </a:t>
            </a:r>
            <a:r>
              <a:rPr lang="bg-BG" b="1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)</a:t>
            </a:r>
            <a:r>
              <a:rPr lang="bg-BG" dirty="0"/>
              <a:t>:</a:t>
            </a:r>
          </a:p>
          <a:p>
            <a:pPr lvl="1">
              <a:spcBef>
                <a:spcPts val="1200"/>
              </a:spcBef>
            </a:pPr>
            <a:endParaRPr lang="en-US" dirty="0"/>
          </a:p>
          <a:p>
            <a:pPr lvl="1">
              <a:spcBef>
                <a:spcPts val="1200"/>
              </a:spcBef>
            </a:pPr>
            <a:endParaRPr lang="en-US" dirty="0"/>
          </a:p>
          <a:p>
            <a:pPr>
              <a:spcBef>
                <a:spcPts val="2400"/>
              </a:spcBef>
            </a:pPr>
            <a:r>
              <a:rPr lang="bg-BG" dirty="0"/>
              <a:t>Изваждане на числа</a:t>
            </a:r>
            <a:r>
              <a:rPr lang="en-US" dirty="0"/>
              <a:t> (</a:t>
            </a:r>
            <a:r>
              <a:rPr lang="bg-BG" b="1" dirty="0">
                <a:solidFill>
                  <a:schemeClr val="bg1"/>
                </a:solidFill>
              </a:rPr>
              <a:t>оператор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-</a:t>
            </a:r>
            <a:r>
              <a:rPr lang="en-US" b="1" dirty="0"/>
              <a:t>)</a:t>
            </a:r>
            <a:r>
              <a:rPr lang="bg-BG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-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41000" y="1854000"/>
            <a:ext cx="467458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a = 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b = 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sum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a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b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541002" y="4429496"/>
            <a:ext cx="4674579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a;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b;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cin &gt;&gt; a &gt;&gt; b;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result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a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b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cout &lt;&lt; result &lt;&lt; endl;</a:t>
            </a:r>
            <a:endParaRPr lang="nn-NO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A8C5C0-C41C-4795-9DFA-8109F58FB92D}"/>
              </a:ext>
            </a:extLst>
          </p:cNvPr>
          <p:cNvSpPr txBox="1"/>
          <p:nvPr/>
        </p:nvSpPr>
        <p:spPr>
          <a:xfrm>
            <a:off x="5893800" y="2534040"/>
            <a:ext cx="112190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600" b="1" dirty="0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bg-BG" sz="2600" dirty="0">
                <a:solidFill>
                  <a:schemeClr val="accent2"/>
                </a:solidFill>
              </a:rPr>
              <a:t> </a:t>
            </a:r>
            <a:r>
              <a:rPr lang="bg-BG" sz="2600" b="1" dirty="0">
                <a:solidFill>
                  <a:schemeClr val="accent2"/>
                </a:solidFill>
                <a:latin typeface="Consolas" pitchFamily="49" charset="0"/>
              </a:rPr>
              <a:t>12</a:t>
            </a:r>
            <a:endParaRPr lang="en-US" sz="2600" b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86427">
            <a:off x="8593417" y="953154"/>
            <a:ext cx="3529896" cy="3529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874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C6C75-7C8C-429C-9870-849EA9BE3C9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1146000" y="4509000"/>
            <a:ext cx="10575000" cy="1638909"/>
          </a:xfrm>
        </p:spPr>
        <p:txBody>
          <a:bodyPr/>
          <a:lstStyle/>
          <a:p>
            <a:r>
              <a:rPr lang="bg-BG" dirty="0"/>
              <a:t>Какво е програмиране и компютърна програма?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3BBFD4-E641-4340-94D5-065569DA07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000" y="140400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846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429EFF7-BD56-46AB-9F40-A0A6A6C772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1766" y="1167411"/>
            <a:ext cx="10129234" cy="5546589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bg-BG" dirty="0"/>
              <a:t>Умножение на числа</a:t>
            </a:r>
            <a:r>
              <a:rPr lang="en-US" dirty="0"/>
              <a:t> (</a:t>
            </a:r>
            <a:r>
              <a:rPr lang="bg-BG" b="1" dirty="0">
                <a:solidFill>
                  <a:schemeClr val="bg1"/>
                </a:solidFill>
              </a:rPr>
              <a:t>оператор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US" dirty="0"/>
              <a:t>)</a:t>
            </a:r>
            <a:r>
              <a:rPr lang="bg-BG" dirty="0"/>
              <a:t>:</a:t>
            </a:r>
          </a:p>
          <a:p>
            <a:pPr lvl="1">
              <a:spcBef>
                <a:spcPts val="1200"/>
              </a:spcBef>
            </a:pPr>
            <a:endParaRPr lang="en-US" dirty="0"/>
          </a:p>
          <a:p>
            <a:pPr lvl="1">
              <a:spcBef>
                <a:spcPts val="1200"/>
              </a:spcBef>
            </a:pPr>
            <a:endParaRPr lang="en-US" dirty="0"/>
          </a:p>
          <a:p>
            <a:pPr>
              <a:spcBef>
                <a:spcPts val="2400"/>
              </a:spcBef>
            </a:pPr>
            <a:r>
              <a:rPr lang="bg-BG" dirty="0"/>
              <a:t>Деление на числа</a:t>
            </a:r>
            <a:r>
              <a:rPr lang="en-US" dirty="0"/>
              <a:t> (</a:t>
            </a:r>
            <a:r>
              <a:rPr lang="bg-BG" b="1" dirty="0">
                <a:solidFill>
                  <a:schemeClr val="bg1"/>
                </a:solidFill>
              </a:rPr>
              <a:t>оператор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dirty="0"/>
              <a:t>)</a:t>
            </a:r>
            <a:r>
              <a:rPr lang="bg-BG" dirty="0"/>
              <a:t>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bg-BG" dirty="0">
                <a:solidFill>
                  <a:srgbClr val="F2A40D"/>
                </a:solidFill>
                <a:latin typeface="Consolas" panose="020B0609020204030204" pitchFamily="49" charset="0"/>
              </a:rPr>
              <a:t>*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dirty="0">
                <a:solidFill>
                  <a:srgbClr val="F2A40D"/>
                </a:solidFill>
                <a:latin typeface="Consolas" panose="020B0609020204030204" pitchFamily="49" charset="0"/>
              </a:rPr>
              <a:t>/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86001" y="1932326"/>
            <a:ext cx="46101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a = 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b = 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product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a </a:t>
            </a:r>
            <a:r>
              <a:rPr lang="bg-BG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b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586001" y="4420460"/>
            <a:ext cx="78486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a = 25;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b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a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4;</a:t>
            </a: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double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f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a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4.0;</a:t>
            </a: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 </a:t>
            </a:r>
            <a:endParaRPr lang="bg-BG" sz="24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error = a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0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 </a:t>
            </a:r>
            <a:endParaRPr lang="nn-NO" sz="24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A8C5C0-C41C-4795-9DFA-8109F58FB92D}"/>
              </a:ext>
            </a:extLst>
          </p:cNvPr>
          <p:cNvSpPr txBox="1"/>
          <p:nvPr/>
        </p:nvSpPr>
        <p:spPr>
          <a:xfrm>
            <a:off x="6129300" y="2704996"/>
            <a:ext cx="1066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500" b="1" dirty="0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bg-BG" sz="2500" dirty="0">
                <a:solidFill>
                  <a:schemeClr val="accent2"/>
                </a:solidFill>
              </a:rPr>
              <a:t> </a:t>
            </a:r>
            <a:r>
              <a:rPr lang="bg-BG" sz="2500" b="1" dirty="0">
                <a:solidFill>
                  <a:schemeClr val="accent2"/>
                </a:solidFill>
                <a:latin typeface="Consolas" pitchFamily="49" charset="0"/>
              </a:rPr>
              <a:t>35</a:t>
            </a:r>
            <a:endParaRPr lang="en-US" sz="2500" b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E427F3-F210-4947-92BB-187E4047F937}"/>
              </a:ext>
            </a:extLst>
          </p:cNvPr>
          <p:cNvSpPr txBox="1"/>
          <p:nvPr/>
        </p:nvSpPr>
        <p:spPr>
          <a:xfrm>
            <a:off x="5984087" y="5136799"/>
            <a:ext cx="49102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 i="1">
                <a:solidFill>
                  <a:schemeClr val="bg1"/>
                </a:solidFill>
                <a:latin typeface="Consolas" pitchFamily="49" charset="0"/>
              </a:defRPr>
            </a:lvl1pPr>
          </a:lstStyle>
          <a:p>
            <a:r>
              <a:rPr lang="en-US" sz="2500" i="0" noProof="1">
                <a:solidFill>
                  <a:schemeClr val="accent2"/>
                </a:solidFill>
                <a:latin typeface="+mn-lt"/>
              </a:rPr>
              <a:t>// </a:t>
            </a:r>
            <a:r>
              <a:rPr lang="bg-BG" sz="2500" i="0" noProof="1">
                <a:solidFill>
                  <a:schemeClr val="accent2"/>
                </a:solidFill>
                <a:latin typeface="+mn-lt"/>
              </a:rPr>
              <a:t>6.25 </a:t>
            </a:r>
            <a:r>
              <a:rPr lang="en-US" sz="2500" i="0" noProof="1">
                <a:solidFill>
                  <a:schemeClr val="accent2"/>
                </a:solidFill>
                <a:latin typeface="+mn-lt"/>
              </a:rPr>
              <a:t>-</a:t>
            </a:r>
            <a:r>
              <a:rPr lang="bg-BG" sz="2500" i="0" noProof="1">
                <a:solidFill>
                  <a:schemeClr val="accent2"/>
                </a:solidFill>
                <a:latin typeface="+mn-lt"/>
              </a:rPr>
              <a:t> дробно делене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E427F3-F210-4947-92BB-187E4047F937}"/>
              </a:ext>
            </a:extLst>
          </p:cNvPr>
          <p:cNvSpPr txBox="1"/>
          <p:nvPr/>
        </p:nvSpPr>
        <p:spPr>
          <a:xfrm>
            <a:off x="5953924" y="5513066"/>
            <a:ext cx="49102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 i="1">
                <a:solidFill>
                  <a:schemeClr val="bg1"/>
                </a:solidFill>
                <a:latin typeface="Consolas" pitchFamily="49" charset="0"/>
              </a:defRPr>
            </a:lvl1pPr>
          </a:lstStyle>
          <a:p>
            <a:r>
              <a:rPr lang="en-US" sz="2500" i="0" noProof="1">
                <a:solidFill>
                  <a:schemeClr val="accent2"/>
                </a:solidFill>
                <a:latin typeface="+mn-lt"/>
              </a:rPr>
              <a:t>// </a:t>
            </a:r>
            <a:r>
              <a:rPr lang="bg-BG" sz="2500" i="0" noProof="1">
                <a:solidFill>
                  <a:schemeClr val="accent2"/>
                </a:solidFill>
                <a:latin typeface="+mn-lt"/>
              </a:rPr>
              <a:t>Грешка: деление на 0</a:t>
            </a:r>
            <a:endParaRPr lang="en-US" sz="2500" i="0" noProof="1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A8C5C0-C41C-4795-9DFA-8109F58FB92D}"/>
              </a:ext>
            </a:extLst>
          </p:cNvPr>
          <p:cNvSpPr txBox="1"/>
          <p:nvPr/>
        </p:nvSpPr>
        <p:spPr>
          <a:xfrm>
            <a:off x="6152400" y="4655351"/>
            <a:ext cx="536429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500" b="1" dirty="0">
                <a:solidFill>
                  <a:schemeClr val="accent2"/>
                </a:solidFill>
              </a:rPr>
              <a:t>//</a:t>
            </a:r>
            <a:r>
              <a:rPr lang="bg-BG" sz="2500" dirty="0">
                <a:solidFill>
                  <a:schemeClr val="accent2"/>
                </a:solidFill>
              </a:rPr>
              <a:t> </a:t>
            </a:r>
            <a:r>
              <a:rPr lang="bg-BG" sz="2500" b="1" dirty="0">
                <a:solidFill>
                  <a:schemeClr val="accent2"/>
                </a:solidFill>
              </a:rPr>
              <a:t>6</a:t>
            </a:r>
            <a:r>
              <a:rPr lang="en-US" sz="2500" b="1" dirty="0">
                <a:solidFill>
                  <a:schemeClr val="accent2"/>
                </a:solidFill>
              </a:rPr>
              <a:t> -</a:t>
            </a:r>
            <a:r>
              <a:rPr lang="bg-BG" sz="2500" b="1" dirty="0">
                <a:solidFill>
                  <a:schemeClr val="accent2"/>
                </a:solidFill>
              </a:rPr>
              <a:t> дробната част се отрязва</a:t>
            </a:r>
            <a:endParaRPr lang="en-US" sz="2500" b="1" dirty="0">
              <a:solidFill>
                <a:schemeClr val="accent2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8462F8A-4CDC-48E1-94B0-4BC5B777A77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66919">
            <a:off x="9387656" y="1964445"/>
            <a:ext cx="1657930" cy="165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850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F072B01-48EB-476E-9416-6EB0144742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При деление на цели числа резултатът е </a:t>
            </a:r>
            <a:r>
              <a:rPr lang="bg-BG" b="1" dirty="0">
                <a:solidFill>
                  <a:schemeClr val="bg1"/>
                </a:solidFill>
              </a:rPr>
              <a:t>цяло число</a:t>
            </a:r>
            <a:r>
              <a:rPr lang="bg-BG" dirty="0"/>
              <a:t>:</a:t>
            </a:r>
          </a:p>
          <a:p>
            <a:endParaRPr lang="bg-BG" dirty="0"/>
          </a:p>
          <a:p>
            <a:endParaRPr lang="bg-BG" dirty="0"/>
          </a:p>
          <a:p>
            <a:pPr>
              <a:spcBef>
                <a:spcPts val="3000"/>
              </a:spcBef>
            </a:pPr>
            <a:r>
              <a:rPr lang="bg-BG" dirty="0"/>
              <a:t>При деление на дробни числа резултатът е </a:t>
            </a:r>
            <a:r>
              <a:rPr lang="bg-BG" b="1" dirty="0">
                <a:solidFill>
                  <a:schemeClr val="bg1"/>
                </a:solidFill>
              </a:rPr>
              <a:t>дробно число</a:t>
            </a:r>
            <a:r>
              <a:rPr lang="bg-BG" dirty="0"/>
              <a:t>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Особености при деление</a:t>
            </a:r>
            <a:r>
              <a:rPr lang="en-US" dirty="0"/>
              <a:t> </a:t>
            </a:r>
            <a:r>
              <a:rPr lang="bg-BG" dirty="0"/>
              <a:t>на числа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5024" y="1967806"/>
            <a:ext cx="10518776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int a = 25;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cout &lt;&lt; a /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4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&lt;&lt; endl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i="1" noProof="1">
                <a:latin typeface="Consolas" pitchFamily="49" charset="0"/>
                <a:cs typeface="Consolas" pitchFamily="49" charset="0"/>
              </a:rPr>
              <a:t> </a:t>
            </a:r>
            <a:endParaRPr lang="bg-BG" sz="28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cout &lt;&lt; a / 0 &lt;&lt; endl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8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5024" y="4267200"/>
            <a:ext cx="10518776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double a =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15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cout &lt;&lt; a /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2.0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&lt;&lt; endl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i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cout &lt;&lt; a / 0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.0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&lt;&lt; endl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endParaRPr lang="bg-BG" sz="28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cout &lt;&lt;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0.0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/ 0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.0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&lt;&lt; endl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8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8951FC-27C4-4223-B7B1-4D2C82A5B7C2}"/>
              </a:ext>
            </a:extLst>
          </p:cNvPr>
          <p:cNvSpPr txBox="1"/>
          <p:nvPr/>
        </p:nvSpPr>
        <p:spPr>
          <a:xfrm>
            <a:off x="6105354" y="2380654"/>
            <a:ext cx="52484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Целочислен резултат:</a:t>
            </a:r>
            <a:r>
              <a:rPr lang="en-US" sz="2800" b="1" noProof="1">
                <a:solidFill>
                  <a:schemeClr val="accent2"/>
                </a:solidFill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6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Грешка:</a:t>
            </a:r>
            <a:r>
              <a:rPr lang="bg-BG" sz="2800" b="1" noProof="1">
                <a:solidFill>
                  <a:schemeClr val="accent2"/>
                </a:solidFill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деление на 0</a:t>
            </a:r>
            <a:endParaRPr lang="en-US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49C5D1-56F5-46FE-B42A-3AD70F9559DC}"/>
              </a:ext>
            </a:extLst>
          </p:cNvPr>
          <p:cNvSpPr txBox="1"/>
          <p:nvPr/>
        </p:nvSpPr>
        <p:spPr>
          <a:xfrm>
            <a:off x="6150411" y="4708743"/>
            <a:ext cx="523824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Дробен резултат:</a:t>
            </a:r>
            <a:r>
              <a:rPr lang="bg-BG" sz="2800" b="1" noProof="1">
                <a:solidFill>
                  <a:schemeClr val="accent2"/>
                </a:solidFill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7.5</a:t>
            </a:r>
            <a:endParaRPr lang="en-US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Резултат:</a:t>
            </a:r>
            <a:r>
              <a:rPr lang="bg-BG" sz="2800" b="1" noProof="1">
                <a:solidFill>
                  <a:schemeClr val="accent2"/>
                </a:solidFill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inf</a:t>
            </a:r>
            <a:endParaRPr lang="bg-BG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Резултат:</a:t>
            </a:r>
            <a:r>
              <a:rPr lang="bg-BG" sz="2800" b="1" noProof="1">
                <a:solidFill>
                  <a:schemeClr val="accent2"/>
                </a:solidFill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nan</a:t>
            </a:r>
            <a:endParaRPr lang="bg-BG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i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4492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0140FA0-EDBF-463A-BA59-911A22F4EC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Модул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/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остатък от целочислено</a:t>
            </a:r>
            <a:r>
              <a:rPr lang="bg-BG" dirty="0"/>
              <a:t> деление на числа</a:t>
            </a:r>
            <a:br>
              <a:rPr lang="bg-BG" dirty="0"/>
            </a:br>
            <a:r>
              <a:rPr lang="bg-BG" dirty="0"/>
              <a:t> </a:t>
            </a:r>
            <a:r>
              <a:rPr lang="en-US" dirty="0"/>
              <a:t>(</a:t>
            </a:r>
            <a:r>
              <a:rPr lang="bg-BG" b="1" dirty="0">
                <a:solidFill>
                  <a:schemeClr val="bg1"/>
                </a:solidFill>
              </a:rPr>
              <a:t>оператор </a:t>
            </a:r>
            <a:r>
              <a:rPr lang="bg-BG" b="1" dirty="0">
                <a:solidFill>
                  <a:schemeClr val="bg1"/>
                </a:solidFill>
                <a:latin typeface="Consolas" panose="020B0609020204030204" pitchFamily="49" charset="0"/>
              </a:rPr>
              <a:t>%</a:t>
            </a:r>
            <a:r>
              <a:rPr lang="en-US" dirty="0"/>
              <a:t>)</a:t>
            </a:r>
            <a:r>
              <a:rPr lang="bg-BG" dirty="0"/>
              <a:t>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%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2754841"/>
            <a:ext cx="5183189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int a = 7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;</a:t>
            </a:r>
            <a:endParaRPr lang="nn-NO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int b = 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2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;</a:t>
            </a:r>
            <a:endParaRPr lang="nn-NO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product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a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b</a:t>
            </a:r>
            <a:r>
              <a:rPr lang="bg-BG" sz="2800" b="1" i="1" noProof="1">
                <a:latin typeface="Consolas" pitchFamily="49" charset="0"/>
                <a:cs typeface="Consolas" pitchFamily="49" charset="0"/>
              </a:rPr>
              <a:t>;</a:t>
            </a:r>
            <a:endParaRPr lang="nn-NO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2812" y="4833924"/>
            <a:ext cx="9297989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odd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3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2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28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е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ven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4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2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28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error = 3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0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;</a:t>
            </a:r>
            <a:endParaRPr lang="nn-NO" sz="28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14626" y="3591580"/>
            <a:ext cx="10051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 </a:t>
            </a:r>
            <a:r>
              <a:rPr lang="en-GB" sz="2800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1</a:t>
            </a:r>
            <a:endParaRPr lang="nn-NO" sz="2800" b="1" noProof="1">
              <a:solidFill>
                <a:schemeClr val="accent2"/>
              </a:solidFill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56359" y="4870234"/>
            <a:ext cx="52931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 i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>
                <a:solidFill>
                  <a:schemeClr val="accent2"/>
                </a:solidFill>
              </a:rPr>
              <a:t>// 1 </a:t>
            </a:r>
            <a:r>
              <a:rPr lang="bg-BG" noProof="1">
                <a:solidFill>
                  <a:schemeClr val="accent2"/>
                </a:solidFill>
              </a:rPr>
              <a:t>–</a:t>
            </a:r>
            <a:r>
              <a:rPr lang="en-US" noProof="1">
                <a:solidFill>
                  <a:schemeClr val="accent2"/>
                </a:solidFill>
              </a:rPr>
              <a:t> </a:t>
            </a:r>
            <a:r>
              <a:rPr lang="bg-BG" noProof="1">
                <a:solidFill>
                  <a:schemeClr val="accent2"/>
                </a:solidFill>
              </a:rPr>
              <a:t>числото</a:t>
            </a:r>
            <a:r>
              <a:rPr lang="en-US" noProof="1">
                <a:solidFill>
                  <a:schemeClr val="accent2"/>
                </a:solidFill>
              </a:rPr>
              <a:t> 3</a:t>
            </a:r>
            <a:r>
              <a:rPr lang="bg-BG" noProof="1">
                <a:solidFill>
                  <a:schemeClr val="accent2"/>
                </a:solidFill>
              </a:rPr>
              <a:t> е</a:t>
            </a:r>
            <a:r>
              <a:rPr lang="en-US" noProof="1">
                <a:solidFill>
                  <a:schemeClr val="accent2"/>
                </a:solidFill>
              </a:rPr>
              <a:t> </a:t>
            </a:r>
            <a:r>
              <a:rPr lang="bg-BG" noProof="1">
                <a:solidFill>
                  <a:schemeClr val="accent2"/>
                </a:solidFill>
              </a:rPr>
              <a:t>нечетно</a:t>
            </a:r>
            <a:r>
              <a:rPr lang="en-US" noProof="1">
                <a:solidFill>
                  <a:schemeClr val="accent2"/>
                </a:solidFill>
              </a:rPr>
              <a:t> 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43729" y="5287092"/>
            <a:ext cx="49167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 i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i="0" noProof="1">
                <a:solidFill>
                  <a:schemeClr val="accent2"/>
                </a:solidFill>
              </a:rPr>
              <a:t>// </a:t>
            </a:r>
            <a:r>
              <a:rPr lang="bg-BG" i="0" noProof="1">
                <a:solidFill>
                  <a:schemeClr val="accent2"/>
                </a:solidFill>
              </a:rPr>
              <a:t>0 – числото</a:t>
            </a:r>
            <a:r>
              <a:rPr lang="en-US" i="0" noProof="1">
                <a:solidFill>
                  <a:schemeClr val="accent2"/>
                </a:solidFill>
              </a:rPr>
              <a:t> 4</a:t>
            </a:r>
            <a:r>
              <a:rPr lang="bg-BG" i="0" noProof="1">
                <a:solidFill>
                  <a:schemeClr val="accent2"/>
                </a:solidFill>
              </a:rPr>
              <a:t> е четно</a:t>
            </a:r>
            <a:endParaRPr lang="en-US" i="0" dirty="0">
              <a:solidFill>
                <a:schemeClr val="accent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05001" y="5695482"/>
            <a:ext cx="47195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 i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>
                <a:solidFill>
                  <a:schemeClr val="accent2"/>
                </a:solidFill>
              </a:rPr>
              <a:t>// </a:t>
            </a:r>
            <a:r>
              <a:rPr lang="bg-BG" noProof="1">
                <a:solidFill>
                  <a:schemeClr val="accent2"/>
                </a:solidFill>
              </a:rPr>
              <a:t>Грешка: деление на 0</a:t>
            </a:r>
            <a:endParaRPr lang="nn-NO" noProof="1">
              <a:solidFill>
                <a:schemeClr val="accent2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145" y="2252069"/>
            <a:ext cx="4401570" cy="2415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19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  <p:bldP spid="9" grpId="0"/>
      <p:bldP spid="1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A8B20A-9960-46DB-AE25-13803884D58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Печатане на екрана</a:t>
            </a:r>
          </a:p>
        </p:txBody>
      </p:sp>
      <p:sp>
        <p:nvSpPr>
          <p:cNvPr id="10" name="Oval Callout 7">
            <a:extLst>
              <a:ext uri="{FF2B5EF4-FFF2-40B4-BE49-F238E27FC236}">
                <a16:creationId xmlns:a16="http://schemas.microsoft.com/office/drawing/2014/main" id="{38CB8CA4-8746-4FE2-9DC1-E827FBD62AD7}"/>
              </a:ext>
            </a:extLst>
          </p:cNvPr>
          <p:cNvSpPr/>
          <p:nvPr/>
        </p:nvSpPr>
        <p:spPr>
          <a:xfrm>
            <a:off x="4937167" y="1512630"/>
            <a:ext cx="2317668" cy="2137918"/>
          </a:xfrm>
          <a:prstGeom prst="wedgeEllipseCallout">
            <a:avLst>
              <a:gd name="adj1" fmla="val -48582"/>
              <a:gd name="adj2" fmla="val 55368"/>
            </a:avLst>
          </a:prstGeom>
          <a:solidFill>
            <a:schemeClr val="tx2">
              <a:lumMod val="75000"/>
            </a:schemeClr>
          </a:solidFill>
          <a:ln w="66675">
            <a:solidFill>
              <a:srgbClr val="FF5549"/>
            </a:solidFill>
            <a:prstDash val="solid"/>
          </a:ln>
          <a:effectLst>
            <a:outerShdw dist="25400" dir="9600000" sx="98000" sy="98000" algn="ctr" rotWithShape="0">
              <a:schemeClr val="tx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9159E77-E637-4906-9760-6FBE186260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50072">
            <a:off x="5282687" y="1768276"/>
            <a:ext cx="1626626" cy="162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257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Фиксиране на изходния поток при извеждане на                    </a:t>
            </a:r>
            <a:r>
              <a:rPr lang="en-GB" dirty="0"/>
              <a:t> </a:t>
            </a:r>
            <a:r>
              <a:rPr lang="bg-BG" dirty="0"/>
              <a:t>дробни числа</a:t>
            </a:r>
            <a:r>
              <a:rPr lang="en-US" dirty="0"/>
              <a:t>: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Форматиране на изхода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3103" y="2660941"/>
            <a:ext cx="8686800" cy="5241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00" b="1" noProof="1">
                <a:latin typeface="Consolas" pitchFamily="49" charset="0"/>
                <a:cs typeface="Consolas" pitchFamily="49" charset="0"/>
              </a:rPr>
              <a:t>c</a:t>
            </a:r>
            <a:r>
              <a:rPr lang="en-GB" sz="2700" b="1" noProof="1">
                <a:latin typeface="Consolas" pitchFamily="49" charset="0"/>
                <a:cs typeface="Consolas" pitchFamily="49" charset="0"/>
              </a:rPr>
              <a:t>out.</a:t>
            </a:r>
            <a:r>
              <a:rPr lang="en-GB" sz="2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setf</a:t>
            </a:r>
            <a:r>
              <a:rPr lang="en-GB" sz="27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GB" sz="2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ios::fixed</a:t>
            </a:r>
            <a:r>
              <a:rPr lang="en-GB" sz="2700" b="1" noProof="1">
                <a:latin typeface="Consolas" pitchFamily="49" charset="0"/>
                <a:cs typeface="Consolas" pitchFamily="49" charset="0"/>
              </a:rPr>
              <a:t>);</a:t>
            </a:r>
            <a:r>
              <a:rPr lang="bg-BG" sz="27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7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7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фиксиран формат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2629890" y="3210040"/>
            <a:ext cx="3657600" cy="914400"/>
          </a:xfrm>
          <a:prstGeom prst="wedgeRoundRectCallout">
            <a:avLst>
              <a:gd name="adj1" fmla="val -57325"/>
              <a:gd name="adj2" fmla="val -520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Задава специфичен формат на потока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33103" y="4274618"/>
            <a:ext cx="8686800" cy="5241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00" b="1" noProof="1">
                <a:latin typeface="Consolas" pitchFamily="49" charset="0"/>
                <a:cs typeface="Consolas" pitchFamily="49" charset="0"/>
              </a:rPr>
              <a:t>c</a:t>
            </a:r>
            <a:r>
              <a:rPr lang="en-GB" sz="2700" b="1" noProof="1">
                <a:latin typeface="Consolas" pitchFamily="49" charset="0"/>
                <a:cs typeface="Consolas" pitchFamily="49" charset="0"/>
              </a:rPr>
              <a:t>out.</a:t>
            </a:r>
            <a:r>
              <a:rPr lang="en-GB" sz="2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precision</a:t>
            </a:r>
            <a:r>
              <a:rPr lang="en-GB" sz="27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GB" sz="2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GB" sz="2700" b="1" noProof="1">
                <a:latin typeface="Consolas" pitchFamily="49" charset="0"/>
                <a:cs typeface="Consolas" pitchFamily="49" charset="0"/>
              </a:rPr>
              <a:t>);</a:t>
            </a:r>
            <a:endParaRPr lang="it-IT" sz="27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4185903" y="4824000"/>
            <a:ext cx="3820194" cy="981205"/>
          </a:xfrm>
          <a:prstGeom prst="wedgeRoundRectCallout">
            <a:avLst>
              <a:gd name="adj1" fmla="val -58211"/>
              <a:gd name="adj2" fmla="val -5079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Брой на цифрите в дробната част</a:t>
            </a:r>
          </a:p>
        </p:txBody>
      </p:sp>
    </p:spTree>
    <p:extLst>
      <p:ext uri="{BB962C8B-B14F-4D97-AF65-F5344CB8AC3E}">
        <p14:creationId xmlns:p14="http://schemas.microsoft.com/office/powerpoint/2010/main" val="1929165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1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392772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38685" y="1854283"/>
            <a:ext cx="7853369" cy="4705490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915" lvl="1" indent="-456915" latinLnBrk="0"/>
            <a:r>
              <a:rPr lang="bg-BG" sz="2800" dirty="0">
                <a:solidFill>
                  <a:schemeClr val="bg2"/>
                </a:solidFill>
              </a:rPr>
              <a:t>Компютърната програма е поредица команди</a:t>
            </a:r>
            <a:endParaRPr lang="en-US" sz="2800" dirty="0">
              <a:solidFill>
                <a:schemeClr val="bg2"/>
              </a:solidFill>
            </a:endParaRPr>
          </a:p>
          <a:p>
            <a:pPr marL="456915" lvl="1" indent="-456915" latinLnBrk="0"/>
            <a:r>
              <a:rPr lang="bg-BG" sz="2800" dirty="0">
                <a:solidFill>
                  <a:schemeClr val="bg2"/>
                </a:solidFill>
              </a:rPr>
              <a:t>В </a:t>
            </a:r>
            <a:r>
              <a:rPr lang="en-US" sz="2800" dirty="0">
                <a:solidFill>
                  <a:schemeClr val="bg2"/>
                </a:solidFill>
              </a:rPr>
              <a:t>C++ </a:t>
            </a:r>
            <a:r>
              <a:rPr lang="bg-BG" sz="2800" dirty="0">
                <a:solidFill>
                  <a:schemeClr val="bg2"/>
                </a:solidFill>
              </a:rPr>
              <a:t>командите се пишат в</a:t>
            </a:r>
            <a:r>
              <a:rPr lang="en-US" sz="2800" dirty="0">
                <a:solidFill>
                  <a:schemeClr val="bg2"/>
                </a:solidFill>
              </a:rPr>
              <a:t> </a:t>
            </a:r>
            <a:r>
              <a:rPr lang="bg-BG" sz="2800" dirty="0">
                <a:solidFill>
                  <a:schemeClr val="bg2"/>
                </a:solidFill>
              </a:rPr>
              <a:t>частта </a:t>
            </a:r>
            <a:r>
              <a:rPr lang="en-US" sz="2800" b="1" dirty="0">
                <a:solidFill>
                  <a:schemeClr val="bg1"/>
                </a:solidFill>
              </a:rPr>
              <a:t>main(…)</a:t>
            </a:r>
            <a:endParaRPr lang="bg-BG" sz="2800" b="1" dirty="0">
              <a:solidFill>
                <a:schemeClr val="bg1"/>
              </a:solidFill>
            </a:endParaRPr>
          </a:p>
          <a:p>
            <a:pPr latinLnBrk="0">
              <a:lnSpc>
                <a:spcPct val="100000"/>
              </a:lnSpc>
              <a:spcBef>
                <a:spcPts val="1200"/>
              </a:spcBef>
            </a:pPr>
            <a:r>
              <a:rPr lang="bg-BG" sz="2800" dirty="0">
                <a:solidFill>
                  <a:schemeClr val="bg2"/>
                </a:solidFill>
              </a:rPr>
              <a:t>Печатаме със </a:t>
            </a:r>
            <a:r>
              <a:rPr lang="en-US" sz="2800" b="1" dirty="0">
                <a:solidFill>
                  <a:srgbClr val="F2A40D"/>
                </a:solidFill>
                <a:latin typeface="Consolas" panose="020B0609020204030204" pitchFamily="49" charset="0"/>
              </a:rPr>
              <a:t>cout &lt;&lt; … &lt;&lt; endl</a:t>
            </a:r>
          </a:p>
          <a:p>
            <a:pPr latinLnBrk="0">
              <a:lnSpc>
                <a:spcPct val="100000"/>
              </a:lnSpc>
              <a:spcBef>
                <a:spcPts val="1200"/>
              </a:spcBef>
            </a:pPr>
            <a:r>
              <a:rPr lang="bg-BG" sz="2800" dirty="0">
                <a:solidFill>
                  <a:schemeClr val="bg2"/>
                </a:solidFill>
              </a:rPr>
              <a:t>Стартираме с </a:t>
            </a:r>
            <a:r>
              <a:rPr lang="en-US" sz="2800" b="1" dirty="0">
                <a:solidFill>
                  <a:schemeClr val="bg1"/>
                </a:solidFill>
              </a:rPr>
              <a:t>Ctrl + F5</a:t>
            </a:r>
          </a:p>
          <a:p>
            <a:r>
              <a:rPr lang="bg-BG" sz="2800" dirty="0">
                <a:solidFill>
                  <a:schemeClr val="bg2"/>
                </a:solidFill>
              </a:rPr>
              <a:t>Въвеждане на текст и числа</a:t>
            </a:r>
            <a:endParaRPr lang="en-US" sz="2800" dirty="0">
              <a:solidFill>
                <a:schemeClr val="bg2"/>
              </a:solidFill>
            </a:endParaRPr>
          </a:p>
          <a:p>
            <a:r>
              <a:rPr lang="bg-BG" sz="2800" dirty="0">
                <a:solidFill>
                  <a:schemeClr val="bg2"/>
                </a:solidFill>
              </a:rPr>
              <a:t>Пресмятания с числа: </a:t>
            </a:r>
            <a:r>
              <a:rPr lang="en-US" sz="2800" b="1" dirty="0">
                <a:solidFill>
                  <a:schemeClr val="bg1"/>
                </a:solidFill>
              </a:rPr>
              <a:t>+</a:t>
            </a:r>
            <a:r>
              <a:rPr lang="en-US" sz="2800" dirty="0">
                <a:solidFill>
                  <a:schemeClr val="bg2"/>
                </a:solidFill>
              </a:rPr>
              <a:t>, </a:t>
            </a:r>
            <a:r>
              <a:rPr lang="en-US" sz="2800" b="1" dirty="0">
                <a:solidFill>
                  <a:schemeClr val="bg1"/>
                </a:solidFill>
              </a:rPr>
              <a:t>-</a:t>
            </a:r>
            <a:r>
              <a:rPr lang="en-US" sz="2800" dirty="0">
                <a:solidFill>
                  <a:schemeClr val="bg2"/>
                </a:solidFill>
              </a:rPr>
              <a:t>, </a:t>
            </a:r>
            <a:r>
              <a:rPr lang="en-US" sz="2800" b="1" dirty="0">
                <a:solidFill>
                  <a:schemeClr val="bg1"/>
                </a:solidFill>
              </a:rPr>
              <a:t>*</a:t>
            </a:r>
            <a:r>
              <a:rPr lang="en-US" sz="2800" dirty="0">
                <a:solidFill>
                  <a:schemeClr val="bg2"/>
                </a:solidFill>
              </a:rPr>
              <a:t>, </a:t>
            </a:r>
            <a:r>
              <a:rPr lang="en-US" sz="2800" b="1" dirty="0">
                <a:solidFill>
                  <a:schemeClr val="bg1"/>
                </a:solidFill>
              </a:rPr>
              <a:t>/</a:t>
            </a:r>
            <a:r>
              <a:rPr lang="en-US" sz="2800" dirty="0">
                <a:solidFill>
                  <a:schemeClr val="bg2"/>
                </a:solidFill>
              </a:rPr>
              <a:t>, </a:t>
            </a:r>
            <a:r>
              <a:rPr lang="en-US" sz="2800" b="1" dirty="0">
                <a:solidFill>
                  <a:schemeClr val="bg1"/>
                </a:solidFill>
              </a:rPr>
              <a:t>()</a:t>
            </a:r>
            <a:r>
              <a:rPr lang="bg-BG" sz="2800" b="1" dirty="0">
                <a:solidFill>
                  <a:schemeClr val="bg2"/>
                </a:solidFill>
              </a:rPr>
              <a:t>,</a:t>
            </a:r>
            <a:r>
              <a:rPr lang="bg-BG" sz="2800" b="1" dirty="0">
                <a:solidFill>
                  <a:schemeClr val="bg1"/>
                </a:solidFill>
              </a:rPr>
              <a:t> %</a:t>
            </a:r>
            <a:endParaRPr lang="en-US" sz="2800" b="1" dirty="0">
              <a:solidFill>
                <a:schemeClr val="bg1"/>
              </a:solidFill>
            </a:endParaRPr>
          </a:p>
          <a:p>
            <a:r>
              <a:rPr lang="bg-BG" sz="2800" dirty="0">
                <a:solidFill>
                  <a:schemeClr val="bg2"/>
                </a:solidFill>
              </a:rPr>
              <a:t>Извеждане на форматиран текст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63272C44-3F38-413A-A944-8308444420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4092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06380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CE4796F-BD8A-4BC1-9141-DBB3C8A0B0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96444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Дискусионни форуми на СофтУни</a:t>
            </a:r>
            <a:endParaRPr lang="en-US" sz="3200" dirty="0"/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2788FFD-7171-409E-9833-031FE1394DC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30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95885B3-8DAE-4BE4-9056-3F49DF1479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29707" y="1355143"/>
            <a:ext cx="9707030" cy="550285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600" dirty="0"/>
              <a:t>Компютърна наука</a:t>
            </a:r>
          </a:p>
          <a:p>
            <a:pPr>
              <a:lnSpc>
                <a:spcPct val="100000"/>
              </a:lnSpc>
            </a:pPr>
            <a:r>
              <a:rPr lang="bg-BG" sz="3600" dirty="0"/>
              <a:t>Използват се </a:t>
            </a:r>
            <a:r>
              <a:rPr lang="bg-BG" sz="3600" b="1" dirty="0">
                <a:solidFill>
                  <a:schemeClr val="bg1"/>
                </a:solidFill>
              </a:rPr>
              <a:t>команди</a:t>
            </a:r>
            <a:r>
              <a:rPr lang="bg-BG" sz="3600" dirty="0">
                <a:solidFill>
                  <a:schemeClr val="tx2"/>
                </a:solidFill>
              </a:rPr>
              <a:t>, за да </a:t>
            </a:r>
            <a:r>
              <a:rPr lang="bg-BG" sz="3600" b="1" dirty="0">
                <a:solidFill>
                  <a:schemeClr val="bg1"/>
                </a:solidFill>
              </a:rPr>
              <a:t>комуникираме</a:t>
            </a:r>
            <a:r>
              <a:rPr lang="bg-BG" sz="3600" dirty="0"/>
              <a:t> </a:t>
            </a:r>
            <a:br>
              <a:rPr lang="bg-BG" sz="3600" dirty="0"/>
            </a:br>
            <a:r>
              <a:rPr lang="bg-BG" sz="3600" dirty="0"/>
              <a:t>с компютъра </a:t>
            </a:r>
          </a:p>
          <a:p>
            <a:pPr>
              <a:lnSpc>
                <a:spcPct val="100000"/>
              </a:lnSpc>
            </a:pPr>
            <a:r>
              <a:rPr lang="bg-BG" sz="3600" dirty="0"/>
              <a:t>Командите се подреждат и изпълняват </a:t>
            </a:r>
            <a:r>
              <a:rPr lang="bg-BG" sz="3600" b="1" dirty="0">
                <a:solidFill>
                  <a:schemeClr val="bg1"/>
                </a:solidFill>
              </a:rPr>
              <a:t>една след друга</a:t>
            </a:r>
            <a:endParaRPr lang="en-US" sz="36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bg-BG" sz="3600" dirty="0"/>
              <a:t>Поредицата от команди образува </a:t>
            </a:r>
            <a:r>
              <a:rPr lang="bg-BG" sz="3600" b="1" dirty="0">
                <a:solidFill>
                  <a:schemeClr val="bg1"/>
                </a:solidFill>
              </a:rPr>
              <a:t>компютърна програма</a:t>
            </a:r>
          </a:p>
        </p:txBody>
      </p:sp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4400" dirty="0"/>
              <a:t>Какво е програмиране?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85FC8F6-8CB4-4D7F-ABD7-CD8E2D296B8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748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C54A1F-16F5-4073-A09D-F1B2082265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810000" cy="523285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Програмата е </a:t>
            </a:r>
            <a:r>
              <a:rPr lang="bg-BG" b="1" dirty="0">
                <a:solidFill>
                  <a:schemeClr val="bg1"/>
                </a:solidFill>
              </a:rPr>
              <a:t>последователност от команди</a:t>
            </a:r>
          </a:p>
          <a:p>
            <a:pPr>
              <a:lnSpc>
                <a:spcPct val="100000"/>
              </a:lnSpc>
            </a:pPr>
            <a:r>
              <a:rPr lang="bg-BG" dirty="0"/>
              <a:t>Може да съдържа </a:t>
            </a:r>
            <a:r>
              <a:rPr lang="bg-BG" b="1" dirty="0">
                <a:solidFill>
                  <a:schemeClr val="bg1"/>
                </a:solidFill>
              </a:rPr>
              <a:t>пресмятания</a:t>
            </a:r>
            <a:r>
              <a:rPr lang="bg-BG" b="1" dirty="0"/>
              <a:t>, </a:t>
            </a:r>
            <a:r>
              <a:rPr lang="bg-BG" b="1" dirty="0">
                <a:solidFill>
                  <a:schemeClr val="bg1"/>
                </a:solidFill>
              </a:rPr>
              <a:t>проверки</a:t>
            </a:r>
            <a:r>
              <a:rPr lang="bg-BG" b="1" dirty="0"/>
              <a:t>,</a:t>
            </a:r>
            <a:r>
              <a:rPr lang="bg-BG" b="1" dirty="0">
                <a:solidFill>
                  <a:schemeClr val="bg1"/>
                </a:solidFill>
              </a:rPr>
              <a:t> повторения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bg-BG" dirty="0"/>
              <a:t>Програмите се пишат в </a:t>
            </a:r>
            <a:r>
              <a:rPr lang="bg-BG" b="1" dirty="0">
                <a:solidFill>
                  <a:schemeClr val="bg1"/>
                </a:solidFill>
              </a:rPr>
              <a:t>текстов формат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bg-BG" dirty="0"/>
              <a:t>Текстът на програмата се нарича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сорс код</a:t>
            </a:r>
          </a:p>
          <a:p>
            <a:pPr>
              <a:lnSpc>
                <a:spcPct val="100000"/>
              </a:lnSpc>
            </a:pPr>
            <a:r>
              <a:rPr lang="bg-BG" dirty="0"/>
              <a:t>Сорс кодът се </a:t>
            </a:r>
            <a:r>
              <a:rPr lang="bg-BG" b="1" dirty="0">
                <a:solidFill>
                  <a:schemeClr val="bg1"/>
                </a:solidFill>
              </a:rPr>
              <a:t>компилира</a:t>
            </a:r>
            <a:r>
              <a:rPr lang="bg-BG" dirty="0"/>
              <a:t> до изпълним файл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Например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Main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.cpp</a:t>
            </a:r>
            <a:r>
              <a:rPr lang="en-US" dirty="0"/>
              <a:t> </a:t>
            </a:r>
            <a:r>
              <a:rPr lang="bg-BG" dirty="0">
                <a:sym typeface="Wingdings" panose="05000000000000000000" pitchFamily="2" charset="2"/>
              </a:rPr>
              <a:t>се компилира до 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Main.exe</a:t>
            </a:r>
            <a:endParaRPr lang="bg-BG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компютърна програма?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1AD0453-84C8-4D04-A926-B7C1FDA9112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026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BD61D-B627-4D83-A6AB-D2002828730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Първа конзолна програма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3F2ADB-5AE8-40AC-9025-4E72E756CD5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869" y="1385092"/>
            <a:ext cx="2622262" cy="2676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532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EA0DD60-D50E-4FDE-8A9B-306ECAF65F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1000" y="1230234"/>
            <a:ext cx="12106110" cy="5528766"/>
          </a:xfrm>
        </p:spPr>
        <p:txBody>
          <a:bodyPr>
            <a:normAutofit/>
          </a:bodyPr>
          <a:lstStyle/>
          <a:p>
            <a:r>
              <a:rPr lang="bg-BG" sz="3400" dirty="0"/>
              <a:t>Средата за разработка е нужна, за да програмирате</a:t>
            </a:r>
            <a:endParaRPr lang="en-US" sz="3400" dirty="0"/>
          </a:p>
          <a:p>
            <a:pPr lvl="1"/>
            <a:r>
              <a:rPr lang="en-US" sz="3200" b="1" dirty="0"/>
              <a:t>Integrated Development Environment (</a:t>
            </a:r>
            <a:r>
              <a:rPr lang="en-US" sz="3200" b="1" dirty="0">
                <a:solidFill>
                  <a:schemeClr val="bg1"/>
                </a:solidFill>
              </a:rPr>
              <a:t>IDE</a:t>
            </a:r>
            <a:r>
              <a:rPr lang="en-US" sz="3200" b="1" dirty="0"/>
              <a:t>)</a:t>
            </a:r>
          </a:p>
          <a:p>
            <a:pPr lvl="1"/>
            <a:r>
              <a:rPr lang="en-US" sz="3200" b="1" dirty="0"/>
              <a:t>Visual Studio </a:t>
            </a:r>
            <a:r>
              <a:rPr lang="bg-BG" sz="3200" dirty="0"/>
              <a:t>е среда за разработка на езика </a:t>
            </a:r>
            <a:r>
              <a:rPr lang="en-US" sz="3200" b="1" dirty="0"/>
              <a:t>C++</a:t>
            </a:r>
            <a:endParaRPr lang="bg-BG" sz="3200" b="1" dirty="0"/>
          </a:p>
          <a:p>
            <a:r>
              <a:rPr lang="bg-BG" sz="3400" dirty="0"/>
              <a:t>Инсталирайте си </a:t>
            </a:r>
            <a:r>
              <a:rPr lang="en-US" sz="3400" b="1" dirty="0"/>
              <a:t>Visual Studio Community</a:t>
            </a:r>
          </a:p>
          <a:p>
            <a:pPr lvl="1"/>
            <a:r>
              <a:rPr lang="bg-BG" sz="3200" b="1" dirty="0">
                <a:hlinkClick r:id="rId3"/>
              </a:rPr>
              <a:t>Инструкции за инсталация</a:t>
            </a:r>
            <a:r>
              <a:rPr lang="bg-BG" sz="3200" b="1" dirty="0"/>
              <a:t> на най-нв версия</a:t>
            </a:r>
          </a:p>
          <a:p>
            <a:pPr lvl="1"/>
            <a:r>
              <a:rPr lang="bg-BG" sz="3200" b="1" dirty="0">
                <a:hlinkClick r:id="rId4"/>
              </a:rPr>
              <a:t>Инструкции за инсталация</a:t>
            </a:r>
            <a:r>
              <a:rPr lang="bg-BG" sz="3200" b="1" dirty="0"/>
              <a:t> на по-стара версия</a:t>
            </a:r>
          </a:p>
          <a:p>
            <a:r>
              <a:rPr lang="bg-BG" sz="3400" dirty="0"/>
              <a:t>Приложението е </a:t>
            </a:r>
            <a:r>
              <a:rPr lang="bg-BG" sz="3400" b="1" dirty="0"/>
              <a:t>мултиплатформено</a:t>
            </a:r>
            <a:r>
              <a:rPr lang="en-US" sz="3400" dirty="0"/>
              <a:t> (Linux, Mac OS,</a:t>
            </a:r>
            <a:r>
              <a:rPr lang="bg-BG" sz="3400" dirty="0"/>
              <a:t> </a:t>
            </a:r>
            <a:r>
              <a:rPr lang="en-US" sz="3400" dirty="0"/>
              <a:t>Windows)</a:t>
            </a:r>
            <a:endParaRPr lang="bg-BG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Среда за разработка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3400" y="6397195"/>
            <a:ext cx="428710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753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C8F771-1447-4157-BE36-5403C453AC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конзолна програма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168125" y="1160214"/>
            <a:ext cx="11879485" cy="534678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600" dirty="0"/>
              <a:t>Стартирайте</a:t>
            </a:r>
            <a:r>
              <a:rPr lang="en-US" sz="3600" dirty="0"/>
              <a:t> </a:t>
            </a:r>
            <a:r>
              <a:rPr lang="en-US" sz="3600" b="1" dirty="0"/>
              <a:t>Visual Studio</a:t>
            </a:r>
          </a:p>
          <a:p>
            <a:pPr>
              <a:lnSpc>
                <a:spcPct val="110000"/>
              </a:lnSpc>
            </a:pPr>
            <a:r>
              <a:rPr lang="bg-BG" sz="3600" dirty="0"/>
              <a:t>Изберете </a:t>
            </a:r>
            <a:r>
              <a:rPr lang="en-US" sz="3600" b="1" dirty="0"/>
              <a:t>Create a  new project</a:t>
            </a:r>
          </a:p>
          <a:p>
            <a:pPr marL="0" indent="0">
              <a:lnSpc>
                <a:spcPct val="110000"/>
              </a:lnSpc>
              <a:buNone/>
            </a:pPr>
            <a:endParaRPr lang="en-US" sz="3600" b="1" dirty="0"/>
          </a:p>
          <a:p>
            <a:pPr marL="0" indent="0">
              <a:lnSpc>
                <a:spcPct val="110000"/>
              </a:lnSpc>
              <a:buNone/>
            </a:pPr>
            <a:endParaRPr lang="en-US" sz="3600" b="1" dirty="0"/>
          </a:p>
          <a:p>
            <a:pPr>
              <a:lnSpc>
                <a:spcPct val="110000"/>
              </a:lnSpc>
            </a:pPr>
            <a:r>
              <a:rPr lang="bg-BG" sz="3600" dirty="0"/>
              <a:t>Изберете </a:t>
            </a:r>
            <a:r>
              <a:rPr lang="en-US" sz="3600" b="1" dirty="0"/>
              <a:t>C++ Console App</a:t>
            </a:r>
          </a:p>
          <a:p>
            <a:pPr>
              <a:lnSpc>
                <a:spcPct val="110000"/>
              </a:lnSpc>
            </a:pPr>
            <a:r>
              <a:rPr lang="bg-BG" sz="3600" dirty="0"/>
              <a:t>Изберете</a:t>
            </a:r>
            <a:r>
              <a:rPr lang="bg-BG" sz="3600" b="1" dirty="0"/>
              <a:t> </a:t>
            </a:r>
            <a:r>
              <a:rPr lang="en-US" sz="3600" b="1" dirty="0"/>
              <a:t>Next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993763DC-A91B-41AF-BC3D-4E35AA9976C9}"/>
              </a:ext>
            </a:extLst>
          </p:cNvPr>
          <p:cNvSpPr/>
          <p:nvPr/>
        </p:nvSpPr>
        <p:spPr bwMode="auto">
          <a:xfrm>
            <a:off x="5241000" y="5163634"/>
            <a:ext cx="720000" cy="31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440B82-18BC-400D-BED9-2BAC2A6D78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37" t="270" r="1703" b="20114"/>
          <a:stretch/>
        </p:blipFill>
        <p:spPr>
          <a:xfrm>
            <a:off x="7068205" y="1332393"/>
            <a:ext cx="4555720" cy="25012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Arrow: Bent-Up 9">
            <a:extLst>
              <a:ext uri="{FF2B5EF4-FFF2-40B4-BE49-F238E27FC236}">
                <a16:creationId xmlns:a16="http://schemas.microsoft.com/office/drawing/2014/main" id="{2E942424-608C-4DCA-A9E0-B362F945E018}"/>
              </a:ext>
            </a:extLst>
          </p:cNvPr>
          <p:cNvSpPr/>
          <p:nvPr/>
        </p:nvSpPr>
        <p:spPr bwMode="auto">
          <a:xfrm rot="5400000">
            <a:off x="3918656" y="2546343"/>
            <a:ext cx="855000" cy="1090313"/>
          </a:xfrm>
          <a:prstGeom prst="bentUp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9B37818-4F86-4B63-830A-9300CD20A7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8205" y="4005786"/>
            <a:ext cx="4555720" cy="2709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50683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448545B-F810-43D7-92AE-099A5B4811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DBD83B-B581-482F-BAC9-3DFCB2E055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5140598" cy="5528766"/>
          </a:xfrm>
        </p:spPr>
        <p:txBody>
          <a:bodyPr/>
          <a:lstStyle/>
          <a:p>
            <a:r>
              <a:rPr lang="bg-BG" dirty="0"/>
              <a:t>Въведете</a:t>
            </a:r>
            <a:r>
              <a:rPr lang="bg-BG" b="1" dirty="0"/>
              <a:t> подходящо име</a:t>
            </a:r>
            <a:r>
              <a:rPr lang="en-US" b="1" dirty="0"/>
              <a:t> </a:t>
            </a:r>
            <a:r>
              <a:rPr lang="bg-BG" b="1" dirty="0"/>
              <a:t>за проекта </a:t>
            </a:r>
            <a:r>
              <a:rPr lang="bg-BG" dirty="0"/>
              <a:t>и</a:t>
            </a:r>
            <a:r>
              <a:rPr lang="bg-BG" b="1" dirty="0"/>
              <a:t> директория, в която да се създаде</a:t>
            </a:r>
          </a:p>
          <a:p>
            <a:r>
              <a:rPr lang="bg-BG" dirty="0"/>
              <a:t>Изберете</a:t>
            </a:r>
            <a:r>
              <a:rPr lang="bg-BG" b="1" dirty="0"/>
              <a:t> </a:t>
            </a:r>
            <a:r>
              <a:rPr lang="en-US" b="1" dirty="0"/>
              <a:t>Create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179775-D218-43D1-96CB-4E1EEC6D0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конзолна програма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AE8CD3-D8EB-4DE9-BE7C-04E4C78894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97"/>
          <a:stretch/>
        </p:blipFill>
        <p:spPr>
          <a:xfrm>
            <a:off x="5466000" y="1449000"/>
            <a:ext cx="6398872" cy="41882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48744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4371</TotalTime>
  <Words>2228</Words>
  <Application>Microsoft Office PowerPoint</Application>
  <PresentationFormat>Widescreen</PresentationFormat>
  <Paragraphs>371</Paragraphs>
  <Slides>38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Consolas</vt:lpstr>
      <vt:lpstr>Wingdings</vt:lpstr>
      <vt:lpstr>Wingdings 2</vt:lpstr>
      <vt:lpstr>SoftUni</vt:lpstr>
      <vt:lpstr>Първи стъпки в програмирането</vt:lpstr>
      <vt:lpstr>Съдържание</vt:lpstr>
      <vt:lpstr>Какво е програмиране и компютърна програма?</vt:lpstr>
      <vt:lpstr>Какво е програмиране?</vt:lpstr>
      <vt:lpstr>Какво е компютърна програма?</vt:lpstr>
      <vt:lpstr>Първа конзолна програма</vt:lpstr>
      <vt:lpstr>Среда за разработка</vt:lpstr>
      <vt:lpstr>Създаване на конзолна програма</vt:lpstr>
      <vt:lpstr>Създаване на конзолна програма</vt:lpstr>
      <vt:lpstr>Писане на програмен код</vt:lpstr>
      <vt:lpstr>Писане на програмен код (2)</vt:lpstr>
      <vt:lpstr>Стартиране на програмата</vt:lpstr>
      <vt:lpstr>Тестване на програмата в Judge</vt:lpstr>
      <vt:lpstr>Типични грешки в C++ програмите</vt:lpstr>
      <vt:lpstr>Типични грешки в C++ програмите (2)</vt:lpstr>
      <vt:lpstr>Числата от 1 до 20</vt:lpstr>
      <vt:lpstr>Променливи и типове данни</vt:lpstr>
      <vt:lpstr>Променливи</vt:lpstr>
      <vt:lpstr>Типове данни</vt:lpstr>
      <vt:lpstr>Четене на потребителски вход</vt:lpstr>
      <vt:lpstr>Прочитане на текст</vt:lpstr>
      <vt:lpstr>Четене на текст</vt:lpstr>
      <vt:lpstr>Четене на числа</vt:lpstr>
      <vt:lpstr>Четене на дробно число</vt:lpstr>
      <vt:lpstr>Прости операции</vt:lpstr>
      <vt:lpstr>Поздрав по име - пример</vt:lpstr>
      <vt:lpstr>Поздрав по име - решение</vt:lpstr>
      <vt:lpstr>Принтиране на конзолата на текст и  числа</vt:lpstr>
      <vt:lpstr>Аритметични операции: + и -</vt:lpstr>
      <vt:lpstr>Аритметични операции: * и /</vt:lpstr>
      <vt:lpstr>Особености при деление на числа</vt:lpstr>
      <vt:lpstr>Аритметични операции: %</vt:lpstr>
      <vt:lpstr>Печатане на екрана</vt:lpstr>
      <vt:lpstr>Форматиране на изхода</vt:lpstr>
      <vt:lpstr>Какво научихме днес?</vt:lpstr>
      <vt:lpstr>Въпроси?</vt:lpstr>
      <vt:lpstr>Лиценз</vt:lpstr>
      <vt:lpstr>Обучения в Софтуерен университет (СофтУни)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Първи стъпки в програмирането</dc:title>
  <dc:subject>Coding 101 Course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https://softuni.org_x000d_
© Software University – https://softuni.bg_x000d_
_x000d_
Copyrighted document. Unauthorized copy, reproduction or use is not permitted.</dc:description>
  <cp:lastModifiedBy>Topuzakova, Desislava</cp:lastModifiedBy>
  <cp:revision>114</cp:revision>
  <dcterms:created xsi:type="dcterms:W3CDTF">2018-05-23T13:08:44Z</dcterms:created>
  <dcterms:modified xsi:type="dcterms:W3CDTF">2023-08-31T17:33:47Z</dcterms:modified>
  <cp:category>computer programming;programming;C#;програмиране;кодиране</cp:category>
</cp:coreProperties>
</file>