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492" r:id="rId3"/>
    <p:sldId id="276" r:id="rId4"/>
    <p:sldId id="507" r:id="rId5"/>
    <p:sldId id="508" r:id="rId6"/>
    <p:sldId id="509" r:id="rId7"/>
    <p:sldId id="513" r:id="rId8"/>
    <p:sldId id="510" r:id="rId9"/>
    <p:sldId id="261" r:id="rId10"/>
    <p:sldId id="264" r:id="rId11"/>
    <p:sldId id="266" r:id="rId12"/>
    <p:sldId id="511" r:id="rId13"/>
    <p:sldId id="512" r:id="rId14"/>
    <p:sldId id="268" r:id="rId15"/>
    <p:sldId id="285" r:id="rId16"/>
    <p:sldId id="269" r:id="rId17"/>
    <p:sldId id="287" r:id="rId18"/>
    <p:sldId id="520" r:id="rId19"/>
    <p:sldId id="518" r:id="rId20"/>
    <p:sldId id="514" r:id="rId21"/>
    <p:sldId id="271" r:id="rId22"/>
    <p:sldId id="278" r:id="rId23"/>
    <p:sldId id="279" r:id="rId24"/>
    <p:sldId id="280" r:id="rId25"/>
    <p:sldId id="284" r:id="rId26"/>
    <p:sldId id="517" r:id="rId27"/>
    <p:sldId id="310" r:id="rId28"/>
    <p:sldId id="614" r:id="rId29"/>
    <p:sldId id="613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0C7653D-1924-4F56-9E27-AA2B21F1DA92}">
          <p14:sldIdLst>
            <p14:sldId id="503"/>
            <p14:sldId id="492"/>
            <p14:sldId id="276"/>
          </p14:sldIdLst>
        </p14:section>
        <p14:section name="What is a Function" id="{66DCFE1F-60FD-44F2-BE82-706DDBC14898}">
          <p14:sldIdLst>
            <p14:sldId id="507"/>
            <p14:sldId id="508"/>
            <p14:sldId id="509"/>
            <p14:sldId id="513"/>
            <p14:sldId id="510"/>
            <p14:sldId id="261"/>
          </p14:sldIdLst>
        </p14:section>
        <p14:section name="Declaring vs. Defining Functions" id="{E1AF97B1-E519-4D0D-AB4D-352233100961}">
          <p14:sldIdLst>
            <p14:sldId id="264"/>
            <p14:sldId id="266"/>
          </p14:sldIdLst>
        </p14:section>
        <p14:section name="Functions with Parameters" id="{CC391DD0-1D17-4E40-8600-705A249B09D2}">
          <p14:sldIdLst>
            <p14:sldId id="511"/>
            <p14:sldId id="512"/>
            <p14:sldId id="268"/>
          </p14:sldIdLst>
        </p14:section>
        <p14:section name="Returning Values from Functions" id="{B0B2ABBC-13BA-4947-9E26-46A3101B46B4}">
          <p14:sldIdLst>
            <p14:sldId id="285"/>
            <p14:sldId id="269"/>
            <p14:sldId id="287"/>
          </p14:sldIdLst>
        </p14:section>
        <p14:section name="Overloading Functions" id="{6503D40C-64CF-4C03-88CE-5374BA5FE7D0}">
          <p14:sldIdLst>
            <p14:sldId id="520"/>
            <p14:sldId id="518"/>
          </p14:sldIdLst>
        </p14:section>
        <p14:section name="Static Variables Inside Functions" id="{8E002810-1809-4C90-BF84-AE6265DCA8B2}">
          <p14:sldIdLst>
            <p14:sldId id="514"/>
            <p14:sldId id="271"/>
          </p14:sldIdLst>
        </p14:section>
        <p14:section name="Value vs. Reference Types" id="{B9A961DC-E3EC-41F3-9E04-612378F45834}">
          <p14:sldIdLst>
            <p14:sldId id="278"/>
            <p14:sldId id="279"/>
            <p14:sldId id="280"/>
            <p14:sldId id="284"/>
            <p14:sldId id="517"/>
          </p14:sldIdLst>
        </p14:section>
        <p14:section name="Conclusion" id="{E19D07F1-86E2-47E9-B2AB-7ADC4F89DC12}">
          <p14:sldIdLst>
            <p14:sldId id="310"/>
            <p14:sldId id="614"/>
            <p14:sldId id="613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214" autoAdjust="0"/>
  </p:normalViewPr>
  <p:slideViewPr>
    <p:cSldViewPr showGuides="1">
      <p:cViewPr varScale="1">
        <p:scale>
          <a:sx n="99" d="100"/>
          <a:sy n="99" d="100"/>
        </p:scale>
        <p:origin x="108" y="27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37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en-BG" smtClean="0"/>
              <a:t>28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15936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E799E-74BB-4BC5-94DA-716438FE32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616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13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0888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46062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05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083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1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" descr="Picture 5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-3178" y="1"/>
            <a:ext cx="12204713" cy="6852212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615588" y="4704824"/>
            <a:ext cx="10970359" cy="768088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None/>
              <a:defRPr sz="5300" b="1"/>
            </a:lvl1pPr>
            <a:lvl2pPr marL="1259820" indent="-650784" algn="ctr">
              <a:defRPr sz="5300" b="1"/>
            </a:lvl2pPr>
            <a:lvl3pPr marL="1774606" indent="-556534" algn="ctr">
              <a:defRPr sz="5300" b="1"/>
            </a:lvl3pPr>
            <a:lvl4pPr marL="2424864" indent="-597759" algn="ctr">
              <a:defRPr sz="5300" b="1"/>
            </a:lvl4pPr>
            <a:lvl5pPr marL="3081721" indent="-645579" algn="ctr">
              <a:defRPr sz="5300" b="1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5590" y="5490438"/>
            <a:ext cx="10970355" cy="499820"/>
          </a:xfrm>
          <a:prstGeom prst="rect">
            <a:avLst/>
          </a:prstGeom>
        </p:spPr>
        <p:txBody>
          <a:bodyPr anchor="ctr"/>
          <a:lstStyle>
            <a:lvl1pPr marL="401963" indent="-401963" defTabSz="1071901">
              <a:spcBef>
                <a:spcPts val="500"/>
              </a:spcBef>
              <a:defRPr sz="2904"/>
            </a:lvl1pPr>
          </a:lstStyle>
          <a:p>
            <a:pPr marL="401963" indent="-401963" defTabSz="1071901">
              <a:spcBef>
                <a:spcPts val="500"/>
              </a:spcBef>
              <a:defRPr sz="2904"/>
            </a:pPr>
            <a:endParaRPr/>
          </a:p>
        </p:txBody>
      </p:sp>
      <p:sp>
        <p:nvSpPr>
          <p:cNvPr id="58" name="Oval 3"/>
          <p:cNvSpPr/>
          <p:nvPr/>
        </p:nvSpPr>
        <p:spPr>
          <a:xfrm>
            <a:off x="4323112" y="867751"/>
            <a:ext cx="3555314" cy="3552534"/>
          </a:xfrm>
          <a:prstGeom prst="ellipse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576"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2300"/>
          </a:p>
        </p:txBody>
      </p:sp>
      <p:sp>
        <p:nvSpPr>
          <p:cNvPr id="59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8519472" y="6250501"/>
            <a:ext cx="218129" cy="211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749569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9" descr="Picture 9"/>
          <p:cNvPicPr>
            <a:picLocks noChangeAspect="1"/>
          </p:cNvPicPr>
          <p:nvPr/>
        </p:nvPicPr>
        <p:blipFill>
          <a:blip r:embed="rId2"/>
          <a:srcRect b="1672"/>
          <a:stretch>
            <a:fillRect/>
          </a:stretch>
        </p:blipFill>
        <p:spPr>
          <a:xfrm>
            <a:off x="-3178" y="1"/>
            <a:ext cx="12204713" cy="6852212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Rectangle 12"/>
          <p:cNvSpPr/>
          <p:nvPr/>
        </p:nvSpPr>
        <p:spPr>
          <a:xfrm>
            <a:off x="-5" y="0"/>
            <a:ext cx="12201542" cy="1095376"/>
          </a:xfrm>
          <a:prstGeom prst="rect">
            <a:avLst/>
          </a:prstGeom>
          <a:solidFill>
            <a:srgbClr val="23446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 defTabSz="913576">
              <a:defRPr sz="2300">
                <a:solidFill>
                  <a:schemeClr val="accent1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 sz="2300"/>
          </a:p>
        </p:txBody>
      </p:sp>
      <p:sp>
        <p:nvSpPr>
          <p:cNvPr id="90" name="Corpo livello uno…"/>
          <p:cNvSpPr txBox="1">
            <a:spLocks noGrp="1"/>
          </p:cNvSpPr>
          <p:nvPr>
            <p:ph type="body" idx="1"/>
          </p:nvPr>
        </p:nvSpPr>
        <p:spPr>
          <a:xfrm>
            <a:off x="190552" y="1196124"/>
            <a:ext cx="11827340" cy="5201069"/>
          </a:xfrm>
          <a:prstGeom prst="rect">
            <a:avLst/>
          </a:prstGeom>
        </p:spPr>
        <p:txBody>
          <a:bodyPr/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91" name="Titolo Testo"/>
          <p:cNvSpPr txBox="1">
            <a:spLocks noGrp="1"/>
          </p:cNvSpPr>
          <p:nvPr>
            <p:ph type="title"/>
          </p:nvPr>
        </p:nvSpPr>
        <p:spPr>
          <a:xfrm>
            <a:off x="190554" y="100746"/>
            <a:ext cx="9513482" cy="8826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Titolo Testo</a:t>
            </a:r>
          </a:p>
        </p:txBody>
      </p:sp>
      <p:grpSp>
        <p:nvGrpSpPr>
          <p:cNvPr id="94" name="Picture 13"/>
          <p:cNvGrpSpPr/>
          <p:nvPr/>
        </p:nvGrpSpPr>
        <p:grpSpPr>
          <a:xfrm>
            <a:off x="9897766" y="264469"/>
            <a:ext cx="1930534" cy="563130"/>
            <a:chOff x="0" y="-1"/>
            <a:chExt cx="1928522" cy="563128"/>
          </a:xfrm>
        </p:grpSpPr>
        <p:sp>
          <p:nvSpPr>
            <p:cNvPr id="92" name="Rettangolo"/>
            <p:cNvSpPr/>
            <p:nvPr/>
          </p:nvSpPr>
          <p:spPr>
            <a:xfrm>
              <a:off x="-1" y="-1"/>
              <a:ext cx="1928523" cy="563128"/>
            </a:xfrm>
            <a:prstGeom prst="rect">
              <a:avLst/>
            </a:prstGeom>
            <a:solidFill>
              <a:schemeClr val="accent1">
                <a:alpha val="1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Calibri"/>
                </a:defRPr>
              </a:pPr>
              <a:endParaRPr sz="1800"/>
            </a:p>
          </p:txBody>
        </p:sp>
        <p:pic>
          <p:nvPicPr>
            <p:cNvPr id="93" name="image8.png" descr="image8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-2"/>
              <a:ext cx="1928522" cy="5631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1754137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en-BG" smtClean="0"/>
              <a:t>11/05/2023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901526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li.d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sv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hyperlink" Target="https://createx.bg/" TargetMode="External"/><Relationship Id="rId18" Type="http://schemas.openxmlformats.org/officeDocument/2006/relationships/image" Target="../media/image53.png"/><Relationship Id="rId26" Type="http://schemas.openxmlformats.org/officeDocument/2006/relationships/image" Target="../media/image57.png"/><Relationship Id="rId3" Type="http://schemas.openxmlformats.org/officeDocument/2006/relationships/hyperlink" Target="https://www.pharvision.ai/" TargetMode="External"/><Relationship Id="rId21" Type="http://schemas.openxmlformats.org/officeDocument/2006/relationships/hyperlink" Target="https://dxc.com/us/en" TargetMode="External"/><Relationship Id="rId7" Type="http://schemas.openxmlformats.org/officeDocument/2006/relationships/hyperlink" Target="https://www.careers.postbank.bg/" TargetMode="External"/><Relationship Id="rId12" Type="http://schemas.openxmlformats.org/officeDocument/2006/relationships/image" Target="../media/image50.png"/><Relationship Id="rId17" Type="http://schemas.openxmlformats.org/officeDocument/2006/relationships/hyperlink" Target="https://indeavr.com/careers/" TargetMode="External"/><Relationship Id="rId25" Type="http://schemas.openxmlformats.org/officeDocument/2006/relationships/hyperlink" Target="https://www.bosch-digital.com/" TargetMode="External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2.png"/><Relationship Id="rId20" Type="http://schemas.openxmlformats.org/officeDocument/2006/relationships/image" Target="../media/image54.png"/><Relationship Id="rId29" Type="http://schemas.openxmlformats.org/officeDocument/2006/relationships/image" Target="../media/image59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hyperlink" Target="https://bg.coca-colahellenic.com/bg/working-with-us" TargetMode="External"/><Relationship Id="rId24" Type="http://schemas.openxmlformats.org/officeDocument/2006/relationships/image" Target="../media/image56.jpeg"/><Relationship Id="rId5" Type="http://schemas.openxmlformats.org/officeDocument/2006/relationships/hyperlink" Target="https://en.superhosting.bg/" TargetMode="External"/><Relationship Id="rId15" Type="http://schemas.openxmlformats.org/officeDocument/2006/relationships/hyperlink" Target="https://smartit.bg/" TargetMode="External"/><Relationship Id="rId23" Type="http://schemas.openxmlformats.org/officeDocument/2006/relationships/hyperlink" Target="https://ambitioned.com/" TargetMode="External"/><Relationship Id="rId28" Type="http://schemas.openxmlformats.org/officeDocument/2006/relationships/image" Target="../media/image58.png"/><Relationship Id="rId10" Type="http://schemas.openxmlformats.org/officeDocument/2006/relationships/image" Target="../media/image49.png"/><Relationship Id="rId19" Type="http://schemas.openxmlformats.org/officeDocument/2006/relationships/hyperlink" Target="https://www.draftkings.com/" TargetMode="External"/><Relationship Id="rId4" Type="http://schemas.openxmlformats.org/officeDocument/2006/relationships/image" Target="../media/image46.jpe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51.png"/><Relationship Id="rId22" Type="http://schemas.openxmlformats.org/officeDocument/2006/relationships/image" Target="../media/image55.png"/><Relationship Id="rId27" Type="http://schemas.openxmlformats.org/officeDocument/2006/relationships/hyperlink" Target="https://careers.flutterinternational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Defining and Using Functions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E95B17-DE14-4828-A676-5A9A1C51E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124000"/>
            <a:ext cx="2583554" cy="237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15588" y="4704824"/>
            <a:ext cx="10970359" cy="768088"/>
          </a:xfr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lang="en-US" sz="5400" dirty="0"/>
              <a:t>Declaring vs. Defining Functions</a:t>
            </a:r>
          </a:p>
        </p:txBody>
      </p:sp>
      <p:pic>
        <p:nvPicPr>
          <p:cNvPr id="1026" name="Picture 2" descr="Функция На Гена, Икона Функция На Гена">
            <a:extLst>
              <a:ext uri="{FF2B5EF4-FFF2-40B4-BE49-F238E27FC236}">
                <a16:creationId xmlns:a16="http://schemas.microsoft.com/office/drawing/2014/main" id="{8C8510FC-8CDB-4072-D4ED-2F647B62D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819000"/>
            <a:ext cx="3645000" cy="36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lide Number Placeholder 1"/>
          <p:cNvSpPr txBox="1"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11</a:t>
            </a:fld>
            <a:endParaRPr/>
          </a:p>
        </p:txBody>
      </p:sp>
      <p:sp>
        <p:nvSpPr>
          <p:cNvPr id="354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4500"/>
              </a:lnSpc>
              <a:buClr>
                <a:schemeClr val="tx1"/>
              </a:buClr>
            </a:pPr>
            <a:r>
              <a:rPr sz="3400" b="1" dirty="0">
                <a:solidFill>
                  <a:schemeClr val="bg1"/>
                </a:solidFill>
              </a:rPr>
              <a:t>Declaration</a:t>
            </a:r>
            <a:r>
              <a:rPr sz="3400" dirty="0"/>
              <a:t> – tells the compiler there is </a:t>
            </a:r>
            <a:r>
              <a:rPr lang="en-US" sz="3400" dirty="0"/>
              <a:t>certain</a:t>
            </a:r>
            <a:r>
              <a:rPr sz="3400" dirty="0"/>
              <a:t> a function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sz="3200" b="1" dirty="0"/>
              <a:t>Can be anywhere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sz="3200" b="1" dirty="0"/>
              <a:t>Can appear multiple times</a:t>
            </a:r>
          </a:p>
          <a:p>
            <a:pPr marL="989683" lvl="1" indent="-380647">
              <a:lnSpc>
                <a:spcPct val="94500"/>
              </a:lnSpc>
              <a:defRPr sz="3100"/>
            </a:pPr>
            <a:r>
              <a:rPr sz="3200" b="1" dirty="0"/>
              <a:t>Same visibility rules as for variables</a:t>
            </a:r>
          </a:p>
          <a:p>
            <a:pPr>
              <a:lnSpc>
                <a:spcPct val="94500"/>
              </a:lnSpc>
              <a:buClr>
                <a:schemeClr val="tx1"/>
              </a:buClr>
            </a:pPr>
            <a:r>
              <a:rPr sz="3400" b="1" dirty="0">
                <a:solidFill>
                  <a:schemeClr val="bg1"/>
                </a:solidFill>
              </a:rPr>
              <a:t>Definition</a:t>
            </a:r>
            <a:r>
              <a:rPr sz="3400" dirty="0"/>
              <a:t> – </a:t>
            </a:r>
            <a:r>
              <a:rPr lang="en-US" sz="3400" dirty="0"/>
              <a:t>function's execution</a:t>
            </a:r>
            <a:endParaRPr sz="3400" dirty="0"/>
          </a:p>
        </p:txBody>
      </p:sp>
      <p:sp>
        <p:nvSpPr>
          <p:cNvPr id="355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4000" dirty="0"/>
              <a:t>Declaring vs Defining Functions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45377C-1D62-475E-BA4F-68AE7DC48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226" y="1394329"/>
            <a:ext cx="4704745" cy="513235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#include&lt;iostream&gt;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using namespace std;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void helloWorld();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int main()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    helloWorld();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    return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void helloWorld()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cout &lt;&lt; "Hello World!"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dirty="0"/>
              <a:t>Functions with Parameters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852603" y="3260609"/>
            <a:ext cx="8158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6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152699" y="1895627"/>
            <a:ext cx="920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87911" y="2240685"/>
            <a:ext cx="9425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240415" y="2155444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653960" y="1527650"/>
            <a:ext cx="779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106052" y="3561845"/>
            <a:ext cx="87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8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96524" y="2745591"/>
            <a:ext cx="880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340970" y="2864800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20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277554" y="1047978"/>
            <a:ext cx="1146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876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98769" y="819000"/>
            <a:ext cx="10321675" cy="5546589"/>
          </a:xfrm>
        </p:spPr>
        <p:txBody>
          <a:bodyPr>
            <a:normAutofit/>
          </a:bodyPr>
          <a:lstStyle/>
          <a:p>
            <a:r>
              <a:rPr lang="en-US" sz="3200" dirty="0"/>
              <a:t>Function </a:t>
            </a:r>
            <a:r>
              <a:rPr lang="en-US" sz="3200" b="1" dirty="0">
                <a:solidFill>
                  <a:srgbClr val="FFA000"/>
                </a:solidFill>
              </a:rPr>
              <a:t>parameters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can be of </a:t>
            </a:r>
            <a:r>
              <a:rPr lang="en-US" sz="3200" b="1" dirty="0">
                <a:solidFill>
                  <a:srgbClr val="FFA000"/>
                </a:solidFill>
              </a:rPr>
              <a:t>any data type</a:t>
            </a:r>
          </a:p>
          <a:p>
            <a:r>
              <a:rPr lang="en-US" sz="3200" dirty="0"/>
              <a:t>Parameters are just variables </a:t>
            </a:r>
            <a:r>
              <a:rPr lang="en-US" sz="3200" b="1" dirty="0"/>
              <a:t>used in the function's block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3000"/>
              </a:spcBef>
            </a:pPr>
            <a:r>
              <a:rPr lang="en-US" sz="3200" dirty="0"/>
              <a:t>Call the function with </a:t>
            </a:r>
            <a:r>
              <a:rPr lang="en-US" sz="3200" b="1" dirty="0"/>
              <a:t>certain values 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FFA000"/>
                </a:solidFill>
              </a:rPr>
              <a:t>arguments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346666" y="5131437"/>
            <a:ext cx="3919686" cy="14773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return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38137" y="2079541"/>
            <a:ext cx="4995000" cy="23223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void printNumbers(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,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  for (int i =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; i &lt;= </a:t>
            </a:r>
            <a:r>
              <a:rPr lang="en-US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; i++)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  {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    cout &lt;&lt; i &lt;&lt; endl;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  }</a:t>
            </a:r>
          </a:p>
          <a:p>
            <a: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234465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575699" y="5498045"/>
            <a:ext cx="2477100" cy="830114"/>
          </a:xfrm>
          <a:prstGeom prst="wedgeRoundRectCallout">
            <a:avLst>
              <a:gd name="adj1" fmla="val -57681"/>
              <a:gd name="adj2" fmla="val -10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Passing arguments when called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33295" y="2406266"/>
            <a:ext cx="2876191" cy="845487"/>
          </a:xfrm>
          <a:prstGeom prst="wedgeRoundRectCallout">
            <a:avLst>
              <a:gd name="adj1" fmla="val -56380"/>
              <a:gd name="adj2" fmla="val -182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b="1" noProof="1">
                <a:solidFill>
                  <a:srgbClr val="FFA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parameters</a:t>
            </a:r>
            <a:r>
              <a:rPr lang="en-US" sz="2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separated by comma</a:t>
            </a:r>
          </a:p>
        </p:txBody>
      </p:sp>
    </p:spTree>
    <p:extLst>
      <p:ext uri="{BB962C8B-B14F-4D97-AF65-F5344CB8AC3E}">
        <p14:creationId xmlns:p14="http://schemas.microsoft.com/office/powerpoint/2010/main" val="147105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lide Number Placeholder 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14</a:t>
            </a:fld>
            <a:endParaRPr/>
          </a:p>
        </p:txBody>
      </p:sp>
      <p:sp>
        <p:nvSpPr>
          <p:cNvPr id="365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2006556" y="983404"/>
            <a:ext cx="1002944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sz="3200" dirty="0"/>
              <a:t>Parameters with default values can be omitted </a:t>
            </a:r>
            <a:br>
              <a:rPr lang="bg-BG" sz="3200" dirty="0"/>
            </a:br>
            <a:r>
              <a:rPr sz="3200" dirty="0"/>
              <a:t>by the caller</a:t>
            </a:r>
          </a:p>
        </p:txBody>
      </p:sp>
      <p:sp>
        <p:nvSpPr>
          <p:cNvPr id="366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Parameters </a:t>
            </a:r>
            <a:r>
              <a:rPr lang="en-US" dirty="0"/>
              <a:t>and</a:t>
            </a:r>
            <a:r>
              <a:rPr dirty="0"/>
              <a:t> Default Values</a:t>
            </a:r>
          </a:p>
        </p:txBody>
      </p:sp>
      <p:sp>
        <p:nvSpPr>
          <p:cNvPr id="368" name="TextBox 5"/>
          <p:cNvSpPr txBox="1"/>
          <p:nvPr/>
        </p:nvSpPr>
        <p:spPr>
          <a:xfrm>
            <a:off x="2451000" y="2237177"/>
            <a:ext cx="5910901" cy="456657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lnSpc>
                <a:spcPts val="25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b="1">
                <a:solidFill>
                  <a:srgbClr val="234465"/>
                </a:solidFill>
                <a:latin typeface="Consolas" pitchFamily="49" charset="0"/>
              </a:defRPr>
            </a:lvl1pPr>
          </a:lstStyle>
          <a:p>
            <a:r>
              <a:rPr sz="2000" dirty="0"/>
              <a:t>#include &lt;iostream&gt;</a:t>
            </a:r>
            <a:endParaRPr lang="en-US" sz="2000" dirty="0"/>
          </a:p>
          <a:p>
            <a:r>
              <a:rPr lang="en-US" sz="2000" dirty="0"/>
              <a:t>using namespace std;</a:t>
            </a:r>
            <a:endParaRPr sz="2000" dirty="0"/>
          </a:p>
          <a:p>
            <a:r>
              <a:rPr sz="2000" dirty="0"/>
              <a:t>void </a:t>
            </a:r>
            <a:r>
              <a:rPr lang="en-US" sz="2000" dirty="0" err="1"/>
              <a:t>c</a:t>
            </a:r>
            <a:r>
              <a:rPr sz="2000" dirty="0" err="1"/>
              <a:t>ountNumbers</a:t>
            </a:r>
            <a:r>
              <a:rPr sz="2000" dirty="0"/>
              <a:t>(</a:t>
            </a:r>
            <a:r>
              <a:rPr sz="2000" dirty="0">
                <a:solidFill>
                  <a:schemeClr val="bg1"/>
                </a:solidFill>
              </a:rPr>
              <a:t>int a = 1</a:t>
            </a:r>
            <a:r>
              <a:rPr sz="2000" dirty="0"/>
              <a:t>, </a:t>
            </a:r>
            <a:r>
              <a:rPr sz="2000" dirty="0">
                <a:solidFill>
                  <a:schemeClr val="bg1"/>
                </a:solidFill>
              </a:rPr>
              <a:t>int b = 10</a:t>
            </a:r>
            <a:r>
              <a:rPr sz="2000" dirty="0"/>
              <a:t>)</a:t>
            </a:r>
          </a:p>
          <a:p>
            <a:r>
              <a:rPr sz="2000" dirty="0"/>
              <a:t>{</a:t>
            </a:r>
          </a:p>
          <a:p>
            <a:r>
              <a:rPr sz="2000" dirty="0"/>
              <a:t>    for</a:t>
            </a:r>
            <a:r>
              <a:rPr lang="en-US" sz="2000" dirty="0"/>
              <a:t> </a:t>
            </a:r>
            <a:r>
              <a:rPr sz="2000" dirty="0"/>
              <a:t>(int i = </a:t>
            </a:r>
            <a:r>
              <a:rPr sz="2000" dirty="0">
                <a:solidFill>
                  <a:schemeClr val="bg1"/>
                </a:solidFill>
              </a:rPr>
              <a:t>a</a:t>
            </a:r>
            <a:r>
              <a:rPr sz="2000" dirty="0"/>
              <a:t>; i &lt;= </a:t>
            </a:r>
            <a:r>
              <a:rPr sz="2000" dirty="0">
                <a:solidFill>
                  <a:schemeClr val="bg1"/>
                </a:solidFill>
              </a:rPr>
              <a:t>b</a:t>
            </a:r>
            <a:r>
              <a:rPr sz="2000" dirty="0"/>
              <a:t>; i++)</a:t>
            </a:r>
          </a:p>
          <a:p>
            <a:r>
              <a:rPr sz="2000" dirty="0"/>
              <a:t>    {</a:t>
            </a:r>
          </a:p>
          <a:p>
            <a:r>
              <a:rPr lang="en-US" sz="2000" dirty="0"/>
              <a:t>      </a:t>
            </a:r>
            <a:r>
              <a:rPr sz="2000" dirty="0" err="1"/>
              <a:t>cout</a:t>
            </a:r>
            <a:r>
              <a:rPr sz="2000" dirty="0"/>
              <a:t> &lt;&lt; i &lt;&lt; </a:t>
            </a:r>
            <a:r>
              <a:rPr sz="2000" dirty="0" err="1"/>
              <a:t>endl</a:t>
            </a:r>
            <a:r>
              <a:rPr sz="2000" dirty="0"/>
              <a:t>;</a:t>
            </a:r>
          </a:p>
          <a:p>
            <a:r>
              <a:rPr sz="2000" dirty="0"/>
              <a:t>    }</a:t>
            </a:r>
          </a:p>
          <a:p>
            <a:r>
              <a:rPr sz="2000" dirty="0"/>
              <a:t>}</a:t>
            </a:r>
          </a:p>
          <a:p>
            <a:r>
              <a:rPr sz="2000" dirty="0"/>
              <a:t>int main()</a:t>
            </a:r>
          </a:p>
          <a:p>
            <a:r>
              <a:rPr sz="2000" dirty="0"/>
              <a:t>{</a:t>
            </a:r>
          </a:p>
          <a:p>
            <a:r>
              <a:rPr sz="2000" dirty="0"/>
              <a:t>    </a:t>
            </a:r>
            <a:r>
              <a:rPr lang="en-US" sz="2000" dirty="0" err="1">
                <a:solidFill>
                  <a:schemeClr val="bg1"/>
                </a:solidFill>
              </a:rPr>
              <a:t>c</a:t>
            </a:r>
            <a:r>
              <a:rPr sz="2000" dirty="0" err="1">
                <a:solidFill>
                  <a:schemeClr val="bg1"/>
                </a:solidFill>
              </a:rPr>
              <a:t>ountNumbers</a:t>
            </a:r>
            <a:r>
              <a:rPr sz="2000" dirty="0">
                <a:solidFill>
                  <a:schemeClr val="bg1"/>
                </a:solidFill>
              </a:rPr>
              <a:t>();</a:t>
            </a:r>
          </a:p>
          <a:p>
            <a:r>
              <a:rPr sz="2000" dirty="0"/>
              <a:t>    return 0;</a:t>
            </a:r>
          </a:p>
          <a:p>
            <a:r>
              <a:rPr sz="2000" dirty="0"/>
              <a:t>}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dirty="0"/>
              <a:t>Returning Values from Functions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33600" y="1601400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197224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Slide Number Placeholder 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16</a:t>
            </a:fld>
            <a:endParaRPr/>
          </a:p>
        </p:txBody>
      </p:sp>
      <p:sp>
        <p:nvSpPr>
          <p:cNvPr id="370" name="Content Placeholder 2"/>
          <p:cNvSpPr txBox="1">
            <a:spLocks noGrp="1"/>
          </p:cNvSpPr>
          <p:nvPr>
            <p:ph type="body" sz="quarter" idx="10"/>
          </p:nvPr>
        </p:nvSpPr>
        <p:spPr>
          <a:xfrm>
            <a:off x="1759636" y="978743"/>
            <a:ext cx="10344444" cy="5474807"/>
          </a:xfrm>
          <a:prstGeom prst="rect">
            <a:avLst/>
          </a:prstGeom>
        </p:spPr>
        <p:txBody>
          <a:bodyPr/>
          <a:lstStyle/>
          <a:p>
            <a:pPr>
              <a:buClr>
                <a:srgbClr val="234465"/>
              </a:buClr>
            </a:pPr>
            <a:r>
              <a:rPr dirty="0"/>
              <a:t>The </a:t>
            </a:r>
            <a:r>
              <a:rPr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dirty="0"/>
              <a:t> keyword </a:t>
            </a:r>
            <a:r>
              <a:rPr lang="en-US" dirty="0">
                <a:solidFill>
                  <a:srgbClr val="234465"/>
                </a:solidFill>
                <a:sym typeface="Calibri"/>
              </a:rPr>
              <a:t>immediately </a:t>
            </a:r>
            <a:r>
              <a:rPr lang="en-US" b="1" dirty="0">
                <a:solidFill>
                  <a:schemeClr val="bg1"/>
                </a:solidFill>
                <a:sym typeface="Calibri"/>
              </a:rPr>
              <a:t>stops</a:t>
            </a:r>
            <a:r>
              <a:rPr lang="en-US" dirty="0">
                <a:solidFill>
                  <a:srgbClr val="234465"/>
                </a:solidFill>
                <a:sym typeface="Calibri"/>
              </a:rPr>
              <a:t> the </a:t>
            </a:r>
            <a:br>
              <a:rPr lang="en-US" dirty="0">
                <a:solidFill>
                  <a:srgbClr val="234465"/>
                </a:solidFill>
                <a:sym typeface="Calibri"/>
              </a:rPr>
            </a:br>
            <a:r>
              <a:rPr lang="en-US" dirty="0">
                <a:solidFill>
                  <a:srgbClr val="234465"/>
                </a:solidFill>
                <a:sym typeface="Calibri"/>
              </a:rPr>
              <a:t>function's execution – </a:t>
            </a:r>
            <a:r>
              <a:rPr lang="en-US" b="1" dirty="0">
                <a:solidFill>
                  <a:srgbClr val="234465"/>
                </a:solidFill>
                <a:sym typeface="Calibri"/>
              </a:rPr>
              <a:t>early exit</a:t>
            </a:r>
            <a:endParaRPr b="1" dirty="0"/>
          </a:p>
          <a:p>
            <a:pPr>
              <a:buClr>
                <a:srgbClr val="234465"/>
              </a:buClr>
              <a:defRPr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b="0" dirty="0">
                <a:solidFill>
                  <a:srgbClr val="234465"/>
                </a:solidFill>
                <a:latin typeface="+mn-lt"/>
                <a:ea typeface="+mn-ea"/>
                <a:cs typeface="+mn-cs"/>
                <a:sym typeface="Calibri"/>
              </a:rPr>
              <a:t>Returns the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  <a:sym typeface="Calibri"/>
              </a:rPr>
              <a:t>specified value</a:t>
            </a:r>
            <a:endParaRPr b="1" dirty="0">
              <a:solidFill>
                <a:schemeClr val="bg1"/>
              </a:solidFill>
              <a:latin typeface="+mn-lt"/>
              <a:ea typeface="+mn-ea"/>
              <a:cs typeface="+mn-cs"/>
              <a:sym typeface="Calibri"/>
            </a:endParaRPr>
          </a:p>
          <a:p>
            <a:pPr marL="989683" lvl="1" indent="-380647">
              <a:buClr>
                <a:srgbClr val="234465"/>
              </a:buClr>
              <a:defRPr sz="3100"/>
            </a:pPr>
            <a:r>
              <a:rPr sz="3200" dirty="0"/>
              <a:t>Non-</a:t>
            </a:r>
            <a:r>
              <a:rPr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sz="3200" dirty="0">
                <a:solidFill>
                  <a:srgbClr val="FFA000"/>
                </a:solidFill>
              </a:rPr>
              <a:t> </a:t>
            </a:r>
            <a:r>
              <a:rPr sz="3200" dirty="0"/>
              <a:t>functions must have a </a:t>
            </a:r>
            <a:r>
              <a:rPr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sz="3200" dirty="0"/>
              <a:t> followed </a:t>
            </a:r>
            <a:br>
              <a:rPr lang="en-US" sz="3200" dirty="0"/>
            </a:br>
            <a:r>
              <a:rPr sz="3200" dirty="0"/>
              <a:t>by a value</a:t>
            </a:r>
          </a:p>
        </p:txBody>
      </p:sp>
      <p:sp>
        <p:nvSpPr>
          <p:cNvPr id="371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Returning Values from Functions</a:t>
            </a:r>
          </a:p>
        </p:txBody>
      </p:sp>
      <p:sp>
        <p:nvSpPr>
          <p:cNvPr id="373" name="TextBox 6"/>
          <p:cNvSpPr txBox="1"/>
          <p:nvPr/>
        </p:nvSpPr>
        <p:spPr>
          <a:xfrm>
            <a:off x="5151000" y="3840110"/>
            <a:ext cx="5085000" cy="28007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234465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sz="2200" dirty="0"/>
              <a:t>int </a:t>
            </a:r>
            <a:r>
              <a:rPr sz="2200" dirty="0" err="1"/>
              <a:t>getMax</a:t>
            </a:r>
            <a:r>
              <a:rPr sz="2200" dirty="0"/>
              <a:t>(int a, int b) </a:t>
            </a:r>
            <a:endParaRPr lang="en-US" sz="2200" dirty="0"/>
          </a:p>
          <a:p>
            <a:r>
              <a:rPr sz="2200" dirty="0"/>
              <a:t>{</a:t>
            </a:r>
          </a:p>
          <a:p>
            <a:r>
              <a:rPr sz="2200" dirty="0"/>
              <a:t>    if (a &gt; b) </a:t>
            </a:r>
            <a:endParaRPr lang="en-US" sz="2200" dirty="0"/>
          </a:p>
          <a:p>
            <a:r>
              <a:rPr lang="en-US" sz="2200" dirty="0"/>
              <a:t>    </a:t>
            </a:r>
            <a:r>
              <a:rPr sz="2200" dirty="0"/>
              <a:t>{</a:t>
            </a:r>
          </a:p>
          <a:p>
            <a:r>
              <a:rPr sz="2200" dirty="0"/>
              <a:t>        </a:t>
            </a:r>
            <a:r>
              <a:rPr sz="2200" dirty="0">
                <a:solidFill>
                  <a:schemeClr val="bg1"/>
                </a:solidFill>
              </a:rPr>
              <a:t>return</a:t>
            </a:r>
            <a:r>
              <a:rPr sz="2200" dirty="0"/>
              <a:t> a;</a:t>
            </a:r>
          </a:p>
          <a:p>
            <a:r>
              <a:rPr sz="2200" dirty="0"/>
              <a:t>    }</a:t>
            </a:r>
          </a:p>
          <a:p>
            <a:r>
              <a:rPr sz="2200" dirty="0"/>
              <a:t>    </a:t>
            </a:r>
            <a:r>
              <a:rPr sz="2200" dirty="0">
                <a:solidFill>
                  <a:schemeClr val="bg1"/>
                </a:solidFill>
              </a:rPr>
              <a:t>return</a:t>
            </a:r>
            <a:r>
              <a:rPr sz="2200" dirty="0"/>
              <a:t> b;</a:t>
            </a:r>
          </a:p>
          <a:p>
            <a:r>
              <a:rPr sz="22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" grpId="0" build="p" bldLvl="5" advAuto="0"/>
      <p:bldP spid="373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Assigned</a:t>
            </a:r>
            <a:r>
              <a:rPr lang="en-US" sz="3400" dirty="0"/>
              <a:t> to a variable:</a:t>
            </a:r>
          </a:p>
          <a:p>
            <a:pPr lvl="1">
              <a:lnSpc>
                <a:spcPct val="120000"/>
              </a:lnSpc>
            </a:pPr>
            <a:endParaRPr lang="en-US" sz="34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400" b="1" dirty="0">
                <a:solidFill>
                  <a:srgbClr val="FFA000"/>
                </a:solidFill>
              </a:rPr>
              <a:t>Used</a:t>
            </a:r>
            <a:r>
              <a:rPr lang="en-US" sz="3400" dirty="0"/>
              <a:t> in expression: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743200" y="2735003"/>
            <a:ext cx="50292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int max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4329000"/>
            <a:ext cx="92964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double total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</p:spTree>
    <p:extLst>
      <p:ext uri="{BB962C8B-B14F-4D97-AF65-F5344CB8AC3E}">
        <p14:creationId xmlns:p14="http://schemas.microsoft.com/office/powerpoint/2010/main" val="28725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21299" y="4704824"/>
            <a:ext cx="10958928" cy="768088"/>
          </a:xfrm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lang="en-US" sz="5400" dirty="0"/>
              <a:t>Overloading </a:t>
            </a:r>
            <a:r>
              <a:rPr sz="5400" dirty="0"/>
              <a:t>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CC8B7C-FA61-4382-BA7D-87A28F604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143000"/>
            <a:ext cx="3505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630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6260-B109-4E9E-A5E9-E7D8CBE08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81D449-8760-4D42-9289-D87B1F5BB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the same function </a:t>
            </a:r>
            <a:r>
              <a:rPr lang="en-US" b="1" dirty="0">
                <a:solidFill>
                  <a:schemeClr val="bg1"/>
                </a:solidFill>
              </a:rPr>
              <a:t>name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return type</a:t>
            </a:r>
            <a:r>
              <a:rPr lang="en-US" dirty="0"/>
              <a:t> but with different parameter list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FCADE1-8F30-4605-A836-985C5B22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Functions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2A306FE-1818-4FCF-BD1E-D8963E6D1D3A}"/>
              </a:ext>
            </a:extLst>
          </p:cNvPr>
          <p:cNvSpPr txBox="1"/>
          <p:nvPr/>
        </p:nvSpPr>
        <p:spPr>
          <a:xfrm>
            <a:off x="651000" y="2270908"/>
            <a:ext cx="5760000" cy="449353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234465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200" dirty="0"/>
              <a:t>int </a:t>
            </a:r>
            <a:r>
              <a:rPr lang="en-US" sz="2200" dirty="0" err="1"/>
              <a:t>getMax</a:t>
            </a:r>
            <a:r>
              <a:rPr lang="en-US" sz="2200" dirty="0"/>
              <a:t>(int a, int b)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if (a &gt; b) </a:t>
            </a:r>
          </a:p>
          <a:p>
            <a:r>
              <a:rPr lang="en-US" sz="2200" dirty="0"/>
              <a:t>    {</a:t>
            </a:r>
          </a:p>
          <a:p>
            <a:r>
              <a:rPr lang="en-US" sz="2200" dirty="0"/>
              <a:t>        return a;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return b;</a:t>
            </a:r>
          </a:p>
          <a:p>
            <a:r>
              <a:rPr lang="en-US" sz="2200" dirty="0"/>
              <a:t>}</a:t>
            </a:r>
          </a:p>
          <a:p>
            <a:r>
              <a:rPr lang="en-US" sz="2200" dirty="0"/>
              <a:t> </a:t>
            </a:r>
          </a:p>
          <a:p>
            <a:r>
              <a:rPr lang="en-US" sz="2200" dirty="0"/>
              <a:t>int </a:t>
            </a:r>
            <a:r>
              <a:rPr lang="en-US" sz="2200" dirty="0" err="1"/>
              <a:t>getMax</a:t>
            </a:r>
            <a:r>
              <a:rPr lang="en-US" sz="2200" dirty="0"/>
              <a:t>(int a, int b, int c) 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return </a:t>
            </a:r>
            <a:r>
              <a:rPr lang="en-US" sz="2200" dirty="0" err="1"/>
              <a:t>getMax</a:t>
            </a:r>
            <a:r>
              <a:rPr lang="en-US" sz="2200" dirty="0"/>
              <a:t>(a, </a:t>
            </a:r>
            <a:r>
              <a:rPr lang="en-US" sz="2200" dirty="0" err="1"/>
              <a:t>getMax</a:t>
            </a:r>
            <a:r>
              <a:rPr lang="en-US" sz="2200" dirty="0"/>
              <a:t>(b, c));</a:t>
            </a:r>
          </a:p>
          <a:p>
            <a:r>
              <a:rPr lang="en-US" sz="2200" dirty="0"/>
              <a:t>}</a:t>
            </a:r>
          </a:p>
        </p:txBody>
      </p:sp>
      <p:pic>
        <p:nvPicPr>
          <p:cNvPr id="5122" name="Picture 2" descr="Тежък Товар, Внимание">
            <a:extLst>
              <a:ext uri="{FF2B5EF4-FFF2-40B4-BE49-F238E27FC236}">
                <a16:creationId xmlns:a16="http://schemas.microsoft.com/office/drawing/2014/main" id="{17B08EB4-8E35-0D8F-4013-1F5740B6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000" y="4160089"/>
            <a:ext cx="2885391" cy="256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1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D631DD5F-C231-483F-BA1E-043A13D94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  <a:hlinkClick r:id="rId3" action="ppaction://hlinkfile"/>
              </a:rPr>
              <a:t>sli.do</a:t>
            </a:r>
            <a:endParaRPr lang="en-US" sz="115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#cpp-fundamentals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609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 Placeholder 3"/>
          <p:cNvSpPr txBox="1">
            <a:spLocks noGrp="1"/>
          </p:cNvSpPr>
          <p:nvPr>
            <p:ph type="body" sz="quarter" idx="1"/>
          </p:nvPr>
        </p:nvSpPr>
        <p:spPr>
          <a:xfrm>
            <a:off x="621299" y="4704824"/>
            <a:ext cx="10958928" cy="768088"/>
          </a:xfrm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sz="5400" dirty="0"/>
              <a:t>Static Variables Inside Functions</a:t>
            </a:r>
          </a:p>
        </p:txBody>
      </p:sp>
      <p:pic>
        <p:nvPicPr>
          <p:cNvPr id="2050" name="Picture 2" descr="Уебсайт, Страница, Шаблон, Интернет">
            <a:extLst>
              <a:ext uri="{FF2B5EF4-FFF2-40B4-BE49-F238E27FC236}">
                <a16:creationId xmlns:a16="http://schemas.microsoft.com/office/drawing/2014/main" id="{BE171129-4BFF-7E13-92D8-FD22506F6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000" y="819000"/>
            <a:ext cx="3600000" cy="36450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7166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881D449-8760-4D42-9289-D87B1F5BB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6000" y="1131534"/>
            <a:ext cx="10344444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/>
              <a:t> live through entire program, </a:t>
            </a:r>
            <a:br>
              <a:rPr lang="en-US" sz="3200" dirty="0"/>
            </a:br>
            <a:r>
              <a:rPr lang="en-US" sz="3200" dirty="0"/>
              <a:t>initialized once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static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variables</a:t>
            </a:r>
            <a:r>
              <a:rPr lang="en-US" sz="3200" dirty="0"/>
              <a:t> can be used inside functions to track state</a:t>
            </a:r>
          </a:p>
        </p:txBody>
      </p:sp>
      <p:sp>
        <p:nvSpPr>
          <p:cNvPr id="383" name="Slide Number Placeholder 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21</a:t>
            </a:fld>
            <a:endParaRPr/>
          </a:p>
        </p:txBody>
      </p:sp>
      <p:sp>
        <p:nvSpPr>
          <p:cNvPr id="382" name="Title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nsolas"/>
                <a:ea typeface="Consolas"/>
                <a:cs typeface="Consolas"/>
                <a:sym typeface="Consolas"/>
              </a:defRPr>
            </a:pPr>
            <a:r>
              <a:rPr dirty="0">
                <a:latin typeface="Calicri (Body)"/>
              </a:rPr>
              <a:t>static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 Variables Inside Functions</a:t>
            </a:r>
          </a:p>
        </p:txBody>
      </p:sp>
      <p:sp>
        <p:nvSpPr>
          <p:cNvPr id="384" name="TextBox 5"/>
          <p:cNvSpPr txBox="1"/>
          <p:nvPr/>
        </p:nvSpPr>
        <p:spPr>
          <a:xfrm>
            <a:off x="2496000" y="3159000"/>
            <a:ext cx="8280000" cy="317009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234465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sz="2000" dirty="0"/>
              <a:t>void </a:t>
            </a:r>
            <a:r>
              <a:rPr lang="en-US" sz="2000" dirty="0" err="1"/>
              <a:t>c</a:t>
            </a:r>
            <a:r>
              <a:rPr sz="2000" dirty="0" err="1"/>
              <a:t>ountNumbers</a:t>
            </a:r>
            <a:r>
              <a:rPr sz="2000" dirty="0"/>
              <a:t>(int a = 1, int b = 10)</a:t>
            </a:r>
          </a:p>
          <a:p>
            <a:r>
              <a:rPr sz="2000" dirty="0"/>
              <a:t>{</a:t>
            </a:r>
          </a:p>
          <a:p>
            <a:r>
              <a:rPr sz="2000" dirty="0"/>
              <a:t>    </a:t>
            </a:r>
            <a:r>
              <a:rPr sz="2000" dirty="0">
                <a:solidFill>
                  <a:schemeClr val="bg1"/>
                </a:solidFill>
              </a:rPr>
              <a:t>static</a:t>
            </a:r>
            <a:r>
              <a:rPr sz="2000" dirty="0"/>
              <a:t> int </a:t>
            </a:r>
            <a:r>
              <a:rPr sz="2000" dirty="0">
                <a:solidFill>
                  <a:schemeClr val="bg1"/>
                </a:solidFill>
              </a:rPr>
              <a:t>num = 0</a:t>
            </a:r>
            <a:r>
              <a:rPr sz="2000" dirty="0"/>
              <a:t>;</a:t>
            </a:r>
          </a:p>
          <a:p>
            <a:r>
              <a:rPr sz="2000"/>
              <a:t>    for</a:t>
            </a:r>
            <a:r>
              <a:rPr lang="en-US" sz="2000"/>
              <a:t> </a:t>
            </a:r>
            <a:r>
              <a:rPr sz="2000"/>
              <a:t>(</a:t>
            </a:r>
            <a:r>
              <a:rPr sz="2000" dirty="0"/>
              <a:t>int i = a; i &lt;= b; i++)</a:t>
            </a:r>
          </a:p>
          <a:p>
            <a:r>
              <a:rPr sz="2000" dirty="0"/>
              <a:t>    {</a:t>
            </a:r>
          </a:p>
          <a:p>
            <a:r>
              <a:rPr sz="2000" dirty="0"/>
              <a:t>        </a:t>
            </a:r>
            <a:r>
              <a:rPr sz="2000" dirty="0" err="1"/>
              <a:t>cout</a:t>
            </a:r>
            <a:r>
              <a:rPr sz="2000" dirty="0"/>
              <a:t> &lt;&lt; </a:t>
            </a:r>
            <a:r>
              <a:rPr sz="2000" dirty="0" err="1"/>
              <a:t>i</a:t>
            </a:r>
            <a:r>
              <a:rPr sz="2000" dirty="0"/>
              <a:t> &lt;&lt; </a:t>
            </a:r>
            <a:r>
              <a:rPr sz="2000" dirty="0" err="1"/>
              <a:t>endl</a:t>
            </a:r>
            <a:r>
              <a:rPr sz="2000" dirty="0"/>
              <a:t>;</a:t>
            </a:r>
          </a:p>
          <a:p>
            <a:r>
              <a:rPr sz="2000" dirty="0"/>
              <a:t>        </a:t>
            </a:r>
            <a:r>
              <a:rPr sz="2000" dirty="0">
                <a:solidFill>
                  <a:schemeClr val="bg1"/>
                </a:solidFill>
              </a:rPr>
              <a:t>num++</a:t>
            </a:r>
            <a:r>
              <a:rPr sz="2000" dirty="0"/>
              <a:t>;</a:t>
            </a:r>
          </a:p>
          <a:p>
            <a:r>
              <a:rPr sz="2000" dirty="0"/>
              <a:t>    }</a:t>
            </a:r>
          </a:p>
          <a:p>
            <a:r>
              <a:rPr sz="2000" dirty="0"/>
              <a:t>    </a:t>
            </a:r>
            <a:r>
              <a:rPr sz="2000" dirty="0" err="1"/>
              <a:t>cout</a:t>
            </a:r>
            <a:r>
              <a:rPr sz="2000" dirty="0"/>
              <a:t> &lt;&lt; "Static int -&gt; " &lt;&lt; </a:t>
            </a:r>
            <a:r>
              <a:rPr sz="2000" dirty="0">
                <a:solidFill>
                  <a:schemeClr val="bg1"/>
                </a:solidFill>
              </a:rPr>
              <a:t>num</a:t>
            </a:r>
            <a:r>
              <a:rPr sz="2000" dirty="0"/>
              <a:t> &lt;&lt; </a:t>
            </a:r>
            <a:r>
              <a:rPr sz="2000" dirty="0" err="1"/>
              <a:t>endl</a:t>
            </a:r>
            <a:r>
              <a:rPr sz="2000" dirty="0"/>
              <a:t>;</a:t>
            </a:r>
          </a:p>
          <a:p>
            <a:r>
              <a:rPr sz="2000" dirty="0"/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" grpId="0" animBg="1" advAuto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400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20460" y="1322300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112497" y="1976124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581029" y="4689000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>
                <a:solidFill>
                  <a:schemeClr val="bg1"/>
                </a:solidFill>
              </a:rPr>
              <a:t>int</a:t>
            </a:r>
            <a:r>
              <a:rPr lang="en-US" sz="2800" noProof="1"/>
              <a:t> i = 42;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char</a:t>
            </a:r>
            <a:r>
              <a:rPr lang="en-US" sz="2800" noProof="1"/>
              <a:t> ch = 'A';</a:t>
            </a:r>
          </a:p>
          <a:p>
            <a:r>
              <a:rPr lang="en-US" sz="2800" noProof="1">
                <a:solidFill>
                  <a:schemeClr val="bg1"/>
                </a:solidFill>
              </a:rPr>
              <a:t>bool</a:t>
            </a:r>
            <a:r>
              <a:rPr lang="en-US" sz="2800" noProof="1"/>
              <a:t> 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(4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49325" y="1302411"/>
            <a:ext cx="10321675" cy="5546589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variable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81D449-8760-4D42-9289-D87B1F5BB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952" y="1182628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Parameters are normally </a:t>
            </a:r>
            <a:r>
              <a:rPr lang="en-US" b="1" dirty="0">
                <a:solidFill>
                  <a:schemeClr val="bg1"/>
                </a:solidFill>
              </a:rPr>
              <a:t>copies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of their originals</a:t>
            </a:r>
          </a:p>
          <a:p>
            <a:pPr lvl="1"/>
            <a:r>
              <a:rPr lang="en-US" b="1" dirty="0"/>
              <a:t>Passing by value</a:t>
            </a:r>
          </a:p>
          <a:p>
            <a:r>
              <a:rPr lang="en-US" dirty="0"/>
              <a:t>To access the caller's variables </a:t>
            </a:r>
            <a:br>
              <a:rPr lang="en-US" dirty="0"/>
            </a:br>
            <a:r>
              <a:rPr lang="en-US" dirty="0"/>
              <a:t>directly, use </a:t>
            </a:r>
            <a:r>
              <a:rPr lang="en-US" b="1" dirty="0">
                <a:solidFill>
                  <a:schemeClr val="bg1"/>
                </a:solidFill>
              </a:rPr>
              <a:t>references</a:t>
            </a:r>
          </a:p>
          <a:p>
            <a:pPr lvl="1"/>
            <a:r>
              <a:rPr lang="en-US" dirty="0"/>
              <a:t>Syntax: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DataType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&amp; param</a:t>
            </a:r>
          </a:p>
          <a:p>
            <a:pPr lvl="1"/>
            <a:r>
              <a:rPr lang="en-US" b="1" dirty="0"/>
              <a:t>Passing by reference</a:t>
            </a:r>
            <a:endParaRPr lang="bg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FCADE1-8F30-4605-A836-985C5B22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By Value vs. Passing By Reference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6260-B109-4E9E-A5E9-E7D8CBE080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26</a:t>
            </a:fld>
            <a:endParaRPr lang="en-US" sz="1000" noProof="0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2A306FE-1818-4FCF-BD1E-D8963E6D1D3A}"/>
              </a:ext>
            </a:extLst>
          </p:cNvPr>
          <p:cNvSpPr txBox="1"/>
          <p:nvPr/>
        </p:nvSpPr>
        <p:spPr>
          <a:xfrm>
            <a:off x="6829072" y="1156325"/>
            <a:ext cx="4981371" cy="56477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rgbClr val="234465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00" dirty="0"/>
              <a:t>int square(int num) 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    num = num * num;</a:t>
            </a:r>
          </a:p>
          <a:p>
            <a:r>
              <a:rPr lang="en-US" sz="1900" dirty="0"/>
              <a:t>    return num;</a:t>
            </a:r>
          </a:p>
          <a:p>
            <a:r>
              <a:rPr lang="en-US" sz="1900" dirty="0"/>
              <a:t>}</a:t>
            </a:r>
          </a:p>
          <a:p>
            <a:r>
              <a:rPr lang="en-US" sz="1900" dirty="0"/>
              <a:t>void swap(</a:t>
            </a:r>
            <a:r>
              <a:rPr lang="en-US" sz="1900" dirty="0">
                <a:solidFill>
                  <a:schemeClr val="bg1"/>
                </a:solidFill>
              </a:rPr>
              <a:t>int&amp; </a:t>
            </a:r>
            <a:r>
              <a:rPr lang="en-US" sz="1900" dirty="0"/>
              <a:t>a, </a:t>
            </a:r>
            <a:r>
              <a:rPr lang="en-US" sz="1900" dirty="0">
                <a:solidFill>
                  <a:schemeClr val="bg1"/>
                </a:solidFill>
              </a:rPr>
              <a:t>int&amp; </a:t>
            </a:r>
            <a:r>
              <a:rPr lang="en-US" sz="1900" dirty="0"/>
              <a:t>b) 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    int </a:t>
            </a:r>
            <a:r>
              <a:rPr lang="en-US" sz="1900" dirty="0" err="1"/>
              <a:t>oldA</a:t>
            </a:r>
            <a:r>
              <a:rPr lang="en-US" sz="1900" dirty="0"/>
              <a:t> = a; a = b; b = </a:t>
            </a:r>
            <a:r>
              <a:rPr lang="en-US" sz="1900" dirty="0" err="1"/>
              <a:t>oldA</a:t>
            </a:r>
            <a:r>
              <a:rPr lang="en-US" sz="1900" dirty="0"/>
              <a:t>;</a:t>
            </a:r>
          </a:p>
          <a:p>
            <a:r>
              <a:rPr lang="en-US" sz="1900" dirty="0"/>
              <a:t>}</a:t>
            </a:r>
          </a:p>
          <a:p>
            <a:r>
              <a:rPr lang="en-US" sz="1900" dirty="0"/>
              <a:t>int main() </a:t>
            </a:r>
          </a:p>
          <a:p>
            <a:r>
              <a:rPr lang="en-US" sz="1900" dirty="0"/>
              <a:t>{</a:t>
            </a:r>
          </a:p>
          <a:p>
            <a:r>
              <a:rPr lang="en-US" sz="1900" dirty="0"/>
              <a:t>    int x = 5;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square(x) &lt;&lt; </a:t>
            </a:r>
            <a:r>
              <a:rPr lang="en-US" sz="1900" dirty="0" err="1"/>
              <a:t>endl</a:t>
            </a:r>
            <a:r>
              <a:rPr lang="en-US" sz="1900" dirty="0"/>
              <a:t>; </a:t>
            </a:r>
            <a:r>
              <a:rPr lang="en-US" sz="1900" i="1" dirty="0">
                <a:solidFill>
                  <a:schemeClr val="accent2"/>
                </a:solidFill>
              </a:rPr>
              <a:t>//25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x &lt;&lt; </a:t>
            </a:r>
            <a:r>
              <a:rPr lang="en-US" sz="1900" dirty="0" err="1"/>
              <a:t>endl</a:t>
            </a:r>
            <a:r>
              <a:rPr lang="en-US" sz="1900" dirty="0"/>
              <a:t>; </a:t>
            </a:r>
            <a:r>
              <a:rPr lang="en-US" sz="1900" i="1" dirty="0">
                <a:solidFill>
                  <a:schemeClr val="accent2"/>
                </a:solidFill>
              </a:rPr>
              <a:t>//5</a:t>
            </a:r>
          </a:p>
          <a:p>
            <a:r>
              <a:rPr lang="en-US" sz="1900" dirty="0"/>
              <a:t>    int y = 42;</a:t>
            </a:r>
          </a:p>
          <a:p>
            <a:r>
              <a:rPr lang="en-US" sz="1900" dirty="0"/>
              <a:t>    swap(</a:t>
            </a:r>
            <a:r>
              <a:rPr lang="en-US" sz="1900" dirty="0">
                <a:solidFill>
                  <a:schemeClr val="bg1"/>
                </a:solidFill>
              </a:rPr>
              <a:t>x</a:t>
            </a:r>
            <a:r>
              <a:rPr lang="en-US" sz="1900" dirty="0"/>
              <a:t>, </a:t>
            </a:r>
            <a:r>
              <a:rPr lang="en-US" sz="1900" dirty="0">
                <a:solidFill>
                  <a:schemeClr val="bg1"/>
                </a:solidFill>
              </a:rPr>
              <a:t>y</a:t>
            </a:r>
            <a:r>
              <a:rPr lang="en-US" sz="1900" dirty="0"/>
              <a:t>);</a:t>
            </a:r>
          </a:p>
          <a:p>
            <a:r>
              <a:rPr lang="en-US" sz="1900" dirty="0"/>
              <a:t>    </a:t>
            </a:r>
            <a:r>
              <a:rPr lang="en-US" sz="1900" dirty="0" err="1"/>
              <a:t>cout</a:t>
            </a:r>
            <a:r>
              <a:rPr lang="en-US" sz="1900" dirty="0"/>
              <a:t> &lt;&lt; x &lt;&lt; </a:t>
            </a:r>
            <a:r>
              <a:rPr lang="en-US" sz="1900" dirty="0" err="1"/>
              <a:t>endl</a:t>
            </a:r>
            <a:r>
              <a:rPr lang="en-US" sz="1900" dirty="0"/>
              <a:t>; </a:t>
            </a:r>
            <a:r>
              <a:rPr lang="en-US" sz="1900" i="1" dirty="0">
                <a:solidFill>
                  <a:schemeClr val="accent2"/>
                </a:solidFill>
              </a:rPr>
              <a:t>//42</a:t>
            </a:r>
          </a:p>
          <a:p>
            <a:r>
              <a:rPr lang="en-US" sz="1900" dirty="0"/>
              <a:t>    return 0;</a:t>
            </a:r>
          </a:p>
          <a:p>
            <a:r>
              <a:rPr lang="en-US" sz="1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866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7614830" cy="44952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functions</a:t>
            </a:r>
            <a:r>
              <a:rPr lang="en-US" sz="3200" dirty="0">
                <a:solidFill>
                  <a:schemeClr val="bg2"/>
                </a:solidFill>
              </a:rPr>
              <a:t> that solve small sub-problems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Functions 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Functions are called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  <a:r>
              <a:rPr lang="en-US" sz="3200" dirty="0">
                <a:solidFill>
                  <a:schemeClr val="bg2"/>
                </a:solidFill>
              </a:rPr>
              <a:t> + </a:t>
            </a:r>
            <a:r>
              <a:rPr lang="en-US" sz="3200" b="1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Functions 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Functions can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>
                <a:solidFill>
                  <a:schemeClr val="bg2"/>
                </a:solidFill>
              </a:rPr>
              <a:t> a value or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nothing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46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8176" y="1622995"/>
            <a:ext cx="7785413" cy="3498019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952" y="2319711"/>
            <a:ext cx="3659223" cy="4246043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11006" y="703954"/>
            <a:ext cx="5914831" cy="1033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en-US" sz="8797" dirty="0">
                <a:solidFill>
                  <a:srgbClr val="234465"/>
                </a:solidFill>
              </a:rPr>
              <a:t>Questions?</a:t>
            </a:r>
            <a:endParaRPr lang="en-US" sz="8797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90354" y="202864"/>
            <a:ext cx="2028297" cy="790369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88" y="6387701"/>
            <a:ext cx="12188825" cy="48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2" name="Picture 1" descr="Logo, company name&#10;&#10;Description automatically generated">
            <a:hlinkClick r:id="rId3"/>
            <a:extLst>
              <a:ext uri="{FF2B5EF4-FFF2-40B4-BE49-F238E27FC236}">
                <a16:creationId xmlns:a16="http://schemas.microsoft.com/office/drawing/2014/main" id="{409912A7-4AD3-4826-C228-5C7907CDDC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752" y="5406705"/>
            <a:ext cx="2333177" cy="1083300"/>
          </a:xfrm>
          <a:prstGeom prst="rect">
            <a:avLst/>
          </a:prstGeom>
        </p:spPr>
      </p:pic>
      <p:pic>
        <p:nvPicPr>
          <p:cNvPr id="4" name="Picture 3" descr="A picture containing logo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D42D0DF7-E76D-D3CD-565E-82F437070E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53" y="1421512"/>
            <a:ext cx="2094141" cy="1217714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hlinkClick r:id="rId7"/>
            <a:extLst>
              <a:ext uri="{FF2B5EF4-FFF2-40B4-BE49-F238E27FC236}">
                <a16:creationId xmlns:a16="http://schemas.microsoft.com/office/drawing/2014/main" id="{1F36F515-443B-C2A0-5138-B9D053C6505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7994834" y="4006466"/>
            <a:ext cx="2903089" cy="1424666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hlinkClick r:id="rId9"/>
            <a:extLst>
              <a:ext uri="{FF2B5EF4-FFF2-40B4-BE49-F238E27FC236}">
                <a16:creationId xmlns:a16="http://schemas.microsoft.com/office/drawing/2014/main" id="{29C58C09-F0C6-1EC1-98F3-C17679D995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" y="4163292"/>
            <a:ext cx="2721697" cy="1179193"/>
          </a:xfrm>
          <a:prstGeom prst="rect">
            <a:avLst/>
          </a:prstGeom>
        </p:spPr>
      </p:pic>
      <p:pic>
        <p:nvPicPr>
          <p:cNvPr id="19" name="Picture 18" descr="Text&#10;&#10;Description automatically generated with low confidence">
            <a:hlinkClick r:id="rId11"/>
            <a:extLst>
              <a:ext uri="{FF2B5EF4-FFF2-40B4-BE49-F238E27FC236}">
                <a16:creationId xmlns:a16="http://schemas.microsoft.com/office/drawing/2014/main" id="{0E321D4C-15EA-80AF-F2D1-84CF70EF35F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2105" y="1390047"/>
            <a:ext cx="3217301" cy="1098544"/>
          </a:xfrm>
          <a:prstGeom prst="rect">
            <a:avLst/>
          </a:prstGeom>
        </p:spPr>
      </p:pic>
      <p:pic>
        <p:nvPicPr>
          <p:cNvPr id="20" name="Picture 19" descr="A picture containing logo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1BBA2A48-9C92-DDDE-EB02-827350BBA74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758" y="5455561"/>
            <a:ext cx="2234522" cy="1034445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medium confidence">
            <a:hlinkClick r:id="rId15"/>
            <a:extLst>
              <a:ext uri="{FF2B5EF4-FFF2-40B4-BE49-F238E27FC236}">
                <a16:creationId xmlns:a16="http://schemas.microsoft.com/office/drawing/2014/main" id="{E329FF98-9309-6F05-7413-9BBED74AF852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31" y="5523472"/>
            <a:ext cx="2642691" cy="911938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315D200A-F76C-25DF-37B7-3CD7E7D0DFC7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5" y="3083733"/>
            <a:ext cx="3062131" cy="69053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9"/>
            <a:extLst>
              <a:ext uri="{FF2B5EF4-FFF2-40B4-BE49-F238E27FC236}">
                <a16:creationId xmlns:a16="http://schemas.microsoft.com/office/drawing/2014/main" id="{3452E366-249B-1897-755B-66A1902909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941" y="2593442"/>
            <a:ext cx="2105821" cy="1474074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hlinkClick r:id="rId21"/>
            <a:extLst>
              <a:ext uri="{FF2B5EF4-FFF2-40B4-BE49-F238E27FC236}">
                <a16:creationId xmlns:a16="http://schemas.microsoft.com/office/drawing/2014/main" id="{5BA4E905-5CBE-FD72-EBC0-7145D318175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28" y="5342484"/>
            <a:ext cx="2013329" cy="1342218"/>
          </a:xfrm>
          <a:prstGeom prst="rect">
            <a:avLst/>
          </a:prstGeom>
        </p:spPr>
      </p:pic>
      <p:pic>
        <p:nvPicPr>
          <p:cNvPr id="25" name="Picture 3">
            <a:hlinkClick r:id="rId23"/>
            <a:extLst>
              <a:ext uri="{FF2B5EF4-FFF2-40B4-BE49-F238E27FC236}">
                <a16:creationId xmlns:a16="http://schemas.microsoft.com/office/drawing/2014/main" id="{ADBC8A48-C714-3EE7-0BFB-3095CE2EB7C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49357" y="2781207"/>
            <a:ext cx="3981360" cy="1098544"/>
          </a:xfrm>
          <a:prstGeom prst="rect">
            <a:avLst/>
          </a:prstGeom>
        </p:spPr>
      </p:pic>
      <p:pic>
        <p:nvPicPr>
          <p:cNvPr id="26" name="Picture 4" descr="Logo&#10;&#10;Description automatically generated">
            <a:hlinkClick r:id="rId25"/>
            <a:extLst>
              <a:ext uri="{FF2B5EF4-FFF2-40B4-BE49-F238E27FC236}">
                <a16:creationId xmlns:a16="http://schemas.microsoft.com/office/drawing/2014/main" id="{2F327446-72F8-99DA-4D2E-0D2E7D306628}"/>
              </a:ext>
            </a:extLst>
          </p:cNvPr>
          <p:cNvPicPr>
            <a:picLocks noChangeAspect="1"/>
          </p:cNvPicPr>
          <p:nvPr/>
        </p:nvPicPr>
        <p:blipFill rotWithShape="1">
          <a:blip r:embed="rId26"/>
          <a:srcRect l="7158" t="17315" r="7469" b="13827"/>
          <a:stretch/>
        </p:blipFill>
        <p:spPr>
          <a:xfrm>
            <a:off x="4012105" y="4250918"/>
            <a:ext cx="3057037" cy="974050"/>
          </a:xfrm>
          <a:prstGeom prst="rect">
            <a:avLst/>
          </a:prstGeom>
        </p:spPr>
      </p:pic>
      <p:pic>
        <p:nvPicPr>
          <p:cNvPr id="27" name="Graphic 26">
            <a:hlinkClick r:id="rId27"/>
            <a:extLst>
              <a:ext uri="{FF2B5EF4-FFF2-40B4-BE49-F238E27FC236}">
                <a16:creationId xmlns:a16="http://schemas.microsoft.com/office/drawing/2014/main" id="{9609B910-DD1A-D709-345C-7A7B5AA622FB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9715" t="18168" r="7091" b="12292"/>
          <a:stretch/>
        </p:blipFill>
        <p:spPr>
          <a:xfrm>
            <a:off x="8266204" y="1426868"/>
            <a:ext cx="3133145" cy="12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5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236604"/>
            <a:ext cx="9049234" cy="5520646"/>
          </a:xfrm>
        </p:spPr>
        <p:txBody>
          <a:bodyPr>
            <a:normAutofit/>
          </a:bodyPr>
          <a:lstStyle/>
          <a:p>
            <a:r>
              <a:rPr lang="en-US" dirty="0"/>
              <a:t>What is a Function</a:t>
            </a:r>
            <a:endParaRPr lang="bg-BG" dirty="0"/>
          </a:p>
          <a:p>
            <a:r>
              <a:rPr lang="en-US" dirty="0"/>
              <a:t>Declaring vs. Defining</a:t>
            </a:r>
          </a:p>
          <a:p>
            <a:r>
              <a:rPr lang="en-US" dirty="0"/>
              <a:t>Functions with Parameters</a:t>
            </a:r>
          </a:p>
          <a:p>
            <a:r>
              <a:rPr lang="en-US" dirty="0"/>
              <a:t>Returning Values from Functions</a:t>
            </a:r>
          </a:p>
          <a:p>
            <a:r>
              <a:rPr lang="en-US" sz="3600" dirty="0"/>
              <a:t>Static Variables Inside Functions</a:t>
            </a:r>
            <a:endParaRPr lang="en-US" dirty="0"/>
          </a:p>
          <a:p>
            <a:r>
              <a:rPr lang="en-GB" sz="3600" dirty="0"/>
              <a:t>Value vs. Reference Types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defTabSz="1084084">
              <a:spcBef>
                <a:spcPts val="500"/>
              </a:spcBef>
              <a:defRPr sz="4700"/>
            </a:lvl1pPr>
          </a:lstStyle>
          <a:p>
            <a:r>
              <a:rPr lang="en-US" sz="5400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CC8AB-D560-44F8-84DF-2BCF4A8D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Calling, Defining, Implementing</a:t>
            </a:r>
          </a:p>
        </p:txBody>
      </p:sp>
      <p:pic>
        <p:nvPicPr>
          <p:cNvPr id="318" name="image43.tif" descr="image43.tif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9569" y="1449000"/>
            <a:ext cx="2816431" cy="248299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0153" y="1121144"/>
            <a:ext cx="10033549" cy="558489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Named block of code</a:t>
            </a:r>
            <a:r>
              <a:rPr lang="en-US" sz="3400" dirty="0"/>
              <a:t>, that performs a specific task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Can take parameters and return a value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Sample function </a:t>
            </a:r>
            <a:r>
              <a:rPr lang="en-US" sz="3400" b="1" dirty="0">
                <a:solidFill>
                  <a:schemeClr val="bg1"/>
                </a:solidFill>
              </a:rPr>
              <a:t>definition</a:t>
            </a:r>
            <a:r>
              <a:rPr lang="en-US" sz="3400" dirty="0"/>
              <a:t>:</a:t>
            </a: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br>
              <a:rPr lang="bg-BG" sz="3400" dirty="0"/>
            </a:b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400" dirty="0"/>
              <a:t>Also known as methods (when in classes)</a:t>
            </a:r>
          </a:p>
          <a:p>
            <a:pPr>
              <a:buClr>
                <a:srgbClr val="234465"/>
              </a:buClr>
              <a:defRPr b="1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rPr lang="en-US" sz="3400" dirty="0"/>
              <a:t>main()</a:t>
            </a:r>
            <a:r>
              <a:rPr lang="en-US" sz="3400" dirty="0">
                <a:solidFill>
                  <a:srgbClr val="234465"/>
                </a:solidFill>
                <a:latin typeface="Calibri (Body)"/>
                <a:sym typeface="Calibri"/>
              </a:rPr>
              <a:t> is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1000" y="3201826"/>
            <a:ext cx="7239000" cy="1978797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noProof="1"/>
              <a:t> 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cout &lt;&lt; "Hello World!"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7330231" y="2727988"/>
            <a:ext cx="3140748" cy="866504"/>
          </a:xfrm>
          <a:prstGeom prst="wedgeRoundRectCallout">
            <a:avLst>
              <a:gd name="adj1" fmla="val -59164"/>
              <a:gd name="adj2" fmla="val 3770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Function named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printHelloWorld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0070737" y="3813873"/>
            <a:ext cx="1866000" cy="2624257"/>
          </a:xfrm>
          <a:prstGeom prst="wedgeRoundRectCallout">
            <a:avLst>
              <a:gd name="adj1" fmla="val -30842"/>
              <a:gd name="adj2" fmla="val -18706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Function </a:t>
            </a:r>
            <a:r>
              <a:rPr lang="en-US" sz="2400" b="1" dirty="0">
                <a:solidFill>
                  <a:schemeClr val="bg1"/>
                </a:solidFill>
              </a:rPr>
              <a:t>body</a:t>
            </a:r>
            <a:r>
              <a:rPr lang="en-US" sz="2400" b="1" dirty="0">
                <a:solidFill>
                  <a:schemeClr val="bg2"/>
                </a:solidFill>
              </a:rPr>
              <a:t> always surrounded</a:t>
            </a:r>
            <a:br>
              <a:rPr lang="en-US" sz="2400" b="1" dirty="0">
                <a:solidFill>
                  <a:schemeClr val="bg2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by </a:t>
            </a:r>
            <a:r>
              <a:rPr lang="en-US" sz="2400" b="1" dirty="0">
                <a:solidFill>
                  <a:schemeClr val="bg1"/>
                </a:solidFill>
              </a:rPr>
              <a:t>{ }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7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94537" y="1206001"/>
            <a:ext cx="10129234" cy="5597999"/>
          </a:xfrm>
        </p:spPr>
        <p:txBody>
          <a:bodyPr>
            <a:noAutofit/>
          </a:bodyPr>
          <a:lstStyle/>
          <a:p>
            <a:pPr>
              <a:lnSpc>
                <a:spcPts val="3600"/>
              </a:lnSpc>
            </a:pPr>
            <a:r>
              <a:rPr lang="en-US" sz="3400" dirty="0"/>
              <a:t>More </a:t>
            </a:r>
            <a:r>
              <a:rPr lang="en-US" sz="3400" b="1" dirty="0">
                <a:solidFill>
                  <a:schemeClr val="bg1"/>
                </a:solidFill>
              </a:rPr>
              <a:t>manageable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Splits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organization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readability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understandability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Avoiding </a:t>
            </a:r>
            <a:r>
              <a:rPr lang="en-US" sz="3400" b="1" dirty="0">
                <a:solidFill>
                  <a:schemeClr val="bg1"/>
                </a:solidFill>
              </a:rPr>
              <a:t>repeating</a:t>
            </a:r>
            <a:r>
              <a:rPr lang="en-US" sz="3400" dirty="0">
                <a:solidFill>
                  <a:srgbClr val="FFA000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>
              <a:lnSpc>
                <a:spcPts val="3600"/>
              </a:lnSpc>
            </a:pPr>
            <a:r>
              <a:rPr lang="en-US" sz="3400" dirty="0"/>
              <a:t>Code </a:t>
            </a:r>
            <a:r>
              <a:rPr lang="en-US" sz="34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methods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074" name="Picture 2" descr="Защо, Въпрос, Въпросителен Знак, Защо Не">
            <a:extLst>
              <a:ext uri="{FF2B5EF4-FFF2-40B4-BE49-F238E27FC236}">
                <a16:creationId xmlns:a16="http://schemas.microsoft.com/office/drawing/2014/main" id="{7935E14C-3E97-709E-C398-6077CEDBC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019" y="4284000"/>
            <a:ext cx="3013718" cy="181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538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400" dirty="0"/>
              <a:t>Declaring and Calling Functions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3665" y="152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dirty="0">
                <a:solidFill>
                  <a:schemeClr val="bg2"/>
                </a:solidFill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9066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797695" y="1108911"/>
            <a:ext cx="10321675" cy="5546589"/>
          </a:xfrm>
          <a:noFill/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dirty="0"/>
              <a:t> – </a:t>
            </a:r>
            <a:r>
              <a:rPr lang="en-US" sz="3200" b="1" dirty="0"/>
              <a:t>function's name, return type and parameters</a:t>
            </a:r>
          </a:p>
          <a:p>
            <a:pPr marL="989683" lvl="1" indent="-380647">
              <a:defRPr sz="3100"/>
            </a:pPr>
            <a:r>
              <a:rPr lang="en-US" sz="3000" dirty="0"/>
              <a:t>Can be separate from definition (which includes </a:t>
            </a:r>
            <a:br>
              <a:rPr lang="bg-BG" sz="3000" dirty="0"/>
            </a:br>
            <a:r>
              <a:rPr lang="en-US" sz="3000" dirty="0"/>
              <a:t>the code block)</a:t>
            </a:r>
          </a:p>
          <a:p>
            <a:r>
              <a:rPr lang="en-US" sz="3200" dirty="0"/>
              <a:t>Parameters: </a:t>
            </a:r>
            <a:r>
              <a:rPr lang="en-US" sz="3200" b="1" dirty="0"/>
              <a:t>empty, single or several separated by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065106" y="4446148"/>
            <a:ext cx="6249130" cy="208785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void printNumber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int number</a:t>
            </a:r>
            <a:r>
              <a:rPr lang="en-GB" sz="2800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cout &lt;&lt;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number</a:t>
            </a:r>
            <a:r>
              <a:rPr lang="en-GB" sz="2800" b="1" noProof="1">
                <a:latin typeface="Consolas" pitchFamily="49" charset="0"/>
              </a:rPr>
              <a:t> &lt;&lt; endl;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Functions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376000" y="4052991"/>
            <a:ext cx="2532620" cy="547824"/>
          </a:xfrm>
          <a:prstGeom prst="wedgeRoundRectCallout">
            <a:avLst>
              <a:gd name="adj1" fmla="val -56931"/>
              <a:gd name="adj2" fmla="val 428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n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ame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2251242" y="4036765"/>
            <a:ext cx="1260000" cy="547824"/>
          </a:xfrm>
          <a:prstGeom prst="wedgeRoundRectCallout">
            <a:avLst>
              <a:gd name="adj1" fmla="val 59953"/>
              <a:gd name="adj2" fmla="val 510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 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534780" y="4103331"/>
            <a:ext cx="2064499" cy="547825"/>
          </a:xfrm>
          <a:prstGeom prst="wedgeRoundRectCallout">
            <a:avLst>
              <a:gd name="adj1" fmla="val -57199"/>
              <a:gd name="adj2" fmla="val 46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8534780" y="5490074"/>
            <a:ext cx="2741084" cy="547825"/>
          </a:xfrm>
          <a:prstGeom prst="wedgeRoundRectCallout">
            <a:avLst>
              <a:gd name="adj1" fmla="val -61013"/>
              <a:gd name="adj2" fmla="val 53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body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207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dirty="0"/>
              <a:t>Using functions is almost like using variables, however:</a:t>
            </a:r>
          </a:p>
          <a:p>
            <a:pPr lvl="1">
              <a:buClr>
                <a:srgbClr val="234465"/>
              </a:buClr>
            </a:pPr>
            <a:r>
              <a:rPr lang="en-US" sz="3200" dirty="0"/>
              <a:t>You write </a:t>
            </a:r>
            <a:r>
              <a:rPr lang="en-US" sz="3200" b="1" dirty="0">
                <a:solidFill>
                  <a:srgbClr val="FFA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 sz="3200" dirty="0"/>
              <a:t> after them, which could contain parameters</a:t>
            </a:r>
          </a:p>
          <a:p>
            <a:pPr>
              <a:buClr>
                <a:srgbClr val="234465"/>
              </a:buClr>
            </a:pPr>
            <a:r>
              <a:rPr lang="en-US" dirty="0"/>
              <a:t>Most functions return a value – you can use it in an expression</a:t>
            </a:r>
          </a:p>
          <a:p>
            <a:pPr lvl="1">
              <a:buClr>
                <a:srgbClr val="234465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n-US" sz="3200" dirty="0"/>
              <a:t> functions don't have values</a:t>
            </a:r>
          </a:p>
        </p:txBody>
      </p:sp>
      <p:sp>
        <p:nvSpPr>
          <p:cNvPr id="326" name="Title 3"/>
          <p:cNvSpPr txBox="1">
            <a:spLocks noGrp="1"/>
          </p:cNvSpPr>
          <p:nvPr>
            <p:ph type="title"/>
          </p:nvPr>
        </p:nvSpPr>
        <p:spPr>
          <a:xfrm>
            <a:off x="196706" y="100750"/>
            <a:ext cx="9503573" cy="882654"/>
          </a:xfrm>
          <a:prstGeom prst="rect">
            <a:avLst/>
          </a:prstGeom>
        </p:spPr>
        <p:txBody>
          <a:bodyPr/>
          <a:lstStyle/>
          <a:p>
            <a:r>
              <a:t>Calling Functions</a:t>
            </a:r>
          </a:p>
        </p:txBody>
      </p:sp>
      <p:sp>
        <p:nvSpPr>
          <p:cNvPr id="327" name="Slide Number Placeholder 1"/>
          <p:cNvSpPr txBox="1">
            <a:spLocks noGrp="1"/>
          </p:cNvSpPr>
          <p:nvPr>
            <p:ph type="sldNum" sz="quarter" idx="4294967295"/>
          </p:nvPr>
        </p:nvSpPr>
        <p:spPr>
          <a:xfrm>
            <a:off x="11774211" y="6445769"/>
            <a:ext cx="217903" cy="21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6000" tIns="36000" rIns="36000" bIns="3600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2pPr>
            <a:lvl3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3pPr>
            <a:lvl4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4pPr>
            <a:lvl5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5pPr>
            <a:lvl6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6pPr>
            <a:lvl7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7pPr>
            <a:lvl8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8pPr>
            <a:lvl9pPr marL="0" marR="0" indent="0" algn="l" defTabSz="1218987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0" normalizeH="0" baseline="0">
                <a:ln>
                  <a:noFill/>
                </a:ln>
                <a:solidFill>
                  <a:srgbClr val="234465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9pPr>
          </a:lstStyle>
          <a:p>
            <a:fld id="{86CB4B4D-7CA3-9044-876B-883B54F8677D}" type="slidenum">
              <a:rPr lang="en-US" smtClean="0"/>
              <a:pPr/>
              <a:t>9</a:t>
            </a:fld>
            <a:endParaRPr/>
          </a:p>
        </p:txBody>
      </p:sp>
      <p:sp>
        <p:nvSpPr>
          <p:cNvPr id="328" name="TextBox 5"/>
          <p:cNvSpPr txBox="1"/>
          <p:nvPr/>
        </p:nvSpPr>
        <p:spPr>
          <a:xfrm>
            <a:off x="1056000" y="3847589"/>
            <a:ext cx="6165000" cy="27791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80000" tIns="36000" rIns="180000" bIns="7200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latin typeface="Consolas" pitchFamily="49" charset="0"/>
              </a:defRPr>
            </a:lvl1pPr>
          </a:lstStyle>
          <a:p>
            <a:r>
              <a:rPr sz="1800" dirty="0"/>
              <a:t>void </a:t>
            </a:r>
            <a:r>
              <a:rPr lang="en-US" sz="1800" dirty="0" err="1"/>
              <a:t>h</a:t>
            </a:r>
            <a:r>
              <a:rPr sz="1800" dirty="0" err="1"/>
              <a:t>elloWorld</a:t>
            </a:r>
            <a:r>
              <a:rPr sz="1800" dirty="0"/>
              <a:t>()</a:t>
            </a:r>
          </a:p>
          <a:p>
            <a:r>
              <a:rPr sz="1800" dirty="0"/>
              <a:t>{</a:t>
            </a:r>
          </a:p>
          <a:p>
            <a:pPr lvl="1"/>
            <a:r>
              <a:rPr b="1" dirty="0" err="1">
                <a:latin typeface="Consolas" panose="020B0609020204030204" pitchFamily="49" charset="0"/>
              </a:rPr>
              <a:t>cout</a:t>
            </a:r>
            <a:r>
              <a:rPr b="1" dirty="0">
                <a:latin typeface="Consolas" panose="020B0609020204030204" pitchFamily="49" charset="0"/>
              </a:rPr>
              <a:t> &lt;&lt; "Hello World!" &lt;&lt;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b="1" dirty="0" err="1">
                <a:latin typeface="Consolas" panose="020B0609020204030204" pitchFamily="49" charset="0"/>
              </a:rPr>
              <a:t>endl</a:t>
            </a:r>
            <a:r>
              <a:rPr b="1" dirty="0">
                <a:latin typeface="Consolas" panose="020B0609020204030204" pitchFamily="49" charset="0"/>
              </a:rPr>
              <a:t>;</a:t>
            </a:r>
          </a:p>
          <a:p>
            <a:r>
              <a:rPr sz="1800" dirty="0"/>
              <a:t>}</a:t>
            </a:r>
          </a:p>
          <a:p>
            <a:r>
              <a:rPr sz="1800" dirty="0"/>
              <a:t>int main() </a:t>
            </a:r>
            <a:endParaRPr lang="en-US" sz="1800" dirty="0"/>
          </a:p>
          <a:p>
            <a:r>
              <a:rPr sz="1800" dirty="0"/>
              <a:t>{</a:t>
            </a:r>
          </a:p>
          <a:p>
            <a:pPr lvl="1"/>
            <a:r>
              <a:rPr lang="en-US" b="1" dirty="0" err="1">
                <a:latin typeface="Consolas" panose="020B0609020204030204" pitchFamily="49" charset="0"/>
              </a:rPr>
              <a:t>h</a:t>
            </a:r>
            <a:r>
              <a:rPr b="1" dirty="0" err="1">
                <a:latin typeface="Consolas" panose="020B0609020204030204" pitchFamily="49" charset="0"/>
              </a:rPr>
              <a:t>elloWorld</a:t>
            </a:r>
            <a:r>
              <a:rPr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/>
              <a:t>    </a:t>
            </a:r>
            <a:r>
              <a:rPr sz="1800" dirty="0"/>
              <a:t>return 0;</a:t>
            </a:r>
          </a:p>
          <a:p>
            <a:r>
              <a:rPr sz="1800" dirty="0"/>
              <a:t>}</a:t>
            </a:r>
            <a:endParaRPr lang="en-US" sz="1800" dirty="0"/>
          </a:p>
        </p:txBody>
      </p:sp>
      <p:pic>
        <p:nvPicPr>
          <p:cNvPr id="4098" name="Picture 2" descr="Телефон, Ротационен, Жълто, Наберете">
            <a:extLst>
              <a:ext uri="{FF2B5EF4-FFF2-40B4-BE49-F238E27FC236}">
                <a16:creationId xmlns:a16="http://schemas.microsoft.com/office/drawing/2014/main" id="{E1713499-A32B-2A44-DE29-45E3B911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6000" y="4300341"/>
            <a:ext cx="2508000" cy="245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 advAuto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3960</TotalTime>
  <Words>1615</Words>
  <Application>Microsoft Office PowerPoint</Application>
  <PresentationFormat>Widescreen</PresentationFormat>
  <Paragraphs>317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(Body)</vt:lpstr>
      <vt:lpstr>Calicri (Body)</vt:lpstr>
      <vt:lpstr>Consolas</vt:lpstr>
      <vt:lpstr>Wingdings</vt:lpstr>
      <vt:lpstr>Wingdings 2</vt:lpstr>
      <vt:lpstr>SoftUni</vt:lpstr>
      <vt:lpstr>Functions</vt:lpstr>
      <vt:lpstr>Have a Question?</vt:lpstr>
      <vt:lpstr>Table of Contents</vt:lpstr>
      <vt:lpstr>PowerPoint Presentation</vt:lpstr>
      <vt:lpstr>What is a Function?</vt:lpstr>
      <vt:lpstr>Why Use Functions?</vt:lpstr>
      <vt:lpstr>Declaring and Calling Functions</vt:lpstr>
      <vt:lpstr>Declaring Functions</vt:lpstr>
      <vt:lpstr>Calling Functions</vt:lpstr>
      <vt:lpstr>PowerPoint Presentation</vt:lpstr>
      <vt:lpstr>Declaring vs Defining Functions</vt:lpstr>
      <vt:lpstr>Functions with Parameters</vt:lpstr>
      <vt:lpstr>Function Parameters</vt:lpstr>
      <vt:lpstr>Parameters and Default Values</vt:lpstr>
      <vt:lpstr>Returning Values from Functions</vt:lpstr>
      <vt:lpstr>Returning Values from Functions</vt:lpstr>
      <vt:lpstr>Using the Return Values</vt:lpstr>
      <vt:lpstr>PowerPoint Presentation</vt:lpstr>
      <vt:lpstr>Overloaded Functions</vt:lpstr>
      <vt:lpstr>PowerPoint Presentation</vt:lpstr>
      <vt:lpstr>static Variables Inside Functions</vt:lpstr>
      <vt:lpstr>Value vs. Reference Types</vt:lpstr>
      <vt:lpstr>Value Types</vt:lpstr>
      <vt:lpstr>Reference Types</vt:lpstr>
      <vt:lpstr>Value vs Reference Types</vt:lpstr>
      <vt:lpstr>Passing By Value vs. Passing By Reference</vt:lpstr>
      <vt:lpstr>Summary</vt:lpstr>
      <vt:lpstr>PowerPoint Presentation</vt:lpstr>
      <vt:lpstr>SoftUni Diamond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Topuzakova, Desislava</cp:lastModifiedBy>
  <cp:revision>46</cp:revision>
  <dcterms:created xsi:type="dcterms:W3CDTF">2018-05-23T13:08:44Z</dcterms:created>
  <dcterms:modified xsi:type="dcterms:W3CDTF">2023-11-05T17:44:40Z</dcterms:modified>
  <cp:category>computer programming;programming;software development;software engineering</cp:category>
</cp:coreProperties>
</file>