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492" r:id="rId3"/>
    <p:sldId id="276" r:id="rId4"/>
    <p:sldId id="632" r:id="rId5"/>
    <p:sldId id="612" r:id="rId6"/>
    <p:sldId id="613" r:id="rId7"/>
    <p:sldId id="614" r:id="rId8"/>
    <p:sldId id="633" r:id="rId9"/>
    <p:sldId id="615" r:id="rId10"/>
    <p:sldId id="616" r:id="rId11"/>
    <p:sldId id="727" r:id="rId12"/>
    <p:sldId id="618" r:id="rId13"/>
    <p:sldId id="619" r:id="rId14"/>
    <p:sldId id="636" r:id="rId15"/>
    <p:sldId id="620" r:id="rId16"/>
    <p:sldId id="621" r:id="rId17"/>
    <p:sldId id="622" r:id="rId18"/>
    <p:sldId id="728" r:id="rId19"/>
    <p:sldId id="623" r:id="rId20"/>
    <p:sldId id="624" r:id="rId21"/>
    <p:sldId id="625" r:id="rId22"/>
    <p:sldId id="634" r:id="rId23"/>
    <p:sldId id="626" r:id="rId24"/>
    <p:sldId id="627" r:id="rId25"/>
    <p:sldId id="628" r:id="rId26"/>
    <p:sldId id="629" r:id="rId27"/>
    <p:sldId id="630" r:id="rId28"/>
    <p:sldId id="631" r:id="rId29"/>
    <p:sldId id="635" r:id="rId30"/>
    <p:sldId id="617" r:id="rId31"/>
    <p:sldId id="256" r:id="rId32"/>
    <p:sldId id="729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74"/>
            <p14:sldId id="492"/>
            <p14:sldId id="276"/>
          </p14:sldIdLst>
        </p14:section>
        <p14:section name="Key-Value Containers" id="{66DCFE1F-60FD-44F2-BE82-706DDBC14898}">
          <p14:sldIdLst>
            <p14:sldId id="632"/>
            <p14:sldId id="612"/>
            <p14:sldId id="613"/>
            <p14:sldId id="614"/>
          </p14:sldIdLst>
        </p14:section>
        <p14:section name="C++ Associative Containers" id="{BA776EF8-AF3E-49EE-9744-A81A497F4302}">
          <p14:sldIdLst>
            <p14:sldId id="633"/>
            <p14:sldId id="615"/>
            <p14:sldId id="616"/>
            <p14:sldId id="727"/>
            <p14:sldId id="618"/>
            <p14:sldId id="619"/>
            <p14:sldId id="636"/>
            <p14:sldId id="620"/>
            <p14:sldId id="621"/>
            <p14:sldId id="622"/>
            <p14:sldId id="728"/>
            <p14:sldId id="623"/>
            <p14:sldId id="624"/>
            <p14:sldId id="625"/>
          </p14:sldIdLst>
        </p14:section>
        <p14:section name="STL Algorithms" id="{1029CC7A-7638-4BCE-8A93-EFF8342ED958}">
          <p14:sldIdLst>
            <p14:sldId id="634"/>
            <p14:sldId id="626"/>
            <p14:sldId id="627"/>
            <p14:sldId id="628"/>
            <p14:sldId id="629"/>
            <p14:sldId id="630"/>
            <p14:sldId id="631"/>
            <p14:sldId id="635"/>
          </p14:sldIdLst>
        </p14:section>
        <p14:section name="Conclusion" id="{E19D07F1-86E2-47E9-B2AB-7ADC4F89DC12}">
          <p14:sldIdLst>
            <p14:sldId id="617"/>
            <p14:sldId id="256"/>
            <p14:sldId id="72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B8C7E-7AC1-4694-AE51-8DE610FCA1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418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6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2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05/08/2024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9886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1_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5" y="1931154"/>
            <a:ext cx="10949531" cy="605460"/>
          </a:xfrm>
          <a:prstGeom prst="rect">
            <a:avLst/>
          </a:prstGeom>
          <a:solidFill>
            <a:srgbClr val="ACB4C3">
              <a:alpha val="14509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063" lvl="0" indent="-22853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7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126" lvl="1" indent="-342797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189" lvl="2" indent="-342797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251" lvl="3" indent="-342797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5314" lvl="4" indent="-342797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2377" lvl="5" indent="-34279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9440" lvl="6" indent="-34279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6503" lvl="7" indent="-34279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3566" lvl="8" indent="-34279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2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063" lvl="0" indent="-22853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126" lvl="1" indent="-22853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189" lvl="2" indent="-342797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251" lvl="3" indent="-342797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5314" lvl="4" indent="-342797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2377" lvl="5" indent="-34279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99440" lvl="6" indent="-34279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6503" lvl="7" indent="-34279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3566" lvl="8" indent="-34279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7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8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43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5" r:id="rId14"/>
    <p:sldLayoutId id="2147483696" r:id="rId15"/>
    <p:sldLayoutId id="214748369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multiset" TargetMode="External"/><Relationship Id="rId2" Type="http://schemas.openxmlformats.org/officeDocument/2006/relationships/hyperlink" Target="http://en.cppreference.com/w/cpp/container/multimap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x.bg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www.postbank.bg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careers/" TargetMode="External"/><Relationship Id="rId17" Type="http://schemas.openxmlformats.org/officeDocument/2006/relationships/image" Target="../media/image46.png"/><Relationship Id="rId2" Type="http://schemas.openxmlformats.org/officeDocument/2006/relationships/hyperlink" Target="https://en.superhosting.bg/" TargetMode="External"/><Relationship Id="rId16" Type="http://schemas.openxmlformats.org/officeDocument/2006/relationships/hyperlink" Target="https://www.pharvision.ai/careers" TargetMode="External"/><Relationship Id="rId20" Type="http://schemas.openxmlformats.org/officeDocument/2006/relationships/hyperlink" Target="https://www.vivacom.bg/bg/residential/za-nas/za-kompanijata/koi-sme-nie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bg.coca-colahellenic.com/bg/working-with-us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hyperlink" Target="https://smartit.bg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softwaregroup.com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www.draftkings.com/" TargetMode="External"/><Relationship Id="rId22" Type="http://schemas.openxmlformats.org/officeDocument/2006/relationships/hyperlink" Target="https://ambitioned.com/abou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Map and Set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CAFCC-324E-44BC-9547-2FC7C7D2F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4618">
            <a:off x="371250" y="2226797"/>
            <a:ext cx="2404404" cy="240440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Key-Value Containers Concept, Maps, Sets, STL Algorithms</a:t>
            </a:r>
          </a:p>
        </p:txBody>
      </p:sp>
    </p:spTree>
    <p:extLst>
      <p:ext uri="{BB962C8B-B14F-4D97-AF65-F5344CB8AC3E}">
        <p14:creationId xmlns:p14="http://schemas.microsoft.com/office/powerpoint/2010/main" val="10035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Saying just "Associative Container" implies "ordered"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std::map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std::set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std::multimap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std::multiset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Keep elements </a:t>
            </a:r>
            <a:r>
              <a:rPr lang="en-US" b="1" noProof="1"/>
              <a:t>ordered by key </a:t>
            </a:r>
            <a:r>
              <a:rPr lang="en-US" noProof="1"/>
              <a:t>– iterating gives them sorted </a:t>
            </a:r>
            <a:br>
              <a:rPr lang="en-US" noProof="1"/>
            </a:br>
            <a:r>
              <a:rPr lang="en-US" noProof="1"/>
              <a:t>by key</a:t>
            </a:r>
            <a:endParaRPr lang="en-US" i="1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noProof="1"/>
              <a:t>,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erase()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are fast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</a:p>
          <a:p>
            <a:pPr>
              <a:buClr>
                <a:schemeClr val="tx1"/>
              </a:buClr>
            </a:pPr>
            <a:r>
              <a:rPr lang="en-US" noProof="1"/>
              <a:t>Ordered associative containers have requirements for the key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default – must support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operator&lt;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noProof="1"/>
              <a:t>,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noProof="1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</a:t>
            </a:r>
          </a:p>
        </p:txBody>
      </p:sp>
    </p:spTree>
    <p:extLst>
      <p:ext uri="{BB962C8B-B14F-4D97-AF65-F5344CB8AC3E}">
        <p14:creationId xmlns:p14="http://schemas.microsoft.com/office/powerpoint/2010/main" val="294513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::map – Initialization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4660" y="1069385"/>
            <a:ext cx="10541340" cy="5276048"/>
          </a:xfrm>
        </p:spPr>
        <p:txBody>
          <a:bodyPr/>
          <a:lstStyle/>
          <a:p>
            <a:r>
              <a:rPr lang="en-US" sz="3200" dirty="0"/>
              <a:t>Represents keys associated with values, ordered by key</a:t>
            </a:r>
            <a:endParaRPr lang="bg-BG" sz="3200" dirty="0"/>
          </a:p>
          <a:p>
            <a:pPr marL="989982" lvl="2" indent="-456915"/>
            <a:r>
              <a:rPr lang="en-US" sz="3000" dirty="0"/>
              <a:t>Two type parameters</a:t>
            </a:r>
            <a:r>
              <a:rPr lang="bg-BG" sz="3000" dirty="0"/>
              <a:t> – </a:t>
            </a:r>
            <a:r>
              <a:rPr lang="en-US" sz="3000" dirty="0"/>
              <a:t>key and</a:t>
            </a:r>
            <a:r>
              <a:rPr lang="bg-BG" sz="3000" dirty="0"/>
              <a:t> </a:t>
            </a:r>
            <a:r>
              <a:rPr lang="en-US" sz="3000" dirty="0"/>
              <a:t>value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map&lt;K,</a:t>
            </a:r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V&gt;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600"/>
              </a:spcBef>
              <a:spcAft>
                <a:spcPts val="6600"/>
              </a:spcAft>
              <a:buNone/>
            </a:pP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66000" y="2574000"/>
            <a:ext cx="7740000" cy="25695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map&lt;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string,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cities =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pair&lt;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string,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{"Gabrovo", 58950},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pair&lt;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string,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{"Sofia", 1307376},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pair&lt;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string,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{"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385},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::map – Iteration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4660" y="1069385"/>
            <a:ext cx="10541340" cy="5276048"/>
          </a:xfrm>
        </p:spPr>
        <p:txBody>
          <a:bodyPr/>
          <a:lstStyle/>
          <a:p>
            <a:r>
              <a:rPr lang="en-US" sz="3200" dirty="0"/>
              <a:t>Iterating – elements 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pairs</a:t>
            </a:r>
            <a:r>
              <a:rPr lang="en-US" sz="3200" dirty="0"/>
              <a:t>, ordered by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pair::first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91000" y="2079000"/>
            <a:ext cx="9765000" cy="36075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(auto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3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 !=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3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b="1" dirty="0" err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3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" &lt;&lt; i-&gt;</a:t>
            </a:r>
            <a:r>
              <a:rPr lang="en-US" sz="23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bg-BG" sz="23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3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pair&lt;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string,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3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: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cityPopulations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cout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" &lt;&lt;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3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3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3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::map –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4660" y="1069385"/>
            <a:ext cx="10541340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r>
              <a:rPr lang="en-US" sz="3600" dirty="0"/>
              <a:t> by key, returns direct reference to </a:t>
            </a:r>
            <a:br>
              <a:rPr lang="en-US" sz="3600" dirty="0"/>
            </a:br>
            <a:r>
              <a:rPr lang="en-US" sz="3600" dirty="0"/>
              <a:t>the value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Accesses value, if no such element, creates it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cities["X"]++;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</a:p>
          <a:p>
            <a:pPr marL="895350" lvl="2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3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adds {"X", 0}</a:t>
            </a:r>
          </a:p>
          <a:p>
            <a:pPr marL="895350" lvl="2" indent="0">
              <a:buClr>
                <a:schemeClr val="tx1"/>
              </a:buClr>
              <a:buNone/>
            </a:pPr>
            <a:r>
              <a:rPr lang="en-US" sz="3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&amp; (the 0)</a:t>
            </a:r>
          </a:p>
          <a:p>
            <a:pPr marL="895350" lvl="2" indent="0">
              <a:buClr>
                <a:schemeClr val="tx1"/>
              </a:buClr>
              <a:buNone/>
            </a:pPr>
            <a:r>
              <a:rPr lang="en-US" sz="3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0++ gives 1</a:t>
            </a:r>
          </a:p>
          <a:p>
            <a:pPr marL="895350" lvl="2" indent="0">
              <a:buClr>
                <a:schemeClr val="tx1"/>
              </a:buClr>
              <a:buNone/>
            </a:pPr>
            <a:r>
              <a:rPr lang="en-US" sz="3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</a:t>
            </a:r>
            <a:r>
              <a:rPr lang="bg-BG" sz="3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{"X", 1}</a:t>
            </a:r>
          </a:p>
        </p:txBody>
      </p:sp>
    </p:spTree>
    <p:extLst>
      <p:ext uri="{BB962C8B-B14F-4D97-AF65-F5344CB8AC3E}">
        <p14:creationId xmlns:p14="http://schemas.microsoft.com/office/powerpoint/2010/main" val="7219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2001499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Searching –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by key, returns iterator to the pair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("Lom")-&gt;second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3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prints 27294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b="1" dirty="0"/>
              <a:t>not</a:t>
            </a:r>
            <a:r>
              <a:rPr lang="en-US" sz="3200" dirty="0"/>
              <a:t> found: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("Z") ==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::map –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6000" y="4059000"/>
            <a:ext cx="9540000" cy="20114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result = 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searchCityName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(result != 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bg-BG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result -&gt;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 " &lt;&lt; result -&gt;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endParaRPr lang="en-US" sz="2200" b="1" noProof="1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cout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"No information about " &lt;&lt; 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searchCityName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200" b="1" dirty="0" err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04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::map – Insert &amp; Erase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4659" y="1069385"/>
            <a:ext cx="10541341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adds an element </a:t>
            </a:r>
            <a:r>
              <a:rPr lang="en-US" sz="3200" dirty="0"/>
              <a:t>(key-value pair) into the map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Position is determined automatically by the map</a:t>
            </a:r>
            <a:endParaRPr lang="bg-BG" sz="3000" dirty="0"/>
          </a:p>
          <a:p>
            <a:pPr marL="609219" lvl="1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erase()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can remove</a:t>
            </a:r>
            <a:r>
              <a:rPr lang="en-US" sz="3200" dirty="0"/>
              <a:t> by key or by iterator</a:t>
            </a:r>
          </a:p>
          <a:p>
            <a:pPr marL="609219" lvl="1" indent="0">
              <a:spcBef>
                <a:spcPts val="6600"/>
              </a:spcBef>
              <a:spcAft>
                <a:spcPts val="6600"/>
              </a:spcAft>
              <a:buClr>
                <a:schemeClr val="tx1"/>
              </a:buClr>
              <a:buNone/>
            </a:pP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Deletion by iterator (if you have it) is a bit faster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0909" y="3686197"/>
            <a:ext cx="6862572" cy="1930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erase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Melnik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almost the same as: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cities</a:t>
            </a:r>
            <a:r>
              <a:rPr lang="en-US" sz="2600" b="1" dirty="0">
                <a:latin typeface="Consolas" panose="020B0609020204030204" pitchFamily="49" charset="0"/>
              </a:rPr>
              <a:t>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erase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Melnik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1437" y="2332637"/>
            <a:ext cx="9525091" cy="6249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(pair&lt;string,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&gt;("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Melnik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", 385));</a:t>
            </a:r>
            <a:endParaRPr lang="bg-BG" sz="26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232209" y="3758959"/>
            <a:ext cx="2880759" cy="1785104"/>
          </a:xfrm>
          <a:custGeom>
            <a:avLst/>
            <a:gdLst>
              <a:gd name="connsiteX0" fmla="*/ 0 w 5013199"/>
              <a:gd name="connsiteY0" fmla="*/ 221342 h 1328023"/>
              <a:gd name="connsiteX1" fmla="*/ 221342 w 5013199"/>
              <a:gd name="connsiteY1" fmla="*/ 0 h 1328023"/>
              <a:gd name="connsiteX2" fmla="*/ 835533 w 5013199"/>
              <a:gd name="connsiteY2" fmla="*/ 0 h 1328023"/>
              <a:gd name="connsiteX3" fmla="*/ 835533 w 5013199"/>
              <a:gd name="connsiteY3" fmla="*/ 0 h 1328023"/>
              <a:gd name="connsiteX4" fmla="*/ 2088833 w 5013199"/>
              <a:gd name="connsiteY4" fmla="*/ 0 h 1328023"/>
              <a:gd name="connsiteX5" fmla="*/ 4791857 w 5013199"/>
              <a:gd name="connsiteY5" fmla="*/ 0 h 1328023"/>
              <a:gd name="connsiteX6" fmla="*/ 5013199 w 5013199"/>
              <a:gd name="connsiteY6" fmla="*/ 221342 h 1328023"/>
              <a:gd name="connsiteX7" fmla="*/ 5013199 w 5013199"/>
              <a:gd name="connsiteY7" fmla="*/ 774680 h 1328023"/>
              <a:gd name="connsiteX8" fmla="*/ 5013199 w 5013199"/>
              <a:gd name="connsiteY8" fmla="*/ 774680 h 1328023"/>
              <a:gd name="connsiteX9" fmla="*/ 5013199 w 5013199"/>
              <a:gd name="connsiteY9" fmla="*/ 1106686 h 1328023"/>
              <a:gd name="connsiteX10" fmla="*/ 5013199 w 5013199"/>
              <a:gd name="connsiteY10" fmla="*/ 1106681 h 1328023"/>
              <a:gd name="connsiteX11" fmla="*/ 4791857 w 5013199"/>
              <a:gd name="connsiteY11" fmla="*/ 1328023 h 1328023"/>
              <a:gd name="connsiteX12" fmla="*/ 2088833 w 5013199"/>
              <a:gd name="connsiteY12" fmla="*/ 1328023 h 1328023"/>
              <a:gd name="connsiteX13" fmla="*/ 835533 w 5013199"/>
              <a:gd name="connsiteY13" fmla="*/ 1328023 h 1328023"/>
              <a:gd name="connsiteX14" fmla="*/ 835533 w 5013199"/>
              <a:gd name="connsiteY14" fmla="*/ 1328023 h 1328023"/>
              <a:gd name="connsiteX15" fmla="*/ 221342 w 5013199"/>
              <a:gd name="connsiteY15" fmla="*/ 1328023 h 1328023"/>
              <a:gd name="connsiteX16" fmla="*/ 0 w 5013199"/>
              <a:gd name="connsiteY16" fmla="*/ 1106681 h 1328023"/>
              <a:gd name="connsiteX17" fmla="*/ 0 w 5013199"/>
              <a:gd name="connsiteY17" fmla="*/ 1106686 h 1328023"/>
              <a:gd name="connsiteX18" fmla="*/ -504629 w 5013199"/>
              <a:gd name="connsiteY18" fmla="*/ 1143680 h 1328023"/>
              <a:gd name="connsiteX19" fmla="*/ 0 w 5013199"/>
              <a:gd name="connsiteY19" fmla="*/ 774680 h 1328023"/>
              <a:gd name="connsiteX20" fmla="*/ 0 w 5013199"/>
              <a:gd name="connsiteY20" fmla="*/ 221342 h 1328023"/>
              <a:gd name="connsiteX0" fmla="*/ 0 w 5013199"/>
              <a:gd name="connsiteY0" fmla="*/ 221342 h 1328023"/>
              <a:gd name="connsiteX1" fmla="*/ 221342 w 5013199"/>
              <a:gd name="connsiteY1" fmla="*/ 0 h 1328023"/>
              <a:gd name="connsiteX2" fmla="*/ 835533 w 5013199"/>
              <a:gd name="connsiteY2" fmla="*/ 0 h 1328023"/>
              <a:gd name="connsiteX3" fmla="*/ 835533 w 5013199"/>
              <a:gd name="connsiteY3" fmla="*/ 0 h 1328023"/>
              <a:gd name="connsiteX4" fmla="*/ 2088833 w 5013199"/>
              <a:gd name="connsiteY4" fmla="*/ 0 h 1328023"/>
              <a:gd name="connsiteX5" fmla="*/ 4791857 w 5013199"/>
              <a:gd name="connsiteY5" fmla="*/ 0 h 1328023"/>
              <a:gd name="connsiteX6" fmla="*/ 5013199 w 5013199"/>
              <a:gd name="connsiteY6" fmla="*/ 221342 h 1328023"/>
              <a:gd name="connsiteX7" fmla="*/ 5013199 w 5013199"/>
              <a:gd name="connsiteY7" fmla="*/ 774680 h 1328023"/>
              <a:gd name="connsiteX8" fmla="*/ 5013199 w 5013199"/>
              <a:gd name="connsiteY8" fmla="*/ 774680 h 1328023"/>
              <a:gd name="connsiteX9" fmla="*/ 5013199 w 5013199"/>
              <a:gd name="connsiteY9" fmla="*/ 1106686 h 1328023"/>
              <a:gd name="connsiteX10" fmla="*/ 5013199 w 5013199"/>
              <a:gd name="connsiteY10" fmla="*/ 1106681 h 1328023"/>
              <a:gd name="connsiteX11" fmla="*/ 4791857 w 5013199"/>
              <a:gd name="connsiteY11" fmla="*/ 1328023 h 1328023"/>
              <a:gd name="connsiteX12" fmla="*/ 2088833 w 5013199"/>
              <a:gd name="connsiteY12" fmla="*/ 1328023 h 1328023"/>
              <a:gd name="connsiteX13" fmla="*/ 835533 w 5013199"/>
              <a:gd name="connsiteY13" fmla="*/ 1328023 h 1328023"/>
              <a:gd name="connsiteX14" fmla="*/ 835533 w 5013199"/>
              <a:gd name="connsiteY14" fmla="*/ 1328023 h 1328023"/>
              <a:gd name="connsiteX15" fmla="*/ 221342 w 5013199"/>
              <a:gd name="connsiteY15" fmla="*/ 1328023 h 1328023"/>
              <a:gd name="connsiteX16" fmla="*/ 0 w 5013199"/>
              <a:gd name="connsiteY16" fmla="*/ 1106681 h 1328023"/>
              <a:gd name="connsiteX17" fmla="*/ 0 w 5013199"/>
              <a:gd name="connsiteY17" fmla="*/ 1106686 h 1328023"/>
              <a:gd name="connsiteX18" fmla="*/ 0 w 5013199"/>
              <a:gd name="connsiteY18" fmla="*/ 774680 h 1328023"/>
              <a:gd name="connsiteX19" fmla="*/ 0 w 5013199"/>
              <a:gd name="connsiteY19" fmla="*/ 221342 h 132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13199" h="1328023">
                <a:moveTo>
                  <a:pt x="0" y="221342"/>
                </a:moveTo>
                <a:cubicBezTo>
                  <a:pt x="0" y="99098"/>
                  <a:pt x="99098" y="0"/>
                  <a:pt x="221342" y="0"/>
                </a:cubicBezTo>
                <a:lnTo>
                  <a:pt x="835533" y="0"/>
                </a:lnTo>
                <a:lnTo>
                  <a:pt x="835533" y="0"/>
                </a:lnTo>
                <a:lnTo>
                  <a:pt x="2088833" y="0"/>
                </a:lnTo>
                <a:lnTo>
                  <a:pt x="4791857" y="0"/>
                </a:lnTo>
                <a:cubicBezTo>
                  <a:pt x="4914101" y="0"/>
                  <a:pt x="5013199" y="99098"/>
                  <a:pt x="5013199" y="221342"/>
                </a:cubicBezTo>
                <a:lnTo>
                  <a:pt x="5013199" y="774680"/>
                </a:lnTo>
                <a:lnTo>
                  <a:pt x="5013199" y="774680"/>
                </a:lnTo>
                <a:lnTo>
                  <a:pt x="5013199" y="1106686"/>
                </a:lnTo>
                <a:lnTo>
                  <a:pt x="5013199" y="1106681"/>
                </a:lnTo>
                <a:cubicBezTo>
                  <a:pt x="5013199" y="1228925"/>
                  <a:pt x="4914101" y="1328023"/>
                  <a:pt x="4791857" y="1328023"/>
                </a:cubicBezTo>
                <a:lnTo>
                  <a:pt x="2088833" y="1328023"/>
                </a:lnTo>
                <a:lnTo>
                  <a:pt x="835533" y="1328023"/>
                </a:lnTo>
                <a:lnTo>
                  <a:pt x="835533" y="1328023"/>
                </a:lnTo>
                <a:lnTo>
                  <a:pt x="221342" y="1328023"/>
                </a:lnTo>
                <a:cubicBezTo>
                  <a:pt x="99098" y="1328023"/>
                  <a:pt x="0" y="1228925"/>
                  <a:pt x="0" y="1106681"/>
                </a:cubicBezTo>
                <a:lnTo>
                  <a:pt x="0" y="1106686"/>
                </a:lnTo>
                <a:lnTo>
                  <a:pt x="0" y="774680"/>
                </a:lnTo>
                <a:lnTo>
                  <a:pt x="0" y="22134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Melnik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key is in the map, otherwise there will be a runtime error in the second case</a:t>
            </a:r>
            <a:endParaRPr lang="en-US" sz="2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62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76000" y="983404"/>
            <a:ext cx="10170000" cy="5624713"/>
          </a:xfrm>
        </p:spPr>
        <p:txBody>
          <a:bodyPr>
            <a:normAutofit/>
          </a:bodyPr>
          <a:lstStyle/>
          <a:p>
            <a:r>
              <a:rPr lang="en-US" sz="3200" dirty="0"/>
              <a:t>Similar to map, but only stores keys, without values</a:t>
            </a:r>
          </a:p>
          <a:p>
            <a:pPr marL="989982" lvl="2" indent="-456915"/>
            <a:r>
              <a:rPr lang="en-US" sz="3000" dirty="0"/>
              <a:t>Single type parameter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set&lt;K&gt;</a:t>
            </a:r>
            <a:r>
              <a:rPr lang="en-US" sz="3000" dirty="0"/>
              <a:t>, no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989982" lvl="2" indent="-456915"/>
            <a:r>
              <a:rPr lang="en-US" sz="3000" dirty="0"/>
              <a:t>Useful for removing duplicates</a:t>
            </a:r>
          </a:p>
          <a:p>
            <a:pPr marL="0" lvl="1" indent="0">
              <a:spcBef>
                <a:spcPts val="4800"/>
              </a:spcBef>
              <a:spcAft>
                <a:spcPts val="4800"/>
              </a:spcAft>
              <a:buNone/>
            </a:pPr>
            <a:endParaRPr lang="en-US" dirty="0"/>
          </a:p>
          <a:p>
            <a:pPr marL="456915" lvl="1" indent="-456915"/>
            <a:r>
              <a:rPr lang="en-US" sz="3200" dirty="0"/>
              <a:t>Search, insertion, and deletion work the same as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sz="3000" dirty="0"/>
              <a:t> returns iterator to key,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if not found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inserts if there is no such key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6000" y="2934380"/>
            <a:ext cx="9489056" cy="1667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set&lt;int&gt; nums { 4, 1, 4, 0, 6, 9, 1, 8, 6, 2, 3, 5, 6, 7 };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n : </a:t>
            </a:r>
            <a:r>
              <a:rPr lang="en-US" sz="2200" b="1" dirty="0" err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ct val="107000"/>
              </a:lnSpc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cout &lt;&lt; n &lt;&lt; " ";</a:t>
            </a:r>
          </a:p>
          <a:p>
            <a:pPr lvl="0">
              <a:lnSpc>
                <a:spcPct val="107000"/>
              </a:lnSpc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</a:t>
            </a:r>
            <a:endParaRPr lang="bg-BG" sz="2200" b="1" i="1" dirty="0">
              <a:solidFill>
                <a:schemeClr val="accent2"/>
              </a:solidFill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7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32479"/>
          </a:xfrm>
        </p:spPr>
        <p:txBody>
          <a:bodyPr>
            <a:noAutofit/>
          </a:bodyPr>
          <a:lstStyle/>
          <a:p>
            <a:r>
              <a:rPr lang="en-US" sz="3400" dirty="0"/>
              <a:t>Same names but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unordered_</a:t>
            </a:r>
            <a:r>
              <a:rPr lang="en-US" sz="3400" dirty="0"/>
              <a:t> prefix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unordered_map</a:t>
            </a:r>
            <a:endParaRPr lang="en-US" sz="3200" noProof="1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unordered_set</a:t>
            </a:r>
            <a:endParaRPr lang="en-US" sz="3200" dirty="0"/>
          </a:p>
          <a:p>
            <a:r>
              <a:rPr lang="en-US" sz="3400" dirty="0"/>
              <a:t>Same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endParaRPr lang="en-US" sz="3400" b="1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erase()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400" dirty="0"/>
              <a:t>Faster </a:t>
            </a:r>
            <a:r>
              <a:rPr lang="en-US" sz="3400" i="1" dirty="0"/>
              <a:t>(usually)</a:t>
            </a:r>
            <a:r>
              <a:rPr lang="en-US" sz="3400" dirty="0"/>
              <a:t> – operations are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sz="3400" dirty="0"/>
              <a:t> instead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</a:p>
          <a:p>
            <a:r>
              <a:rPr lang="en-US" sz="3400" dirty="0"/>
              <a:t>Elements are NOT ordered in any 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Associative Containers</a:t>
            </a:r>
          </a:p>
        </p:txBody>
      </p:sp>
    </p:spTree>
    <p:extLst>
      <p:ext uri="{BB962C8B-B14F-4D97-AF65-F5344CB8AC3E}">
        <p14:creationId xmlns:p14="http://schemas.microsoft.com/office/powerpoint/2010/main" val="38845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std::unordered_map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638" y="1206993"/>
            <a:ext cx="10260000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Same </a:t>
            </a:r>
            <a:r>
              <a:rPr lang="en-US" sz="3200" b="1" dirty="0"/>
              <a:t>operations</a:t>
            </a:r>
            <a:r>
              <a:rPr lang="en-US" sz="3200" dirty="0"/>
              <a:t>, </a:t>
            </a:r>
            <a:r>
              <a:rPr lang="en-US" sz="3200" b="1" dirty="0"/>
              <a:t>methods</a:t>
            </a:r>
            <a:r>
              <a:rPr lang="en-US" sz="3200" dirty="0"/>
              <a:t>, </a:t>
            </a:r>
            <a:r>
              <a:rPr lang="en-US" sz="3200" b="1" dirty="0"/>
              <a:t>initialization</a:t>
            </a:r>
            <a:r>
              <a:rPr lang="en-US" sz="3200" dirty="0"/>
              <a:t>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</a:p>
          <a:p>
            <a:pPr marL="0" indent="0">
              <a:spcBef>
                <a:spcPts val="7200"/>
              </a:spcBef>
              <a:spcAft>
                <a:spcPts val="7200"/>
              </a:spcAft>
              <a:buNone/>
            </a:pPr>
            <a:endParaRPr lang="bg-BG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1000" y="2034000"/>
            <a:ext cx="9385539" cy="29647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unordered_map&lt;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string,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cities =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pair&lt;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string, int&gt; {"Gabrovo",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58950}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lvl="0">
              <a:lnSpc>
                <a:spcPct val="107000"/>
              </a:lnSpc>
            </a:pP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cities.insert(pair&lt;string, int&gt; {"Sofia", 58950}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cities["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385; </a:t>
            </a:r>
          </a:p>
          <a:p>
            <a:pPr lvl="0">
              <a:lnSpc>
                <a:spcPct val="107000"/>
              </a:lnSpc>
            </a:pP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cities.erase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("Gabrovo");</a:t>
            </a:r>
          </a:p>
        </p:txBody>
      </p:sp>
    </p:spTree>
    <p:extLst>
      <p:ext uri="{BB962C8B-B14F-4D97-AF65-F5344CB8AC3E}">
        <p14:creationId xmlns:p14="http://schemas.microsoft.com/office/powerpoint/2010/main" val="40651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std::unordered_map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638" y="1206993"/>
            <a:ext cx="10260000" cy="5276048"/>
          </a:xfrm>
        </p:spPr>
        <p:txBody>
          <a:bodyPr>
            <a:normAutofit/>
          </a:bodyPr>
          <a:lstStyle/>
          <a:p>
            <a:r>
              <a:rPr lang="en-US" sz="3200" dirty="0"/>
              <a:t>Iteration order is </a:t>
            </a:r>
            <a:r>
              <a:rPr lang="en-US" sz="3200" b="1" dirty="0"/>
              <a:t>not defined </a:t>
            </a:r>
            <a:r>
              <a:rPr lang="en-US" sz="3200" dirty="0"/>
              <a:t>(random)</a:t>
            </a:r>
          </a:p>
          <a:p>
            <a:r>
              <a:rPr lang="en-US" sz="3200" b="1" dirty="0"/>
              <a:t>Same syntax</a:t>
            </a:r>
            <a:endParaRPr lang="bg-BG" sz="32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54072" y="2709000"/>
            <a:ext cx="9163132" cy="3460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(auto 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cities.begin(); i != cities.end(); i++)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cout &lt;&lt; i-&gt;first &lt;&lt; " " &lt;&lt; i-&gt;second &lt;&lt; endl;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pair&lt;string, int&gt; element : cityPopulations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cout &lt;&lt; element.first &lt;&lt; " " &lt;&lt; element.second &lt;&lt; endl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3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#cpp-advanced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std::unordered_set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0527" y="1149399"/>
            <a:ext cx="10260000" cy="5641967"/>
          </a:xfrm>
        </p:spPr>
        <p:txBody>
          <a:bodyPr>
            <a:noAutofit/>
          </a:bodyPr>
          <a:lstStyle/>
          <a:p>
            <a:r>
              <a:rPr lang="en-US" sz="3200" dirty="0"/>
              <a:t>Same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/>
              <a:t>, but no order for the keys</a:t>
            </a:r>
          </a:p>
          <a:p>
            <a:pPr marL="0" indent="0">
              <a:spcBef>
                <a:spcPts val="6600"/>
              </a:spcBef>
              <a:spcAft>
                <a:spcPts val="7800"/>
              </a:spcAft>
              <a:buNone/>
            </a:pPr>
            <a:endParaRPr lang="en-US" sz="3200" dirty="0"/>
          </a:p>
          <a:p>
            <a:pPr marL="989982" lvl="2" indent="-456915"/>
            <a:r>
              <a:rPr lang="en-US" sz="3000" dirty="0"/>
              <a:t>Single type parameter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set&lt;K&gt;</a:t>
            </a:r>
            <a:r>
              <a:rPr lang="en-US" sz="3000" dirty="0"/>
              <a:t>, no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3200" dirty="0"/>
              <a:t>Useful when existence of elements needs to be checked</a:t>
            </a:r>
          </a:p>
          <a:p>
            <a:pPr lvl="1"/>
            <a:r>
              <a:rPr lang="en-US" sz="3000" dirty="0"/>
              <a:t>cases when no order information is needed</a:t>
            </a:r>
          </a:p>
          <a:p>
            <a:pPr lvl="1"/>
            <a:r>
              <a:rPr lang="en-US" sz="3000" dirty="0"/>
              <a:t>cases where output order will not match "natural" order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06000" y="1776411"/>
            <a:ext cx="9575323" cy="21939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unordered_set&lt;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nums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4, 1, 4, 0, 6, 9, 1, 8, 6, 2, 3, 5, 6, 7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n : nums) { cout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n &lt;&lt; " "; }</a:t>
            </a:r>
          </a:p>
          <a:p>
            <a:pPr lvl="0">
              <a:lnSpc>
                <a:spcPct val="107000"/>
              </a:lnSpc>
            </a:pP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 0 1 2 3 4 5 6 7 8 9, but the order is unknown</a:t>
            </a:r>
          </a:p>
        </p:txBody>
      </p:sp>
    </p:spTree>
    <p:extLst>
      <p:ext uri="{BB962C8B-B14F-4D97-AF65-F5344CB8AC3E}">
        <p14:creationId xmlns:p14="http://schemas.microsoft.com/office/powerpoint/2010/main" val="4193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case is keeping multiple values having the same key</a:t>
            </a:r>
          </a:p>
          <a:p>
            <a:r>
              <a:rPr lang="en-US" dirty="0"/>
              <a:t>One approach is a map of vectors (or other linear container)</a:t>
            </a:r>
          </a:p>
          <a:p>
            <a:pPr lvl="1"/>
            <a:r>
              <a:rPr lang="en-US" dirty="0"/>
              <a:t>The key points to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vector</a:t>
            </a:r>
            <a:r>
              <a:rPr lang="en-US" dirty="0"/>
              <a:t>/… of items,</a:t>
            </a:r>
            <a:br>
              <a:rPr lang="en-US" dirty="0"/>
            </a:br>
            <a:r>
              <a:rPr lang="en-US" dirty="0"/>
              <a:t>e. 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map&lt;string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vector&lt;int&gt; &gt; studentGrades</a:t>
            </a:r>
            <a:r>
              <a:rPr lang="en-US" dirty="0"/>
              <a:t>;</a:t>
            </a:r>
          </a:p>
          <a:p>
            <a:r>
              <a:rPr lang="en-US" dirty="0"/>
              <a:t>Another approach (less common) –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multimap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 duplicate keys &amp; have operations for multiple equal keys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Values with Same Key</a:t>
            </a:r>
          </a:p>
        </p:txBody>
      </p:sp>
    </p:spTree>
    <p:extLst>
      <p:ext uri="{BB962C8B-B14F-4D97-AF65-F5344CB8AC3E}">
        <p14:creationId xmlns:p14="http://schemas.microsoft.com/office/powerpoint/2010/main" val="41985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Sorting, Searching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STL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39" y="1268504"/>
            <a:ext cx="2479750" cy="25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STL Provides common Computer Science algorithms</a:t>
            </a:r>
          </a:p>
          <a:p>
            <a:r>
              <a:rPr lang="en-US" sz="3400" dirty="0"/>
              <a:t>Iterators define </a:t>
            </a:r>
            <a:r>
              <a:rPr lang="en-US" sz="3400" b="1" dirty="0"/>
              <a:t>where to act </a:t>
            </a:r>
            <a:r>
              <a:rPr lang="en-US" sz="3400" dirty="0"/>
              <a:t>(from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sz="3400" dirty="0"/>
              <a:t>)</a:t>
            </a:r>
          </a:p>
          <a:p>
            <a:r>
              <a:rPr lang="en-US" sz="3400" noProof="1"/>
              <a:t>Functors</a:t>
            </a:r>
            <a:r>
              <a:rPr lang="en-US" sz="3400" dirty="0"/>
              <a:t> define </a:t>
            </a:r>
            <a:r>
              <a:rPr lang="en-US" sz="3400" b="1" dirty="0"/>
              <a:t>how to act </a:t>
            </a:r>
            <a:r>
              <a:rPr lang="en-US" sz="3400" dirty="0"/>
              <a:t>(how to </a:t>
            </a:r>
            <a:r>
              <a:rPr lang="en-US" sz="3400" b="1" dirty="0">
                <a:solidFill>
                  <a:schemeClr val="bg1"/>
                </a:solidFill>
              </a:rPr>
              <a:t>compare values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36935" y="3519000"/>
            <a:ext cx="10925029" cy="3004370"/>
            <a:chOff x="652255" y="3270281"/>
            <a:chExt cx="10925029" cy="3004370"/>
          </a:xfrm>
        </p:grpSpPr>
        <p:sp>
          <p:nvSpPr>
            <p:cNvPr id="5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60773" y="3434305"/>
              <a:ext cx="2590621" cy="1180651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Containers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vector</a:t>
              </a:r>
              <a:r>
                <a:rPr lang="en-US" sz="2400" b="1" dirty="0">
                  <a:solidFill>
                    <a:schemeClr val="tx1"/>
                  </a:solidFill>
                </a:rPr>
                <a:t>, </a:t>
              </a: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list</a:t>
              </a:r>
              <a:r>
                <a:rPr lang="en-US" sz="2400" b="1" dirty="0">
                  <a:solidFill>
                    <a:schemeClr val="tx1"/>
                  </a:solidFill>
                </a:rPr>
                <a:t>, </a:t>
              </a: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map</a:t>
              </a:r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bg-BG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4341000" y="5094000"/>
              <a:ext cx="3915000" cy="113383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</a:rPr>
                <a:t>Functors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predicates, negators, …</a:t>
              </a:r>
              <a:endParaRPr lang="bg-BG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4341000" y="3270281"/>
              <a:ext cx="3915000" cy="1344675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Iterators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input, output, forward, bidirectional, random access</a:t>
              </a:r>
              <a:endParaRPr lang="bg-BG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8986663" y="3759938"/>
              <a:ext cx="2590621" cy="2009061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</a:rPr>
                <a:t>Algorithms</a:t>
              </a:r>
            </a:p>
            <a:p>
              <a:pPr algn="ctr"/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</a:rPr>
                <a:t>sort()</a:t>
              </a:r>
              <a:r>
                <a:rPr lang="en-US" sz="2400" b="1" noProof="1">
                  <a:solidFill>
                    <a:schemeClr val="tx1"/>
                  </a:solidFill>
                </a:rPr>
                <a:t>,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</a:rPr>
                <a:t>copy()</a:t>
              </a:r>
              <a:r>
                <a:rPr lang="en-US" sz="2400" b="1" noProof="1">
                  <a:solidFill>
                    <a:schemeClr val="tx1"/>
                  </a:solidFill>
                </a:rPr>
                <a:t>,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</a:rPr>
                <a:t>find()</a:t>
              </a:r>
              <a:r>
                <a:rPr lang="en-US" sz="2400" b="1" noProof="1">
                  <a:solidFill>
                    <a:schemeClr val="tx1"/>
                  </a:solidFill>
                </a:rPr>
                <a:t>,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</a:rPr>
                <a:t>max()</a:t>
              </a:r>
              <a:r>
                <a:rPr lang="en-US" sz="2400" b="1" noProof="1">
                  <a:solidFill>
                    <a:schemeClr val="tx1"/>
                  </a:solidFill>
                </a:rPr>
                <a:t>,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</a:rPr>
                <a:t>binary_search()</a:t>
              </a:r>
              <a:r>
                <a:rPr lang="en-US" sz="2400" b="1" noProof="1">
                  <a:solidFill>
                    <a:schemeClr val="tx1"/>
                  </a:solidFill>
                </a:rPr>
                <a:t>, …</a:t>
              </a:r>
            </a:p>
          </p:txBody>
        </p:sp>
        <p:sp>
          <p:nvSpPr>
            <p:cNvPr id="9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52255" y="5094000"/>
              <a:ext cx="2590621" cy="1180651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</a:rPr>
                <a:t>Adaptors</a:t>
              </a:r>
            </a:p>
            <a:p>
              <a:pPr algn="ctr"/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</a:rPr>
                <a:t>stack</a:t>
              </a:r>
              <a:r>
                <a:rPr lang="en-US" sz="2400" b="1" noProof="1">
                  <a:solidFill>
                    <a:schemeClr val="tx1"/>
                  </a:solidFill>
                </a:rPr>
                <a:t>,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</a:rPr>
                <a:t>queue</a:t>
              </a:r>
              <a:r>
                <a:rPr lang="en-US" sz="2400" b="1" noProof="1">
                  <a:solidFill>
                    <a:schemeClr val="tx1"/>
                  </a:solidFill>
                </a:rPr>
                <a:t>,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</a:rPr>
                <a:t>priority_queue</a:t>
              </a:r>
            </a:p>
          </p:txBody>
        </p: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V="1">
              <a:off x="3242876" y="5711245"/>
              <a:ext cx="1098124" cy="234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6" idx="1"/>
            </p:cNvCxnSpPr>
            <p:nvPr/>
          </p:nvCxnSpPr>
          <p:spPr>
            <a:xfrm>
              <a:off x="3251394" y="4024631"/>
              <a:ext cx="1089606" cy="16362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 flipH="1">
              <a:off x="3251394" y="3844651"/>
              <a:ext cx="1089606" cy="820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3"/>
              <a:endCxn id="8" idx="1"/>
            </p:cNvCxnSpPr>
            <p:nvPr/>
          </p:nvCxnSpPr>
          <p:spPr>
            <a:xfrm>
              <a:off x="8256000" y="3942619"/>
              <a:ext cx="730663" cy="8218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V="1">
              <a:off x="8256000" y="4793200"/>
              <a:ext cx="730663" cy="896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Normal arrays can also be used in </a:t>
            </a:r>
            <a:r>
              <a:rPr lang="en-US" sz="3400" b="1" dirty="0"/>
              <a:t>STL algorithms</a:t>
            </a:r>
          </a:p>
          <a:p>
            <a:pPr lvl="1"/>
            <a:r>
              <a:rPr lang="en-US" sz="3200" dirty="0"/>
              <a:t>The array's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/>
              <a:t> acts as its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iterator </a:t>
            </a:r>
          </a:p>
          <a:p>
            <a:pPr lvl="1"/>
            <a:r>
              <a:rPr lang="en-US" sz="3200" dirty="0"/>
              <a:t>Array iterators are random-access iterators</a:t>
            </a:r>
          </a:p>
          <a:p>
            <a:pPr lvl="1"/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array name</a:t>
            </a:r>
            <a:r>
              <a:rPr lang="en-US" sz="3200" dirty="0">
                <a:solidFill>
                  <a:schemeClr val="bg1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array size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iterator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Iterators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724" y="4239000"/>
            <a:ext cx="11719451" cy="16011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{ "whales", "cats", "dogs", "fish" };</a:t>
            </a:r>
            <a:endParaRPr lang="bg-BG" sz="28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begin = 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end = 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+ 4;</a:t>
            </a:r>
            <a:endParaRPr lang="bg-BG" sz="28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5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::sort(begin, end)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Sorts the range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begin, end)</a:t>
            </a:r>
            <a:r>
              <a:rPr lang="en-US" sz="3200" dirty="0"/>
              <a:t>, data must have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operator&lt;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Requires random-access iterators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deque</a:t>
            </a:r>
            <a:r>
              <a:rPr lang="en-US" sz="3200" dirty="0"/>
              <a:t>)</a:t>
            </a:r>
          </a:p>
          <a:p>
            <a:pPr marL="0" indent="0">
              <a:spcBef>
                <a:spcPts val="6000"/>
              </a:spcBef>
              <a:spcAft>
                <a:spcPts val="6000"/>
              </a:spcAft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::greater&lt;T&gt;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parameter for descending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Array-Like Containers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6044626"/>
            <a:ext cx="9837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sort(numsVect.begin(), numsVect.end(), </a:t>
            </a:r>
            <a:r>
              <a:rPr lang="en-US" sz="2400" b="1" noProof="1">
                <a:latin typeface="Consolas" pitchFamily="49" charset="0"/>
                <a:cs typeface="Times New Roman" panose="02020603050405020304" pitchFamily="18" charset="0"/>
              </a:rPr>
              <a:t>greater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noProof="1">
                <a:latin typeface="Consolas" pitchFamily="49" charset="0"/>
                <a:cs typeface="Times New Roman" panose="02020603050405020304" pitchFamily="18" charset="0"/>
              </a:rPr>
              <a:t>int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&gt;());</a:t>
            </a:r>
            <a:endParaRPr lang="en-US" sz="4000" b="1" noProof="1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535" y="3340201"/>
            <a:ext cx="9822065" cy="17987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n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umsVect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61, 41, 231, 764, 45 }; sort(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numsVect.begin(), numsVect.end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{ "whales", "cats", "dogs", "fish" };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sort(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+ 4);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not random-access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::sort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requires random-access iterators</a:t>
            </a:r>
          </a:p>
          <a:p>
            <a:pPr>
              <a:buClr>
                <a:schemeClr val="tx1"/>
              </a:buClr>
            </a:pPr>
            <a:r>
              <a:rPr lang="en-US" dirty="0"/>
              <a:t>Lists have their own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dirty="0"/>
              <a:t> version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Called directly on a list, i.e.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someList.sort();</a:t>
            </a:r>
          </a:p>
          <a:p>
            <a:pPr marL="442912" lvl="1" indent="0">
              <a:spcBef>
                <a:spcPts val="1800"/>
              </a:spcBef>
              <a:spcAft>
                <a:spcPts val="18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List sort can also be told to sort from greater to lesser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Linked-Lists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3950546"/>
            <a:ext cx="7110000" cy="100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int&gt; nums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61, 41, 231, 764, 45 };</a:t>
            </a:r>
          </a:p>
          <a:p>
            <a:pPr>
              <a:lnSpc>
                <a:spcPct val="107000"/>
              </a:lnSpc>
            </a:pP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nums.sort();</a:t>
            </a:r>
            <a:endParaRPr lang="en-US" sz="4000" b="1" noProof="1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000" y="5724000"/>
            <a:ext cx="5517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nums.sort(std::greater&lt;int&gt;());</a:t>
            </a:r>
            <a:endParaRPr lang="en-US" sz="4000" b="1" noProof="1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9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::find(begin, end, value)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Returns iterator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if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isn't found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searching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/array, can subtract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get index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– </a:t>
            </a:r>
            <a:r>
              <a:rPr lang="en-US" sz="4000" dirty="0"/>
              <a:t>Find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4014000"/>
            <a:ext cx="11430000" cy="25891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 { 61, 41, 231, 764, 45 };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it = find(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nums.begin(), nums.end(),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(it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nums.end())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"found " &lt;&lt; *it &lt;&lt; " at " &lt;&lt; it -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nums.begin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endParaRPr lang="bg-BG" sz="24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"not found" &lt;&lt; endl; }</a:t>
            </a:r>
          </a:p>
        </p:txBody>
      </p:sp>
    </p:spTree>
    <p:extLst>
      <p:ext uri="{BB962C8B-B14F-4D97-AF65-F5344CB8AC3E}">
        <p14:creationId xmlns:p14="http://schemas.microsoft.com/office/powerpoint/2010/main" val="20915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std::min_element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(begin, end)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Searches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[begin, end)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for the minimum element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Returns iterator if range is not empty,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 otherwise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Data must have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operator&lt;</a:t>
            </a:r>
          </a:p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std::max_element</a:t>
            </a:r>
            <a:r>
              <a:rPr lang="en-US" sz="3400" noProof="1"/>
              <a:t> </a:t>
            </a:r>
            <a:r>
              <a:rPr lang="en-US" sz="3400" dirty="0"/>
              <a:t>does the same for the maximum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– </a:t>
            </a:r>
            <a:r>
              <a:rPr lang="en-US" sz="4000" noProof="1"/>
              <a:t>min_element</a:t>
            </a:r>
            <a:r>
              <a:rPr lang="en-US" noProof="1"/>
              <a:t> &amp; </a:t>
            </a:r>
            <a:r>
              <a:rPr lang="en-US" sz="4000" noProof="1"/>
              <a:t>max_element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4869000"/>
            <a:ext cx="11811196" cy="1481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6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int&gt;</a:t>
            </a:r>
            <a:r>
              <a:rPr lang="en-US" sz="26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nums { 61, 41, 231, 764, 45 };</a:t>
            </a:r>
          </a:p>
          <a:p>
            <a:pPr>
              <a:lnSpc>
                <a:spcPct val="107000"/>
              </a:lnSpc>
            </a:pP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&lt;&lt; *min_element(</a:t>
            </a:r>
            <a:r>
              <a:rPr lang="en-US" sz="2600" b="1" noProof="1">
                <a:latin typeface="Consolas" pitchFamily="49" charset="0"/>
                <a:cs typeface="Times New Roman" panose="02020603050405020304" pitchFamily="18" charset="0"/>
              </a:rPr>
              <a:t>nums</a:t>
            </a: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b="1" noProof="1">
                <a:latin typeface="Consolas" pitchFamily="49" charset="0"/>
                <a:cs typeface="Times New Roman" panose="02020603050405020304" pitchFamily="18" charset="0"/>
              </a:rPr>
              <a:t>begin</a:t>
            </a: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600" b="1" noProof="1">
                <a:latin typeface="Consolas" pitchFamily="49" charset="0"/>
                <a:cs typeface="Times New Roman" panose="02020603050405020304" pitchFamily="18" charset="0"/>
              </a:rPr>
              <a:t>nums</a:t>
            </a: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b="1" noProof="1">
                <a:latin typeface="Consolas" pitchFamily="49" charset="0"/>
                <a:cs typeface="Times New Roman" panose="02020603050405020304" pitchFamily="18" charset="0"/>
              </a:rPr>
              <a:t>end</a:t>
            </a: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&lt;&lt; endl</a:t>
            </a:r>
            <a:r>
              <a:rPr lang="en-US" sz="26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600" b="1" i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accent2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41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&lt;&lt; *max_element(</a:t>
            </a:r>
            <a:r>
              <a:rPr lang="en-US" sz="2600" b="1" noProof="1">
                <a:latin typeface="Consolas" pitchFamily="49" charset="0"/>
                <a:cs typeface="Times New Roman" panose="02020603050405020304" pitchFamily="18" charset="0"/>
              </a:rPr>
              <a:t>nums</a:t>
            </a: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b="1" noProof="1">
                <a:latin typeface="Consolas" pitchFamily="49" charset="0"/>
                <a:cs typeface="Times New Roman" panose="02020603050405020304" pitchFamily="18" charset="0"/>
              </a:rPr>
              <a:t>begin</a:t>
            </a: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600" b="1" noProof="1">
                <a:latin typeface="Consolas" pitchFamily="49" charset="0"/>
                <a:cs typeface="Times New Roman" panose="02020603050405020304" pitchFamily="18" charset="0"/>
              </a:rPr>
              <a:t>nums</a:t>
            </a: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b="1" noProof="1">
                <a:latin typeface="Consolas" pitchFamily="49" charset="0"/>
                <a:cs typeface="Times New Roman" panose="02020603050405020304" pitchFamily="18" charset="0"/>
              </a:rPr>
              <a:t>end</a:t>
            </a:r>
            <a:r>
              <a:rPr lang="en-US" sz="26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&lt;&lt; endl</a:t>
            </a:r>
            <a:r>
              <a:rPr lang="en-US" sz="26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600" b="1" i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accent2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764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4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std::lower_bound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(begin, end, value)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be sorted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where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is, if it exists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[begin, end)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where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should be if it doesn't exist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Fast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  <a:r>
              <a:rPr lang="en-US" dirty="0"/>
              <a:t>, vs.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</a:p>
          <a:p>
            <a:pPr>
              <a:buClr>
                <a:schemeClr val="tx1"/>
              </a:buClr>
            </a:pPr>
            <a:r>
              <a:rPr lang="en-US" dirty="0"/>
              <a:t>There are many other algorithms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upper_bound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random_shuffle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28400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769234" cy="5207396"/>
          </a:xfrm>
        </p:spPr>
        <p:txBody>
          <a:bodyPr/>
          <a:lstStyle/>
          <a:p>
            <a:pPr marL="742950" indent="-742950"/>
            <a:r>
              <a:rPr lang="en-US" dirty="0">
                <a:latin typeface="+mj-lt"/>
              </a:rPr>
              <a:t>Key-Value Containers</a:t>
            </a:r>
            <a:endParaRPr lang="bg-BG" dirty="0">
              <a:latin typeface="+mj-lt"/>
            </a:endParaRPr>
          </a:p>
          <a:p>
            <a:pPr marL="742950" indent="-742950">
              <a:lnSpc>
                <a:spcPts val="4000"/>
              </a:lnSpc>
              <a:buClr>
                <a:schemeClr val="tx1"/>
              </a:buClr>
            </a:pPr>
            <a:r>
              <a:rPr lang="en-US" dirty="0">
                <a:latin typeface="+mj-lt"/>
              </a:rPr>
              <a:t>Associative Containers</a:t>
            </a:r>
          </a:p>
          <a:p>
            <a:pPr marL="1032183" lvl="1" indent="-74295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latin typeface="+mj-lt"/>
              </a:rPr>
              <a:t>Ordered</a:t>
            </a:r>
            <a:r>
              <a:rPr lang="en-US" dirty="0">
                <a:latin typeface="+mj-lt"/>
              </a:rPr>
              <a:t> -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map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set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1032183" lvl="1" indent="-742950">
              <a:lnSpc>
                <a:spcPts val="4000"/>
              </a:lnSpc>
              <a:buClr>
                <a:schemeClr val="tx1"/>
              </a:buClr>
            </a:pPr>
            <a:r>
              <a:rPr lang="en-US" b="1" noProof="1">
                <a:latin typeface="+mj-lt"/>
              </a:rPr>
              <a:t>Unordered</a:t>
            </a:r>
            <a:r>
              <a:rPr lang="en-US" noProof="1">
                <a:latin typeface="+mj-lt"/>
              </a:rPr>
              <a:t> -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unordered_map</a:t>
            </a:r>
            <a:r>
              <a:rPr lang="en-US" noProof="1">
                <a:latin typeface="+mj-lt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unordered_set</a:t>
            </a:r>
            <a:r>
              <a:rPr lang="en-US" b="1" noProof="1">
                <a:latin typeface="+mj-lt"/>
              </a:rPr>
              <a:t> </a:t>
            </a:r>
            <a:endParaRPr lang="en-US" noProof="1">
              <a:latin typeface="+mj-lt"/>
            </a:endParaRPr>
          </a:p>
          <a:p>
            <a:pPr marL="742950" indent="-742950">
              <a:lnSpc>
                <a:spcPts val="4000"/>
              </a:lnSpc>
              <a:buClr>
                <a:schemeClr val="tx1"/>
              </a:buClr>
            </a:pPr>
            <a:r>
              <a:rPr lang="en-US" dirty="0">
                <a:latin typeface="+mj-lt"/>
              </a:rPr>
              <a:t>STL </a:t>
            </a:r>
            <a:r>
              <a:rPr lang="en-US" noProof="1">
                <a:latin typeface="+mj-lt"/>
              </a:rPr>
              <a:t>Algorithms</a:t>
            </a:r>
          </a:p>
          <a:p>
            <a:pPr marL="1032183" lvl="1" indent="-74295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sort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find</a:t>
            </a:r>
            <a:r>
              <a:rPr lang="en-US" dirty="0">
                <a:latin typeface="+mj-lt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min_element</a:t>
            </a:r>
            <a:r>
              <a:rPr lang="en-US" dirty="0">
                <a:latin typeface="+mj-lt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max_element</a:t>
            </a:r>
            <a:endParaRPr lang="en-US" dirty="0">
              <a:latin typeface="+mj-lt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3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32" y="1896957"/>
            <a:ext cx="8002574" cy="503654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5500" dirty="0"/>
              <a:t>Associative containers map kesy to values</a:t>
            </a:r>
          </a:p>
          <a:p>
            <a:pPr lvl="0"/>
            <a:r>
              <a:rPr lang="en-US" sz="5500" dirty="0">
                <a:latin typeface="+mj-lt"/>
              </a:rPr>
              <a:t>Maps contain key-value pairs</a:t>
            </a:r>
          </a:p>
          <a:p>
            <a:pPr lvl="1">
              <a:buClr>
                <a:schemeClr val="bg2"/>
              </a:buClr>
            </a:pPr>
            <a:r>
              <a:rPr lang="en-US" sz="5100" b="1" dirty="0">
                <a:solidFill>
                  <a:schemeClr val="bg1"/>
                </a:solidFill>
                <a:latin typeface="+mj-lt"/>
              </a:rPr>
              <a:t>map</a:t>
            </a:r>
            <a:r>
              <a:rPr lang="en-US" sz="51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5100" b="1" noProof="1">
                <a:solidFill>
                  <a:schemeClr val="bg1"/>
                </a:solidFill>
                <a:latin typeface="+mj-lt"/>
              </a:rPr>
              <a:t>unordered_map</a:t>
            </a:r>
            <a:r>
              <a:rPr lang="en-US" sz="51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5100" b="1" dirty="0">
                <a:solidFill>
                  <a:schemeClr val="bg1"/>
                </a:solidFill>
                <a:latin typeface="+mj-lt"/>
              </a:rPr>
              <a:t>multimap</a:t>
            </a:r>
            <a:r>
              <a:rPr lang="en-US" sz="51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5100" b="1" noProof="1">
                <a:solidFill>
                  <a:schemeClr val="bg1"/>
                </a:solidFill>
                <a:latin typeface="+mj-lt"/>
              </a:rPr>
              <a:t>unordered_multimap</a:t>
            </a:r>
            <a:endParaRPr lang="en-US" sz="5100" b="1" dirty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n-US" sz="5500" dirty="0">
                <a:latin typeface="+mj-lt"/>
              </a:rPr>
              <a:t>Sets only contain keys</a:t>
            </a:r>
          </a:p>
          <a:p>
            <a:pPr lvl="1">
              <a:buClr>
                <a:schemeClr val="bg2"/>
              </a:buClr>
            </a:pPr>
            <a:r>
              <a:rPr lang="en-US" sz="5100" b="1" dirty="0">
                <a:solidFill>
                  <a:schemeClr val="bg1"/>
                </a:solidFill>
                <a:latin typeface="+mj-lt"/>
              </a:rPr>
              <a:t>set</a:t>
            </a:r>
            <a:r>
              <a:rPr lang="en-US" sz="51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5100" b="1" noProof="1">
                <a:solidFill>
                  <a:schemeClr val="bg1"/>
                </a:solidFill>
                <a:latin typeface="+mj-lt"/>
              </a:rPr>
              <a:t>unordered_set</a:t>
            </a:r>
            <a:endParaRPr lang="en-US" sz="5100" b="1" dirty="0">
              <a:solidFill>
                <a:schemeClr val="bg1"/>
              </a:solidFill>
              <a:latin typeface="+mj-lt"/>
            </a:endParaRPr>
          </a:p>
          <a:p>
            <a:pPr lvl="0"/>
            <a:r>
              <a:rPr lang="en-US" sz="5500" dirty="0">
                <a:latin typeface="+mj-lt"/>
              </a:rPr>
              <a:t>The </a:t>
            </a:r>
            <a:r>
              <a:rPr lang="en-US" sz="5500" b="1" dirty="0">
                <a:solidFill>
                  <a:schemeClr val="bg1"/>
                </a:solidFill>
                <a:latin typeface="+mj-lt"/>
              </a:rPr>
              <a:t>&lt;algorithm&gt;</a:t>
            </a:r>
            <a:r>
              <a:rPr lang="en-US" sz="5500" dirty="0">
                <a:latin typeface="+mj-lt"/>
              </a:rPr>
              <a:t> </a:t>
            </a:r>
            <a:r>
              <a:rPr lang="en-US" sz="5500" dirty="0"/>
              <a:t>library provides many common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615640" y="1631951"/>
            <a:ext cx="8046521" cy="3513961"/>
            <a:chOff x="3642671" y="1549902"/>
            <a:chExt cx="8046521" cy="3513961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38ABD5-1637-DC80-A922-DF10E4F75CDE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cxnSp>
        <p:nvCxnSpPr>
          <p:cNvPr id="8" name="Straight Connector 30">
            <a:extLst>
              <a:ext uri="{FF2B5EF4-FFF2-40B4-BE49-F238E27FC236}">
                <a16:creationId xmlns:a16="http://schemas.microsoft.com/office/drawing/2014/main" id="{30364434-BC88-8BF2-427F-4FE8EE39C505}"/>
              </a:ext>
            </a:extLst>
          </p:cNvPr>
          <p:cNvCxnSpPr>
            <a:cxnSpLocks/>
          </p:cNvCxnSpPr>
          <p:nvPr/>
        </p:nvCxnSpPr>
        <p:spPr>
          <a:xfrm>
            <a:off x="3995057" y="336957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7F46A931-7F52-CE7B-C719-B4386522EE3A}"/>
              </a:ext>
            </a:extLst>
          </p:cNvPr>
          <p:cNvCxnSpPr>
            <a:cxnSpLocks/>
          </p:cNvCxnSpPr>
          <p:nvPr/>
        </p:nvCxnSpPr>
        <p:spPr>
          <a:xfrm>
            <a:off x="5177681" y="336957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Картина 20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A0F1A5E8-3712-95C2-131C-36FF49597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0629" y="3948492"/>
            <a:ext cx="1372591" cy="1138627"/>
          </a:xfrm>
          <a:prstGeom prst="rect">
            <a:avLst/>
          </a:prstGeom>
        </p:spPr>
      </p:pic>
      <p:cxnSp>
        <p:nvCxnSpPr>
          <p:cNvPr id="23" name="Straight Connector 30">
            <a:extLst>
              <a:ext uri="{FF2B5EF4-FFF2-40B4-BE49-F238E27FC236}">
                <a16:creationId xmlns:a16="http://schemas.microsoft.com/office/drawing/2014/main" id="{9D08B1A4-D166-110A-7B9D-315EDC91E8B4}"/>
              </a:ext>
            </a:extLst>
          </p:cNvPr>
          <p:cNvCxnSpPr>
            <a:cxnSpLocks/>
          </p:cNvCxnSpPr>
          <p:nvPr/>
        </p:nvCxnSpPr>
        <p:spPr>
          <a:xfrm>
            <a:off x="6309153" y="338863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0">
            <a:extLst>
              <a:ext uri="{FF2B5EF4-FFF2-40B4-BE49-F238E27FC236}">
                <a16:creationId xmlns:a16="http://schemas.microsoft.com/office/drawing/2014/main" id="{6F0CC8C0-581F-27B6-CDEB-1C66EC8FDFB7}"/>
              </a:ext>
            </a:extLst>
          </p:cNvPr>
          <p:cNvCxnSpPr>
            <a:cxnSpLocks/>
          </p:cNvCxnSpPr>
          <p:nvPr/>
        </p:nvCxnSpPr>
        <p:spPr>
          <a:xfrm>
            <a:off x="7477508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0">
            <a:extLst>
              <a:ext uri="{FF2B5EF4-FFF2-40B4-BE49-F238E27FC236}">
                <a16:creationId xmlns:a16="http://schemas.microsoft.com/office/drawing/2014/main" id="{91709B8E-E2C3-D986-7CAA-59918CF8E0C4}"/>
              </a:ext>
            </a:extLst>
          </p:cNvPr>
          <p:cNvCxnSpPr>
            <a:cxnSpLocks/>
          </p:cNvCxnSpPr>
          <p:nvPr/>
        </p:nvCxnSpPr>
        <p:spPr>
          <a:xfrm>
            <a:off x="8644804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E5FFC889-1C17-FEEB-7171-76E0E72E3DCD}"/>
              </a:ext>
            </a:extLst>
          </p:cNvPr>
          <p:cNvCxnSpPr>
            <a:cxnSpLocks/>
          </p:cNvCxnSpPr>
          <p:nvPr/>
        </p:nvCxnSpPr>
        <p:spPr>
          <a:xfrm>
            <a:off x="9831592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8F8611B9-5CC9-46F8-E571-FEF7E45551D8}"/>
              </a:ext>
            </a:extLst>
          </p:cNvPr>
          <p:cNvCxnSpPr>
            <a:cxnSpLocks/>
          </p:cNvCxnSpPr>
          <p:nvPr/>
        </p:nvCxnSpPr>
        <p:spPr>
          <a:xfrm>
            <a:off x="11069683" y="338101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085D2-301C-D855-6375-DC447ABCB9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29804C-BF3D-66BA-9097-BE92BD49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92C06A0-B1BF-1310-EB3F-B37FB454D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81" y="1385394"/>
            <a:ext cx="2398454" cy="139466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1ECA409-7CAC-BC80-A516-20017D0DE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10" y="5382742"/>
            <a:ext cx="3170508" cy="1373643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EB81ECF4-6AFB-2948-D69F-A4890EA3389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188" y="1188251"/>
            <a:ext cx="3217301" cy="1098544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D5F7E69F-916E-E7FD-07B0-C84410BDE8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6" y="2728649"/>
            <a:ext cx="2671403" cy="1236693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hlinkClick r:id="rId10"/>
            <a:extLst>
              <a:ext uri="{FF2B5EF4-FFF2-40B4-BE49-F238E27FC236}">
                <a16:creationId xmlns:a16="http://schemas.microsoft.com/office/drawing/2014/main" id="{D4B56F0D-118C-3538-77F6-189509F6D0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6" y="1266996"/>
            <a:ext cx="2955256" cy="1019798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C192C54-107A-E9CB-0B22-954F235E75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7" y="5731994"/>
            <a:ext cx="2887854" cy="65123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31905DB-243E-A29B-831C-DA6E25B469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55" y="3036589"/>
            <a:ext cx="2502194" cy="1751536"/>
          </a:xfrm>
          <a:prstGeom prst="rect">
            <a:avLst/>
          </a:prstGeom>
        </p:spPr>
      </p:pic>
      <p:pic>
        <p:nvPicPr>
          <p:cNvPr id="13" name="Picture 12">
            <a:hlinkClick r:id="rId16"/>
            <a:extLst>
              <a:ext uri="{FF2B5EF4-FFF2-40B4-BE49-F238E27FC236}">
                <a16:creationId xmlns:a16="http://schemas.microsoft.com/office/drawing/2014/main" id="{20BE7987-5C32-4B3D-2FF2-632CCB5F9FF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8256" y="5122065"/>
            <a:ext cx="3383767" cy="1451517"/>
          </a:xfrm>
          <a:prstGeom prst="rect">
            <a:avLst/>
          </a:prstGeom>
        </p:spPr>
      </p:pic>
      <p:pic>
        <p:nvPicPr>
          <p:cNvPr id="14" name="Picture 13">
            <a:hlinkClick r:id="rId18"/>
            <a:extLst>
              <a:ext uri="{FF2B5EF4-FFF2-40B4-BE49-F238E27FC236}">
                <a16:creationId xmlns:a16="http://schemas.microsoft.com/office/drawing/2014/main" id="{C32B12E6-D24D-80B6-B195-9E48215487B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0424" y="2533502"/>
            <a:ext cx="3091590" cy="1626985"/>
          </a:xfrm>
          <a:prstGeom prst="rect">
            <a:avLst/>
          </a:prstGeom>
        </p:spPr>
      </p:pic>
      <p:pic>
        <p:nvPicPr>
          <p:cNvPr id="15" name="Picture 14">
            <a:hlinkClick r:id="rId20"/>
            <a:extLst>
              <a:ext uri="{FF2B5EF4-FFF2-40B4-BE49-F238E27FC236}">
                <a16:creationId xmlns:a16="http://schemas.microsoft.com/office/drawing/2014/main" id="{45E3E7FC-2B32-01E7-FFCA-DACB5E28FAE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799" y="4319748"/>
            <a:ext cx="3010614" cy="936754"/>
          </a:xfrm>
          <a:prstGeom prst="rect">
            <a:avLst/>
          </a:prstGeom>
        </p:spPr>
      </p:pic>
      <p:pic>
        <p:nvPicPr>
          <p:cNvPr id="16" name="Picture 15">
            <a:hlinkClick r:id="rId22"/>
            <a:extLst>
              <a:ext uri="{FF2B5EF4-FFF2-40B4-BE49-F238E27FC236}">
                <a16:creationId xmlns:a16="http://schemas.microsoft.com/office/drawing/2014/main" id="{CF05ABB3-5FA2-EF53-35DB-3553C024050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232" y="4262180"/>
            <a:ext cx="3551256" cy="11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4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</a:p>
        </p:txBody>
      </p:sp>
      <p:pic>
        <p:nvPicPr>
          <p:cNvPr id="4" name="Picture 2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23" y="911168"/>
            <a:ext cx="3446553" cy="344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dirty="0"/>
              <a:t>Real-World information is often "</a:t>
            </a:r>
            <a:r>
              <a:rPr lang="en-US" b="1" dirty="0"/>
              <a:t>labeled</a:t>
            </a:r>
            <a:r>
              <a:rPr lang="en-US" dirty="0"/>
              <a:t>" or "</a:t>
            </a:r>
            <a:r>
              <a:rPr lang="en-US" b="1" dirty="0"/>
              <a:t>named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Contacts usually have names and numbers/emails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{George -&gt; +359899123123} </a:t>
            </a:r>
          </a:p>
          <a:p>
            <a:pPr marL="442912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{NSA -&gt;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1-301-688-6524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Labels can also be created by context – this is called "mapping"</a:t>
            </a:r>
          </a:p>
          <a:p>
            <a:pPr lvl="1"/>
            <a:r>
              <a:rPr lang="en-US" b="1" u="sng" dirty="0"/>
              <a:t>Example</a:t>
            </a:r>
            <a:r>
              <a:rPr lang="en-US" dirty="0"/>
              <a:t>: numeric values mapped to their names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{1 -&gt; "one"}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{2 -&gt; "two"}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</a:p>
        </p:txBody>
      </p:sp>
    </p:spTree>
    <p:extLst>
      <p:ext uri="{BB962C8B-B14F-4D97-AF65-F5344CB8AC3E}">
        <p14:creationId xmlns:p14="http://schemas.microsoft.com/office/powerpoint/2010/main" val="41482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::pair&lt;T1,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T2&gt;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can represent two values in one variable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pair&lt;string,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int&gt; namedNumber("five",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5);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#include&lt;utility&gt;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first</a:t>
            </a:r>
            <a:r>
              <a:rPr lang="en-US" sz="3000" dirty="0"/>
              <a:t> accesses the first value,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second</a:t>
            </a:r>
            <a:r>
              <a:rPr lang="en-US" sz="3000" dirty="0"/>
              <a:t> accesses the second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first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second</a:t>
            </a:r>
            <a:r>
              <a:rPr lang="en-US" sz="3000" dirty="0"/>
              <a:t> can be read and written directly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namedNumber.first="six"; namedNumber.second=6;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5827" y="4917020"/>
            <a:ext cx="11266097" cy="16011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pair&lt;string, string&gt; contact("George", "***@gmail.com");</a:t>
            </a:r>
          </a:p>
          <a:p>
            <a:pPr>
              <a:lnSpc>
                <a:spcPct val="107000"/>
              </a:lnSpc>
            </a:pP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"George 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Georgiev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 </a:t>
            </a:r>
            <a:endParaRPr lang="bg-BG" sz="28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" &lt;&lt; 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8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23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 calls these labeled values "</a:t>
            </a:r>
            <a:r>
              <a:rPr lang="en-US" sz="3200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pairs"</a:t>
            </a:r>
          </a:p>
          <a:p>
            <a:pPr lvl="1"/>
            <a:r>
              <a:rPr lang="en-US" dirty="0"/>
              <a:t>A "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" is the label</a:t>
            </a:r>
          </a:p>
          <a:p>
            <a:pPr lvl="1"/>
            <a:r>
              <a:rPr lang="en-US" dirty="0"/>
              <a:t>A "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" is the thing we have labeled</a:t>
            </a:r>
          </a:p>
          <a:p>
            <a:pPr lvl="1"/>
            <a:r>
              <a:rPr lang="en-US" dirty="0"/>
              <a:t>Accessing the value </a:t>
            </a:r>
            <a:r>
              <a:rPr lang="bg-BG" dirty="0"/>
              <a:t>–</a:t>
            </a:r>
            <a:r>
              <a:rPr lang="en-US" dirty="0"/>
              <a:t> through the key</a:t>
            </a:r>
          </a:p>
          <a:p>
            <a:r>
              <a:rPr lang="en-US" dirty="0"/>
              <a:t>There are containers optimized for key-value operations</a:t>
            </a: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</a:rPr>
              <a:t>associative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dictionaries</a:t>
            </a:r>
          </a:p>
          <a:p>
            <a:pPr lvl="1"/>
            <a:r>
              <a:rPr lang="en-US" dirty="0"/>
              <a:t>Fast access, insertion and deletion by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34347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Maps, Sets, Ordered &amp; Unordered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C++ Associative Containers</a:t>
            </a:r>
          </a:p>
        </p:txBody>
      </p:sp>
      <p:pic>
        <p:nvPicPr>
          <p:cNvPr id="4" name="Picture 3" descr="Image result for Queu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15" y="128843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5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containers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are arrays indexed by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can be anything – integer, string, or any other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Linear containers can only </a:t>
            </a:r>
            <a:r>
              <a:rPr lang="en-US" b="1" dirty="0"/>
              <a:t>have numeric indexing </a:t>
            </a:r>
            <a:r>
              <a:rPr lang="en-US" dirty="0"/>
              <a:t>(array, vector)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 vs. Linear Containers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1047" y="3177881"/>
            <a:ext cx="5101800" cy="3318902"/>
            <a:chOff x="422067" y="3143375"/>
            <a:chExt cx="5453738" cy="3318902"/>
          </a:xfrm>
        </p:grpSpPr>
        <p:sp>
          <p:nvSpPr>
            <p:cNvPr id="6" name="Rectangle 5"/>
            <p:cNvSpPr/>
            <p:nvPr/>
          </p:nvSpPr>
          <p:spPr>
            <a:xfrm>
              <a:off x="422067" y="3143375"/>
              <a:ext cx="5453737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b="1" dirty="0">
                  <a:solidFill>
                    <a:schemeClr val="bg1"/>
                  </a:solidFill>
                </a:rPr>
                <a:t>Array or </a:t>
              </a:r>
              <a:r>
                <a:rPr lang="en-US" sz="34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::vector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2068" y="3931801"/>
              <a:ext cx="5453737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767370" y="4603959"/>
              <a:ext cx="3663983" cy="5078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7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/>
          </p:nvGraphicFramePr>
          <p:xfrm>
            <a:off x="1680501" y="5166240"/>
            <a:ext cx="4125067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2068" y="5240523"/>
              <a:ext cx="1176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02953" y="3177881"/>
            <a:ext cx="5486400" cy="3318902"/>
            <a:chOff x="6206471" y="3143375"/>
            <a:chExt cx="5486400" cy="3318902"/>
          </a:xfrm>
        </p:grpSpPr>
        <p:sp>
          <p:nvSpPr>
            <p:cNvPr id="13" name="Rectangle 12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b="1" dirty="0">
                  <a:solidFill>
                    <a:schemeClr val="bg1"/>
                  </a:solidFill>
                </a:rPr>
                <a:t>Associative array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5" name="Group 134"/>
            <p:cNvGraphicFramePr>
              <a:graphicFrameLocks/>
            </p:cNvGraphicFramePr>
            <p:nvPr/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6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3934</TotalTime>
  <Words>2355</Words>
  <Application>Microsoft Office PowerPoint</Application>
  <PresentationFormat>Широк екран</PresentationFormat>
  <Paragraphs>297</Paragraphs>
  <Slides>34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Map and Set</vt:lpstr>
      <vt:lpstr>Have a Question?</vt:lpstr>
      <vt:lpstr>Table of Contents</vt:lpstr>
      <vt:lpstr>Key-Value Containers</vt:lpstr>
      <vt:lpstr>Key-Value Containers</vt:lpstr>
      <vt:lpstr>Key-Value Pairs</vt:lpstr>
      <vt:lpstr>Key-Value Pairs</vt:lpstr>
      <vt:lpstr>C++ Associative Containers</vt:lpstr>
      <vt:lpstr>Associative Containers vs. Linear Containers</vt:lpstr>
      <vt:lpstr>Associative Containers</vt:lpstr>
      <vt:lpstr>std::map – Initialization</vt:lpstr>
      <vt:lpstr>std::map – Iteration</vt:lpstr>
      <vt:lpstr>std::map – Access</vt:lpstr>
      <vt:lpstr>std::map – Search</vt:lpstr>
      <vt:lpstr>std::map – Insert &amp; Erase</vt:lpstr>
      <vt:lpstr>std::set</vt:lpstr>
      <vt:lpstr>Unordered Associative Containers</vt:lpstr>
      <vt:lpstr>std::unordered_map</vt:lpstr>
      <vt:lpstr>std::unordered_map</vt:lpstr>
      <vt:lpstr>std::unordered_set</vt:lpstr>
      <vt:lpstr>Multiple Values with Same Key</vt:lpstr>
      <vt:lpstr>STL Algorithms</vt:lpstr>
      <vt:lpstr>STL Algorithms</vt:lpstr>
      <vt:lpstr>Array Iterators</vt:lpstr>
      <vt:lpstr>Sorting Array-Like Containers</vt:lpstr>
      <vt:lpstr>Sorting Linked-Lists</vt:lpstr>
      <vt:lpstr>Searching – Find</vt:lpstr>
      <vt:lpstr>Searching – min_element &amp; max_element</vt:lpstr>
      <vt:lpstr>Some Other Algorithms</vt:lpstr>
      <vt:lpstr>Summary</vt:lpstr>
      <vt:lpstr>Презентация на PowerPoint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 Yonkova</cp:lastModifiedBy>
  <cp:revision>65</cp:revision>
  <dcterms:created xsi:type="dcterms:W3CDTF">2018-05-23T13:08:44Z</dcterms:created>
  <dcterms:modified xsi:type="dcterms:W3CDTF">2024-05-08T07:25:36Z</dcterms:modified>
  <cp:category>computer programming;programming;software development;software engineering</cp:category>
</cp:coreProperties>
</file>