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1" r:id="rId2"/>
  </p:sldMasterIdLst>
  <p:notesMasterIdLst>
    <p:notesMasterId r:id="rId28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684" r:id="rId14"/>
    <p:sldId id="685" r:id="rId15"/>
    <p:sldId id="661" r:id="rId16"/>
    <p:sldId id="670" r:id="rId17"/>
    <p:sldId id="671" r:id="rId18"/>
    <p:sldId id="673" r:id="rId19"/>
    <p:sldId id="680" r:id="rId20"/>
    <p:sldId id="688" r:id="rId21"/>
    <p:sldId id="676" r:id="rId22"/>
    <p:sldId id="270" r:id="rId23"/>
    <p:sldId id="689" r:id="rId24"/>
    <p:sldId id="615" r:id="rId25"/>
    <p:sldId id="274" r:id="rId26"/>
    <p:sldId id="27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D044F6A6-CBCC-4639-9414-AEC810C0146B}">
          <p14:sldIdLst>
            <p14:sldId id="256"/>
            <p14:sldId id="258"/>
            <p14:sldId id="257"/>
          </p14:sldIdLst>
        </p14:section>
        <p14:section name="Multidimensional Arrays" id="{D0018A96-E6DB-4F27-9A4E-AE8D7093CDA1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nd Printing Matrices" id="{173940FA-3770-4069-A901-454C68889A39}">
          <p14:sldIdLst>
            <p14:sldId id="265"/>
            <p14:sldId id="266"/>
            <p14:sldId id="267"/>
          </p14:sldIdLst>
        </p14:section>
        <p14:section name="Passing Arrays to Methods" id="{C1E0694F-28EC-4489-BF48-B0F345CBC511}">
          <p14:sldIdLst>
            <p14:sldId id="684"/>
            <p14:sldId id="685"/>
          </p14:sldIdLst>
        </p14:section>
        <p14:section name="&quot;Multidimensional&quot; Containers" id="{1BBD281B-8546-4376-B365-21A93B79C273}">
          <p14:sldIdLst>
            <p14:sldId id="661"/>
            <p14:sldId id="670"/>
            <p14:sldId id="671"/>
            <p14:sldId id="673"/>
            <p14:sldId id="680"/>
          </p14:sldIdLst>
        </p14:section>
        <p14:section name="Row-Major Order in Multidimensional Arrays" id="{78D7E987-92BC-4D45-9AF6-5B9457C507E6}">
          <p14:sldIdLst>
            <p14:sldId id="688"/>
            <p14:sldId id="676"/>
          </p14:sldIdLst>
        </p14:section>
        <p14:section name="Conclusions" id="{05058D4B-A4E0-4184-8EA0-029D24AF0064}">
          <p14:sldIdLst>
            <p14:sldId id="270"/>
            <p14:sldId id="689"/>
            <p14:sldId id="615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qzwx6Y+x7sS/XwAKYpuNPH1Yy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47A4CA-9037-4394-AFB2-D29EBF520F18}">
  <a:tblStyle styleId="{5747A4CA-9037-4394-AFB2-D29EBF520F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74" autoAdjust="0"/>
    <p:restoredTop sz="94660"/>
  </p:normalViewPr>
  <p:slideViewPr>
    <p:cSldViewPr snapToGrid="0">
      <p:cViewPr varScale="1">
        <p:scale>
          <a:sx n="81" d="100"/>
          <a:sy n="81" d="100"/>
        </p:scale>
        <p:origin x="365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973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27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5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9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9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" name="Google Shape;35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8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0" name="Google Shape;210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5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5.png"/><Relationship Id="rId4" Type="http://schemas.openxmlformats.org/officeDocument/2006/relationships/hyperlink" Target="https://softuni.org/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25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softuni.org/" TargetMode="Externa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1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1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1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1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3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1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31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3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3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3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32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2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3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05/08/2024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293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387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0633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6629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694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9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0999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2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2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59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7087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3925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34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87443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" name="Rectangle Bottom">
            <a:extLst>
              <a:ext uri="{FF2B5EF4-FFF2-40B4-BE49-F238E27FC236}">
                <a16:creationId xmlns:a16="http://schemas.microsoft.com/office/drawing/2014/main" id="{D6E38C79-043D-ECC3-28B9-AFADD71617FD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Rectangle Bottom Copyright">
            <a:extLst>
              <a:ext uri="{FF2B5EF4-FFF2-40B4-BE49-F238E27FC236}">
                <a16:creationId xmlns:a16="http://schemas.microsoft.com/office/drawing/2014/main" id="{E1798F92-238E-CABD-8D05-39E723E86825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SoftUni Brands">
            <a:extLst>
              <a:ext uri="{FF2B5EF4-FFF2-40B4-BE49-F238E27FC236}">
                <a16:creationId xmlns:a16="http://schemas.microsoft.com/office/drawing/2014/main" id="{EBA536EA-FB6C-B1C4-C4D2-76D8861B8B51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6" name="Picture SoftUni Kids Logo" descr="SoftUni Kids logo">
              <a:extLst>
                <a:ext uri="{FF2B5EF4-FFF2-40B4-BE49-F238E27FC236}">
                  <a16:creationId xmlns:a16="http://schemas.microsoft.com/office/drawing/2014/main" id="{3CEE0D36-AC44-A6B8-AD7D-1D0820884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7" name="Picture SoftUni Foundation Logo" descr="SoftUni Foundation logo">
              <a:extLst>
                <a:ext uri="{FF2B5EF4-FFF2-40B4-BE49-F238E27FC236}">
                  <a16:creationId xmlns:a16="http://schemas.microsoft.com/office/drawing/2014/main" id="{7A875D89-8433-2A3E-2B19-137DC81321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8" name="Picture SoftUni Digital Logo" descr="SoftUni Digital logo">
              <a:extLst>
                <a:ext uri="{FF2B5EF4-FFF2-40B4-BE49-F238E27FC236}">
                  <a16:creationId xmlns:a16="http://schemas.microsoft.com/office/drawing/2014/main" id="{E82E5F80-9A36-5754-CA04-7D67A55EE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9" name="Picture SoftUni Creative Logo" descr="SoftUni Creative logo">
              <a:extLst>
                <a:ext uri="{FF2B5EF4-FFF2-40B4-BE49-F238E27FC236}">
                  <a16:creationId xmlns:a16="http://schemas.microsoft.com/office/drawing/2014/main" id="{74D4C9A0-32CF-437E-E39F-15C80258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10" name="Picture SoftUni Svetlina Logo" descr="SoftUni Svetlina logo">
              <a:extLst>
                <a:ext uri="{FF2B5EF4-FFF2-40B4-BE49-F238E27FC236}">
                  <a16:creationId xmlns:a16="http://schemas.microsoft.com/office/drawing/2014/main" id="{17859A35-5F22-E5FE-DAD5-D17A44702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11" name="Picture Software University Logo" descr="Software University logo">
              <a:extLst>
                <a:ext uri="{FF2B5EF4-FFF2-40B4-BE49-F238E27FC236}">
                  <a16:creationId xmlns:a16="http://schemas.microsoft.com/office/drawing/2014/main" id="{8E53DB65-5935-0B4E-5150-9F61FC761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8DAB4F93-84AA-41E1-96E9-F6E31A2435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94B30470-2095-CC03-A3E3-55F52131BD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4">
              <a:extLst>
                <a:ext uri="{FF2B5EF4-FFF2-40B4-BE49-F238E27FC236}">
                  <a16:creationId xmlns:a16="http://schemas.microsoft.com/office/drawing/2014/main" id="{E0E98916-0A6E-5B45-4530-3ADEF11EB18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">
              <a:extLst>
                <a:ext uri="{FF2B5EF4-FFF2-40B4-BE49-F238E27FC236}">
                  <a16:creationId xmlns:a16="http://schemas.microsoft.com/office/drawing/2014/main" id="{437CCE3D-F8E9-3B3F-7E21-0B9C59D614B6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">
              <a:extLst>
                <a:ext uri="{FF2B5EF4-FFF2-40B4-BE49-F238E27FC236}">
                  <a16:creationId xmlns:a16="http://schemas.microsoft.com/office/drawing/2014/main" id="{B42FA544-8C2E-E58F-1FCE-DDF2E7D70423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">
              <a:extLst>
                <a:ext uri="{FF2B5EF4-FFF2-40B4-BE49-F238E27FC236}">
                  <a16:creationId xmlns:a16="http://schemas.microsoft.com/office/drawing/2014/main" id="{C0169855-DD3F-652B-2074-1C821AB470E4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Horizontal">
              <a:extLst>
                <a:ext uri="{FF2B5EF4-FFF2-40B4-BE49-F238E27FC236}">
                  <a16:creationId xmlns:a16="http://schemas.microsoft.com/office/drawing/2014/main" id="{B7DA93BF-3FB2-1A3A-3237-8244C42E3D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0">
              <a:extLst>
                <a:ext uri="{FF2B5EF4-FFF2-40B4-BE49-F238E27FC236}">
                  <a16:creationId xmlns:a16="http://schemas.microsoft.com/office/drawing/2014/main" id="{FBCBBF12-00D5-375B-8495-2B287CBD2E21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SoftUni Logo" descr="SoftUni logo">
              <a:extLst>
                <a:ext uri="{FF2B5EF4-FFF2-40B4-BE49-F238E27FC236}">
                  <a16:creationId xmlns:a16="http://schemas.microsoft.com/office/drawing/2014/main" id="{E97E9917-BBC7-2074-1ED3-0784A49E3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40" name="Logo Software University" descr="Software University logo">
            <a:extLst>
              <a:ext uri="{FF2B5EF4-FFF2-40B4-BE49-F238E27FC236}">
                <a16:creationId xmlns:a16="http://schemas.microsoft.com/office/drawing/2014/main" id="{6C9FD337-23FA-4105-DEA8-EFB938D08770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2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6880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2175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49027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05/08/2024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77156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2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" name="Google Shape;48;p25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49" name="Google Shape;49;p2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50" name="Google Shape;50;p2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" name="Google Shape;55;p2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7" name="Google Shape;57;p2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2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9" name="Google Shape;59;p2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60" name="Google Shape;60;p2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" name="Google Shape;61;p2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2" name="Google Shape;62;p2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" name="Google Shape;63;p2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oogle Shape;64;p2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65" name="Google Shape;65;p2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6" name="Google Shape;66;p2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67" name="Google Shape;67;p25"/>
          <p:cNvCxnSpPr>
            <a:stCxn id="5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2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27" descr="Facebook logo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7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7" descr="SoftUni mascot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7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7" descr="Software University log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4" name="Google Shape;104;p2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28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107" name="Google Shape;107;p2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08" name="Google Shape;108;p2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" name="Google Shape;113;p2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p2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2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17" name="Google Shape;117;p2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18" name="Google Shape;118;p2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2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0" name="Google Shape;120;p28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1" name="Google Shape;121;p2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2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23" name="Google Shape;123;p2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2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31" name="Google Shape;131;p2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32" name="Google Shape;132;p2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" name="Google Shape;137;p2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9" name="Google Shape;139;p2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2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1" name="Google Shape;141;p2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42" name="Google Shape;142;p2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3" name="Google Shape;143;p2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44" name="Google Shape;144;p2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2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" name="Google Shape;146;p2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7" name="Google Shape;147;p2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2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0.emf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0" descr="SoftUni Background"/>
          <p:cNvPicPr preferRelativeResize="0"/>
          <p:nvPr/>
        </p:nvPicPr>
        <p:blipFill rotWithShape="1">
          <a:blip r:embed="rId16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8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93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li.thegreenplace.net/2015/memory-layout-of-multi-dimensional-array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sv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x.bg/" TargetMode="External"/><Relationship Id="rId13" Type="http://schemas.openxmlformats.org/officeDocument/2006/relationships/image" Target="../media/image53.png"/><Relationship Id="rId18" Type="http://schemas.openxmlformats.org/officeDocument/2006/relationships/hyperlink" Target="https://www.postbank.bg/" TargetMode="External"/><Relationship Id="rId3" Type="http://schemas.openxmlformats.org/officeDocument/2006/relationships/image" Target="../media/image48.png"/><Relationship Id="rId21" Type="http://schemas.openxmlformats.org/officeDocument/2006/relationships/image" Target="../media/image57.png"/><Relationship Id="rId7" Type="http://schemas.openxmlformats.org/officeDocument/2006/relationships/image" Target="../media/image50.png"/><Relationship Id="rId12" Type="http://schemas.openxmlformats.org/officeDocument/2006/relationships/hyperlink" Target="https://indeavr.com/careers/" TargetMode="External"/><Relationship Id="rId17" Type="http://schemas.openxmlformats.org/officeDocument/2006/relationships/image" Target="../media/image55.png"/><Relationship Id="rId2" Type="http://schemas.openxmlformats.org/officeDocument/2006/relationships/hyperlink" Target="https://en.superhosting.bg/" TargetMode="External"/><Relationship Id="rId16" Type="http://schemas.openxmlformats.org/officeDocument/2006/relationships/hyperlink" Target="https://www.pharvision.ai/careers" TargetMode="External"/><Relationship Id="rId20" Type="http://schemas.openxmlformats.org/officeDocument/2006/relationships/hyperlink" Target="https://www.vivacom.bg/bg/residential/za-nas/za-kompanijata/koi-sme-nie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bg.coca-colahellenic.com/bg/working-with-us" TargetMode="Externa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hyperlink" Target="https://smartit.bg/" TargetMode="External"/><Relationship Id="rId19" Type="http://schemas.openxmlformats.org/officeDocument/2006/relationships/image" Target="../media/image56.png"/><Relationship Id="rId4" Type="http://schemas.openxmlformats.org/officeDocument/2006/relationships/hyperlink" Target="https://www.softwaregroup.com/" TargetMode="External"/><Relationship Id="rId9" Type="http://schemas.openxmlformats.org/officeDocument/2006/relationships/image" Target="../media/image51.png"/><Relationship Id="rId14" Type="http://schemas.openxmlformats.org/officeDocument/2006/relationships/hyperlink" Target="https://www.draftkings.com/" TargetMode="External"/><Relationship Id="rId22" Type="http://schemas.openxmlformats.org/officeDocument/2006/relationships/hyperlink" Target="https://ambitioned.com/abou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https://softuni.bg/</a:t>
            </a:r>
            <a:endParaRPr dirty="0"/>
          </a:p>
        </p:txBody>
      </p:sp>
      <p:sp>
        <p:nvSpPr>
          <p:cNvPr id="183" name="Google Shape;183;p1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184" name="Google Shape;184;p1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sp>
        <p:nvSpPr>
          <p:cNvPr id="185" name="Google Shape;185;p1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186" name="Google Shape;186;p1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Multidimensional Arrays</a:t>
            </a:r>
            <a:endParaRPr/>
          </a:p>
        </p:txBody>
      </p:sp>
      <p:pic>
        <p:nvPicPr>
          <p:cNvPr id="187" name="Google Shape;187;p1" descr="Image result for 3d cube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879128">
            <a:off x="480056" y="1737830"/>
            <a:ext cx="2478209" cy="290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Reading a Matrix</a:t>
            </a:r>
            <a:endParaRPr dirty="0"/>
          </a:p>
        </p:txBody>
      </p:sp>
      <p:sp>
        <p:nvSpPr>
          <p:cNvPr id="285" name="Google Shape;285;p11"/>
          <p:cNvSpPr txBox="1"/>
          <p:nvPr/>
        </p:nvSpPr>
        <p:spPr>
          <a:xfrm>
            <a:off x="2494545" y="1248034"/>
            <a:ext cx="6112500" cy="538875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int a[5][5]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 = 0; i &lt;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i++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j = 0; j &lt;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20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a[i][j]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  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Printing a Matrix</a:t>
            </a:r>
            <a:endParaRPr dirty="0"/>
          </a:p>
        </p:txBody>
      </p:sp>
      <p:sp>
        <p:nvSpPr>
          <p:cNvPr id="291" name="Google Shape;291;p12"/>
          <p:cNvSpPr txBox="1"/>
          <p:nvPr/>
        </p:nvSpPr>
        <p:spPr>
          <a:xfrm>
            <a:off x="323488" y="1288522"/>
            <a:ext cx="5553571" cy="3999144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a[5][5];</a:t>
            </a:r>
            <a:endParaRPr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int row, col;</a:t>
            </a:r>
            <a:endParaRPr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row &gt;&gt; col;</a:t>
            </a:r>
            <a:endParaRPr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(int i = 0; i &lt; row; i++)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for (int j = 0; j &lt; col;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&gt;&gt; a[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][j];</a:t>
            </a:r>
            <a:endParaRPr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 dirty="0"/>
          </a:p>
        </p:txBody>
      </p:sp>
      <p:sp>
        <p:nvSpPr>
          <p:cNvPr id="2" name="Google Shape;291;p12">
            <a:extLst>
              <a:ext uri="{FF2B5EF4-FFF2-40B4-BE49-F238E27FC236}">
                <a16:creationId xmlns:a16="http://schemas.microsoft.com/office/drawing/2014/main" id="{4E901A95-766E-5203-F770-AA8AB1F46713}"/>
              </a:ext>
            </a:extLst>
          </p:cNvPr>
          <p:cNvSpPr txBox="1"/>
          <p:nvPr/>
        </p:nvSpPr>
        <p:spPr>
          <a:xfrm>
            <a:off x="6581776" y="3340556"/>
            <a:ext cx="5189514" cy="3126598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i = 0; i &lt;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i++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j = 0; j &lt;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j++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lang="en-US"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a[i][j]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lang="en-US"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endl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lang="en-US"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lang="en-US"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0;  </a:t>
            </a:r>
            <a:endParaRPr lang="en-US" sz="18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E91AB1-1B10-4857-A00F-7818A59AB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Passing Arrays to Methods</a:t>
            </a:r>
          </a:p>
        </p:txBody>
      </p:sp>
      <p:grpSp>
        <p:nvGrpSpPr>
          <p:cNvPr id="4" name="Google Shape;268;p9">
            <a:extLst>
              <a:ext uri="{FF2B5EF4-FFF2-40B4-BE49-F238E27FC236}">
                <a16:creationId xmlns:a16="http://schemas.microsoft.com/office/drawing/2014/main" id="{2C6D8C09-E613-4B93-A112-6D287A5980DB}"/>
              </a:ext>
            </a:extLst>
          </p:cNvPr>
          <p:cNvGrpSpPr/>
          <p:nvPr/>
        </p:nvGrpSpPr>
        <p:grpSpPr>
          <a:xfrm>
            <a:off x="4724400" y="1878436"/>
            <a:ext cx="2938792" cy="1507921"/>
            <a:chOff x="4722812" y="1878435"/>
            <a:chExt cx="2938792" cy="1507921"/>
          </a:xfrm>
        </p:grpSpPr>
        <p:pic>
          <p:nvPicPr>
            <p:cNvPr id="5" name="Google Shape;269;p9" descr="C:\Trash\array.png">
              <a:extLst>
                <a:ext uri="{FF2B5EF4-FFF2-40B4-BE49-F238E27FC236}">
                  <a16:creationId xmlns:a16="http://schemas.microsoft.com/office/drawing/2014/main" id="{1DC47FFA-F2A4-4B26-88B8-1EC972FD8E7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4722812" y="1878435"/>
              <a:ext cx="1747891" cy="533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70;p9" descr="C:\Trash\array.png">
              <a:extLst>
                <a:ext uri="{FF2B5EF4-FFF2-40B4-BE49-F238E27FC236}">
                  <a16:creationId xmlns:a16="http://schemas.microsoft.com/office/drawing/2014/main" id="{9775A44D-DF5B-4EAA-B10D-4185AC30116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22812" y="2367893"/>
              <a:ext cx="2307271" cy="533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71;p9" descr="C:\Trash\array.png">
              <a:extLst>
                <a:ext uri="{FF2B5EF4-FFF2-40B4-BE49-F238E27FC236}">
                  <a16:creationId xmlns:a16="http://schemas.microsoft.com/office/drawing/2014/main" id="{0A2BF96D-F6A2-4C2F-8B88-41F65369A14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25203" y="2852698"/>
              <a:ext cx="2936401" cy="53365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4410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B3FA2-A08C-4A73-82C6-FFF71F6264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0B9D4-FC9F-45DA-9A5D-D5B63B4C1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Arrays can be </a:t>
            </a:r>
            <a:r>
              <a:rPr lang="en-US" b="1" dirty="0">
                <a:solidFill>
                  <a:schemeClr val="bg1"/>
                </a:solidFill>
              </a:rPr>
              <a:t>passed to methods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endParaRPr lang="bg-BG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first dimension </a:t>
            </a:r>
            <a:r>
              <a:rPr lang="en-US" b="1" dirty="0">
                <a:solidFill>
                  <a:schemeClr val="bg1"/>
                </a:solidFill>
              </a:rPr>
              <a:t>could be skipped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FFCB8-6A6B-461D-8BA3-08B2FE48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Methods</a:t>
            </a:r>
          </a:p>
        </p:txBody>
      </p:sp>
      <p:sp>
        <p:nvSpPr>
          <p:cNvPr id="6" name="Google Shape;291;p12">
            <a:extLst>
              <a:ext uri="{FF2B5EF4-FFF2-40B4-BE49-F238E27FC236}">
                <a16:creationId xmlns:a16="http://schemas.microsoft.com/office/drawing/2014/main" id="{41BD1002-66F1-423C-BD23-597D2ADD868A}"/>
              </a:ext>
            </a:extLst>
          </p:cNvPr>
          <p:cNvSpPr txBox="1"/>
          <p:nvPr/>
        </p:nvSpPr>
        <p:spPr>
          <a:xfrm>
            <a:off x="812586" y="2286909"/>
            <a:ext cx="5152532" cy="71363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void foo(int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arr</a:t>
            </a:r>
            <a:r>
              <a:rPr lang="en-US" sz="28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[3][5])</a:t>
            </a:r>
          </a:p>
        </p:txBody>
      </p:sp>
      <p:sp>
        <p:nvSpPr>
          <p:cNvPr id="7" name="Google Shape;291;p12">
            <a:extLst>
              <a:ext uri="{FF2B5EF4-FFF2-40B4-BE49-F238E27FC236}">
                <a16:creationId xmlns:a16="http://schemas.microsoft.com/office/drawing/2014/main" id="{05E64C78-A687-4A5B-95FF-5F4455D2357A}"/>
              </a:ext>
            </a:extLst>
          </p:cNvPr>
          <p:cNvSpPr txBox="1"/>
          <p:nvPr/>
        </p:nvSpPr>
        <p:spPr>
          <a:xfrm>
            <a:off x="812586" y="3213260"/>
            <a:ext cx="5152532" cy="713630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8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void foo(int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arr</a:t>
            </a:r>
            <a:r>
              <a:rPr lang="en-US" sz="28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[][5])</a:t>
            </a:r>
          </a:p>
        </p:txBody>
      </p:sp>
    </p:spTree>
    <p:extLst>
      <p:ext uri="{BB962C8B-B14F-4D97-AF65-F5344CB8AC3E}">
        <p14:creationId xmlns:p14="http://schemas.microsoft.com/office/powerpoint/2010/main" val="424970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D4500-1841-46CA-8F8B-1B30C5254F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BC570-3440-4B2F-8DA8-ED9A03E8E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400" dirty="0"/>
              <a:t>We know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::vector</a:t>
            </a:r>
            <a:r>
              <a:rPr lang="en-US" sz="3400" dirty="0"/>
              <a:t> can contain any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Any type with a default constructor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200" dirty="0"/>
              <a:t>, even another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std::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vecto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Often containers will contain other containers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b="1" u="sng" dirty="0"/>
              <a:t>Example</a:t>
            </a:r>
            <a:r>
              <a:rPr lang="en-US" sz="3400" b="1" dirty="0"/>
              <a:t>:</a:t>
            </a:r>
            <a:r>
              <a:rPr lang="en-US" sz="3400" dirty="0"/>
              <a:t> a vector of vectors (2D), a vector of vector of vectors (3D)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dirty="0"/>
              <a:t>Element access is the same code as with multidimensional 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200" b="1" u="sng" dirty="0"/>
              <a:t>Note</a:t>
            </a:r>
            <a:r>
              <a:rPr lang="en-US" sz="3200" dirty="0"/>
              <a:t>: no row-major order (not contiguous in memory)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6A345C-EFD1-4772-8531-77507A5E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"Multidimensional" Containers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41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4359C-2DC1-40E5-9440-0962E4BB6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AC1A-6B40-480B-9A42-F80A9A5D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u="none" strike="noStrike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Multidimensional arrays could be created with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000" b="1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std::array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3000" b="1" u="none" strike="noStrike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std::vector</a:t>
            </a:r>
          </a:p>
          <a:p>
            <a:pPr marL="482728" lvl="1" indent="0">
              <a:buNone/>
            </a:pPr>
            <a:endParaRPr lang="en-GB" sz="3000" b="1" dirty="0">
              <a:solidFill>
                <a:schemeClr val="bg1"/>
              </a:solidFill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</a:t>
            </a:r>
            <a:r>
              <a:rPr lang="en-GB" sz="32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 we know the needed size in advance we use </a:t>
            </a:r>
            <a:r>
              <a:rPr lang="en-GB" sz="3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  <a:cs typeface="Calibri" panose="020F0502020204030204" pitchFamily="34" charset="0"/>
              </a:rPr>
              <a:t>std::array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Arrays' data is allocated on the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6209B9-679A-4EB3-97A0-94DC0BDE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std::array &amp; std::vector</a:t>
            </a:r>
          </a:p>
        </p:txBody>
      </p:sp>
    </p:spTree>
    <p:extLst>
      <p:ext uri="{BB962C8B-B14F-4D97-AF65-F5344CB8AC3E}">
        <p14:creationId xmlns:p14="http://schemas.microsoft.com/office/powerpoint/2010/main" val="29578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A343F-0B70-4122-9B63-C9DE1F9CA8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7F7B5D-40A3-4768-AE80-9B5ED08C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/>
              <a:t>Matrix</a:t>
            </a:r>
          </a:p>
        </p:txBody>
      </p:sp>
      <p:sp>
        <p:nvSpPr>
          <p:cNvPr id="6" name="Google Shape;291;p12">
            <a:extLst>
              <a:ext uri="{FF2B5EF4-FFF2-40B4-BE49-F238E27FC236}">
                <a16:creationId xmlns:a16="http://schemas.microsoft.com/office/drawing/2014/main" id="{D10222C9-6DEA-4F27-84F9-C7B63344BB81}"/>
              </a:ext>
            </a:extLst>
          </p:cNvPr>
          <p:cNvSpPr txBox="1"/>
          <p:nvPr/>
        </p:nvSpPr>
        <p:spPr>
          <a:xfrm>
            <a:off x="1561303" y="1267980"/>
            <a:ext cx="8451210" cy="5314889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const</a:t>
            </a: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int rows = 3;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const</a:t>
            </a: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int cols = 5;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// create an empty matrix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std::array&lt;std::array&lt;int, cols&gt;, rows&gt; matrix; 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 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//initialize a matrix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std::array&lt;std::array&lt;int, cols&gt;, rows&gt; matrix </a:t>
            </a: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{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 { 0, 1, 2, 3, 4 },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 { 1, 2, 3, 4, 5 },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 { 2, 3, 4, 5, 6 }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GB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};</a:t>
            </a: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0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A343F-0B70-4122-9B63-C9DE1F9CA8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C9117-B134-49D3-9F92-D6AC42F4C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we don't know the size we use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std::vector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4A8C9C-26D9-442F-BB4B-748D4950F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std::vector </a:t>
            </a:r>
            <a:r>
              <a:rPr lang="en-US" dirty="0"/>
              <a:t>Matrix</a:t>
            </a:r>
          </a:p>
        </p:txBody>
      </p:sp>
      <p:sp>
        <p:nvSpPr>
          <p:cNvPr id="6" name="Google Shape;291;p12">
            <a:extLst>
              <a:ext uri="{FF2B5EF4-FFF2-40B4-BE49-F238E27FC236}">
                <a16:creationId xmlns:a16="http://schemas.microsoft.com/office/drawing/2014/main" id="{D10222C9-6DEA-4F27-84F9-C7B63344BB81}"/>
              </a:ext>
            </a:extLst>
          </p:cNvPr>
          <p:cNvSpPr txBox="1"/>
          <p:nvPr/>
        </p:nvSpPr>
        <p:spPr>
          <a:xfrm>
            <a:off x="808197" y="1977612"/>
            <a:ext cx="8137205" cy="446542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//create an empty matrix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std::vector&lt;std::vector&lt;int&gt;&gt; matrix;</a:t>
            </a:r>
          </a:p>
          <a:p>
            <a:pPr>
              <a:lnSpc>
                <a:spcPct val="115000"/>
              </a:lnSpc>
            </a:pPr>
            <a:endParaRPr lang="en-US" sz="2400" b="1" dirty="0">
              <a:solidFill>
                <a:schemeClr val="tx1"/>
              </a:solidFill>
              <a:effectLst/>
              <a:latin typeface="Consolas" panose="020B0609020204030204" pitchFamily="49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US" sz="2400" b="1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//initialize a matrix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std::vector&lt;std::vector&lt;int&gt;, rows&gt; matrix 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 { 0, 1, 2, 3, 4 },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 { 1, 2, 3 }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  { 2, 3, 4, 5, 6, 7, 8 }</a:t>
            </a: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};</a:t>
            </a:r>
          </a:p>
        </p:txBody>
      </p:sp>
      <p:sp>
        <p:nvSpPr>
          <p:cNvPr id="7" name="Google Shape;248;p7">
            <a:extLst>
              <a:ext uri="{FF2B5EF4-FFF2-40B4-BE49-F238E27FC236}">
                <a16:creationId xmlns:a16="http://schemas.microsoft.com/office/drawing/2014/main" id="{F90F3C32-698C-40B6-AC1E-B45E64059B92}"/>
              </a:ext>
            </a:extLst>
          </p:cNvPr>
          <p:cNvSpPr/>
          <p:nvPr/>
        </p:nvSpPr>
        <p:spPr>
          <a:xfrm>
            <a:off x="5722092" y="4946832"/>
            <a:ext cx="3116120" cy="1327978"/>
          </a:xfrm>
          <a:prstGeom prst="wedgeRoundRectCallout">
            <a:avLst>
              <a:gd name="adj1" fmla="val -57700"/>
              <a:gd name="adj2" fmla="val -3222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lvl="0" algn="ctr"/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When we have vectors - the matrix can have any size 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07306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CEBFB-A7FC-407C-A8DB-DAA9B0E962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4286-64E4-48A6-A6EC-3B469CA8D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Working with 2D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std::vector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when dealing with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method can return a populated matrix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method can accept the 2D std::matrix as a normal </a:t>
            </a:r>
            <a:br>
              <a:rPr lang="bg-BG" dirty="0"/>
            </a:br>
            <a:r>
              <a:rPr lang="en-US" dirty="0"/>
              <a:t>function parameter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C7C99C-867C-4493-90CE-9B21227C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2D std::vector</a:t>
            </a:r>
          </a:p>
        </p:txBody>
      </p:sp>
      <p:sp>
        <p:nvSpPr>
          <p:cNvPr id="5" name="Google Shape;291;p12">
            <a:extLst>
              <a:ext uri="{FF2B5EF4-FFF2-40B4-BE49-F238E27FC236}">
                <a16:creationId xmlns:a16="http://schemas.microsoft.com/office/drawing/2014/main" id="{DB4F29F0-62E2-42D4-86D9-612EDD61B6A0}"/>
              </a:ext>
            </a:extLst>
          </p:cNvPr>
          <p:cNvSpPr txBox="1"/>
          <p:nvPr/>
        </p:nvSpPr>
        <p:spPr>
          <a:xfrm>
            <a:off x="706286" y="5661875"/>
            <a:ext cx="11046744" cy="1067573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void foo(std::vector&lt;std::vector&lt;int&gt;&gt;&amp; matrix); </a:t>
            </a:r>
            <a:r>
              <a:rPr lang="en-US" sz="2400" b="1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// passed by reference</a:t>
            </a:r>
          </a:p>
        </p:txBody>
      </p:sp>
      <p:sp>
        <p:nvSpPr>
          <p:cNvPr id="6" name="Google Shape;291;p12">
            <a:extLst>
              <a:ext uri="{FF2B5EF4-FFF2-40B4-BE49-F238E27FC236}">
                <a16:creationId xmlns:a16="http://schemas.microsoft.com/office/drawing/2014/main" id="{7A3EFB9D-3E34-49EC-BAC9-4943098889D2}"/>
              </a:ext>
            </a:extLst>
          </p:cNvPr>
          <p:cNvSpPr txBox="1"/>
          <p:nvPr/>
        </p:nvSpPr>
        <p:spPr>
          <a:xfrm>
            <a:off x="706286" y="4879816"/>
            <a:ext cx="11046744" cy="6428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void foo(std::vector&lt;std::vector&lt;int&gt;&gt; matrix); </a:t>
            </a:r>
            <a:r>
              <a:rPr lang="en-US" sz="2400" b="1" i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// makes a copy</a:t>
            </a:r>
          </a:p>
        </p:txBody>
      </p:sp>
      <p:sp>
        <p:nvSpPr>
          <p:cNvPr id="7" name="Google Shape;291;p12">
            <a:extLst>
              <a:ext uri="{FF2B5EF4-FFF2-40B4-BE49-F238E27FC236}">
                <a16:creationId xmlns:a16="http://schemas.microsoft.com/office/drawing/2014/main" id="{BE4BE62C-AE4D-4796-A806-A4C92C45CFA7}"/>
              </a:ext>
            </a:extLst>
          </p:cNvPr>
          <p:cNvSpPr txBox="1"/>
          <p:nvPr/>
        </p:nvSpPr>
        <p:spPr>
          <a:xfrm>
            <a:off x="706435" y="2716550"/>
            <a:ext cx="7572024" cy="6428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std::vector&lt;std::vector&lt;int&gt;&gt; </a:t>
            </a:r>
            <a:r>
              <a:rPr lang="en-US" sz="24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readMatrix</a:t>
            </a:r>
            <a:r>
              <a:rPr lang="en-US" sz="24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7475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>
            <a:spLocks noGrp="1"/>
          </p:cNvSpPr>
          <p:nvPr>
            <p:ph type="title"/>
          </p:nvPr>
        </p:nvSpPr>
        <p:spPr>
          <a:xfrm>
            <a:off x="1" y="4704825"/>
            <a:ext cx="12192000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400" dirty="0"/>
              <a:t>Row-Major Order in Multidimensional Arrays</a:t>
            </a:r>
            <a:endParaRPr sz="4400" dirty="0"/>
          </a:p>
        </p:txBody>
      </p:sp>
      <p:pic>
        <p:nvPicPr>
          <p:cNvPr id="6" name="Picture 4" descr="Row major 2D">
            <a:hlinkClick r:id="rId3"/>
            <a:extLst>
              <a:ext uri="{FF2B5EF4-FFF2-40B4-BE49-F238E27FC236}">
                <a16:creationId xmlns:a16="http://schemas.microsoft.com/office/drawing/2014/main" id="{5EBAE42E-E3ED-41B4-82C5-0E85E85B1F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4084" y="1570934"/>
            <a:ext cx="2983832" cy="205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1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"/>
          <p:cNvSpPr txBox="1">
            <a:spLocks noGrp="1"/>
          </p:cNvSpPr>
          <p:nvPr>
            <p:ph type="body" idx="1"/>
          </p:nvPr>
        </p:nvSpPr>
        <p:spPr>
          <a:xfrm>
            <a:off x="190402" y="1404000"/>
            <a:ext cx="11818096" cy="532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500"/>
              <a:buNone/>
            </a:pPr>
            <a:r>
              <a:rPr lang="en-US" sz="11500" b="1">
                <a:solidFill>
                  <a:schemeClr val="lt1"/>
                </a:solidFill>
              </a:rPr>
              <a:t>sli.do</a:t>
            </a:r>
            <a:endParaRPr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500"/>
              <a:buNone/>
            </a:pPr>
            <a:r>
              <a:rPr lang="en-US" sz="11500" b="1"/>
              <a:t>#cpp-advanced</a:t>
            </a:r>
            <a:endParaRPr sz="11500" b="1"/>
          </a:p>
        </p:txBody>
      </p: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B4887-E02B-4E11-A7D4-E75BA4294E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3708-2674-4E10-A6DA-10DA3D2D6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In row-major order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400" dirty="0"/>
              <a:t>The consecutive elements of a </a:t>
            </a:r>
            <a:r>
              <a:rPr lang="en-US" sz="3400" b="1" dirty="0">
                <a:solidFill>
                  <a:schemeClr val="bg1"/>
                </a:solidFill>
              </a:rPr>
              <a:t>row reside next to each other</a:t>
            </a:r>
            <a:r>
              <a:rPr lang="en-US" sz="3400" dirty="0"/>
              <a:t>, whereas the same holds true for </a:t>
            </a:r>
            <a:r>
              <a:rPr lang="en-US" sz="3400" b="1" dirty="0">
                <a:solidFill>
                  <a:schemeClr val="bg1"/>
                </a:solidFill>
              </a:rPr>
              <a:t>consecutive elements of a column in </a:t>
            </a:r>
            <a:br>
              <a:rPr lang="bg-BG" sz="3400" b="1" dirty="0">
                <a:solidFill>
                  <a:schemeClr val="bg1"/>
                </a:solidFill>
              </a:rPr>
            </a:br>
            <a:r>
              <a:rPr lang="en-US" sz="3400" b="1" dirty="0">
                <a:solidFill>
                  <a:schemeClr val="bg1"/>
                </a:solidFill>
              </a:rPr>
              <a:t>column-major order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C++ is </a:t>
            </a:r>
            <a:r>
              <a:rPr lang="en-US" sz="3600" b="1" dirty="0"/>
              <a:t>Row-Major Based Programming Language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8F019E-83CB-4716-8316-85C7203D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Row-Major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69861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190403" y="1294337"/>
            <a:ext cx="9190598" cy="5394328"/>
            <a:chOff x="472011" y="1508786"/>
            <a:chExt cx="3799787" cy="4865561"/>
          </a:xfrm>
        </p:grpSpPr>
        <p:sp>
          <p:nvSpPr>
            <p:cNvPr id="318" name="Google Shape;318;p15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15"/>
          <p:cNvSpPr txBox="1">
            <a:spLocks noGrp="1"/>
          </p:cNvSpPr>
          <p:nvPr>
            <p:ph type="body" idx="1"/>
          </p:nvPr>
        </p:nvSpPr>
        <p:spPr>
          <a:xfrm>
            <a:off x="697878" y="1676785"/>
            <a:ext cx="8446247" cy="468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 lnSpcReduction="10000"/>
          </a:bodyPr>
          <a:lstStyle/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b="0" i="0" u="none" strike="noStrike" cap="none" dirty="0">
                <a:solidFill>
                  <a:schemeClr val="lt2"/>
                </a:solidFill>
                <a:sym typeface="Calibri"/>
              </a:rPr>
              <a:t>Multidimensional arrays</a:t>
            </a:r>
            <a:endParaRPr sz="3600" dirty="0"/>
          </a:p>
          <a:p>
            <a:pPr marL="1123935" marR="0" lvl="1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b="0" i="0" u="none" strike="noStrike" cap="none" dirty="0">
                <a:solidFill>
                  <a:schemeClr val="lt2"/>
                </a:solidFill>
                <a:sym typeface="Calibri"/>
              </a:rPr>
              <a:t>Have </a:t>
            </a:r>
            <a:r>
              <a:rPr lang="en-US" sz="3400" b="1" i="0" u="none" strike="noStrike" cap="none" dirty="0">
                <a:solidFill>
                  <a:schemeClr val="lt1"/>
                </a:solidFill>
                <a:sym typeface="Calibri"/>
              </a:rPr>
              <a:t>more than one </a:t>
            </a:r>
            <a:r>
              <a:rPr lang="en-US" sz="3400" b="0" i="0" u="none" strike="noStrike" cap="none" dirty="0">
                <a:solidFill>
                  <a:schemeClr val="lt2"/>
                </a:solidFill>
                <a:sym typeface="Calibri"/>
              </a:rPr>
              <a:t>dimension</a:t>
            </a:r>
            <a:endParaRPr sz="3400" dirty="0"/>
          </a:p>
          <a:p>
            <a:pPr marL="1123935" marR="0" lvl="1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b="0" i="0" u="none" strike="noStrike" cap="none" dirty="0">
                <a:solidFill>
                  <a:schemeClr val="lt2"/>
                </a:solidFill>
                <a:sym typeface="Calibri"/>
              </a:rPr>
              <a:t>Two-dimensional arrays are like tables</a:t>
            </a:r>
            <a:br>
              <a:rPr lang="en-US" sz="3400" b="0" i="0" u="none" strike="noStrike" cap="none" dirty="0">
                <a:solidFill>
                  <a:schemeClr val="lt2"/>
                </a:solidFill>
                <a:sym typeface="Calibri"/>
              </a:rPr>
            </a:br>
            <a:r>
              <a:rPr lang="en-US" sz="3400" b="0" i="0" u="none" strike="noStrike" cap="none" dirty="0">
                <a:solidFill>
                  <a:schemeClr val="lt2"/>
                </a:solidFill>
                <a:sym typeface="Calibri"/>
              </a:rPr>
              <a:t>with </a:t>
            </a:r>
            <a:r>
              <a:rPr lang="en-US" sz="3400" b="1" i="0" u="none" strike="noStrike" cap="none" dirty="0">
                <a:solidFill>
                  <a:schemeClr val="lt1"/>
                </a:solidFill>
                <a:sym typeface="Calibri"/>
              </a:rPr>
              <a:t>rows</a:t>
            </a:r>
            <a:r>
              <a:rPr lang="en-US" sz="3400" b="0" i="0" u="none" strike="noStrike" cap="none" dirty="0">
                <a:solidFill>
                  <a:schemeClr val="lt2"/>
                </a:solidFill>
                <a:sym typeface="Calibri"/>
              </a:rPr>
              <a:t> and </a:t>
            </a:r>
            <a:r>
              <a:rPr lang="en-US" sz="3400" b="1" i="0" u="none" strike="noStrike" cap="none" dirty="0">
                <a:solidFill>
                  <a:schemeClr val="lt1"/>
                </a:solidFill>
                <a:sym typeface="Calibri"/>
              </a:rPr>
              <a:t>columns</a:t>
            </a:r>
            <a:endParaRPr sz="3400" dirty="0"/>
          </a:p>
          <a:p>
            <a:pPr marL="1123935" marR="0" lvl="1" indent="-5143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400" b="0" i="0" u="none" strike="noStrike" cap="none" dirty="0">
                <a:solidFill>
                  <a:schemeClr val="lt2"/>
                </a:solidFill>
                <a:sym typeface="Calibri"/>
              </a:rPr>
              <a:t>Most-common usage: making a matrix</a:t>
            </a:r>
            <a:r>
              <a:rPr lang="en-US" sz="3400" b="0" i="0" u="none" strike="noStrike" cap="none" dirty="0">
                <a:solidFill>
                  <a:schemeClr val="dk1"/>
                </a:solidFill>
                <a:sym typeface="Calibri"/>
              </a:rPr>
              <a:t> </a:t>
            </a:r>
            <a:r>
              <a:rPr lang="en-US" sz="3400" b="0" i="0" u="none" strike="noStrike" cap="none" dirty="0">
                <a:solidFill>
                  <a:schemeClr val="lt2"/>
                </a:solidFill>
                <a:sym typeface="Calibri"/>
              </a:rPr>
              <a:t>or a table</a:t>
            </a:r>
          </a:p>
          <a:p>
            <a:pPr marL="666735" indent="-514350">
              <a:lnSpc>
                <a:spcPct val="100000"/>
              </a:lnSpc>
              <a:spcBef>
                <a:spcPts val="1200"/>
              </a:spcBef>
              <a:buClr>
                <a:schemeClr val="lt2"/>
              </a:buClr>
              <a:buSzPts val="3400"/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lt2"/>
                </a:solidFill>
              </a:rPr>
              <a:t>C++ is Row-Major Based Programming Language</a:t>
            </a:r>
            <a:endParaRPr sz="3600" dirty="0"/>
          </a:p>
        </p:txBody>
      </p:sp>
      <p:sp>
        <p:nvSpPr>
          <p:cNvPr id="322" name="Google Shape;322;p1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615640" y="1631951"/>
            <a:ext cx="8046521" cy="3513961"/>
            <a:chOff x="3642671" y="1549902"/>
            <a:chExt cx="8046521" cy="3513961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38ABD5-1637-DC80-A922-DF10E4F75CDE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cxnSp>
        <p:nvCxnSpPr>
          <p:cNvPr id="8" name="Straight Connector 30">
            <a:extLst>
              <a:ext uri="{FF2B5EF4-FFF2-40B4-BE49-F238E27FC236}">
                <a16:creationId xmlns:a16="http://schemas.microsoft.com/office/drawing/2014/main" id="{30364434-BC88-8BF2-427F-4FE8EE39C505}"/>
              </a:ext>
            </a:extLst>
          </p:cNvPr>
          <p:cNvCxnSpPr>
            <a:cxnSpLocks/>
          </p:cNvCxnSpPr>
          <p:nvPr/>
        </p:nvCxnSpPr>
        <p:spPr>
          <a:xfrm>
            <a:off x="3995057" y="336957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7F46A931-7F52-CE7B-C719-B4386522EE3A}"/>
              </a:ext>
            </a:extLst>
          </p:cNvPr>
          <p:cNvCxnSpPr>
            <a:cxnSpLocks/>
          </p:cNvCxnSpPr>
          <p:nvPr/>
        </p:nvCxnSpPr>
        <p:spPr>
          <a:xfrm>
            <a:off x="5177681" y="336957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Картина 20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A0F1A5E8-3712-95C2-131C-36FF49597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0629" y="3948492"/>
            <a:ext cx="1372591" cy="1138627"/>
          </a:xfrm>
          <a:prstGeom prst="rect">
            <a:avLst/>
          </a:prstGeom>
        </p:spPr>
      </p:pic>
      <p:cxnSp>
        <p:nvCxnSpPr>
          <p:cNvPr id="23" name="Straight Connector 30">
            <a:extLst>
              <a:ext uri="{FF2B5EF4-FFF2-40B4-BE49-F238E27FC236}">
                <a16:creationId xmlns:a16="http://schemas.microsoft.com/office/drawing/2014/main" id="{9D08B1A4-D166-110A-7B9D-315EDC91E8B4}"/>
              </a:ext>
            </a:extLst>
          </p:cNvPr>
          <p:cNvCxnSpPr>
            <a:cxnSpLocks/>
          </p:cNvCxnSpPr>
          <p:nvPr/>
        </p:nvCxnSpPr>
        <p:spPr>
          <a:xfrm>
            <a:off x="6309153" y="338863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0">
            <a:extLst>
              <a:ext uri="{FF2B5EF4-FFF2-40B4-BE49-F238E27FC236}">
                <a16:creationId xmlns:a16="http://schemas.microsoft.com/office/drawing/2014/main" id="{6F0CC8C0-581F-27B6-CDEB-1C66EC8FDFB7}"/>
              </a:ext>
            </a:extLst>
          </p:cNvPr>
          <p:cNvCxnSpPr>
            <a:cxnSpLocks/>
          </p:cNvCxnSpPr>
          <p:nvPr/>
        </p:nvCxnSpPr>
        <p:spPr>
          <a:xfrm>
            <a:off x="7477508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0">
            <a:extLst>
              <a:ext uri="{FF2B5EF4-FFF2-40B4-BE49-F238E27FC236}">
                <a16:creationId xmlns:a16="http://schemas.microsoft.com/office/drawing/2014/main" id="{91709B8E-E2C3-D986-7CAA-59918CF8E0C4}"/>
              </a:ext>
            </a:extLst>
          </p:cNvPr>
          <p:cNvCxnSpPr>
            <a:cxnSpLocks/>
          </p:cNvCxnSpPr>
          <p:nvPr/>
        </p:nvCxnSpPr>
        <p:spPr>
          <a:xfrm>
            <a:off x="8644804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E5FFC889-1C17-FEEB-7171-76E0E72E3DCD}"/>
              </a:ext>
            </a:extLst>
          </p:cNvPr>
          <p:cNvCxnSpPr>
            <a:cxnSpLocks/>
          </p:cNvCxnSpPr>
          <p:nvPr/>
        </p:nvCxnSpPr>
        <p:spPr>
          <a:xfrm>
            <a:off x="9831592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8F8611B9-5CC9-46F8-E571-FEF7E45551D8}"/>
              </a:ext>
            </a:extLst>
          </p:cNvPr>
          <p:cNvCxnSpPr>
            <a:cxnSpLocks/>
          </p:cNvCxnSpPr>
          <p:nvPr/>
        </p:nvCxnSpPr>
        <p:spPr>
          <a:xfrm>
            <a:off x="11069683" y="338101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085D2-301C-D855-6375-DC447ABCB9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29804C-BF3D-66BA-9097-BE92BD49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92C06A0-B1BF-1310-EB3F-B37FB454D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81" y="1385394"/>
            <a:ext cx="2398454" cy="139466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1ECA409-7CAC-BC80-A516-20017D0DE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10" y="5382742"/>
            <a:ext cx="3170508" cy="1373643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EB81ECF4-6AFB-2948-D69F-A4890EA3389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188" y="1188251"/>
            <a:ext cx="3217301" cy="1098544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D5F7E69F-916E-E7FD-07B0-C84410BDE8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6" y="2728649"/>
            <a:ext cx="2671403" cy="1236693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hlinkClick r:id="rId10"/>
            <a:extLst>
              <a:ext uri="{FF2B5EF4-FFF2-40B4-BE49-F238E27FC236}">
                <a16:creationId xmlns:a16="http://schemas.microsoft.com/office/drawing/2014/main" id="{D4B56F0D-118C-3538-77F6-189509F6D0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6" y="1266996"/>
            <a:ext cx="2955256" cy="1019798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C192C54-107A-E9CB-0B22-954F235E75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7" y="5731994"/>
            <a:ext cx="2887854" cy="65123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31905DB-243E-A29B-831C-DA6E25B469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55" y="3036589"/>
            <a:ext cx="2502194" cy="1751536"/>
          </a:xfrm>
          <a:prstGeom prst="rect">
            <a:avLst/>
          </a:prstGeom>
        </p:spPr>
      </p:pic>
      <p:pic>
        <p:nvPicPr>
          <p:cNvPr id="13" name="Picture 12">
            <a:hlinkClick r:id="rId16"/>
            <a:extLst>
              <a:ext uri="{FF2B5EF4-FFF2-40B4-BE49-F238E27FC236}">
                <a16:creationId xmlns:a16="http://schemas.microsoft.com/office/drawing/2014/main" id="{20BE7987-5C32-4B3D-2FF2-632CCB5F9FF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8256" y="5122065"/>
            <a:ext cx="3383767" cy="1451517"/>
          </a:xfrm>
          <a:prstGeom prst="rect">
            <a:avLst/>
          </a:prstGeom>
        </p:spPr>
      </p:pic>
      <p:pic>
        <p:nvPicPr>
          <p:cNvPr id="14" name="Picture 13">
            <a:hlinkClick r:id="rId18"/>
            <a:extLst>
              <a:ext uri="{FF2B5EF4-FFF2-40B4-BE49-F238E27FC236}">
                <a16:creationId xmlns:a16="http://schemas.microsoft.com/office/drawing/2014/main" id="{C32B12E6-D24D-80B6-B195-9E48215487B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0424" y="2533502"/>
            <a:ext cx="3091590" cy="1626985"/>
          </a:xfrm>
          <a:prstGeom prst="rect">
            <a:avLst/>
          </a:prstGeom>
        </p:spPr>
      </p:pic>
      <p:pic>
        <p:nvPicPr>
          <p:cNvPr id="15" name="Picture 14">
            <a:hlinkClick r:id="rId20"/>
            <a:extLst>
              <a:ext uri="{FF2B5EF4-FFF2-40B4-BE49-F238E27FC236}">
                <a16:creationId xmlns:a16="http://schemas.microsoft.com/office/drawing/2014/main" id="{45E3E7FC-2B32-01E7-FFCA-DACB5E28FAE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799" y="4319748"/>
            <a:ext cx="3010614" cy="936754"/>
          </a:xfrm>
          <a:prstGeom prst="rect">
            <a:avLst/>
          </a:prstGeom>
        </p:spPr>
      </p:pic>
      <p:pic>
        <p:nvPicPr>
          <p:cNvPr id="16" name="Picture 15">
            <a:hlinkClick r:id="rId22"/>
            <a:extLst>
              <a:ext uri="{FF2B5EF4-FFF2-40B4-BE49-F238E27FC236}">
                <a16:creationId xmlns:a16="http://schemas.microsoft.com/office/drawing/2014/main" id="{CF05ABB3-5FA2-EF53-35DB-3553C024050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232" y="4262180"/>
            <a:ext cx="3551256" cy="11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4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9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Software University – High-Quality Education, Profession and Job for Software Developers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 dirty="0">
                <a:solidFill>
                  <a:schemeClr val="hlink"/>
                </a:solidFill>
                <a:hlinkClick r:id="rId3"/>
              </a:rPr>
              <a:t>softuni.bg</a:t>
            </a:r>
            <a:r>
              <a:rPr lang="en-US" sz="3000" dirty="0"/>
              <a:t>, </a:t>
            </a:r>
            <a:r>
              <a:rPr lang="en-US" sz="3000" u="sng" dirty="0">
                <a:solidFill>
                  <a:schemeClr val="hlink"/>
                </a:solidFill>
                <a:hlinkClick r:id="rId4"/>
              </a:rPr>
              <a:t>about.softuni.bg</a:t>
            </a:r>
            <a:r>
              <a:rPr lang="en-US" sz="3000" dirty="0"/>
              <a:t> </a:t>
            </a:r>
            <a:endParaRPr dirty="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Software University Foundation</a:t>
            </a:r>
            <a:endParaRPr sz="3200"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 dirty="0" err="1">
                <a:solidFill>
                  <a:schemeClr val="hlink"/>
                </a:solidFill>
                <a:hlinkClick r:id="rId5"/>
              </a:rPr>
              <a:t>softuni.foundation</a:t>
            </a:r>
            <a:endParaRPr sz="3000" dirty="0"/>
          </a:p>
          <a:p>
            <a:pPr marL="360363" lvl="0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Software University @ Facebook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 dirty="0">
                <a:solidFill>
                  <a:schemeClr val="hlink"/>
                </a:solidFill>
                <a:hlinkClick r:id="rId6"/>
              </a:rPr>
              <a:t>facebook.com/</a:t>
            </a:r>
            <a:r>
              <a:rPr lang="en-US" sz="3000" u="sng" dirty="0" err="1">
                <a:solidFill>
                  <a:schemeClr val="hlink"/>
                </a:solidFill>
                <a:hlinkClick r:id="rId6"/>
              </a:rPr>
              <a:t>SoftwareUniversity</a:t>
            </a:r>
            <a:endParaRPr sz="3000" dirty="0"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8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358" name="Google Shape;358;p18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 txBox="1">
            <a:spLocks noGrp="1"/>
          </p:cNvSpPr>
          <p:nvPr>
            <p:ph type="body" idx="1"/>
          </p:nvPr>
        </p:nvSpPr>
        <p:spPr>
          <a:xfrm>
            <a:off x="190406" y="1299604"/>
            <a:ext cx="9049234" cy="5207396"/>
          </a:xfr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Multidimensional Arrays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Accessing Elements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Reading and Printing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C-style A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Function Parameters</a:t>
            </a:r>
          </a:p>
          <a:p>
            <a:pPr lvl="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"Multidimensional" Containers</a:t>
            </a:r>
          </a:p>
          <a:p>
            <a:pPr lvl="0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Row-Major Order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lvl="0"/>
            <a:r>
              <a:rPr lang="en-US"/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"/>
          <p:cNvSpPr txBox="1">
            <a:spLocks noGrp="1"/>
          </p:cNvSpPr>
          <p:nvPr>
            <p:ph type="subTitle" idx="1"/>
          </p:nvPr>
        </p:nvSpPr>
        <p:spPr>
          <a:xfrm>
            <a:off x="615109" y="5472909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</a:pPr>
            <a:r>
              <a:rPr lang="en-US" dirty="0"/>
              <a:t>Definition and Usage</a:t>
            </a:r>
            <a:endParaRPr dirty="0"/>
          </a:p>
        </p:txBody>
      </p: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400" dirty="0"/>
              <a:t>Multidimensional Arrays </a:t>
            </a:r>
            <a:endParaRPr sz="4400" dirty="0"/>
          </a:p>
        </p:txBody>
      </p:sp>
      <p:pic>
        <p:nvPicPr>
          <p:cNvPr id="214" name="Google Shape;214;p4" descr="Image result for 3d cube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1" y="1143000"/>
            <a:ext cx="2751997" cy="313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" name="Google Shape;221;p5"/>
          <p:cNvGraphicFramePr/>
          <p:nvPr>
            <p:extLst>
              <p:ext uri="{D42A27DB-BD31-4B8C-83A1-F6EECF244321}">
                <p14:modId xmlns:p14="http://schemas.microsoft.com/office/powerpoint/2010/main" val="1364994762"/>
              </p:ext>
            </p:extLst>
          </p:nvPr>
        </p:nvGraphicFramePr>
        <p:xfrm>
          <a:off x="2963125" y="3936624"/>
          <a:ext cx="6732450" cy="2146118"/>
        </p:xfrm>
        <a:graphic>
          <a:graphicData uri="http://schemas.openxmlformats.org/drawingml/2006/table">
            <a:tbl>
              <a:tblPr>
                <a:noFill/>
                <a:tableStyleId>{5747A4CA-9037-4394-AFB2-D29EBF520F18}</a:tableStyleId>
              </a:tblPr>
              <a:tblGrid>
                <a:gridCol w="77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7700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br>
                        <a:rPr lang="en-US" sz="2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8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OWS</a:t>
                      </a:r>
                      <a:endParaRPr dirty="0"/>
                    </a:p>
                  </a:txBody>
                  <a:tcPr marL="142725" marR="142725" marT="45725" marB="45725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AABC">
                        <a:alpha val="49803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COLS</a:t>
                      </a:r>
                      <a:endParaRPr sz="28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1AABC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[0][0]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[0][1]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[0][2]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[0][3]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[0][4]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[1][0]</a:t>
                      </a:r>
                      <a:endParaRPr sz="2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[1][1]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[1][2]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[1][3]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[1][4]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7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[2][0]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[2][1]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[2][2]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[2][3]</a:t>
                      </a:r>
                      <a:endParaRPr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[2][4]</a:t>
                      </a:r>
                      <a:endParaRPr dirty="0"/>
                    </a:p>
                  </a:txBody>
                  <a:tcPr marL="142725" marR="142725" marT="45725" marB="45725" anchor="ctr">
                    <a:lnL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2" name="Google Shape;222;p5"/>
          <p:cNvSpPr txBox="1">
            <a:spLocks noGrp="1"/>
          </p:cNvSpPr>
          <p:nvPr>
            <p:ph type="body" idx="1"/>
          </p:nvPr>
        </p:nvSpPr>
        <p:spPr>
          <a:xfrm>
            <a:off x="2046000" y="1121143"/>
            <a:ext cx="1007444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Array is a </a:t>
            </a:r>
            <a:r>
              <a:rPr lang="en-US" sz="3200" b="1" dirty="0"/>
              <a:t>systematic arrangement of </a:t>
            </a:r>
            <a:r>
              <a:rPr lang="en-US" sz="3200" b="1" dirty="0">
                <a:solidFill>
                  <a:schemeClr val="bg1"/>
                </a:solidFill>
              </a:rPr>
              <a:t>similar elements</a:t>
            </a:r>
            <a:endParaRPr b="1" dirty="0">
              <a:solidFill>
                <a:schemeClr val="bg1"/>
              </a:solidFill>
            </a:endParaRPr>
          </a:p>
          <a:p>
            <a:pPr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Multidimensional arrays </a:t>
            </a:r>
            <a:r>
              <a:rPr lang="en-US" sz="3200" b="1" dirty="0"/>
              <a:t>have more than one </a:t>
            </a:r>
            <a:r>
              <a:rPr lang="en-US" sz="3200" b="1" dirty="0">
                <a:solidFill>
                  <a:schemeClr val="bg1"/>
                </a:solidFill>
              </a:rPr>
              <a:t>dimension</a:t>
            </a:r>
            <a:endParaRPr b="1" dirty="0">
              <a:solidFill>
                <a:schemeClr val="bg1"/>
              </a:solidFill>
            </a:endParaRPr>
          </a:p>
          <a:p>
            <a:pPr marL="900112" lvl="1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ingdings" panose="05000000000000000000" pitchFamily="2" charset="2"/>
              <a:buChar char="§"/>
            </a:pPr>
            <a:r>
              <a:rPr lang="en-US" sz="3000" dirty="0"/>
              <a:t>They are just normal arrays which are indexed differently</a:t>
            </a:r>
            <a:endParaRPr dirty="0"/>
          </a:p>
          <a:p>
            <a:pPr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§"/>
            </a:pPr>
            <a:r>
              <a:rPr lang="en-US" sz="3200" dirty="0"/>
              <a:t>Most-common usage: making a </a:t>
            </a:r>
            <a:r>
              <a:rPr lang="en-US" sz="3200" b="1" dirty="0">
                <a:solidFill>
                  <a:schemeClr val="bg1"/>
                </a:solidFill>
              </a:rPr>
              <a:t>matrix / table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23" name="Google Shape;223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What is Multidimensional Array?</a:t>
            </a:r>
            <a:endParaRPr dirty="0"/>
          </a:p>
        </p:txBody>
      </p:sp>
      <p:sp>
        <p:nvSpPr>
          <p:cNvPr id="224" name="Google Shape;224;p5"/>
          <p:cNvSpPr/>
          <p:nvPr/>
        </p:nvSpPr>
        <p:spPr>
          <a:xfrm>
            <a:off x="9263106" y="6090985"/>
            <a:ext cx="1635340" cy="416015"/>
          </a:xfrm>
          <a:prstGeom prst="wedgeRoundRectCallout">
            <a:avLst>
              <a:gd name="adj1" fmla="val -70390"/>
              <a:gd name="adj2" fmla="val -6120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Row Index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9763098" y="5446646"/>
            <a:ext cx="1486246" cy="416015"/>
          </a:xfrm>
          <a:prstGeom prst="wedgeRoundRectCallout">
            <a:avLst>
              <a:gd name="adj1" fmla="val -66191"/>
              <a:gd name="adj2" fmla="val 3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 Index</a:t>
            </a:r>
            <a:endParaRPr sz="24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 txBox="1"/>
          <p:nvPr/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32" name="Google Shape;232;p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400" dirty="0"/>
              <a:t>Accessing</a:t>
            </a:r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endParaRPr lang="en-US" sz="3400"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endParaRPr lang="en-US" sz="3400"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endParaRPr lang="en-US" sz="3400" dirty="0"/>
          </a:p>
          <a:p>
            <a:pPr lvl="0" indent="-4572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endParaRPr lang="en-US" sz="3400" dirty="0"/>
          </a:p>
          <a:p>
            <a:pPr indent="-457200">
              <a:spcBef>
                <a:spcPts val="0"/>
              </a:spcBef>
              <a:buSzPts val="3600"/>
              <a:buFont typeface="Wingdings" panose="05000000000000000000" pitchFamily="2" charset="2"/>
              <a:buChar char="§"/>
            </a:pPr>
            <a:r>
              <a:rPr lang="en-US" sz="3400" dirty="0"/>
              <a:t>Accessing elements is done with </a:t>
            </a:r>
            <a:r>
              <a:rPr lang="en-US" sz="3400" b="1" dirty="0">
                <a:solidFill>
                  <a:schemeClr val="bg1"/>
                </a:solidFill>
              </a:rPr>
              <a:t>one indexer per dimension</a:t>
            </a:r>
            <a:endParaRPr sz="3400" b="1" dirty="0">
              <a:solidFill>
                <a:schemeClr val="bg1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400" dirty="0"/>
              <a:t>Multidimensional arrays represent a </a:t>
            </a:r>
            <a:r>
              <a:rPr lang="en-US" sz="3400" b="1" dirty="0">
                <a:solidFill>
                  <a:schemeClr val="lt1"/>
                </a:solidFill>
              </a:rPr>
              <a:t>rows with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lt1"/>
                </a:solidFill>
              </a:rPr>
              <a:t>values</a:t>
            </a:r>
            <a:endParaRPr sz="3400" dirty="0"/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34465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400" dirty="0"/>
              <a:t>The rows represent the first dimension and the columns - the second</a:t>
            </a:r>
            <a:endParaRPr sz="3400" dirty="0"/>
          </a:p>
        </p:txBody>
      </p:sp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Accessing Multidimensional Arrays</a:t>
            </a:r>
            <a:endParaRPr dirty="0"/>
          </a:p>
        </p:txBody>
      </p:sp>
      <p:sp>
        <p:nvSpPr>
          <p:cNvPr id="234" name="Google Shape;234;p6"/>
          <p:cNvSpPr txBox="1"/>
          <p:nvPr/>
        </p:nvSpPr>
        <p:spPr>
          <a:xfrm>
            <a:off x="869624" y="2336460"/>
            <a:ext cx="5580000" cy="6705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element = matrix[1][0];</a:t>
            </a: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6087808" y="1852708"/>
            <a:ext cx="3015000" cy="578882"/>
          </a:xfrm>
          <a:prstGeom prst="wedgeRoundRectCallout">
            <a:avLst>
              <a:gd name="adj1" fmla="val -56554"/>
              <a:gd name="adj2" fmla="val 5491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Index of column</a:t>
            </a:r>
            <a:endParaRPr/>
          </a:p>
        </p:txBody>
      </p:sp>
      <p:sp>
        <p:nvSpPr>
          <p:cNvPr id="236" name="Google Shape;236;p6"/>
          <p:cNvSpPr/>
          <p:nvPr/>
        </p:nvSpPr>
        <p:spPr>
          <a:xfrm>
            <a:off x="2563059" y="1847104"/>
            <a:ext cx="2385000" cy="578882"/>
          </a:xfrm>
          <a:prstGeom prst="wedgeRoundRectCallout">
            <a:avLst>
              <a:gd name="adj1" fmla="val 57228"/>
              <a:gd name="adj2" fmla="val 5268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Index of row</a:t>
            </a:r>
            <a:endParaRPr/>
          </a:p>
        </p:txBody>
      </p:sp>
      <p:sp>
        <p:nvSpPr>
          <p:cNvPr id="237" name="Google Shape;237;p6"/>
          <p:cNvSpPr/>
          <p:nvPr/>
        </p:nvSpPr>
        <p:spPr>
          <a:xfrm>
            <a:off x="1677005" y="3201334"/>
            <a:ext cx="4157107" cy="578837"/>
          </a:xfrm>
          <a:prstGeom prst="wedgeRoundRectCallout">
            <a:avLst>
              <a:gd name="adj1" fmla="val -39778"/>
              <a:gd name="adj2" fmla="val 2311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1" i="0" u="none" strike="noStrike" cap="none" baseline="300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8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element of the </a:t>
            </a:r>
            <a:r>
              <a:rPr lang="en-US" sz="2800" b="1" i="0" u="none" strike="noStrike" cap="none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 b="1" i="0" u="none" strike="noStrike" cap="none" baseline="300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row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71500" lvl="0" indent="-571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/>
              <a:t>Declaring: add a </a:t>
            </a:r>
            <a:r>
              <a:rPr lang="en-US" sz="36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3600" dirty="0">
                <a:solidFill>
                  <a:schemeClr val="lt1"/>
                </a:solidFill>
              </a:rPr>
              <a:t> </a:t>
            </a:r>
            <a:r>
              <a:rPr lang="en-US" sz="3600" dirty="0"/>
              <a:t>for each additional dimension</a:t>
            </a:r>
            <a:endParaRPr dirty="0"/>
          </a:p>
        </p:txBody>
      </p:sp>
      <p:sp>
        <p:nvSpPr>
          <p:cNvPr id="245" name="Google Shape;245;p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Declaring Multidimensional Arrays</a:t>
            </a:r>
            <a:endParaRPr dirty="0"/>
          </a:p>
        </p:txBody>
      </p:sp>
      <p:sp>
        <p:nvSpPr>
          <p:cNvPr id="246" name="Google Shape;246;p7"/>
          <p:cNvSpPr txBox="1"/>
          <p:nvPr/>
        </p:nvSpPr>
        <p:spPr>
          <a:xfrm>
            <a:off x="935764" y="2298309"/>
            <a:ext cx="3945329" cy="6705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matrix[2][3];</a:t>
            </a: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930101" y="3502486"/>
            <a:ext cx="3950992" cy="670541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matrix[][3];</a:t>
            </a:r>
            <a:endParaRPr sz="28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7"/>
          <p:cNvSpPr/>
          <p:nvPr/>
        </p:nvSpPr>
        <p:spPr>
          <a:xfrm>
            <a:off x="5564528" y="3187487"/>
            <a:ext cx="4796597" cy="1055608"/>
          </a:xfrm>
          <a:prstGeom prst="wedgeRoundRectCallout">
            <a:avLst>
              <a:gd name="adj1" fmla="val -59491"/>
              <a:gd name="adj2" fmla="val 2241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First dimension can omit size if it is a function parameter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4" name="Google Shape;254;p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/>
          <a:p>
            <a:pPr marL="571500" lvl="0" indent="-571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Wingdings" panose="05000000000000000000" pitchFamily="2" charset="2"/>
              <a:buChar char="§"/>
            </a:pPr>
            <a:r>
              <a:rPr lang="en-US" sz="3600" dirty="0"/>
              <a:t>Each </a:t>
            </a:r>
            <a:r>
              <a:rPr lang="en-US" sz="3600" b="1" dirty="0">
                <a:solidFill>
                  <a:schemeClr val="lt1"/>
                </a:solidFill>
              </a:rPr>
              <a:t>n</a:t>
            </a:r>
            <a:r>
              <a:rPr lang="en-US" sz="3600" dirty="0"/>
              <a:t>-</a:t>
            </a:r>
            <a:r>
              <a:rPr lang="en-US" sz="3600" dirty="0" err="1"/>
              <a:t>dimention</a:t>
            </a:r>
            <a:r>
              <a:rPr lang="en-US" sz="3600" dirty="0"/>
              <a:t> is an array with </a:t>
            </a:r>
            <a:r>
              <a:rPr lang="en-US" sz="3600" b="1" dirty="0">
                <a:solidFill>
                  <a:schemeClr val="lt1"/>
                </a:solidFill>
              </a:rPr>
              <a:t>(n - 1) </a:t>
            </a:r>
            <a:r>
              <a:rPr lang="en-US" sz="3600" dirty="0"/>
              <a:t>dimensions</a:t>
            </a:r>
            <a:endParaRPr dirty="0"/>
          </a:p>
        </p:txBody>
      </p:sp>
      <p:sp>
        <p:nvSpPr>
          <p:cNvPr id="255" name="Google Shape;255;p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Using Multidimensional Arrays</a:t>
            </a:r>
            <a:endParaRPr dirty="0"/>
          </a:p>
        </p:txBody>
      </p:sp>
      <p:sp>
        <p:nvSpPr>
          <p:cNvPr id="256" name="Google Shape;256;p8"/>
          <p:cNvSpPr txBox="1"/>
          <p:nvPr/>
        </p:nvSpPr>
        <p:spPr>
          <a:xfrm>
            <a:off x="921913" y="2015471"/>
            <a:ext cx="4005000" cy="2157102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matrix[][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 11, 12, 13 },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 21, 22, 23 }</a:t>
            </a:r>
            <a:endParaRPr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8"/>
          <p:cNvSpPr txBox="1"/>
          <p:nvPr/>
        </p:nvSpPr>
        <p:spPr>
          <a:xfrm>
            <a:off x="921913" y="4596158"/>
            <a:ext cx="10304336" cy="183393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cube[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 {111, 112, 113, 114}, {121, 122, 123, 124}, {131, 132, 133, 134} },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{ {211, 212, 213, 214}, {221, 222, 223, 224}, {231, 232, 233, 234} }</a:t>
            </a:r>
            <a:endParaRPr sz="2000" dirty="0"/>
          </a:p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2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6287431" y="1972918"/>
            <a:ext cx="4796597" cy="1055608"/>
          </a:xfrm>
          <a:prstGeom prst="wedgeRoundRectCallout">
            <a:avLst>
              <a:gd name="adj1" fmla="val -43714"/>
              <a:gd name="adj2" fmla="val 2539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no initializer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brackets, values are undefined</a:t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6287430" y="3116965"/>
            <a:ext cx="4796597" cy="1055608"/>
          </a:xfrm>
          <a:prstGeom prst="wedgeRoundRectCallout">
            <a:avLst>
              <a:gd name="adj1" fmla="val -45358"/>
              <a:gd name="adj2" fmla="val 1195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more elements than initialized, others are defaults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>
            <a:spLocks noGrp="1"/>
          </p:cNvSpPr>
          <p:nvPr>
            <p:ph type="subTitle" idx="1"/>
          </p:nvPr>
        </p:nvSpPr>
        <p:spPr>
          <a:xfrm>
            <a:off x="615109" y="539014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000" b="0" dirty="0"/>
              <a:t>Matrices and Higher Dimensions</a:t>
            </a:r>
            <a:endParaRPr sz="4000" b="0" dirty="0"/>
          </a:p>
        </p:txBody>
      </p:sp>
      <p:sp>
        <p:nvSpPr>
          <p:cNvPr id="277" name="Google Shape;277;p1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400" dirty="0"/>
              <a:t>Reading and Printing Matrices</a:t>
            </a:r>
            <a:endParaRPr sz="4400" dirty="0"/>
          </a:p>
        </p:txBody>
      </p:sp>
      <p:pic>
        <p:nvPicPr>
          <p:cNvPr id="279" name="Google Shape;2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9040" y="1950913"/>
            <a:ext cx="2773920" cy="1627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1409</Words>
  <Application>Microsoft Office PowerPoint</Application>
  <PresentationFormat>Широк екран</PresentationFormat>
  <Paragraphs>235</Paragraphs>
  <Slides>25</Slides>
  <Notes>17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1_SoftUni</vt:lpstr>
      <vt:lpstr>Multidimensional Arrays</vt:lpstr>
      <vt:lpstr>Have a Question?</vt:lpstr>
      <vt:lpstr>Table of Contents</vt:lpstr>
      <vt:lpstr>Multidimensional Arrays </vt:lpstr>
      <vt:lpstr>What is Multidimensional Array?</vt:lpstr>
      <vt:lpstr>Accessing Multidimensional Arrays</vt:lpstr>
      <vt:lpstr>Declaring Multidimensional Arrays</vt:lpstr>
      <vt:lpstr>Using Multidimensional Arrays</vt:lpstr>
      <vt:lpstr>Reading and Printing Matrices</vt:lpstr>
      <vt:lpstr>Reading a Matrix</vt:lpstr>
      <vt:lpstr>Printing a Matrix</vt:lpstr>
      <vt:lpstr>Passing Arrays to Methods</vt:lpstr>
      <vt:lpstr>Passing Arrays to Methods</vt:lpstr>
      <vt:lpstr>"Multidimensional" Containers</vt:lpstr>
      <vt:lpstr>std::array &amp; std::vector</vt:lpstr>
      <vt:lpstr>std::array Matrix</vt:lpstr>
      <vt:lpstr>std::vector Matrix</vt:lpstr>
      <vt:lpstr>Working with 2D std::vector</vt:lpstr>
      <vt:lpstr>Row-Major Order in Multidimensional Arrays</vt:lpstr>
      <vt:lpstr>Row-Major Programming Language</vt:lpstr>
      <vt:lpstr>Summary</vt:lpstr>
      <vt:lpstr>Презентация на PowerPoint</vt:lpstr>
      <vt:lpstr>SoftUni 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creator>Software University</dc:creator>
  <cp:lastModifiedBy>Yoana Yonkova</cp:lastModifiedBy>
  <cp:revision>37</cp:revision>
  <dcterms:created xsi:type="dcterms:W3CDTF">2018-05-23T13:08:44Z</dcterms:created>
  <dcterms:modified xsi:type="dcterms:W3CDTF">2024-05-08T07:23:13Z</dcterms:modified>
</cp:coreProperties>
</file>