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492" r:id="rId3"/>
    <p:sldId id="276" r:id="rId4"/>
    <p:sldId id="505" r:id="rId5"/>
    <p:sldId id="506" r:id="rId6"/>
    <p:sldId id="507" r:id="rId7"/>
    <p:sldId id="650" r:id="rId8"/>
    <p:sldId id="508" r:id="rId9"/>
    <p:sldId id="509" r:id="rId10"/>
    <p:sldId id="510" r:id="rId11"/>
    <p:sldId id="651" r:id="rId12"/>
    <p:sldId id="511" r:id="rId13"/>
    <p:sldId id="538" r:id="rId14"/>
    <p:sldId id="512" r:id="rId15"/>
    <p:sldId id="513" r:id="rId16"/>
    <p:sldId id="514" r:id="rId17"/>
    <p:sldId id="516" r:id="rId18"/>
    <p:sldId id="539" r:id="rId19"/>
    <p:sldId id="519" r:id="rId20"/>
    <p:sldId id="520" r:id="rId21"/>
    <p:sldId id="524" r:id="rId22"/>
    <p:sldId id="548" r:id="rId23"/>
    <p:sldId id="540" r:id="rId24"/>
    <p:sldId id="527" r:id="rId25"/>
    <p:sldId id="528" r:id="rId26"/>
    <p:sldId id="652" r:id="rId27"/>
    <p:sldId id="541" r:id="rId28"/>
    <p:sldId id="531" r:id="rId29"/>
    <p:sldId id="532" r:id="rId30"/>
    <p:sldId id="533" r:id="rId31"/>
    <p:sldId id="542" r:id="rId32"/>
    <p:sldId id="689" r:id="rId33"/>
    <p:sldId id="615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492"/>
            <p14:sldId id="276"/>
          </p14:sldIdLst>
        </p14:section>
        <p14:section name="References" id="{43521BD8-5BEC-45CF-855C-A3C121562B79}">
          <p14:sldIdLst>
            <p14:sldId id="505"/>
            <p14:sldId id="506"/>
            <p14:sldId id="507"/>
            <p14:sldId id="650"/>
            <p14:sldId id="508"/>
            <p14:sldId id="509"/>
            <p14:sldId id="510"/>
            <p14:sldId id="651"/>
            <p14:sldId id="511"/>
          </p14:sldIdLst>
        </p14:section>
        <p14:section name="Computer Memory" id="{7F9EEDBA-9BB9-429C-BB04-B21F23B25FD6}">
          <p14:sldIdLst>
            <p14:sldId id="538"/>
            <p14:sldId id="512"/>
            <p14:sldId id="513"/>
            <p14:sldId id="514"/>
            <p14:sldId id="516"/>
          </p14:sldIdLst>
        </p14:section>
        <p14:section name="Pointers" id="{2A811409-F015-4709-A4C4-4CF0652EEF37}">
          <p14:sldIdLst>
            <p14:sldId id="539"/>
            <p14:sldId id="519"/>
            <p14:sldId id="520"/>
            <p14:sldId id="524"/>
            <p14:sldId id="548"/>
          </p14:sldIdLst>
        </p14:section>
        <p14:section name="Pointers and const" id="{33757EAE-6261-453E-A39B-2611385D0B38}">
          <p14:sldIdLst>
            <p14:sldId id="540"/>
            <p14:sldId id="527"/>
            <p14:sldId id="528"/>
            <p14:sldId id="652"/>
          </p14:sldIdLst>
        </p14:section>
        <p14:section name="Pointer Arithmetic and Arrays" id="{FE8C9D6C-7733-482C-8E64-82B3567A1EE1}">
          <p14:sldIdLst>
            <p14:sldId id="541"/>
            <p14:sldId id="531"/>
            <p14:sldId id="532"/>
            <p14:sldId id="533"/>
          </p14:sldIdLst>
        </p14:section>
        <p14:section name="Conclusion" id="{E19D07F1-86E2-47E9-B2AB-7ADC4F89DC12}">
          <p14:sldIdLst>
            <p14:sldId id="542"/>
            <p14:sldId id="689"/>
            <p14:sldId id="615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32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6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2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43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49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2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foundation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www.facebook.com/SoftwareUniversit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hyperlink" Target="https://softuni.org/" TargetMode="External"/><Relationship Id="rId9" Type="http://schemas.openxmlformats.org/officeDocument/2006/relationships/hyperlink" Target="https://forum.softuni.b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7" name="Picture Logo FB" descr="Facebook logo">
            <a:hlinkClick r:id="rId2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4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6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6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8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2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9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88274-EADB-4D91-A3FA-46509D5A9E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2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05/08/2024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9705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1_Source Code Examp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sp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3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8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ex.bg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www.postbank.bg/" TargetMode="External"/><Relationship Id="rId3" Type="http://schemas.openxmlformats.org/officeDocument/2006/relationships/image" Target="../media/image39.pn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careers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en.superhosting.bg/" TargetMode="External"/><Relationship Id="rId16" Type="http://schemas.openxmlformats.org/officeDocument/2006/relationships/hyperlink" Target="https://www.pharvision.ai/careers" TargetMode="External"/><Relationship Id="rId20" Type="http://schemas.openxmlformats.org/officeDocument/2006/relationships/hyperlink" Target="https://www.vivacom.bg/bg/residential/za-nas/za-kompanijata/koi-sme-nie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bg.coca-colahellenic.com/bg/working-with-us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10" Type="http://schemas.openxmlformats.org/officeDocument/2006/relationships/hyperlink" Target="https://smartit.bg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oftwaregroup.com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www.draftkings.com/" TargetMode="External"/><Relationship Id="rId22" Type="http://schemas.openxmlformats.org/officeDocument/2006/relationships/hyperlink" Target="https://ambitioned.com/about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000" y="1258272"/>
            <a:ext cx="11385000" cy="1315728"/>
          </a:xfrm>
        </p:spPr>
        <p:txBody>
          <a:bodyPr/>
          <a:lstStyle/>
          <a:p>
            <a:r>
              <a:rPr lang="en-US" dirty="0"/>
              <a:t>References, Computer Memory, Pointers, Pointer Arithmetic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Computer Memory, Pointers and References</a:t>
            </a:r>
          </a:p>
        </p:txBody>
      </p:sp>
      <p:pic>
        <p:nvPicPr>
          <p:cNvPr id="1026" name="Picture 2" descr="C:\Users\Лази\Desktop\presentations icons\ref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00" y="2028612"/>
            <a:ext cx="2800775" cy="280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1A26-1198-4D6E-BF7C-38EDB47C1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reference prevents copying the vector</a:t>
            </a:r>
          </a:p>
          <a:p>
            <a:pPr marL="0" indent="0">
              <a:spcBef>
                <a:spcPts val="6600"/>
              </a:spcBef>
              <a:spcAft>
                <a:spcPts val="6600"/>
              </a:spcAft>
              <a:buNone/>
            </a:pPr>
            <a:endParaRPr lang="en-US" sz="34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0AE72-24A0-433B-8EC5-7F18FDF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Reference Parameters – Example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A02FA-6913-4B08-8159-43B4CB186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41000" y="2034000"/>
            <a:ext cx="10080000" cy="4091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void printZeroIndices(const std::vector&lt;int&gt;&amp; numbers)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for (int i = 0; i &lt; numbers.size(); i++)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if (numbers[i] == 0)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std::cout &lt;&lt; i &lt;&lt; " ";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bg-BG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bg-BG" sz="24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6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1A26-1198-4D6E-BF7C-38EDB47C1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Marking it const prevents accidental editing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0AE72-24A0-433B-8EC5-7F18FDF4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Reference Parameters – Example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2A02FA-6913-4B08-8159-43B4CB1866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2079000"/>
            <a:ext cx="9945000" cy="37036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void printZeroIndices(const std::vector&lt;int&gt;&amp; numbers)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if (numbers[i] = 0)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{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  // accidental "=" gives compilation 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endParaRPr lang="bg-BG" sz="24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5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B26A8-AE61-4770-806F-C8B31F4D4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3ACE1-D06E-477C-8532-819A5ADE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865" y="1257411"/>
            <a:ext cx="9949234" cy="5546589"/>
          </a:xfrm>
        </p:spPr>
        <p:txBody>
          <a:bodyPr/>
          <a:lstStyle/>
          <a:p>
            <a:r>
              <a:rPr lang="en-US" dirty="0"/>
              <a:t>If original variable goes out of scope, </a:t>
            </a:r>
            <a:r>
              <a:rPr lang="en-US" b="1" dirty="0">
                <a:solidFill>
                  <a:schemeClr val="bg1"/>
                </a:solidFill>
              </a:rPr>
              <a:t>reference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is undefined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Can't change </a:t>
            </a:r>
            <a:r>
              <a:rPr lang="en-US" dirty="0"/>
              <a:t>to reference other variable</a:t>
            </a:r>
          </a:p>
          <a:p>
            <a:r>
              <a:rPr lang="en-US" dirty="0"/>
              <a:t>Initialized on creation – in class, must be set in </a:t>
            </a:r>
            <a:r>
              <a:rPr lang="en-US" b="1" dirty="0">
                <a:solidFill>
                  <a:schemeClr val="bg1"/>
                </a:solidFill>
              </a:rPr>
              <a:t>initializer list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9771A-FD97-4F53-8A25-39E5628D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Limitations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03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Memory Structure, Variables in Memory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pic>
        <p:nvPicPr>
          <p:cNvPr id="3074" name="Picture 2" descr="C:\Users\Лази\Desktop\presentations icons\moni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94001"/>
            <a:ext cx="2474999" cy="247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52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B621D3-23B8-444A-889C-5B399961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128D-6155-448F-9EBD-FA7B327739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computer science, memory usually is</a:t>
            </a:r>
          </a:p>
          <a:p>
            <a:pPr lvl="1"/>
            <a:r>
              <a:rPr lang="en-US" dirty="0"/>
              <a:t>A continuous, numbered </a:t>
            </a:r>
            <a:r>
              <a:rPr lang="bg-BG" dirty="0"/>
              <a:t>(</a:t>
            </a:r>
            <a:r>
              <a:rPr lang="en-US" dirty="0"/>
              <a:t>addressed) sequence of bytes</a:t>
            </a:r>
            <a:endParaRPr lang="bg-BG" dirty="0"/>
          </a:p>
          <a:p>
            <a:pPr lvl="1"/>
            <a:r>
              <a:rPr lang="en-US" dirty="0"/>
              <a:t>Storage for variables and functions created in programs</a:t>
            </a:r>
          </a:p>
          <a:p>
            <a:pPr lvl="1"/>
            <a:r>
              <a:rPr lang="en-US" dirty="0"/>
              <a:t>Random-access – equally fast accessing any byte</a:t>
            </a:r>
          </a:p>
          <a:p>
            <a:pPr lvl="1"/>
            <a:r>
              <a:rPr lang="en-US" dirty="0"/>
              <a:t>Addresses numbered in hexadecimal, prefixed with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0x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343874-7B47-435C-8CC6-BC7357A8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Call Memory?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E86035-6556-4A4D-AF8F-4B82D929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46006"/>
              </p:ext>
            </p:extLst>
          </p:nvPr>
        </p:nvGraphicFramePr>
        <p:xfrm>
          <a:off x="2196261" y="4599000"/>
          <a:ext cx="9924183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val="2032826480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val="948481775"/>
                    </a:ext>
                  </a:extLst>
                </a:gridCol>
                <a:gridCol w="1629760">
                  <a:extLst>
                    <a:ext uri="{9D8B030D-6E8A-4147-A177-3AD203B41FA5}">
                      <a16:colId xmlns:a16="http://schemas.microsoft.com/office/drawing/2014/main" val="253539082"/>
                    </a:ext>
                  </a:extLst>
                </a:gridCol>
                <a:gridCol w="940662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865274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940662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>
                        <a:solidFill>
                          <a:schemeClr val="accent2"/>
                        </a:solidFill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0x0</a:t>
                      </a:r>
                      <a:endParaRPr lang="bg-BG" sz="3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0x1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0x2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Byte</a:t>
                      </a:r>
                      <a:endParaRPr lang="bg-BG" b="1" baseline="-25000" dirty="0">
                        <a:solidFill>
                          <a:schemeClr val="accent2"/>
                        </a:solidFill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00001101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</a:t>
                      </a:r>
                      <a:r>
                        <a:rPr lang="bg-BG" sz="2400" kern="1200" dirty="0">
                          <a:effectLst/>
                        </a:rPr>
                        <a:t>101010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01000101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00000011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26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4BB16-2B1B-4746-A85E-BACA4C9C4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EC2D-2FBC-4F00-8244-DD246A5B870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/>
              <a:t>A primitive data type takes up a sequence of bytes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char</a:t>
            </a:r>
            <a:r>
              <a:rPr lang="en-US" dirty="0"/>
              <a:t> is 1 byte, 1 address – often used for reading byte by byte</a:t>
            </a:r>
          </a:p>
          <a:p>
            <a:pPr marL="442912" lvl="1" indent="0">
              <a:spcBef>
                <a:spcPts val="5400"/>
              </a:spcBef>
              <a:spcAft>
                <a:spcPts val="5400"/>
              </a:spcAft>
              <a:buNone/>
            </a:pPr>
            <a:endParaRPr lang="en-US" dirty="0"/>
          </a:p>
          <a:p>
            <a:pPr lvl="1"/>
            <a:r>
              <a:rPr lang="en-US" dirty="0"/>
              <a:t>Other types and arrays use consecutive bytes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CA6791-5CDA-4501-901F-360D8BC2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Usage by Variables</a:t>
            </a:r>
            <a:endParaRPr lang="bg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015489-9AD9-48BC-91C7-CF7FC1DC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07985"/>
              </p:ext>
            </p:extLst>
          </p:nvPr>
        </p:nvGraphicFramePr>
        <p:xfrm>
          <a:off x="793408" y="3320429"/>
          <a:ext cx="8424141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val="1070309948"/>
                    </a:ext>
                  </a:extLst>
                </a:gridCol>
                <a:gridCol w="1544234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val="405941992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val="1451668114"/>
                    </a:ext>
                  </a:extLst>
                </a:gridCol>
                <a:gridCol w="778761">
                  <a:extLst>
                    <a:ext uri="{9D8B030D-6E8A-4147-A177-3AD203B41FA5}">
                      <a16:colId xmlns:a16="http://schemas.microsoft.com/office/drawing/2014/main" val="1313168716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01000001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837C9D-5FFF-4DA4-874F-47F21A5CEDC1}"/>
              </a:ext>
            </a:extLst>
          </p:cNvPr>
          <p:cNvGraphicFramePr>
            <a:graphicFrameLocks noGrp="1"/>
          </p:cNvGraphicFramePr>
          <p:nvPr/>
        </p:nvGraphicFramePr>
        <p:xfrm>
          <a:off x="793408" y="5769000"/>
          <a:ext cx="10804474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kern="1200" dirty="0">
                          <a:effectLst/>
                        </a:rPr>
                        <a:t>11100010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00000111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13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93408" y="2560679"/>
            <a:ext cx="899259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latin typeface="Consolas" panose="020B0609020204030204" pitchFamily="49" charset="0"/>
              </a:rPr>
              <a:t> alpha = 'A';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let's assume alpha is at address 0x6afe4c</a:t>
            </a:r>
            <a:endParaRPr lang="bg-BG" sz="20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86000" y="5094000"/>
            <a:ext cx="9120000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year = 2018;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let's assume year is at address 0x6afe4c</a:t>
            </a:r>
            <a:endParaRPr lang="bg-BG" sz="20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2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095BE-0C7C-4FEE-ADC4-C49A658319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066" y="6525000"/>
            <a:ext cx="428934" cy="333000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A494-F3C9-4CBF-80BC-DD29083659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Prefix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operator&amp;</a:t>
            </a:r>
            <a:r>
              <a:rPr lang="en-US" dirty="0"/>
              <a:t> returns a variable's address</a:t>
            </a:r>
            <a:endParaRPr lang="bg-BG" dirty="0"/>
          </a:p>
          <a:p>
            <a:pPr lvl="1"/>
            <a:r>
              <a:rPr lang="en-US" dirty="0"/>
              <a:t>Functions also have addresses – location in the memory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65F693-F963-4374-970C-73DD3426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Addresses of Variables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46000" y="2529000"/>
            <a:ext cx="7920001" cy="4091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void f() {</a:t>
            </a:r>
            <a:r>
              <a:rPr lang="bg-BG" sz="2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int x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auto addressX = &amp;x;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cout &lt;&lt; x &lt;&lt; " at " &lt;&lt; addressX &lt;&lt; endl;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cout &lt;&lt; "f()" &lt;&lt; " code at " &lt;&lt; &amp;f &lt;&lt; endl;</a:t>
            </a:r>
            <a:endParaRPr lang="bg-BG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bg-BG" sz="1800" b="1" kern="15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B569E-1E74-4320-AD75-FF7509724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F409-83C1-4BA7-AE5B-DFC30214BAD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/>
              <a:t>Array – a Type, a start address and a length</a:t>
            </a:r>
          </a:p>
          <a:p>
            <a:pPr lvl="1"/>
            <a:r>
              <a:rPr lang="en-US" dirty="0"/>
              <a:t>Index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is at address: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 * sizeof(Type)</a:t>
            </a:r>
          </a:p>
          <a:p>
            <a:pPr marL="442912" lvl="1" indent="0">
              <a:spcBef>
                <a:spcPts val="7800"/>
              </a:spcBef>
              <a:spcAft>
                <a:spcPts val="7800"/>
              </a:spcAft>
              <a:buNone/>
            </a:pPr>
            <a:endParaRPr lang="en-US" dirty="0"/>
          </a:p>
          <a:p>
            <a:pPr lvl="1"/>
            <a:r>
              <a:rPr lang="en-US" dirty="0"/>
              <a:t>array, it's address, and first element address are the same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E06CD6-6739-41D2-AEF6-F35BEB0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Address Values</a:t>
            </a:r>
            <a:endParaRPr lang="bg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F5D9D5-C9B7-42F8-8C79-AB85EC21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59344"/>
              </p:ext>
            </p:extLst>
          </p:nvPr>
        </p:nvGraphicFramePr>
        <p:xfrm>
          <a:off x="785997" y="3474000"/>
          <a:ext cx="10845486" cy="137128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26769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53060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376185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789091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718804">
                  <a:extLst>
                    <a:ext uri="{9D8B030D-6E8A-4147-A177-3AD203B41FA5}">
                      <a16:colId xmlns:a16="http://schemas.microsoft.com/office/drawing/2014/main" val="1248837125"/>
                    </a:ext>
                  </a:extLst>
                </a:gridCol>
                <a:gridCol w="718804">
                  <a:extLst>
                    <a:ext uri="{9D8B030D-6E8A-4147-A177-3AD203B41FA5}">
                      <a16:colId xmlns:a16="http://schemas.microsoft.com/office/drawing/2014/main" val="3363864736"/>
                    </a:ext>
                  </a:extLst>
                </a:gridCol>
                <a:gridCol w="738366">
                  <a:extLst>
                    <a:ext uri="{9D8B030D-6E8A-4147-A177-3AD203B41FA5}">
                      <a16:colId xmlns:a16="http://schemas.microsoft.com/office/drawing/2014/main" val="2992120839"/>
                    </a:ext>
                  </a:extLst>
                </a:gridCol>
                <a:gridCol w="718803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718803">
                  <a:extLst>
                    <a:ext uri="{9D8B030D-6E8A-4147-A177-3AD203B41FA5}">
                      <a16:colId xmlns:a16="http://schemas.microsoft.com/office/drawing/2014/main" val="596577059"/>
                    </a:ext>
                  </a:extLst>
                </a:gridCol>
                <a:gridCol w="718803">
                  <a:extLst>
                    <a:ext uri="{9D8B030D-6E8A-4147-A177-3AD203B41FA5}">
                      <a16:colId xmlns:a16="http://schemas.microsoft.com/office/drawing/2014/main" val="1239674179"/>
                    </a:ext>
                  </a:extLst>
                </a:gridCol>
                <a:gridCol w="718803">
                  <a:extLst>
                    <a:ext uri="{9D8B030D-6E8A-4147-A177-3AD203B41FA5}">
                      <a16:colId xmlns:a16="http://schemas.microsoft.com/office/drawing/2014/main" val="979513608"/>
                    </a:ext>
                  </a:extLst>
                </a:gridCol>
                <a:gridCol w="1449195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  <a:endParaRPr lang="bg-BG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...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0x6afe4b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0x6afe4c…0x6afe4f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0x6afe50…0x6afe53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/>
                        <a:t>0x6afe554</a:t>
                      </a:r>
                      <a:endParaRPr lang="bg-BG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11100010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00000111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00000000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00000000</a:t>
                      </a:r>
                      <a:endParaRPr lang="bg-BG" sz="1000" dirty="0"/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000" kern="1200" dirty="0"/>
                        <a:t>00110110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/>
                        <a:t>00000001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1200" dirty="0"/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/>
                        <a:t>00000000</a:t>
                      </a:r>
                      <a:endParaRPr lang="bg-BG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1194334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Value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  <a:endParaRPr lang="bg-BG" dirty="0"/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310</a:t>
                      </a:r>
                      <a:endParaRPr lang="bg-BG" dirty="0"/>
                    </a:p>
                  </a:txBody>
                  <a:tcPr marL="91464" marR="91464"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2952151630"/>
                  </a:ext>
                </a:extLst>
              </a:tr>
            </a:tbl>
          </a:graphicData>
        </a:graphic>
      </p:graphicFrame>
      <p:sp>
        <p:nvSpPr>
          <p:cNvPr id="10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86001" y="5741245"/>
            <a:ext cx="10845484" cy="86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arr &lt;&lt; " " &lt;&lt; &amp;arr &lt;&lt; " " &lt;&lt; &amp;arr[0];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006AFE4C 006AFE4C 006AFE4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&amp;arr[1];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006AFE50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86001" y="2662830"/>
            <a:ext cx="10845483" cy="537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arr[] = { 2018, 310 };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assume &amp;arr[0] == 0x6afe4c </a:t>
            </a:r>
            <a:endParaRPr lang="bg-BG" sz="20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9111000" y="1708379"/>
            <a:ext cx="2565000" cy="646331"/>
          </a:xfrm>
          <a:custGeom>
            <a:avLst/>
            <a:gdLst>
              <a:gd name="connsiteX0" fmla="*/ 0 w 2565000"/>
              <a:gd name="connsiteY0" fmla="*/ 119184 h 715089"/>
              <a:gd name="connsiteX1" fmla="*/ 119184 w 2565000"/>
              <a:gd name="connsiteY1" fmla="*/ 0 h 715089"/>
              <a:gd name="connsiteX2" fmla="*/ 427500 w 2565000"/>
              <a:gd name="connsiteY2" fmla="*/ 0 h 715089"/>
              <a:gd name="connsiteX3" fmla="*/ 427500 w 2565000"/>
              <a:gd name="connsiteY3" fmla="*/ 0 h 715089"/>
              <a:gd name="connsiteX4" fmla="*/ 1068750 w 2565000"/>
              <a:gd name="connsiteY4" fmla="*/ 0 h 715089"/>
              <a:gd name="connsiteX5" fmla="*/ 2445816 w 2565000"/>
              <a:gd name="connsiteY5" fmla="*/ 0 h 715089"/>
              <a:gd name="connsiteX6" fmla="*/ 2565000 w 2565000"/>
              <a:gd name="connsiteY6" fmla="*/ 119184 h 715089"/>
              <a:gd name="connsiteX7" fmla="*/ 2565000 w 2565000"/>
              <a:gd name="connsiteY7" fmla="*/ 119182 h 715089"/>
              <a:gd name="connsiteX8" fmla="*/ 2565000 w 2565000"/>
              <a:gd name="connsiteY8" fmla="*/ 119182 h 715089"/>
              <a:gd name="connsiteX9" fmla="*/ 2565000 w 2565000"/>
              <a:gd name="connsiteY9" fmla="*/ 297954 h 715089"/>
              <a:gd name="connsiteX10" fmla="*/ 2565000 w 2565000"/>
              <a:gd name="connsiteY10" fmla="*/ 595905 h 715089"/>
              <a:gd name="connsiteX11" fmla="*/ 2445816 w 2565000"/>
              <a:gd name="connsiteY11" fmla="*/ 715089 h 715089"/>
              <a:gd name="connsiteX12" fmla="*/ 1068750 w 2565000"/>
              <a:gd name="connsiteY12" fmla="*/ 715089 h 715089"/>
              <a:gd name="connsiteX13" fmla="*/ 427500 w 2565000"/>
              <a:gd name="connsiteY13" fmla="*/ 715089 h 715089"/>
              <a:gd name="connsiteX14" fmla="*/ 427500 w 2565000"/>
              <a:gd name="connsiteY14" fmla="*/ 715089 h 715089"/>
              <a:gd name="connsiteX15" fmla="*/ 119184 w 2565000"/>
              <a:gd name="connsiteY15" fmla="*/ 715089 h 715089"/>
              <a:gd name="connsiteX16" fmla="*/ 0 w 2565000"/>
              <a:gd name="connsiteY16" fmla="*/ 595905 h 715089"/>
              <a:gd name="connsiteX17" fmla="*/ 0 w 2565000"/>
              <a:gd name="connsiteY17" fmla="*/ 297954 h 715089"/>
              <a:gd name="connsiteX18" fmla="*/ -191298 w 2565000"/>
              <a:gd name="connsiteY18" fmla="*/ 232826 h 715089"/>
              <a:gd name="connsiteX19" fmla="*/ 0 w 2565000"/>
              <a:gd name="connsiteY19" fmla="*/ 119182 h 715089"/>
              <a:gd name="connsiteX20" fmla="*/ 0 w 2565000"/>
              <a:gd name="connsiteY20" fmla="*/ 119184 h 715089"/>
              <a:gd name="connsiteX0" fmla="*/ 0 w 2565000"/>
              <a:gd name="connsiteY0" fmla="*/ 119184 h 715089"/>
              <a:gd name="connsiteX1" fmla="*/ 119184 w 2565000"/>
              <a:gd name="connsiteY1" fmla="*/ 0 h 715089"/>
              <a:gd name="connsiteX2" fmla="*/ 427500 w 2565000"/>
              <a:gd name="connsiteY2" fmla="*/ 0 h 715089"/>
              <a:gd name="connsiteX3" fmla="*/ 427500 w 2565000"/>
              <a:gd name="connsiteY3" fmla="*/ 0 h 715089"/>
              <a:gd name="connsiteX4" fmla="*/ 1068750 w 2565000"/>
              <a:gd name="connsiteY4" fmla="*/ 0 h 715089"/>
              <a:gd name="connsiteX5" fmla="*/ 2445816 w 2565000"/>
              <a:gd name="connsiteY5" fmla="*/ 0 h 715089"/>
              <a:gd name="connsiteX6" fmla="*/ 2565000 w 2565000"/>
              <a:gd name="connsiteY6" fmla="*/ 119184 h 715089"/>
              <a:gd name="connsiteX7" fmla="*/ 2565000 w 2565000"/>
              <a:gd name="connsiteY7" fmla="*/ 119182 h 715089"/>
              <a:gd name="connsiteX8" fmla="*/ 2565000 w 2565000"/>
              <a:gd name="connsiteY8" fmla="*/ 119182 h 715089"/>
              <a:gd name="connsiteX9" fmla="*/ 2565000 w 2565000"/>
              <a:gd name="connsiteY9" fmla="*/ 297954 h 715089"/>
              <a:gd name="connsiteX10" fmla="*/ 2565000 w 2565000"/>
              <a:gd name="connsiteY10" fmla="*/ 595905 h 715089"/>
              <a:gd name="connsiteX11" fmla="*/ 2445816 w 2565000"/>
              <a:gd name="connsiteY11" fmla="*/ 715089 h 715089"/>
              <a:gd name="connsiteX12" fmla="*/ 1068750 w 2565000"/>
              <a:gd name="connsiteY12" fmla="*/ 715089 h 715089"/>
              <a:gd name="connsiteX13" fmla="*/ 427500 w 2565000"/>
              <a:gd name="connsiteY13" fmla="*/ 715089 h 715089"/>
              <a:gd name="connsiteX14" fmla="*/ 427500 w 2565000"/>
              <a:gd name="connsiteY14" fmla="*/ 715089 h 715089"/>
              <a:gd name="connsiteX15" fmla="*/ 119184 w 2565000"/>
              <a:gd name="connsiteY15" fmla="*/ 715089 h 715089"/>
              <a:gd name="connsiteX16" fmla="*/ 0 w 2565000"/>
              <a:gd name="connsiteY16" fmla="*/ 595905 h 715089"/>
              <a:gd name="connsiteX17" fmla="*/ 0 w 2565000"/>
              <a:gd name="connsiteY17" fmla="*/ 297954 h 715089"/>
              <a:gd name="connsiteX18" fmla="*/ 0 w 2565000"/>
              <a:gd name="connsiteY18" fmla="*/ 119182 h 715089"/>
              <a:gd name="connsiteX19" fmla="*/ 0 w 2565000"/>
              <a:gd name="connsiteY19" fmla="*/ 119184 h 715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65000" h="715089">
                <a:moveTo>
                  <a:pt x="0" y="119184"/>
                </a:moveTo>
                <a:cubicBezTo>
                  <a:pt x="0" y="53360"/>
                  <a:pt x="53360" y="0"/>
                  <a:pt x="119184" y="0"/>
                </a:cubicBezTo>
                <a:lnTo>
                  <a:pt x="427500" y="0"/>
                </a:lnTo>
                <a:lnTo>
                  <a:pt x="427500" y="0"/>
                </a:lnTo>
                <a:lnTo>
                  <a:pt x="1068750" y="0"/>
                </a:lnTo>
                <a:lnTo>
                  <a:pt x="2445816" y="0"/>
                </a:lnTo>
                <a:cubicBezTo>
                  <a:pt x="2511640" y="0"/>
                  <a:pt x="2565000" y="53360"/>
                  <a:pt x="2565000" y="119184"/>
                </a:cubicBezTo>
                <a:lnTo>
                  <a:pt x="2565000" y="119182"/>
                </a:lnTo>
                <a:lnTo>
                  <a:pt x="2565000" y="119182"/>
                </a:lnTo>
                <a:lnTo>
                  <a:pt x="2565000" y="297954"/>
                </a:lnTo>
                <a:lnTo>
                  <a:pt x="2565000" y="595905"/>
                </a:lnTo>
                <a:cubicBezTo>
                  <a:pt x="2565000" y="661729"/>
                  <a:pt x="2511640" y="715089"/>
                  <a:pt x="2445816" y="715089"/>
                </a:cubicBezTo>
                <a:lnTo>
                  <a:pt x="1068750" y="715089"/>
                </a:lnTo>
                <a:lnTo>
                  <a:pt x="427500" y="715089"/>
                </a:lnTo>
                <a:lnTo>
                  <a:pt x="427500" y="715089"/>
                </a:lnTo>
                <a:lnTo>
                  <a:pt x="119184" y="715089"/>
                </a:lnTo>
                <a:cubicBezTo>
                  <a:pt x="53360" y="715089"/>
                  <a:pt x="0" y="661729"/>
                  <a:pt x="0" y="595905"/>
                </a:cubicBezTo>
                <a:lnTo>
                  <a:pt x="0" y="297954"/>
                </a:lnTo>
                <a:lnTo>
                  <a:pt x="0" y="119182"/>
                </a:lnTo>
                <a:lnTo>
                  <a:pt x="0" y="11918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We can store an address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size_t position</a:t>
            </a:r>
          </a:p>
        </p:txBody>
      </p:sp>
    </p:spTree>
    <p:extLst>
      <p:ext uri="{BB962C8B-B14F-4D97-AF65-F5344CB8AC3E}">
        <p14:creationId xmlns:p14="http://schemas.microsoft.com/office/powerpoint/2010/main" val="30248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15109" y="5476557"/>
            <a:ext cx="10961783" cy="768084"/>
          </a:xfrm>
        </p:spPr>
        <p:txBody>
          <a:bodyPr/>
          <a:lstStyle/>
          <a:p>
            <a:r>
              <a:rPr lang="en-US" dirty="0"/>
              <a:t>Using and Representing Memory Addresses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sz="4400" dirty="0"/>
              <a:t>Pointers</a:t>
            </a:r>
          </a:p>
        </p:txBody>
      </p:sp>
      <p:pic>
        <p:nvPicPr>
          <p:cNvPr id="4098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04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2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68A61E-471C-4B97-BEDF-94B4AA9D2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22D9-6A1C-42A4-A554-7B2C13BCE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Memory-Address Type – store and can access a memory address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Type*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 – the type of value the pointer "points to"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/>
            <a:r>
              <a:rPr lang="en-US" dirty="0"/>
              <a:t>A pointer to memory is what an index is to an array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EC31A-C098-4534-B7B1-569A5AF2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11000" y="3789000"/>
            <a:ext cx="369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char a = 'A';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char* addressA = &amp;a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086000" y="3789000"/>
            <a:ext cx="3690000" cy="993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 x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int* addressX = &amp;x</a:t>
            </a:r>
            <a:r>
              <a:rPr lang="bg-BG" sz="2400" b="1" dirty="0">
                <a:latin typeface="Consolas" panose="020B0609020204030204" pitchFamily="49" charset="0"/>
              </a:rPr>
              <a:t>;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5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#cpp-advanced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06356-24EA-4F36-AC22-B5276A753F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BDF0-D027-47F9-B118-95E5D5F299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Referencing</a:t>
            </a:r>
            <a:r>
              <a:rPr lang="en-US" dirty="0"/>
              <a:t> – setting what a pointer points to</a:t>
            </a:r>
          </a:p>
          <a:p>
            <a:pPr marL="0" indent="0">
              <a:spcBef>
                <a:spcPts val="3000"/>
              </a:spcBef>
              <a:spcAft>
                <a:spcPts val="3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Dereferencing</a:t>
            </a:r>
            <a:r>
              <a:rPr lang="en-US" dirty="0"/>
              <a:t>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operator*</a:t>
            </a:r>
            <a:r>
              <a:rPr lang="en-US" dirty="0"/>
              <a:t> – accesses memory, not a pointer</a:t>
            </a:r>
          </a:p>
          <a:p>
            <a:pPr marL="0" indent="0">
              <a:spcBef>
                <a:spcPts val="3000"/>
              </a:spcBef>
              <a:spcAft>
                <a:spcPts val="300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operator-&gt;</a:t>
            </a:r>
            <a:r>
              <a:rPr lang="en-US" dirty="0"/>
              <a:t> – access member of pointed object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81B524-3736-47FE-A094-A65E92F0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and Dereferencing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6" y="1856681"/>
            <a:ext cx="7290043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a = 42, b = 13;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let's assume &amp;b == 0x69fef4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 ptr = &amp;a;  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points to 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ptr = &amp;b;       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points to b</a:t>
            </a:r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6" y="3699000"/>
            <a:ext cx="4725044" cy="117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a = 42; int* ptr = &amp;a;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*ptr = 7   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 is now 7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*ptr;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prints 7</a:t>
            </a:r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0956" y="5599193"/>
            <a:ext cx="7695044" cy="864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string s = "world"; string* ptr = &amp;s;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ptr-&gt;insert(0, "hello ");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makes s == "hello world"</a:t>
            </a:r>
          </a:p>
        </p:txBody>
      </p:sp>
    </p:spTree>
    <p:extLst>
      <p:ext uri="{BB962C8B-B14F-4D97-AF65-F5344CB8AC3E}">
        <p14:creationId xmlns:p14="http://schemas.microsoft.com/office/powerpoint/2010/main" val="1264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7AE26-DDF8-4AE7-8782-189F82D13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A6467-9B05-49E8-B4C0-54F3A18CF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Special pointer value of:</a:t>
            </a:r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0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NULL</a:t>
            </a:r>
            <a:endParaRPr lang="en-US" sz="3200" dirty="0"/>
          </a:p>
          <a:p>
            <a:pPr lvl="2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nullptr</a:t>
            </a:r>
            <a:endParaRPr lang="en-US" sz="3200" dirty="0"/>
          </a:p>
          <a:p>
            <a:pPr lvl="1"/>
            <a:r>
              <a:rPr lang="en-US" sz="3400" dirty="0"/>
              <a:t>Indicates a lack of value</a:t>
            </a:r>
            <a:endParaRPr lang="bg-BG" sz="3400" dirty="0"/>
          </a:p>
          <a:p>
            <a:pPr lvl="1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r>
              <a:rPr lang="en-US" sz="3400" dirty="0"/>
              <a:t> requires C++11 or greater, otherwise the code </a:t>
            </a:r>
            <a:r>
              <a:rPr lang="en-US" sz="3400" b="1" dirty="0"/>
              <a:t>won't compile</a:t>
            </a:r>
            <a:endParaRPr lang="bg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E9E2C-6A03-480F-AED5-A3BCF83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39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A7AE26-DDF8-4AE7-8782-189F82D13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E9E2C-6A03-480F-AED5-A3BCF83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Pointer</a:t>
            </a:r>
            <a:endParaRPr lang="bg-BG" dirty="0"/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9381000" y="2619000"/>
            <a:ext cx="2430000" cy="1323439"/>
          </a:xfrm>
          <a:custGeom>
            <a:avLst/>
            <a:gdLst>
              <a:gd name="connsiteX0" fmla="*/ 0 w 3555000"/>
              <a:gd name="connsiteY0" fmla="*/ 255394 h 1532334"/>
              <a:gd name="connsiteX1" fmla="*/ 255394 w 3555000"/>
              <a:gd name="connsiteY1" fmla="*/ 0 h 1532334"/>
              <a:gd name="connsiteX2" fmla="*/ 592500 w 3555000"/>
              <a:gd name="connsiteY2" fmla="*/ 0 h 1532334"/>
              <a:gd name="connsiteX3" fmla="*/ 592500 w 3555000"/>
              <a:gd name="connsiteY3" fmla="*/ 0 h 1532334"/>
              <a:gd name="connsiteX4" fmla="*/ 1481250 w 3555000"/>
              <a:gd name="connsiteY4" fmla="*/ 0 h 1532334"/>
              <a:gd name="connsiteX5" fmla="*/ 3299606 w 3555000"/>
              <a:gd name="connsiteY5" fmla="*/ 0 h 1532334"/>
              <a:gd name="connsiteX6" fmla="*/ 3555000 w 3555000"/>
              <a:gd name="connsiteY6" fmla="*/ 255394 h 1532334"/>
              <a:gd name="connsiteX7" fmla="*/ 3555000 w 3555000"/>
              <a:gd name="connsiteY7" fmla="*/ 893862 h 1532334"/>
              <a:gd name="connsiteX8" fmla="*/ 3555000 w 3555000"/>
              <a:gd name="connsiteY8" fmla="*/ 893862 h 1532334"/>
              <a:gd name="connsiteX9" fmla="*/ 3555000 w 3555000"/>
              <a:gd name="connsiteY9" fmla="*/ 1276945 h 1532334"/>
              <a:gd name="connsiteX10" fmla="*/ 3555000 w 3555000"/>
              <a:gd name="connsiteY10" fmla="*/ 1276940 h 1532334"/>
              <a:gd name="connsiteX11" fmla="*/ 3299606 w 3555000"/>
              <a:gd name="connsiteY11" fmla="*/ 1532334 h 1532334"/>
              <a:gd name="connsiteX12" fmla="*/ 1481250 w 3555000"/>
              <a:gd name="connsiteY12" fmla="*/ 1532334 h 1532334"/>
              <a:gd name="connsiteX13" fmla="*/ 592500 w 3555000"/>
              <a:gd name="connsiteY13" fmla="*/ 1532334 h 1532334"/>
              <a:gd name="connsiteX14" fmla="*/ 592500 w 3555000"/>
              <a:gd name="connsiteY14" fmla="*/ 1532334 h 1532334"/>
              <a:gd name="connsiteX15" fmla="*/ 255394 w 3555000"/>
              <a:gd name="connsiteY15" fmla="*/ 1532334 h 1532334"/>
              <a:gd name="connsiteX16" fmla="*/ 0 w 3555000"/>
              <a:gd name="connsiteY16" fmla="*/ 1276940 h 1532334"/>
              <a:gd name="connsiteX17" fmla="*/ 0 w 3555000"/>
              <a:gd name="connsiteY17" fmla="*/ 1276945 h 1532334"/>
              <a:gd name="connsiteX18" fmla="*/ -529482 w 3555000"/>
              <a:gd name="connsiteY18" fmla="*/ 1237498 h 1532334"/>
              <a:gd name="connsiteX19" fmla="*/ 0 w 3555000"/>
              <a:gd name="connsiteY19" fmla="*/ 893862 h 1532334"/>
              <a:gd name="connsiteX20" fmla="*/ 0 w 3555000"/>
              <a:gd name="connsiteY20" fmla="*/ 255394 h 1532334"/>
              <a:gd name="connsiteX0" fmla="*/ 0 w 3555000"/>
              <a:gd name="connsiteY0" fmla="*/ 255394 h 1532334"/>
              <a:gd name="connsiteX1" fmla="*/ 255394 w 3555000"/>
              <a:gd name="connsiteY1" fmla="*/ 0 h 1532334"/>
              <a:gd name="connsiteX2" fmla="*/ 592500 w 3555000"/>
              <a:gd name="connsiteY2" fmla="*/ 0 h 1532334"/>
              <a:gd name="connsiteX3" fmla="*/ 592500 w 3555000"/>
              <a:gd name="connsiteY3" fmla="*/ 0 h 1532334"/>
              <a:gd name="connsiteX4" fmla="*/ 1481250 w 3555000"/>
              <a:gd name="connsiteY4" fmla="*/ 0 h 1532334"/>
              <a:gd name="connsiteX5" fmla="*/ 3299606 w 3555000"/>
              <a:gd name="connsiteY5" fmla="*/ 0 h 1532334"/>
              <a:gd name="connsiteX6" fmla="*/ 3555000 w 3555000"/>
              <a:gd name="connsiteY6" fmla="*/ 255394 h 1532334"/>
              <a:gd name="connsiteX7" fmla="*/ 3555000 w 3555000"/>
              <a:gd name="connsiteY7" fmla="*/ 893862 h 1532334"/>
              <a:gd name="connsiteX8" fmla="*/ 3555000 w 3555000"/>
              <a:gd name="connsiteY8" fmla="*/ 893862 h 1532334"/>
              <a:gd name="connsiteX9" fmla="*/ 3555000 w 3555000"/>
              <a:gd name="connsiteY9" fmla="*/ 1276945 h 1532334"/>
              <a:gd name="connsiteX10" fmla="*/ 3555000 w 3555000"/>
              <a:gd name="connsiteY10" fmla="*/ 1276940 h 1532334"/>
              <a:gd name="connsiteX11" fmla="*/ 3299606 w 3555000"/>
              <a:gd name="connsiteY11" fmla="*/ 1532334 h 1532334"/>
              <a:gd name="connsiteX12" fmla="*/ 1481250 w 3555000"/>
              <a:gd name="connsiteY12" fmla="*/ 1532334 h 1532334"/>
              <a:gd name="connsiteX13" fmla="*/ 592500 w 3555000"/>
              <a:gd name="connsiteY13" fmla="*/ 1532334 h 1532334"/>
              <a:gd name="connsiteX14" fmla="*/ 592500 w 3555000"/>
              <a:gd name="connsiteY14" fmla="*/ 1532334 h 1532334"/>
              <a:gd name="connsiteX15" fmla="*/ 255394 w 3555000"/>
              <a:gd name="connsiteY15" fmla="*/ 1532334 h 1532334"/>
              <a:gd name="connsiteX16" fmla="*/ 0 w 3555000"/>
              <a:gd name="connsiteY16" fmla="*/ 1276940 h 1532334"/>
              <a:gd name="connsiteX17" fmla="*/ 0 w 3555000"/>
              <a:gd name="connsiteY17" fmla="*/ 1276945 h 1532334"/>
              <a:gd name="connsiteX18" fmla="*/ 0 w 3555000"/>
              <a:gd name="connsiteY18" fmla="*/ 893862 h 1532334"/>
              <a:gd name="connsiteX19" fmla="*/ 0 w 3555000"/>
              <a:gd name="connsiteY19" fmla="*/ 255394 h 1532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55000" h="1532334">
                <a:moveTo>
                  <a:pt x="0" y="255394"/>
                </a:moveTo>
                <a:cubicBezTo>
                  <a:pt x="0" y="114344"/>
                  <a:pt x="114344" y="0"/>
                  <a:pt x="255394" y="0"/>
                </a:cubicBezTo>
                <a:lnTo>
                  <a:pt x="592500" y="0"/>
                </a:lnTo>
                <a:lnTo>
                  <a:pt x="592500" y="0"/>
                </a:lnTo>
                <a:lnTo>
                  <a:pt x="1481250" y="0"/>
                </a:lnTo>
                <a:lnTo>
                  <a:pt x="3299606" y="0"/>
                </a:lnTo>
                <a:cubicBezTo>
                  <a:pt x="3440656" y="0"/>
                  <a:pt x="3555000" y="114344"/>
                  <a:pt x="3555000" y="255394"/>
                </a:cubicBezTo>
                <a:lnTo>
                  <a:pt x="3555000" y="893862"/>
                </a:lnTo>
                <a:lnTo>
                  <a:pt x="3555000" y="893862"/>
                </a:lnTo>
                <a:lnTo>
                  <a:pt x="3555000" y="1276945"/>
                </a:lnTo>
                <a:lnTo>
                  <a:pt x="3555000" y="1276940"/>
                </a:lnTo>
                <a:cubicBezTo>
                  <a:pt x="3555000" y="1417990"/>
                  <a:pt x="3440656" y="1532334"/>
                  <a:pt x="3299606" y="1532334"/>
                </a:cubicBezTo>
                <a:lnTo>
                  <a:pt x="1481250" y="1532334"/>
                </a:lnTo>
                <a:lnTo>
                  <a:pt x="592500" y="1532334"/>
                </a:lnTo>
                <a:lnTo>
                  <a:pt x="592500" y="1532334"/>
                </a:lnTo>
                <a:lnTo>
                  <a:pt x="255394" y="1532334"/>
                </a:lnTo>
                <a:cubicBezTo>
                  <a:pt x="114344" y="1532334"/>
                  <a:pt x="0" y="1417990"/>
                  <a:pt x="0" y="1276940"/>
                </a:cubicBezTo>
                <a:lnTo>
                  <a:pt x="0" y="1276945"/>
                </a:lnTo>
                <a:lnTo>
                  <a:pt x="0" y="893862"/>
                </a:lnTo>
                <a:lnTo>
                  <a:pt x="0" y="25539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"find" functions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returning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nullptr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when no result found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15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1494000"/>
            <a:ext cx="8145000" cy="375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 findFirstNegativePtr(int numbers[], int length)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for (int i = 0; i &lt; length; i++)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if (numbers[i] &lt; 0)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return &amp;numbers[i];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61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Constant Pointers and Constant Data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400" dirty="0"/>
              <a:t>Pointers and const</a:t>
            </a:r>
          </a:p>
        </p:txBody>
      </p:sp>
      <p:pic>
        <p:nvPicPr>
          <p:cNvPr id="4" name="Picture 2" descr="C:\Users\Лази\Desktop\presentations icons\nex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1404000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04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110A2-08B2-402F-B966-A76CB5A84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CA7A-8477-4D21-90A8-F7B65CA17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3592" y="1255338"/>
            <a:ext cx="10129234" cy="55465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Two things can change for a pointer:</a:t>
            </a:r>
          </a:p>
          <a:p>
            <a:pPr lvl="1"/>
            <a:r>
              <a:rPr lang="en-US" dirty="0"/>
              <a:t>Where it is pointing at</a:t>
            </a:r>
          </a:p>
          <a:p>
            <a:pPr lvl="1"/>
            <a:r>
              <a:rPr lang="en-US" dirty="0"/>
              <a:t>The data of the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672D9E-4622-4C79-AC18-B6644996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</a:t>
            </a:r>
            <a:r>
              <a:rPr lang="en-US" dirty="0">
                <a:solidFill>
                  <a:schemeClr val="bg1"/>
                </a:solidFill>
                <a:ea typeface="+mn-ea"/>
                <a:cs typeface="+mn-cs"/>
              </a:rPr>
              <a:t>const</a:t>
            </a:r>
            <a:endParaRPr lang="bg-BG" dirty="0">
              <a:solidFill>
                <a:schemeClr val="bg1"/>
              </a:solidFill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5E2597-833B-405E-B6F9-129F452A4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33436"/>
              </p:ext>
            </p:extLst>
          </p:nvPr>
        </p:nvGraphicFramePr>
        <p:xfrm>
          <a:off x="2316000" y="3654000"/>
          <a:ext cx="9277517" cy="2286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54261">
                  <a:extLst>
                    <a:ext uri="{9D8B030D-6E8A-4147-A177-3AD203B41FA5}">
                      <a16:colId xmlns:a16="http://schemas.microsoft.com/office/drawing/2014/main" val="162686251"/>
                    </a:ext>
                  </a:extLst>
                </a:gridCol>
                <a:gridCol w="2709334">
                  <a:extLst>
                    <a:ext uri="{9D8B030D-6E8A-4147-A177-3AD203B41FA5}">
                      <a16:colId xmlns:a16="http://schemas.microsoft.com/office/drawing/2014/main" val="136743128"/>
                    </a:ext>
                  </a:extLst>
                </a:gridCol>
                <a:gridCol w="2513922">
                  <a:extLst>
                    <a:ext uri="{9D8B030D-6E8A-4147-A177-3AD203B41FA5}">
                      <a16:colId xmlns:a16="http://schemas.microsoft.com/office/drawing/2014/main" val="2225609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Pointer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Memory editable?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b="1" kern="1200" dirty="0"/>
                        <a:t>Address editable?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6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b="1" kern="1200" dirty="0">
                          <a:latin typeface="Consolas" pitchFamily="49" charset="0"/>
                        </a:rPr>
                        <a:t>Type *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189146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Type *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276857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b="1" kern="1200" dirty="0">
                          <a:latin typeface="Consolas" pitchFamily="49" charset="0"/>
                        </a:rPr>
                        <a:t>Type * </a:t>
                      </a:r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YES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182851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1218987" rtl="0" eaLnBrk="1" latinLnBrk="0" hangingPunct="1"/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Type * </a:t>
                      </a:r>
                      <a:r>
                        <a:rPr lang="en-US" sz="2400" b="1" kern="1200" dirty="0">
                          <a:solidFill>
                            <a:schemeClr val="bg1"/>
                          </a:solidFill>
                          <a:latin typeface="Consolas" pitchFamily="49" charset="0"/>
                        </a:rPr>
                        <a:t>const</a:t>
                      </a:r>
                      <a:r>
                        <a:rPr lang="en-US" sz="2400" b="1" kern="1200" dirty="0">
                          <a:latin typeface="Consolas" pitchFamily="49" charset="0"/>
                        </a:rPr>
                        <a:t> </a:t>
                      </a:r>
                      <a:r>
                        <a:rPr lang="en-US" sz="2400" b="1" kern="1200" dirty="0" err="1">
                          <a:latin typeface="Consolas" pitchFamily="49" charset="0"/>
                        </a:rPr>
                        <a:t>ptr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bg-BG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marL="0" algn="ctr" defTabSz="1218987" rtl="0" eaLnBrk="1" latinLnBrk="0" hangingPunct="1"/>
                      <a:r>
                        <a:rPr lang="en-US" sz="2400" kern="1200" dirty="0"/>
                        <a:t>NO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280565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04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EECC0-C9B3-49E9-8C4E-65EC6AF26F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7BC9-4D87-44A0-B758-FFF922269FE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Used similarly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200" dirty="0"/>
              <a:t> references</a:t>
            </a:r>
          </a:p>
          <a:p>
            <a:pPr lvl="1"/>
            <a:r>
              <a:rPr lang="en-US" sz="3000" dirty="0"/>
              <a:t>Pointer usage avoids object copy – only the address is copied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000" dirty="0"/>
              <a:t> on the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en-US" sz="3000" dirty="0"/>
              <a:t> prevents changing the pointed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B7ED9F-093B-4EFA-BA53-14F94D0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const Data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46000" y="3031071"/>
            <a:ext cx="8145000" cy="3772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 printZeroIndices(const std::vector&lt;int&gt;* numbers)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for (int i = 0; i &lt; numbers-&gt;size(); i++)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if (numbers-&gt;at(i) == 0) { std::cout &lt;&lt; i &lt;&lt; " ";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 {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vector&lt;int&gt; numbers{ 1, 0, -2, 7, 0, 10, -100, 42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printZeroIndices(&amp;numbers);</a:t>
            </a:r>
            <a:endParaRPr lang="en-US" sz="2000" b="1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87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8EECC0-C9B3-49E9-8C4E-65EC6AF26F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B7ED9F-093B-4EFA-BA53-14F94D0E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Pointers to const Data</a:t>
            </a:r>
            <a:endParaRPr lang="bg-BG" dirty="0"/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686000" y="1134000"/>
            <a:ext cx="8145000" cy="568095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 printZeroIndices(const std::vector&lt;int&gt;* numbers)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for (int i = 0; i &lt; numbers-&gt;size(); i++)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if (numbers-&gt;at(i) == 0)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 std::cout &lt;&lt; i &lt;&lt; " ";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bg-BG" sz="19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vector&lt;int&gt; numbers { 1, 0, -2, 7, 0, 10, -100, 42 };</a:t>
            </a: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printZeroIndices(&amp;numbers);</a:t>
            </a:r>
            <a:endParaRPr lang="en-US" sz="2000" b="1" kern="15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4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Type-Defined Pointer Calculations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Pointer Arithmetic and Arrays</a:t>
            </a:r>
          </a:p>
        </p:txBody>
      </p:sp>
      <p:pic>
        <p:nvPicPr>
          <p:cNvPr id="5123" name="Picture 3" descr="C:\Users\Лази\Desktop\presentations icons\calcul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00" y="1629000"/>
            <a:ext cx="2178550" cy="21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0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8BEE-6EDF-458A-9502-D1488A0C1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Pointer operations are based on their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Type</a:t>
            </a:r>
          </a:p>
          <a:p>
            <a:pPr lvl="1"/>
            <a:r>
              <a:rPr lang="en-US" dirty="0"/>
              <a:t>Reading accesses exactly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sizeof(Type)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bytes</a:t>
            </a:r>
          </a:p>
          <a:p>
            <a:pPr lvl="1"/>
            <a:r>
              <a:rPr lang="en-US" dirty="0"/>
              <a:t>Writing sets exactly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sizeof(Type)</a:t>
            </a:r>
            <a:r>
              <a:rPr lang="en-US" dirty="0"/>
              <a:t> bytes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5672C8-D15D-4BBF-A0C0-F4F97E24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Type Significance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92725-8078-4CDB-91FF-A0BC257A2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67700" y="643719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28</a:t>
            </a:fld>
            <a:endParaRPr lang="en-US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557068-9BF9-4683-BD01-17DFAF02B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73814"/>
              </p:ext>
            </p:extLst>
          </p:nvPr>
        </p:nvGraphicFramePr>
        <p:xfrm>
          <a:off x="786000" y="4558399"/>
          <a:ext cx="10804474" cy="914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8305">
                  <a:extLst>
                    <a:ext uri="{9D8B030D-6E8A-4147-A177-3AD203B41FA5}">
                      <a16:colId xmlns:a16="http://schemas.microsoft.com/office/drawing/2014/main" val="436430339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val="1028449858"/>
                    </a:ext>
                  </a:extLst>
                </a:gridCol>
                <a:gridCol w="1697797">
                  <a:extLst>
                    <a:ext uri="{9D8B030D-6E8A-4147-A177-3AD203B41FA5}">
                      <a16:colId xmlns:a16="http://schemas.microsoft.com/office/drawing/2014/main" val="3762794745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848004021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3951866538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315733304"/>
                    </a:ext>
                  </a:extLst>
                </a:gridCol>
                <a:gridCol w="1560988">
                  <a:extLst>
                    <a:ext uri="{9D8B030D-6E8A-4147-A177-3AD203B41FA5}">
                      <a16:colId xmlns:a16="http://schemas.microsoft.com/office/drawing/2014/main" val="2377764386"/>
                    </a:ext>
                  </a:extLst>
                </a:gridCol>
                <a:gridCol w="787210">
                  <a:extLst>
                    <a:ext uri="{9D8B030D-6E8A-4147-A177-3AD203B41FA5}">
                      <a16:colId xmlns:a16="http://schemas.microsoft.com/office/drawing/2014/main" val="2045659150"/>
                    </a:ext>
                  </a:extLst>
                </a:gridCol>
              </a:tblGrid>
              <a:tr h="310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Address</a:t>
                      </a:r>
                      <a:endParaRPr lang="bg-BG" b="1" dirty="0"/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0x6afe4b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0x6afe4c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0x6afe4d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0x6afe4e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0x6afe4f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/>
                        <a:t>...</a:t>
                      </a:r>
                      <a:endParaRPr lang="bg-BG" sz="2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5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Byte</a:t>
                      </a:r>
                      <a:endParaRPr kumimoji="0" lang="bg-BG" sz="2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kern="1200" dirty="0">
                          <a:effectLst/>
                        </a:rPr>
                        <a:t>11100010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effectLst/>
                        </a:rPr>
                        <a:t>00000111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</a:t>
                      </a:r>
                      <a:endParaRPr lang="bg-BG" dirty="0"/>
                    </a:p>
                  </a:txBody>
                  <a:tcPr marL="91464" marR="914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...</a:t>
                      </a:r>
                      <a:endParaRPr lang="bg-BG" dirty="0"/>
                    </a:p>
                  </a:txBody>
                  <a:tcPr marL="91464" marR="91464"/>
                </a:tc>
                <a:extLst>
                  <a:ext uri="{0D108BD9-81ED-4DB2-BD59-A6C34878D82A}">
                    <a16:rowId xmlns:a16="http://schemas.microsoft.com/office/drawing/2014/main" val="4280721275"/>
                  </a:ext>
                </a:extLst>
              </a:tr>
            </a:tbl>
          </a:graphicData>
        </a:graphic>
      </p:graphicFrame>
      <p:sp>
        <p:nvSpPr>
          <p:cNvPr id="17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7533796" y="5951262"/>
            <a:ext cx="1871204" cy="624713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tx1"/>
                </a:solidFill>
              </a:rPr>
              <a:t>intPtr</a:t>
            </a:r>
          </a:p>
        </p:txBody>
      </p:sp>
      <p:sp>
        <p:nvSpPr>
          <p:cNvPr id="18" name="Rectangle: Rounded Corners 49">
            <a:extLst>
              <a:ext uri="{FF2B5EF4-FFF2-40B4-BE49-F238E27FC236}">
                <a16:creationId xmlns:a16="http://schemas.microsoft.com/office/drawing/2014/main" id="{B99C64F7-5124-464E-8D39-6D8F2E232C41}"/>
              </a:ext>
            </a:extLst>
          </p:cNvPr>
          <p:cNvSpPr/>
          <p:nvPr/>
        </p:nvSpPr>
        <p:spPr>
          <a:xfrm>
            <a:off x="4512446" y="5951262"/>
            <a:ext cx="1890000" cy="624713"/>
          </a:xfrm>
          <a:prstGeom prst="roundRect">
            <a:avLst>
              <a:gd name="adj" fmla="val 5385"/>
            </a:avLst>
          </a:prstGeom>
          <a:solidFill>
            <a:schemeClr val="tx1">
              <a:lumMod val="40000"/>
              <a:lumOff val="60000"/>
              <a:alpha val="25098"/>
            </a:schemeClr>
          </a:solidFill>
          <a:ln w="57150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noProof="1">
                <a:solidFill>
                  <a:schemeClr val="tx1"/>
                </a:solidFill>
              </a:rPr>
              <a:t>charPtr</a:t>
            </a:r>
          </a:p>
        </p:txBody>
      </p:sp>
      <p:sp>
        <p:nvSpPr>
          <p:cNvPr id="1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786000" y="3287884"/>
            <a:ext cx="10800000" cy="1187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year = 2018;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let's assume year is at address 0x6afe4c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</a:t>
            </a: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intPtr = &amp;year;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char*</a:t>
            </a:r>
            <a:r>
              <a:rPr lang="en-US" sz="20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charPtr = (char*)&amp;year;</a:t>
            </a:r>
            <a:endParaRPr lang="bg-BG" sz="2000" b="1" dirty="0"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F23156-A785-46E5-B9CC-8F6CF98284AD}"/>
              </a:ext>
            </a:extLst>
          </p:cNvPr>
          <p:cNvSpPr/>
          <p:nvPr/>
        </p:nvSpPr>
        <p:spPr>
          <a:xfrm>
            <a:off x="6141000" y="4554000"/>
            <a:ext cx="4635000" cy="945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23156-A785-46E5-B9CC-8F6CF98284AD}"/>
              </a:ext>
            </a:extLst>
          </p:cNvPr>
          <p:cNvSpPr/>
          <p:nvPr/>
        </p:nvSpPr>
        <p:spPr>
          <a:xfrm>
            <a:off x="4566000" y="4558399"/>
            <a:ext cx="1575000" cy="9450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5981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9947E-F879-4893-B9C7-33BDA0865E1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68FE-F21D-4EF8-8C03-38DA95FD0B1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Typed pointers support integer addition/subtraction</a:t>
            </a:r>
          </a:p>
          <a:p>
            <a:r>
              <a:rPr lang="en-US" dirty="0"/>
              <a:t>For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Type* pointer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with address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pointer +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calculates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 +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(Type) * 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pointer - value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calculates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 -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(Type) * value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0E346-6B75-4C5F-9841-3B4079C1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with Integers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101000" y="3963733"/>
            <a:ext cx="9855000" cy="27995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number = 42;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assume &amp;number == 0x6afe4c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* intPtr = &amp;number; char * charPtr = (char*)&amp;number;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NOTE: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casting the char* to int* to avoid printing as a string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intPtr &lt;&lt; " " &lt;&lt; (int*)charPtr &lt;&lt; endl;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0x6afe4c 0x6afe4c</a:t>
            </a:r>
            <a:endParaRPr lang="bg-BG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intPtr++;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charPtr</a:t>
            </a:r>
            <a:r>
              <a:rPr lang="en-US" sz="20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intPtr &lt;&lt; " " &lt;&lt; (int*)charPtr &lt;&lt; endl;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0x6afe50 0x6afe4d</a:t>
            </a:r>
            <a:endParaRPr lang="bg-BG" sz="20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  <a:p>
            <a:r>
              <a:rPr lang="en-US" dirty="0"/>
              <a:t>Computer Memory</a:t>
            </a:r>
          </a:p>
          <a:p>
            <a:r>
              <a:rPr lang="en-US" dirty="0"/>
              <a:t>Pointers</a:t>
            </a:r>
          </a:p>
          <a:p>
            <a:pPr lvl="1"/>
            <a:r>
              <a:rPr lang="en-US" dirty="0"/>
              <a:t>Referencing and Dereferencing</a:t>
            </a:r>
            <a:endParaRPr lang="bg-BG" dirty="0"/>
          </a:p>
          <a:p>
            <a:pPr lvl="1"/>
            <a:r>
              <a:rPr lang="en-US" dirty="0"/>
              <a:t>The NULL Pointer</a:t>
            </a:r>
          </a:p>
          <a:p>
            <a:r>
              <a:rPr lang="en-US" dirty="0"/>
              <a:t>Pointers and </a:t>
            </a:r>
            <a:r>
              <a:rPr lang="en-US" b="1" dirty="0">
                <a:latin typeface="+mj-lt"/>
              </a:rPr>
              <a:t>const</a:t>
            </a:r>
          </a:p>
          <a:p>
            <a:r>
              <a:rPr lang="en-US" dirty="0"/>
              <a:t>Pointer Arithmetics and Arrays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9AF62-3C39-4DF7-B2FF-54A2C24CE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DEBDC-ED60-434E-ACDA-D4DECD1CD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4514" y="1257411"/>
            <a:ext cx="10321675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Array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operator[]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is actually defined with </a:t>
            </a:r>
            <a:br>
              <a:rPr lang="en-US" sz="3200" dirty="0"/>
            </a:br>
            <a:r>
              <a:rPr lang="en-US" sz="3200" dirty="0"/>
              <a:t>pointer arithmetic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arr[i]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/>
              <a:t>compiles to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*(arr + </a:t>
            </a:r>
            <a:r>
              <a:rPr lang="en-US" sz="3200" b="1" dirty="0" err="1">
                <a:solidFill>
                  <a:schemeClr val="bg1"/>
                </a:solidFill>
                <a:latin typeface="Consolas" pitchFamily="49" charset="0"/>
              </a:rPr>
              <a:t>i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)</a:t>
            </a:r>
            <a:endParaRPr lang="en-US" sz="32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endParaRPr lang="bg-BG" sz="3200" dirty="0"/>
          </a:p>
          <a:p>
            <a:r>
              <a:rPr lang="en-US" sz="3200" dirty="0"/>
              <a:t>Array parameters in functions "degenerate" into pointers</a:t>
            </a:r>
          </a:p>
          <a:p>
            <a:pPr marL="442912" lvl="1" indent="0">
              <a:buClr>
                <a:schemeClr val="tx1"/>
              </a:buClr>
              <a:buNone/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void f(int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[], int length)</a:t>
            </a:r>
            <a:br>
              <a:rPr lang="en-US" sz="3000" dirty="0"/>
            </a:b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void f(int* 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, int length)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017D3-B29E-4564-91CC-90121A7C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as Arrays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316000" y="2889000"/>
            <a:ext cx="391500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arr[3]{ 13, 42, 69 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int* p = arr;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p[1] = -42;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arr[1];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*(p + 1);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cout &lt;&lt; p[1];    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-42</a:t>
            </a:r>
          </a:p>
        </p:txBody>
      </p:sp>
    </p:spTree>
    <p:extLst>
      <p:ext uri="{BB962C8B-B14F-4D97-AF65-F5344CB8AC3E}">
        <p14:creationId xmlns:p14="http://schemas.microsoft.com/office/powerpoint/2010/main" val="13557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502715"/>
            <a:ext cx="8501477" cy="4977574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References</a:t>
            </a:r>
            <a:r>
              <a:rPr lang="en-US" sz="2800" dirty="0"/>
              <a:t> allow setting new identifiers for </a:t>
            </a:r>
            <a:br>
              <a:rPr lang="en-US" sz="2800" dirty="0"/>
            </a:br>
            <a:r>
              <a:rPr lang="en-US" sz="2800" dirty="0"/>
              <a:t>existing variables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Computer memory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is essentially an </a:t>
            </a:r>
            <a:r>
              <a:rPr lang="en-US" sz="2800" b="1" dirty="0">
                <a:solidFill>
                  <a:schemeClr val="bg1"/>
                </a:solidFill>
              </a:rPr>
              <a:t>array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chemeClr val="bg1"/>
                </a:solidFill>
              </a:rPr>
              <a:t>bytes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Variables occupy consecutive bytes of memory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Pointers</a:t>
            </a:r>
            <a:r>
              <a:rPr lang="en-US" sz="2800" dirty="0"/>
              <a:t> are to memory what indices are to arrays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>
                <a:solidFill>
                  <a:schemeClr val="bg2"/>
                </a:solidFill>
              </a:rPr>
              <a:t>Used to read/write memory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  <a:tabLst>
                <a:tab pos="3592513" algn="l"/>
              </a:tabLst>
            </a:pPr>
            <a:r>
              <a:rPr lang="en-US" sz="2600" dirty="0">
                <a:solidFill>
                  <a:schemeClr val="bg2"/>
                </a:solidFill>
              </a:rPr>
              <a:t>Can change to point to other memory</a:t>
            </a:r>
          </a:p>
          <a:p>
            <a:pPr>
              <a:lnSpc>
                <a:spcPct val="100000"/>
              </a:lnSpc>
              <a:tabLst>
                <a:tab pos="3592513" algn="l"/>
              </a:tabLst>
            </a:pPr>
            <a:r>
              <a:rPr lang="en-US" sz="2800" dirty="0"/>
              <a:t>Pointer arithmetic allows pointers to work like arrays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29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615640" y="1631951"/>
            <a:ext cx="8046521" cy="3513961"/>
            <a:chOff x="3642671" y="1549902"/>
            <a:chExt cx="8046521" cy="3513961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29483" y="387125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2204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7855" y="3915902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68005" y="3902269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4267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431780" y="3876626"/>
              <a:ext cx="1257412" cy="1172206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38ABD5-1637-DC80-A922-DF10E4F75CDE}"/>
                </a:ext>
              </a:extLst>
            </p:cNvPr>
            <p:cNvCxnSpPr>
              <a:cxnSpLocks/>
            </p:cNvCxnSpPr>
            <p:nvPr/>
          </p:nvCxnSpPr>
          <p:spPr>
            <a:xfrm>
              <a:off x="4006848" y="3303052"/>
              <a:ext cx="7097486" cy="0"/>
            </a:xfrm>
            <a:prstGeom prst="line">
              <a:avLst/>
            </a:prstGeom>
            <a:ln w="41275">
              <a:solidFill>
                <a:srgbClr val="FFA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  <p:cxnSp>
        <p:nvCxnSpPr>
          <p:cNvPr id="8" name="Straight Connector 30">
            <a:extLst>
              <a:ext uri="{FF2B5EF4-FFF2-40B4-BE49-F238E27FC236}">
                <a16:creationId xmlns:a16="http://schemas.microsoft.com/office/drawing/2014/main" id="{30364434-BC88-8BF2-427F-4FE8EE39C505}"/>
              </a:ext>
            </a:extLst>
          </p:cNvPr>
          <p:cNvCxnSpPr>
            <a:cxnSpLocks/>
          </p:cNvCxnSpPr>
          <p:nvPr/>
        </p:nvCxnSpPr>
        <p:spPr>
          <a:xfrm>
            <a:off x="3995057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0">
            <a:extLst>
              <a:ext uri="{FF2B5EF4-FFF2-40B4-BE49-F238E27FC236}">
                <a16:creationId xmlns:a16="http://schemas.microsoft.com/office/drawing/2014/main" id="{7F46A931-7F52-CE7B-C719-B4386522EE3A}"/>
              </a:ext>
            </a:extLst>
          </p:cNvPr>
          <p:cNvCxnSpPr>
            <a:cxnSpLocks/>
          </p:cNvCxnSpPr>
          <p:nvPr/>
        </p:nvCxnSpPr>
        <p:spPr>
          <a:xfrm>
            <a:off x="5177681" y="3369578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Картина 20" descr="Картина, която съдържа Графика, Шрифт, лого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A0F1A5E8-3712-95C2-131C-36FF49597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50629" y="3948492"/>
            <a:ext cx="1372591" cy="1138627"/>
          </a:xfrm>
          <a:prstGeom prst="rect">
            <a:avLst/>
          </a:prstGeom>
        </p:spPr>
      </p:pic>
      <p:cxnSp>
        <p:nvCxnSpPr>
          <p:cNvPr id="23" name="Straight Connector 30">
            <a:extLst>
              <a:ext uri="{FF2B5EF4-FFF2-40B4-BE49-F238E27FC236}">
                <a16:creationId xmlns:a16="http://schemas.microsoft.com/office/drawing/2014/main" id="{9D08B1A4-D166-110A-7B9D-315EDC91E8B4}"/>
              </a:ext>
            </a:extLst>
          </p:cNvPr>
          <p:cNvCxnSpPr>
            <a:cxnSpLocks/>
          </p:cNvCxnSpPr>
          <p:nvPr/>
        </p:nvCxnSpPr>
        <p:spPr>
          <a:xfrm>
            <a:off x="6309153" y="338863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30">
            <a:extLst>
              <a:ext uri="{FF2B5EF4-FFF2-40B4-BE49-F238E27FC236}">
                <a16:creationId xmlns:a16="http://schemas.microsoft.com/office/drawing/2014/main" id="{6F0CC8C0-581F-27B6-CDEB-1C66EC8FDFB7}"/>
              </a:ext>
            </a:extLst>
          </p:cNvPr>
          <p:cNvCxnSpPr>
            <a:cxnSpLocks/>
          </p:cNvCxnSpPr>
          <p:nvPr/>
        </p:nvCxnSpPr>
        <p:spPr>
          <a:xfrm>
            <a:off x="7477508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0">
            <a:extLst>
              <a:ext uri="{FF2B5EF4-FFF2-40B4-BE49-F238E27FC236}">
                <a16:creationId xmlns:a16="http://schemas.microsoft.com/office/drawing/2014/main" id="{91709B8E-E2C3-D986-7CAA-59918CF8E0C4}"/>
              </a:ext>
            </a:extLst>
          </p:cNvPr>
          <p:cNvCxnSpPr>
            <a:cxnSpLocks/>
          </p:cNvCxnSpPr>
          <p:nvPr/>
        </p:nvCxnSpPr>
        <p:spPr>
          <a:xfrm>
            <a:off x="8644804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30">
            <a:extLst>
              <a:ext uri="{FF2B5EF4-FFF2-40B4-BE49-F238E27FC236}">
                <a16:creationId xmlns:a16="http://schemas.microsoft.com/office/drawing/2014/main" id="{E5FFC889-1C17-FEEB-7171-76E0E72E3DCD}"/>
              </a:ext>
            </a:extLst>
          </p:cNvPr>
          <p:cNvCxnSpPr>
            <a:cxnSpLocks/>
          </p:cNvCxnSpPr>
          <p:nvPr/>
        </p:nvCxnSpPr>
        <p:spPr>
          <a:xfrm>
            <a:off x="9831592" y="3396269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8F8611B9-5CC9-46F8-E571-FEF7E45551D8}"/>
              </a:ext>
            </a:extLst>
          </p:cNvPr>
          <p:cNvCxnSpPr>
            <a:cxnSpLocks/>
          </p:cNvCxnSpPr>
          <p:nvPr/>
        </p:nvCxnSpPr>
        <p:spPr>
          <a:xfrm>
            <a:off x="11069683" y="3381015"/>
            <a:ext cx="0" cy="294118"/>
          </a:xfrm>
          <a:prstGeom prst="line">
            <a:avLst/>
          </a:prstGeom>
          <a:ln w="41275">
            <a:solidFill>
              <a:srgbClr val="FFA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D085D2-301C-D855-6375-DC447ABCB9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29804C-BF3D-66BA-9097-BE92BD49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92C06A0-B1BF-1310-EB3F-B37FB454D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81" y="1385394"/>
            <a:ext cx="2398454" cy="1394668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11ECA409-7CAC-BC80-A516-20017D0DE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910" y="5382742"/>
            <a:ext cx="3170508" cy="1373643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EB81ECF4-6AFB-2948-D69F-A4890EA3389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3188" y="1188251"/>
            <a:ext cx="3217301" cy="1098544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D5F7E69F-916E-E7FD-07B0-C84410BDE8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56" y="2728649"/>
            <a:ext cx="2671403" cy="1236693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medium confidence">
            <a:hlinkClick r:id="rId10"/>
            <a:extLst>
              <a:ext uri="{FF2B5EF4-FFF2-40B4-BE49-F238E27FC236}">
                <a16:creationId xmlns:a16="http://schemas.microsoft.com/office/drawing/2014/main" id="{D4B56F0D-118C-3538-77F6-189509F6D0E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6" y="1266996"/>
            <a:ext cx="2955256" cy="1019798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C192C54-107A-E9CB-0B22-954F235E758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47" y="5731994"/>
            <a:ext cx="2887854" cy="65123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31905DB-243E-A29B-831C-DA6E25B4693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55" y="3036589"/>
            <a:ext cx="2502194" cy="1751536"/>
          </a:xfrm>
          <a:prstGeom prst="rect">
            <a:avLst/>
          </a:prstGeom>
        </p:spPr>
      </p:pic>
      <p:pic>
        <p:nvPicPr>
          <p:cNvPr id="13" name="Picture 12">
            <a:hlinkClick r:id="rId16"/>
            <a:extLst>
              <a:ext uri="{FF2B5EF4-FFF2-40B4-BE49-F238E27FC236}">
                <a16:creationId xmlns:a16="http://schemas.microsoft.com/office/drawing/2014/main" id="{20BE7987-5C32-4B3D-2FF2-632CCB5F9FF9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8256" y="5122065"/>
            <a:ext cx="3383767" cy="1451517"/>
          </a:xfrm>
          <a:prstGeom prst="rect">
            <a:avLst/>
          </a:prstGeom>
        </p:spPr>
      </p:pic>
      <p:pic>
        <p:nvPicPr>
          <p:cNvPr id="14" name="Picture 13">
            <a:hlinkClick r:id="rId18"/>
            <a:extLst>
              <a:ext uri="{FF2B5EF4-FFF2-40B4-BE49-F238E27FC236}">
                <a16:creationId xmlns:a16="http://schemas.microsoft.com/office/drawing/2014/main" id="{C32B12E6-D24D-80B6-B195-9E48215487B8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0424" y="2533502"/>
            <a:ext cx="3091590" cy="1626985"/>
          </a:xfrm>
          <a:prstGeom prst="rect">
            <a:avLst/>
          </a:prstGeom>
        </p:spPr>
      </p:pic>
      <p:pic>
        <p:nvPicPr>
          <p:cNvPr id="15" name="Picture 14">
            <a:hlinkClick r:id="rId20"/>
            <a:extLst>
              <a:ext uri="{FF2B5EF4-FFF2-40B4-BE49-F238E27FC236}">
                <a16:creationId xmlns:a16="http://schemas.microsoft.com/office/drawing/2014/main" id="{45E3E7FC-2B32-01E7-FFCA-DACB5E28FAE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799" y="4319748"/>
            <a:ext cx="3010614" cy="936754"/>
          </a:xfrm>
          <a:prstGeom prst="rect">
            <a:avLst/>
          </a:prstGeom>
        </p:spPr>
      </p:pic>
      <p:pic>
        <p:nvPicPr>
          <p:cNvPr id="16" name="Picture 15">
            <a:hlinkClick r:id="rId22"/>
            <a:extLst>
              <a:ext uri="{FF2B5EF4-FFF2-40B4-BE49-F238E27FC236}">
                <a16:creationId xmlns:a16="http://schemas.microsoft.com/office/drawing/2014/main" id="{CF05ABB3-5FA2-EF53-35DB-3553C0240508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9232" y="4262180"/>
            <a:ext cx="3551256" cy="114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94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Creation, Usages, Limitations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2050" name="Picture 2" descr="C:\Users\Лази\Desktop\presentations icons\ref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875" y="1068874"/>
            <a:ext cx="2720125" cy="2720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C3432-CD81-40FA-BBC2-F63CBF2B3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C2D04-A4CB-4AF4-992D-9D34D0DD2C4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0500" y="1195388"/>
            <a:ext cx="11817350" cy="5529262"/>
          </a:xfrm>
        </p:spPr>
        <p:txBody>
          <a:bodyPr/>
          <a:lstStyle/>
          <a:p>
            <a:r>
              <a:rPr lang="en-US" dirty="0"/>
              <a:t>Identifiers assigned to the same memory as other identifiers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Type&amp; name</a:t>
            </a:r>
          </a:p>
          <a:p>
            <a:pPr lvl="1"/>
            <a:r>
              <a:rPr lang="en-US" dirty="0"/>
              <a:t>Sometimes called </a:t>
            </a:r>
            <a:br>
              <a:rPr lang="en-US" dirty="0"/>
            </a:br>
            <a:r>
              <a:rPr lang="en-US" dirty="0"/>
              <a:t>"pseudonyms"</a:t>
            </a:r>
          </a:p>
          <a:p>
            <a:pPr lvl="1"/>
            <a:endParaRPr lang="en-US" dirty="0"/>
          </a:p>
          <a:p>
            <a:r>
              <a:rPr lang="en-US" dirty="0"/>
              <a:t>Assigned on declaration with a </a:t>
            </a:r>
            <a:r>
              <a:rPr lang="en-US" b="1" dirty="0">
                <a:solidFill>
                  <a:schemeClr val="bg1"/>
                </a:solidFill>
              </a:rPr>
              <a:t>variable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same type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B7C2D0-2191-4E08-AE07-EB572E5B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bg-BG" dirty="0"/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4314563" y="1989000"/>
            <a:ext cx="7621850" cy="1640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int&amp; reference = original;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original++;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43; reference == 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reference++;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44; reference == 44</a:t>
            </a:r>
            <a:endParaRPr lang="bg-BG" sz="2200" b="1" i="1" kern="150" dirty="0">
              <a:solidFill>
                <a:schemeClr val="accent2"/>
              </a:solidFill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5184000"/>
            <a:ext cx="7987500" cy="12845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itchFamily="49" charset="0"/>
              </a:rPr>
              <a:t>int&amp; reference; </a:t>
            </a:r>
            <a:r>
              <a:rPr lang="en-US" sz="2200" b="1" i="1" dirty="0">
                <a:solidFill>
                  <a:schemeClr val="accent2"/>
                </a:solidFill>
                <a:latin typeface="Consolas" pitchFamily="49" charset="0"/>
              </a:rPr>
              <a:t>// compilation error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double&amp; reference = original; </a:t>
            </a: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53032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8426-B547-436B-8E0D-0959203E1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Re-assigning caller variables</a:t>
            </a:r>
            <a:br>
              <a:rPr lang="bg-BG" sz="3200" dirty="0"/>
            </a:br>
            <a:br>
              <a:rPr lang="bg-BG" sz="2800" dirty="0"/>
            </a:br>
            <a:br>
              <a:rPr lang="bg-BG" sz="2800" dirty="0"/>
            </a:br>
            <a:br>
              <a:rPr lang="bg-BG" sz="2800" dirty="0"/>
            </a:b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E20DB-DF85-4229-A97F-F08042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8AEF5-D861-4F87-9086-DA33986BE8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4815000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void swap(int&amp; a, int&amp; b)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int </a:t>
            </a:r>
            <a:r>
              <a:rPr lang="en-US" sz="2400" b="1" dirty="0" err="1">
                <a:latin typeface="Consolas" panose="020B0609020204030204" pitchFamily="49" charset="0"/>
              </a:rPr>
              <a:t>oldA</a:t>
            </a:r>
            <a:r>
              <a:rPr lang="en-US" sz="2400" b="1" dirty="0">
                <a:latin typeface="Consolas" panose="020B0609020204030204" pitchFamily="49" charset="0"/>
              </a:rPr>
              <a:t> = a;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a = b;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  b = </a:t>
            </a:r>
            <a:r>
              <a:rPr lang="en-US" sz="2400" b="1" dirty="0" err="1">
                <a:latin typeface="Consolas" panose="020B0609020204030204" pitchFamily="49" charset="0"/>
              </a:rPr>
              <a:t>oldA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5736000" y="4097397"/>
            <a:ext cx="5977504" cy="2527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 x = 13, y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swap(x, y); </a:t>
            </a:r>
            <a:r>
              <a:rPr lang="en-US" sz="2400" b="1" i="1" kern="150" dirty="0">
                <a:solidFill>
                  <a:schemeClr val="accent2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x == 42, y == 13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kern="15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bg-BG" sz="2400" b="1" kern="150" dirty="0">
              <a:latin typeface="Consolas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9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8426-B547-436B-8E0D-0959203E1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dirty="0"/>
              <a:t>Providing additional "return" values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CE20DB-DF85-4229-A97F-F0804235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68AEF5-D861-4F87-9086-DA33986BE8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651000" y="1832570"/>
            <a:ext cx="9488869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int minValue(vector&lt;int&gt; numbers, int&amp; </a:t>
            </a:r>
            <a:r>
              <a:rPr lang="en-US" sz="2200" b="1" dirty="0" err="1">
                <a:latin typeface="Consolas" panose="020B0609020204030204" pitchFamily="49" charset="0"/>
              </a:rPr>
              <a:t>foundAtIndex</a:t>
            </a:r>
            <a:r>
              <a:rPr lang="en-US" sz="2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foundAtIndex = 0;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for (int i = 1; i &lt; numbers.size(); i++)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  if (numbers[foundAtIndex] &gt; numbers[i])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    foundAtIndex = i;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</a:t>
            </a:r>
            <a:r>
              <a:rPr lang="bg-BG" sz="22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nsolas" panose="020B0609020204030204" pitchFamily="49" charset="0"/>
              </a:rPr>
              <a:t>  return numbers[foundAtIndex];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 // the second parameter now contains the min index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200" b="1" dirty="0">
                <a:latin typeface="Consolas" panose="020B0609020204030204" pitchFamily="49" charset="0"/>
              </a:rPr>
              <a:t>}</a:t>
            </a:r>
            <a:endParaRPr lang="en-US" sz="2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6F3025-F41B-4041-A645-1B4A552B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FAF3-192B-46B0-A12B-97B7CBC88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Modifying caller's objects</a:t>
            </a:r>
          </a:p>
          <a:p>
            <a:pPr lvl="1"/>
            <a:r>
              <a:rPr lang="en-US" dirty="0"/>
              <a:t>Changing the object's fields (not re-assigning it)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AE00D-DED3-450A-B5A3-5CB2D043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Reference Usages</a:t>
            </a:r>
            <a:endParaRPr lang="bg-BG" dirty="0"/>
          </a:p>
        </p:txBody>
      </p:sp>
      <p:sp>
        <p:nvSpPr>
          <p:cNvPr id="7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2809523" y="2571827"/>
            <a:ext cx="7516477" cy="40812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void removeNegative(std::list&lt;int&gt;&amp; numbers)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auto i = numbers.begin();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while (i != numbers.end())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if (*i &lt; 0)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  i = numbers.erase(i);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else i++;</a:t>
            </a:r>
            <a:endParaRPr lang="bg-BG" sz="20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bg-BG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511D5-7998-43DE-9BCF-253DE1EA56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5C79-B564-4D7C-8219-70F13E71CC1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3400" dirty="0"/>
              <a:t> references can only be read, not written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 Type&amp; name</a:t>
            </a:r>
          </a:p>
          <a:p>
            <a:pPr marL="0" indent="0">
              <a:spcBef>
                <a:spcPts val="4800"/>
              </a:spcBef>
              <a:spcAft>
                <a:spcPts val="4800"/>
              </a:spcAft>
              <a:buNone/>
            </a:pPr>
            <a:endParaRPr lang="en-US" dirty="0"/>
          </a:p>
          <a:p>
            <a:r>
              <a:rPr lang="en-US" sz="3400" dirty="0"/>
              <a:t>Used to improve performance for object parameters:</a:t>
            </a:r>
          </a:p>
          <a:p>
            <a:pPr lvl="1"/>
            <a:r>
              <a:rPr lang="en-US" dirty="0"/>
              <a:t>Using a reference avoids copying the entire object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prevents function from modifying the original</a:t>
            </a:r>
            <a:endParaRPr lang="bg-BG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E18CEF-F04A-4F8F-9D82-C9FD3A88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ea"/>
                <a:cs typeface="+mn-cs"/>
              </a:rPr>
              <a:t>const</a:t>
            </a:r>
            <a:r>
              <a:rPr lang="en-US" dirty="0"/>
              <a:t> References</a:t>
            </a:r>
            <a:endParaRPr lang="bg-BG" dirty="0"/>
          </a:p>
        </p:txBody>
      </p:sp>
      <p:sp>
        <p:nvSpPr>
          <p:cNvPr id="6" name="Code Box 1">
            <a:extLst>
              <a:ext uri="{FF2B5EF4-FFF2-40B4-BE49-F238E27FC236}">
                <a16:creationId xmlns:a16="http://schemas.microsoft.com/office/drawing/2014/main" id="{608FC60A-0A26-44DD-82A6-EF4EB0DE6F3F}"/>
              </a:ext>
            </a:extLst>
          </p:cNvPr>
          <p:cNvSpPr txBox="1">
            <a:spLocks/>
          </p:cNvSpPr>
          <p:nvPr/>
        </p:nvSpPr>
        <p:spPr>
          <a:xfrm>
            <a:off x="1056000" y="2484000"/>
            <a:ext cx="8760000" cy="17646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int original = 42;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const int&amp; reference = original;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original++;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original == 43; reference == 43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</a:rPr>
              <a:t>reference++;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compilation error</a:t>
            </a:r>
            <a:endParaRPr lang="bg-BG" sz="2400" b="1" i="1" kern="150" dirty="0">
              <a:solidFill>
                <a:schemeClr val="accent2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29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3989</TotalTime>
  <Words>2280</Words>
  <Application>Microsoft Office PowerPoint</Application>
  <PresentationFormat>Широк екран</PresentationFormat>
  <Paragraphs>460</Paragraphs>
  <Slides>35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Computer Memory, Pointers and References</vt:lpstr>
      <vt:lpstr>Have a Question?</vt:lpstr>
      <vt:lpstr>Table of Contents</vt:lpstr>
      <vt:lpstr>References</vt:lpstr>
      <vt:lpstr>References</vt:lpstr>
      <vt:lpstr>Common Reference Usages</vt:lpstr>
      <vt:lpstr>Common Reference Usages</vt:lpstr>
      <vt:lpstr>Common Reference Usages</vt:lpstr>
      <vt:lpstr>const References</vt:lpstr>
      <vt:lpstr>const Reference Parameters – Example</vt:lpstr>
      <vt:lpstr>const Reference Parameters – Example</vt:lpstr>
      <vt:lpstr>Reference Limitations</vt:lpstr>
      <vt:lpstr>Computer Memory</vt:lpstr>
      <vt:lpstr>What Do We Call Memory?</vt:lpstr>
      <vt:lpstr>Memory Usage by Variables</vt:lpstr>
      <vt:lpstr>Getting Addresses of Variables</vt:lpstr>
      <vt:lpstr>Array Address Values</vt:lpstr>
      <vt:lpstr>Pointers</vt:lpstr>
      <vt:lpstr>Pointers</vt:lpstr>
      <vt:lpstr>Referencing and Dereferencing</vt:lpstr>
      <vt:lpstr>The NULL Pointer</vt:lpstr>
      <vt:lpstr>The NULL Pointer</vt:lpstr>
      <vt:lpstr>Pointers and const</vt:lpstr>
      <vt:lpstr>Pointers and const</vt:lpstr>
      <vt:lpstr>Pointers to const Data</vt:lpstr>
      <vt:lpstr>Example: Pointers to const Data</vt:lpstr>
      <vt:lpstr>Pointer Arithmetic and Arrays</vt:lpstr>
      <vt:lpstr>Pointer Type Significance</vt:lpstr>
      <vt:lpstr>Pointer Arithmetic with Integers</vt:lpstr>
      <vt:lpstr>Pointers as Arrays</vt:lpstr>
      <vt:lpstr>Summary</vt:lpstr>
      <vt:lpstr>Презентация на PowerPoint</vt:lpstr>
      <vt:lpstr>SoftUni Diamond Partners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Yoana Yonkova</cp:lastModifiedBy>
  <cp:revision>44</cp:revision>
  <dcterms:created xsi:type="dcterms:W3CDTF">2018-05-23T13:08:44Z</dcterms:created>
  <dcterms:modified xsi:type="dcterms:W3CDTF">2024-05-08T07:23:39Z</dcterms:modified>
  <cp:category>computer programming;programming;software development;software engineering</cp:category>
</cp:coreProperties>
</file>