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dec Pro Bold" charset="1" panose="00000600000000000000"/>
      <p:regular r:id="rId14"/>
    </p:embeddedFont>
    <p:embeddedFont>
      <p:font typeface="Codec Pro Ultra-Bold" charset="1" panose="00000700000000000000"/>
      <p:regular r:id="rId15"/>
    </p:embeddedFont>
    <p:embeddedFont>
      <p:font typeface="Codec Pro" charset="1" panose="00000500000000000000"/>
      <p:regular r:id="rId16"/>
    </p:embeddedFont>
    <p:embeddedFont>
      <p:font typeface="Open Sans" charset="1" panose="020B06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 Id="rId5"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03384" y="-1675084"/>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2542441" y="859120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41048" y="53781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4180105" y="6181594"/>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04533" y="-494599"/>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75713" y="4625635"/>
            <a:ext cx="5081972" cy="3021463"/>
          </a:xfrm>
          <a:custGeom>
            <a:avLst/>
            <a:gdLst/>
            <a:ahLst/>
            <a:cxnLst/>
            <a:rect r="r" b="b" t="t" l="l"/>
            <a:pathLst>
              <a:path h="3021463" w="5081972">
                <a:moveTo>
                  <a:pt x="0" y="0"/>
                </a:moveTo>
                <a:lnTo>
                  <a:pt x="5081972" y="0"/>
                </a:lnTo>
                <a:lnTo>
                  <a:pt x="5081972" y="3021463"/>
                </a:lnTo>
                <a:lnTo>
                  <a:pt x="0" y="3021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4960748" y="776013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6481741" y="265415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517383" y="3742308"/>
            <a:ext cx="9253234" cy="2930938"/>
          </a:xfrm>
          <a:prstGeom prst="rect">
            <a:avLst/>
          </a:prstGeom>
        </p:spPr>
        <p:txBody>
          <a:bodyPr anchor="t" rtlCol="false" tIns="0" lIns="0" bIns="0" rIns="0">
            <a:spAutoFit/>
          </a:bodyPr>
          <a:lstStyle/>
          <a:p>
            <a:pPr algn="ctr">
              <a:lnSpc>
                <a:spcPts val="10534"/>
              </a:lnSpc>
            </a:pPr>
            <a:r>
              <a:rPr lang="en-US" sz="11206" b="true">
                <a:solidFill>
                  <a:srgbClr val="FFFFFF"/>
                </a:solidFill>
                <a:latin typeface="Codec Pro Bold"/>
                <a:ea typeface="Codec Pro Bold"/>
                <a:cs typeface="Codec Pro Bold"/>
                <a:sym typeface="Codec Pro Bold"/>
              </a:rPr>
              <a:t>Algoritmos Avanzados</a:t>
            </a:r>
          </a:p>
        </p:txBody>
      </p:sp>
      <p:grpSp>
        <p:nvGrpSpPr>
          <p:cNvPr name="Group 11" id="11"/>
          <p:cNvGrpSpPr/>
          <p:nvPr/>
        </p:nvGrpSpPr>
        <p:grpSpPr>
          <a:xfrm rot="0">
            <a:off x="5082744" y="7435282"/>
            <a:ext cx="8523097" cy="1468463"/>
            <a:chOff x="0" y="0"/>
            <a:chExt cx="1600624" cy="275775"/>
          </a:xfrm>
        </p:grpSpPr>
        <p:sp>
          <p:nvSpPr>
            <p:cNvPr name="Freeform 12" id="12"/>
            <p:cNvSpPr/>
            <p:nvPr/>
          </p:nvSpPr>
          <p:spPr>
            <a:xfrm flipH="false" flipV="false" rot="0">
              <a:off x="0" y="0"/>
              <a:ext cx="1600624" cy="275775"/>
            </a:xfrm>
            <a:custGeom>
              <a:avLst/>
              <a:gdLst/>
              <a:ahLst/>
              <a:cxnLst/>
              <a:rect r="r" b="b" t="t" l="l"/>
              <a:pathLst>
                <a:path h="275775" w="1600624">
                  <a:moveTo>
                    <a:pt x="90835" y="0"/>
                  </a:moveTo>
                  <a:lnTo>
                    <a:pt x="1509789" y="0"/>
                  </a:lnTo>
                  <a:cubicBezTo>
                    <a:pt x="1559956" y="0"/>
                    <a:pt x="1600624" y="40668"/>
                    <a:pt x="1600624" y="90835"/>
                  </a:cubicBezTo>
                  <a:lnTo>
                    <a:pt x="1600624" y="184940"/>
                  </a:lnTo>
                  <a:cubicBezTo>
                    <a:pt x="1600624" y="209031"/>
                    <a:pt x="1591054" y="232135"/>
                    <a:pt x="1574019" y="249170"/>
                  </a:cubicBezTo>
                  <a:cubicBezTo>
                    <a:pt x="1556984" y="266205"/>
                    <a:pt x="1533880" y="275775"/>
                    <a:pt x="1509789" y="275775"/>
                  </a:cubicBezTo>
                  <a:lnTo>
                    <a:pt x="90835" y="275775"/>
                  </a:lnTo>
                  <a:cubicBezTo>
                    <a:pt x="66744" y="275775"/>
                    <a:pt x="43640" y="266205"/>
                    <a:pt x="26605" y="249170"/>
                  </a:cubicBezTo>
                  <a:cubicBezTo>
                    <a:pt x="9570" y="232135"/>
                    <a:pt x="0" y="209031"/>
                    <a:pt x="0" y="184940"/>
                  </a:cubicBezTo>
                  <a:lnTo>
                    <a:pt x="0" y="90835"/>
                  </a:lnTo>
                  <a:cubicBezTo>
                    <a:pt x="0" y="66744"/>
                    <a:pt x="9570" y="43640"/>
                    <a:pt x="26605" y="26605"/>
                  </a:cubicBezTo>
                  <a:cubicBezTo>
                    <a:pt x="43640" y="9570"/>
                    <a:pt x="66744" y="0"/>
                    <a:pt x="90835" y="0"/>
                  </a:cubicBezTo>
                  <a:close/>
                </a:path>
              </a:pathLst>
            </a:custGeom>
            <a:solidFill>
              <a:srgbClr val="5666F8"/>
            </a:solidFill>
            <a:ln cap="rnd">
              <a:noFill/>
              <a:prstDash val="solid"/>
              <a:round/>
            </a:ln>
          </p:spPr>
        </p:sp>
        <p:sp>
          <p:nvSpPr>
            <p:cNvPr name="TextBox 13" id="13"/>
            <p:cNvSpPr txBox="true"/>
            <p:nvPr/>
          </p:nvSpPr>
          <p:spPr>
            <a:xfrm>
              <a:off x="0" y="-9525"/>
              <a:ext cx="1600624" cy="285300"/>
            </a:xfrm>
            <a:prstGeom prst="rect">
              <a:avLst/>
            </a:prstGeom>
          </p:spPr>
          <p:txBody>
            <a:bodyPr anchor="ctr" rtlCol="false" tIns="31918" lIns="31918" bIns="31918" rIns="31918"/>
            <a:lstStyle/>
            <a:p>
              <a:pPr algn="ctr">
                <a:lnSpc>
                  <a:spcPts val="1381"/>
                </a:lnSpc>
              </a:pPr>
            </a:p>
          </p:txBody>
        </p:sp>
      </p:grpSp>
      <p:sp>
        <p:nvSpPr>
          <p:cNvPr name="TextBox 14" id="14"/>
          <p:cNvSpPr txBox="true"/>
          <p:nvPr/>
        </p:nvSpPr>
        <p:spPr>
          <a:xfrm rot="0">
            <a:off x="5672234" y="7643461"/>
            <a:ext cx="7344117" cy="1071156"/>
          </a:xfrm>
          <a:prstGeom prst="rect">
            <a:avLst/>
          </a:prstGeom>
        </p:spPr>
        <p:txBody>
          <a:bodyPr anchor="t" rtlCol="false" tIns="0" lIns="0" bIns="0" rIns="0">
            <a:spAutoFit/>
          </a:bodyPr>
          <a:lstStyle/>
          <a:p>
            <a:pPr algn="ctr">
              <a:lnSpc>
                <a:spcPts val="2620"/>
              </a:lnSpc>
            </a:pPr>
            <a:r>
              <a:rPr lang="en-US" b="true" sz="2787" spc="78">
                <a:solidFill>
                  <a:srgbClr val="E4E5EC"/>
                </a:solidFill>
                <a:latin typeface="Codec Pro Bold"/>
                <a:ea typeface="Codec Pro Bold"/>
                <a:cs typeface="Codec Pro Bold"/>
                <a:sym typeface="Codec Pro Bold"/>
              </a:rPr>
              <a:t>JUAN EDUARDO ROSAS CERON</a:t>
            </a:r>
          </a:p>
          <a:p>
            <a:pPr algn="ctr">
              <a:lnSpc>
                <a:spcPts val="2620"/>
              </a:lnSpc>
            </a:pPr>
            <a:r>
              <a:rPr lang="en-US" b="true" sz="2787" spc="78">
                <a:solidFill>
                  <a:srgbClr val="E4E5EC"/>
                </a:solidFill>
                <a:latin typeface="Codec Pro Bold"/>
                <a:ea typeface="Codec Pro Bold"/>
                <a:cs typeface="Codec Pro Bold"/>
                <a:sym typeface="Codec Pro Bold"/>
              </a:rPr>
              <a:t>PABLO HAZAEL HURTADO MIRELES</a:t>
            </a:r>
          </a:p>
          <a:p>
            <a:pPr algn="ctr">
              <a:lnSpc>
                <a:spcPts val="2620"/>
              </a:lnSpc>
            </a:pPr>
            <a:r>
              <a:rPr lang="en-US" b="true" sz="2787" spc="78">
                <a:solidFill>
                  <a:srgbClr val="E4E5EC"/>
                </a:solidFill>
                <a:latin typeface="Codec Pro Bold"/>
                <a:ea typeface="Codec Pro Bold"/>
                <a:cs typeface="Codec Pro Bold"/>
                <a:sym typeface="Codec Pro Bold"/>
              </a:rPr>
              <a:t>JUAN CARLOS CALDERÓN GARCÍA </a:t>
            </a:r>
          </a:p>
        </p:txBody>
      </p:sp>
      <p:sp>
        <p:nvSpPr>
          <p:cNvPr name="TextBox 15" id="15"/>
          <p:cNvSpPr txBox="true"/>
          <p:nvPr/>
        </p:nvSpPr>
        <p:spPr>
          <a:xfrm rot="-8100000">
            <a:off x="15949427" y="517866"/>
            <a:ext cx="2870475" cy="405721"/>
          </a:xfrm>
          <a:prstGeom prst="rect">
            <a:avLst/>
          </a:prstGeom>
        </p:spPr>
        <p:txBody>
          <a:bodyPr anchor="t" rtlCol="false" tIns="0" lIns="0" bIns="0" rIns="0">
            <a:spAutoFit/>
          </a:bodyPr>
          <a:lstStyle/>
          <a:p>
            <a:pPr algn="ctr">
              <a:lnSpc>
                <a:spcPts val="2620"/>
              </a:lnSpc>
            </a:pPr>
            <a:r>
              <a:rPr lang="en-US" b="true" sz="2787" spc="78">
                <a:solidFill>
                  <a:srgbClr val="E4E5EC"/>
                </a:solidFill>
                <a:latin typeface="Codec Pro Bold"/>
                <a:ea typeface="Codec Pro Bold"/>
                <a:cs typeface="Codec Pro Bold"/>
                <a:sym typeface="Codec Pro Bold"/>
              </a:rPr>
              <a:t>MARIOOO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grpSp>
        <p:nvGrpSpPr>
          <p:cNvPr name="Group 2" id="2"/>
          <p:cNvGrpSpPr/>
          <p:nvPr/>
        </p:nvGrpSpPr>
        <p:grpSpPr>
          <a:xfrm rot="0">
            <a:off x="2725388" y="1716698"/>
            <a:ext cx="1070406" cy="276506"/>
            <a:chOff x="0" y="0"/>
            <a:chExt cx="484642" cy="125192"/>
          </a:xfrm>
        </p:grpSpPr>
        <p:sp>
          <p:nvSpPr>
            <p:cNvPr name="Freeform 3" id="3"/>
            <p:cNvSpPr/>
            <p:nvPr/>
          </p:nvSpPr>
          <p:spPr>
            <a:xfrm flipH="false" flipV="false" rot="0">
              <a:off x="0" y="0"/>
              <a:ext cx="484642" cy="125192"/>
            </a:xfrm>
            <a:custGeom>
              <a:avLst/>
              <a:gdLst/>
              <a:ahLst/>
              <a:cxnLst/>
              <a:rect r="r" b="b" t="t" l="l"/>
              <a:pathLst>
                <a:path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cap="sq">
              <a:noFill/>
              <a:prstDash val="solid"/>
              <a:miter/>
            </a:ln>
          </p:spPr>
        </p:sp>
        <p:sp>
          <p:nvSpPr>
            <p:cNvPr name="TextBox 4" id="4"/>
            <p:cNvSpPr txBox="true"/>
            <p:nvPr/>
          </p:nvSpPr>
          <p:spPr>
            <a:xfrm>
              <a:off x="0" y="-9525"/>
              <a:ext cx="484642" cy="134717"/>
            </a:xfrm>
            <a:prstGeom prst="rect">
              <a:avLst/>
            </a:prstGeom>
          </p:spPr>
          <p:txBody>
            <a:bodyPr anchor="ctr" rtlCol="false" tIns="31918" lIns="31918" bIns="31918" rIns="31918"/>
            <a:lstStyle/>
            <a:p>
              <a:pPr algn="ctr">
                <a:lnSpc>
                  <a:spcPts val="1381"/>
                </a:lnSpc>
              </a:pPr>
            </a:p>
          </p:txBody>
        </p:sp>
      </p:grpSp>
      <p:sp>
        <p:nvSpPr>
          <p:cNvPr name="Freeform 5" id="5"/>
          <p:cNvSpPr/>
          <p:nvPr/>
        </p:nvSpPr>
        <p:spPr>
          <a:xfrm flipH="false" flipV="false" rot="0">
            <a:off x="-206068" y="-93577"/>
            <a:ext cx="18700137" cy="8491815"/>
          </a:xfrm>
          <a:custGeom>
            <a:avLst/>
            <a:gdLst/>
            <a:ahLst/>
            <a:cxnLst/>
            <a:rect r="r" b="b" t="t" l="l"/>
            <a:pathLst>
              <a:path h="8491815" w="18700137">
                <a:moveTo>
                  <a:pt x="0" y="0"/>
                </a:moveTo>
                <a:lnTo>
                  <a:pt x="18700136" y="0"/>
                </a:lnTo>
                <a:lnTo>
                  <a:pt x="18700136" y="8491815"/>
                </a:lnTo>
                <a:lnTo>
                  <a:pt x="0" y="8491815"/>
                </a:lnTo>
                <a:lnTo>
                  <a:pt x="0" y="0"/>
                </a:lnTo>
                <a:close/>
              </a:path>
            </a:pathLst>
          </a:custGeom>
          <a:blipFill>
            <a:blip r:embed="rId2">
              <a:extLst>
                <a:ext uri="{96DAC541-7B7A-43D3-8B79-37D633B846F1}">
                  <asvg:svgBlip xmlns:asvg="http://schemas.microsoft.com/office/drawing/2016/SVG/main" r:embed="rId3"/>
                </a:ext>
              </a:extLst>
            </a:blip>
            <a:stretch>
              <a:fillRect l="0" t="-120213" r="0" b="0"/>
            </a:stretch>
          </a:blipFill>
        </p:spPr>
      </p:sp>
      <p:grpSp>
        <p:nvGrpSpPr>
          <p:cNvPr name="Group 6" id="6"/>
          <p:cNvGrpSpPr/>
          <p:nvPr/>
        </p:nvGrpSpPr>
        <p:grpSpPr>
          <a:xfrm rot="0">
            <a:off x="807825" y="1028700"/>
            <a:ext cx="16672349" cy="8229600"/>
            <a:chOff x="0" y="0"/>
            <a:chExt cx="4391071" cy="2167467"/>
          </a:xfrm>
        </p:grpSpPr>
        <p:sp>
          <p:nvSpPr>
            <p:cNvPr name="Freeform 7" id="7"/>
            <p:cNvSpPr/>
            <p:nvPr/>
          </p:nvSpPr>
          <p:spPr>
            <a:xfrm flipH="false" flipV="false" rot="0">
              <a:off x="0" y="0"/>
              <a:ext cx="4391072" cy="2167467"/>
            </a:xfrm>
            <a:custGeom>
              <a:avLst/>
              <a:gdLst/>
              <a:ahLst/>
              <a:cxnLst/>
              <a:rect r="r" b="b" t="t" l="l"/>
              <a:pathLst>
                <a:path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p:spPr>
        </p:sp>
        <p:sp>
          <p:nvSpPr>
            <p:cNvPr name="TextBox 8" id="8"/>
            <p:cNvSpPr txBox="true"/>
            <p:nvPr/>
          </p:nvSpPr>
          <p:spPr>
            <a:xfrm>
              <a:off x="0" y="-38100"/>
              <a:ext cx="4391071"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899472" y="2284675"/>
            <a:ext cx="7653160" cy="1249860"/>
          </a:xfrm>
          <a:prstGeom prst="rect">
            <a:avLst/>
          </a:prstGeom>
        </p:spPr>
        <p:txBody>
          <a:bodyPr anchor="t" rtlCol="false" tIns="0" lIns="0" bIns="0" rIns="0">
            <a:spAutoFit/>
          </a:bodyPr>
          <a:lstStyle/>
          <a:p>
            <a:pPr algn="l">
              <a:lnSpc>
                <a:spcPts val="8300"/>
              </a:lnSpc>
            </a:pPr>
            <a:r>
              <a:rPr lang="en-US" sz="8830" b="true">
                <a:solidFill>
                  <a:srgbClr val="15193E"/>
                </a:solidFill>
                <a:latin typeface="Codec Pro Ultra-Bold"/>
                <a:ea typeface="Codec Pro Ultra-Bold"/>
                <a:cs typeface="Codec Pro Ultra-Bold"/>
                <a:sym typeface="Codec Pro Ultra-Bold"/>
              </a:rPr>
              <a:t>CONTENIDOS</a:t>
            </a:r>
          </a:p>
        </p:txBody>
      </p:sp>
      <p:sp>
        <p:nvSpPr>
          <p:cNvPr name="TextBox 10" id="10"/>
          <p:cNvSpPr txBox="true"/>
          <p:nvPr/>
        </p:nvSpPr>
        <p:spPr>
          <a:xfrm rot="0">
            <a:off x="1176172" y="4318218"/>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01</a:t>
            </a:r>
          </a:p>
        </p:txBody>
      </p:sp>
      <p:sp>
        <p:nvSpPr>
          <p:cNvPr name="TextBox 11" id="11"/>
          <p:cNvSpPr txBox="true"/>
          <p:nvPr/>
        </p:nvSpPr>
        <p:spPr>
          <a:xfrm rot="0">
            <a:off x="11395388" y="5091998"/>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05</a:t>
            </a:r>
          </a:p>
        </p:txBody>
      </p:sp>
      <p:sp>
        <p:nvSpPr>
          <p:cNvPr name="TextBox 12" id="12"/>
          <p:cNvSpPr txBox="true"/>
          <p:nvPr/>
        </p:nvSpPr>
        <p:spPr>
          <a:xfrm rot="0">
            <a:off x="1176172" y="5869525"/>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03</a:t>
            </a:r>
          </a:p>
        </p:txBody>
      </p:sp>
      <p:sp>
        <p:nvSpPr>
          <p:cNvPr name="TextBox 13" id="13"/>
          <p:cNvSpPr txBox="true"/>
          <p:nvPr/>
        </p:nvSpPr>
        <p:spPr>
          <a:xfrm rot="0">
            <a:off x="1176172" y="5093258"/>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02</a:t>
            </a:r>
          </a:p>
        </p:txBody>
      </p:sp>
      <p:sp>
        <p:nvSpPr>
          <p:cNvPr name="TextBox 14" id="14"/>
          <p:cNvSpPr txBox="true"/>
          <p:nvPr/>
        </p:nvSpPr>
        <p:spPr>
          <a:xfrm rot="0">
            <a:off x="11395388" y="5867039"/>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06</a:t>
            </a:r>
          </a:p>
        </p:txBody>
      </p:sp>
      <p:sp>
        <p:nvSpPr>
          <p:cNvPr name="TextBox 15" id="15"/>
          <p:cNvSpPr txBox="true"/>
          <p:nvPr/>
        </p:nvSpPr>
        <p:spPr>
          <a:xfrm rot="0">
            <a:off x="11395388" y="4315732"/>
            <a:ext cx="955560" cy="573183"/>
          </a:xfrm>
          <a:prstGeom prst="rect">
            <a:avLst/>
          </a:prstGeom>
        </p:spPr>
        <p:txBody>
          <a:bodyPr anchor="t" rtlCol="false" tIns="0" lIns="0" bIns="0" rIns="0">
            <a:spAutoFit/>
          </a:bodyPr>
          <a:lstStyle/>
          <a:p>
            <a:pPr algn="l">
              <a:lnSpc>
                <a:spcPts val="3930"/>
              </a:lnSpc>
            </a:pPr>
            <a:r>
              <a:rPr lang="en-US" b="true" sz="3816" spc="259">
                <a:solidFill>
                  <a:srgbClr val="5666F8"/>
                </a:solidFill>
                <a:latin typeface="Codec Pro Ultra-Bold"/>
                <a:ea typeface="Codec Pro Ultra-Bold"/>
                <a:cs typeface="Codec Pro Ultra-Bold"/>
                <a:sym typeface="Codec Pro Ultra-Bold"/>
              </a:rPr>
              <a:t>04</a:t>
            </a:r>
          </a:p>
        </p:txBody>
      </p:sp>
      <p:sp>
        <p:nvSpPr>
          <p:cNvPr name="TextBox 16" id="16"/>
          <p:cNvSpPr txBox="true"/>
          <p:nvPr/>
        </p:nvSpPr>
        <p:spPr>
          <a:xfrm rot="0">
            <a:off x="2490264" y="4318218"/>
            <a:ext cx="8387937"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SITUACION PROBLEMA</a:t>
            </a:r>
          </a:p>
        </p:txBody>
      </p:sp>
      <p:sp>
        <p:nvSpPr>
          <p:cNvPr name="TextBox 17" id="17"/>
          <p:cNvSpPr txBox="true"/>
          <p:nvPr/>
        </p:nvSpPr>
        <p:spPr>
          <a:xfrm rot="0">
            <a:off x="12709480" y="5091998"/>
            <a:ext cx="7642631"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LCS</a:t>
            </a:r>
          </a:p>
        </p:txBody>
      </p:sp>
      <p:sp>
        <p:nvSpPr>
          <p:cNvPr name="TextBox 18" id="18"/>
          <p:cNvSpPr txBox="true"/>
          <p:nvPr/>
        </p:nvSpPr>
        <p:spPr>
          <a:xfrm rot="0">
            <a:off x="2490264" y="5869525"/>
            <a:ext cx="7642631"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ALGORITMO Z</a:t>
            </a:r>
          </a:p>
        </p:txBody>
      </p:sp>
      <p:sp>
        <p:nvSpPr>
          <p:cNvPr name="TextBox 19" id="19"/>
          <p:cNvSpPr txBox="true"/>
          <p:nvPr/>
        </p:nvSpPr>
        <p:spPr>
          <a:xfrm rot="0">
            <a:off x="2490264" y="5093258"/>
            <a:ext cx="7642631"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ALROGITMOS USADOS</a:t>
            </a:r>
          </a:p>
        </p:txBody>
      </p:sp>
      <p:sp>
        <p:nvSpPr>
          <p:cNvPr name="TextBox 20" id="20"/>
          <p:cNvSpPr txBox="true"/>
          <p:nvPr/>
        </p:nvSpPr>
        <p:spPr>
          <a:xfrm rot="0">
            <a:off x="12709480" y="5867039"/>
            <a:ext cx="7642631"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CONCLUISIONES</a:t>
            </a:r>
          </a:p>
        </p:txBody>
      </p:sp>
      <p:sp>
        <p:nvSpPr>
          <p:cNvPr name="TextBox 21" id="21"/>
          <p:cNvSpPr txBox="true"/>
          <p:nvPr/>
        </p:nvSpPr>
        <p:spPr>
          <a:xfrm rot="0">
            <a:off x="12709480" y="4315732"/>
            <a:ext cx="7642631" cy="570697"/>
          </a:xfrm>
          <a:prstGeom prst="rect">
            <a:avLst/>
          </a:prstGeom>
        </p:spPr>
        <p:txBody>
          <a:bodyPr anchor="t" rtlCol="false" tIns="0" lIns="0" bIns="0" rIns="0">
            <a:spAutoFit/>
          </a:bodyPr>
          <a:lstStyle/>
          <a:p>
            <a:pPr algn="l">
              <a:lnSpc>
                <a:spcPts val="3930"/>
              </a:lnSpc>
            </a:pPr>
            <a:r>
              <a:rPr lang="en-US" sz="3816" spc="259">
                <a:solidFill>
                  <a:srgbClr val="15193E"/>
                </a:solidFill>
                <a:latin typeface="Codec Pro"/>
                <a:ea typeface="Codec Pro"/>
                <a:cs typeface="Codec Pro"/>
                <a:sym typeface="Codec Pro"/>
              </a:rPr>
              <a:t>MANACHER</a:t>
            </a:r>
          </a:p>
        </p:txBody>
      </p:sp>
      <p:sp>
        <p:nvSpPr>
          <p:cNvPr name="Freeform 22" id="22"/>
          <p:cNvSpPr/>
          <p:nvPr/>
        </p:nvSpPr>
        <p:spPr>
          <a:xfrm flipH="false" flipV="false" rot="0">
            <a:off x="-651470" y="-757964"/>
            <a:ext cx="3655283" cy="2173232"/>
          </a:xfrm>
          <a:custGeom>
            <a:avLst/>
            <a:gdLst/>
            <a:ahLst/>
            <a:cxnLst/>
            <a:rect r="r" b="b" t="t" l="l"/>
            <a:pathLst>
              <a:path h="2173232" w="3655283">
                <a:moveTo>
                  <a:pt x="0" y="0"/>
                </a:moveTo>
                <a:lnTo>
                  <a:pt x="3655283" y="0"/>
                </a:lnTo>
                <a:lnTo>
                  <a:pt x="3655283" y="2173232"/>
                </a:lnTo>
                <a:lnTo>
                  <a:pt x="0" y="217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394806" y="659463"/>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5113293" y="8973379"/>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027523" y="7552462"/>
            <a:ext cx="3655283" cy="2173232"/>
          </a:xfrm>
          <a:custGeom>
            <a:avLst/>
            <a:gdLst/>
            <a:ahLst/>
            <a:cxnLst/>
            <a:rect r="r" b="b" t="t" l="l"/>
            <a:pathLst>
              <a:path h="2173232" w="3655283">
                <a:moveTo>
                  <a:pt x="0" y="0"/>
                </a:moveTo>
                <a:lnTo>
                  <a:pt x="3655283" y="0"/>
                </a:lnTo>
                <a:lnTo>
                  <a:pt x="3655283" y="2173231"/>
                </a:lnTo>
                <a:lnTo>
                  <a:pt x="0" y="2173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720624" y="1400131"/>
            <a:ext cx="7486737" cy="7486737"/>
          </a:xfrm>
          <a:custGeom>
            <a:avLst/>
            <a:gdLst/>
            <a:ahLst/>
            <a:cxnLst/>
            <a:rect r="r" b="b" t="t" l="l"/>
            <a:pathLst>
              <a:path h="7486737" w="7486737">
                <a:moveTo>
                  <a:pt x="0" y="0"/>
                </a:moveTo>
                <a:lnTo>
                  <a:pt x="7486737" y="0"/>
                </a:lnTo>
                <a:lnTo>
                  <a:pt x="7486737" y="7486738"/>
                </a:lnTo>
                <a:lnTo>
                  <a:pt x="0" y="7486738"/>
                </a:lnTo>
                <a:lnTo>
                  <a:pt x="0" y="0"/>
                </a:lnTo>
                <a:close/>
              </a:path>
            </a:pathLst>
          </a:custGeom>
          <a:blipFill>
            <a:blip r:embed="rId6"/>
            <a:stretch>
              <a:fillRect l="0" t="0" r="0" b="0"/>
            </a:stretch>
          </a:blipFill>
        </p:spPr>
      </p:sp>
      <p:sp>
        <p:nvSpPr>
          <p:cNvPr name="TextBox 7" id="7"/>
          <p:cNvSpPr txBox="true"/>
          <p:nvPr/>
        </p:nvSpPr>
        <p:spPr>
          <a:xfrm rot="0">
            <a:off x="1028700" y="2324478"/>
            <a:ext cx="9096923" cy="925703"/>
          </a:xfrm>
          <a:prstGeom prst="rect">
            <a:avLst/>
          </a:prstGeom>
        </p:spPr>
        <p:txBody>
          <a:bodyPr anchor="t" rtlCol="false" tIns="0" lIns="0" bIns="0" rIns="0">
            <a:spAutoFit/>
          </a:bodyPr>
          <a:lstStyle/>
          <a:p>
            <a:pPr algn="ctr">
              <a:lnSpc>
                <a:spcPts val="6015"/>
              </a:lnSpc>
            </a:pPr>
            <a:r>
              <a:rPr lang="en-US" b="true" sz="6399">
                <a:solidFill>
                  <a:srgbClr val="15193E"/>
                </a:solidFill>
                <a:latin typeface="Codec Pro Ultra-Bold"/>
                <a:ea typeface="Codec Pro Ultra-Bold"/>
                <a:cs typeface="Codec Pro Ultra-Bold"/>
                <a:sym typeface="Codec Pro Ultra-Bold"/>
              </a:rPr>
              <a:t>SITUACIÓN PROBLEMA</a:t>
            </a:r>
          </a:p>
        </p:txBody>
      </p:sp>
      <p:sp>
        <p:nvSpPr>
          <p:cNvPr name="TextBox 8" id="8"/>
          <p:cNvSpPr txBox="true"/>
          <p:nvPr/>
        </p:nvSpPr>
        <p:spPr>
          <a:xfrm rot="0">
            <a:off x="904975" y="3580243"/>
            <a:ext cx="9641674" cy="482155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Cuando se transmite información de un dispositivo a otro, se transmite una serie sucesiva de bits. Existe mucha gente mal intencionada, que puede interceptar estas transmisiones, modificar estas partes del envío, y enviarlas al destinatario, incrustando sus propios scripts o pequeños programas que pueden tomar cierto control del dispositivo que recibe la información</a:t>
            </a:r>
          </a:p>
          <a:p>
            <a:pPr algn="l">
              <a:lnSpc>
                <a:spcPts val="2520"/>
              </a:lnSpc>
            </a:pPr>
          </a:p>
          <a:p>
            <a:pPr algn="l">
              <a:lnSpc>
                <a:spcPts val="2520"/>
              </a:lnSpc>
            </a:pPr>
            <a:r>
              <a:rPr lang="en-US" sz="2100">
                <a:solidFill>
                  <a:srgbClr val="15193E"/>
                </a:solidFill>
                <a:latin typeface="Codec Pro"/>
                <a:ea typeface="Codec Pro"/>
                <a:cs typeface="Codec Pro"/>
                <a:sym typeface="Codec Pro"/>
              </a:rPr>
              <a:t>Suponiendo que conocemos secuencias de bits de código mal intencionado:</a:t>
            </a:r>
          </a:p>
          <a:p>
            <a:pPr algn="l" marL="453390" indent="-226695" lvl="1">
              <a:lnSpc>
                <a:spcPts val="2520"/>
              </a:lnSpc>
              <a:buFont typeface="Arial"/>
              <a:buChar char="•"/>
            </a:pPr>
            <a:r>
              <a:rPr lang="en-US" sz="2100">
                <a:solidFill>
                  <a:srgbClr val="15193E"/>
                </a:solidFill>
                <a:latin typeface="Codec Pro"/>
                <a:ea typeface="Codec Pro"/>
                <a:cs typeface="Codec Pro"/>
                <a:sym typeface="Codec Pro"/>
              </a:rPr>
              <a:t>¿serías capaz de identificarlo dentro del flujo de bits de una transmisión?</a:t>
            </a:r>
          </a:p>
          <a:p>
            <a:pPr algn="l" marL="453390" indent="-226695" lvl="1">
              <a:lnSpc>
                <a:spcPts val="2520"/>
              </a:lnSpc>
              <a:buFont typeface="Arial"/>
              <a:buChar char="•"/>
            </a:pPr>
            <a:r>
              <a:rPr lang="en-US" sz="2100">
                <a:solidFill>
                  <a:srgbClr val="15193E"/>
                </a:solidFill>
                <a:latin typeface="Codec Pro"/>
                <a:ea typeface="Codec Pro"/>
                <a:cs typeface="Codec Pro"/>
                <a:sym typeface="Codec Pro"/>
              </a:rPr>
              <a:t>¿podremos identificar si el inicio de los datos se encuentra más adelante en el flujo de bits?</a:t>
            </a:r>
          </a:p>
          <a:p>
            <a:pPr algn="l">
              <a:lnSpc>
                <a:spcPts val="2520"/>
              </a:lnSpc>
            </a:pPr>
          </a:p>
          <a:p>
            <a:pPr algn="l">
              <a:lnSpc>
                <a:spcPts val="25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639547" y="3672834"/>
            <a:ext cx="2475371" cy="247537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5666F8"/>
            </a:solidFill>
          </p:spPr>
        </p:sp>
        <p:sp>
          <p:nvSpPr>
            <p:cNvPr name="TextBox 10" id="10"/>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grpSp>
        <p:nvGrpSpPr>
          <p:cNvPr name="Group 11" id="11"/>
          <p:cNvGrpSpPr/>
          <p:nvPr/>
        </p:nvGrpSpPr>
        <p:grpSpPr>
          <a:xfrm rot="0">
            <a:off x="10592010" y="3672834"/>
            <a:ext cx="2475371" cy="247537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5666F8"/>
            </a:solidFill>
          </p:spPr>
        </p:sp>
        <p:sp>
          <p:nvSpPr>
            <p:cNvPr name="TextBox 13" id="13"/>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grpSp>
        <p:nvGrpSpPr>
          <p:cNvPr name="Group 14" id="14"/>
          <p:cNvGrpSpPr/>
          <p:nvPr/>
        </p:nvGrpSpPr>
        <p:grpSpPr>
          <a:xfrm rot="0">
            <a:off x="1639547" y="6449109"/>
            <a:ext cx="2475371" cy="24753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9424" y="0"/>
                  </a:moveTo>
                  <a:lnTo>
                    <a:pt x="753376" y="0"/>
                  </a:lnTo>
                  <a:cubicBezTo>
                    <a:pt x="786195" y="0"/>
                    <a:pt x="812800" y="26605"/>
                    <a:pt x="812800" y="59424"/>
                  </a:cubicBezTo>
                  <a:lnTo>
                    <a:pt x="812800" y="753376"/>
                  </a:lnTo>
                  <a:cubicBezTo>
                    <a:pt x="812800" y="786195"/>
                    <a:pt x="786195" y="812800"/>
                    <a:pt x="753376" y="812800"/>
                  </a:cubicBezTo>
                  <a:lnTo>
                    <a:pt x="59424" y="812800"/>
                  </a:lnTo>
                  <a:cubicBezTo>
                    <a:pt x="26605" y="812800"/>
                    <a:pt x="0" y="786195"/>
                    <a:pt x="0" y="753376"/>
                  </a:cubicBezTo>
                  <a:lnTo>
                    <a:pt x="0" y="59424"/>
                  </a:lnTo>
                  <a:cubicBezTo>
                    <a:pt x="0" y="26605"/>
                    <a:pt x="26605" y="0"/>
                    <a:pt x="59424" y="0"/>
                  </a:cubicBezTo>
                  <a:close/>
                </a:path>
              </a:pathLst>
            </a:custGeom>
            <a:solidFill>
              <a:srgbClr val="5666F8"/>
            </a:solidFill>
          </p:spPr>
        </p:sp>
        <p:sp>
          <p:nvSpPr>
            <p:cNvPr name="TextBox 16" id="16"/>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sp>
        <p:nvSpPr>
          <p:cNvPr name="Freeform 17" id="17"/>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grpSp>
        <p:nvGrpSpPr>
          <p:cNvPr name="Group 18" id="18"/>
          <p:cNvGrpSpPr/>
          <p:nvPr/>
        </p:nvGrpSpPr>
        <p:grpSpPr>
          <a:xfrm rot="0">
            <a:off x="4468272" y="5472081"/>
            <a:ext cx="3107402" cy="365138"/>
            <a:chOff x="0" y="0"/>
            <a:chExt cx="1092866" cy="128418"/>
          </a:xfrm>
        </p:grpSpPr>
        <p:sp>
          <p:nvSpPr>
            <p:cNvPr name="Freeform 19" id="19"/>
            <p:cNvSpPr/>
            <p:nvPr/>
          </p:nvSpPr>
          <p:spPr>
            <a:xfrm flipH="false" flipV="false" rot="0">
              <a:off x="0" y="0"/>
              <a:ext cx="1092866" cy="128418"/>
            </a:xfrm>
            <a:custGeom>
              <a:avLst/>
              <a:gdLst/>
              <a:ahLst/>
              <a:cxnLst/>
              <a:rect r="r" b="b" t="t" l="l"/>
              <a:pathLst>
                <a:path h="128418" w="1092866">
                  <a:moveTo>
                    <a:pt x="44846" y="0"/>
                  </a:moveTo>
                  <a:lnTo>
                    <a:pt x="1048020" y="0"/>
                  </a:lnTo>
                  <a:cubicBezTo>
                    <a:pt x="1059913" y="0"/>
                    <a:pt x="1071320" y="4725"/>
                    <a:pt x="1079731" y="13135"/>
                  </a:cubicBezTo>
                  <a:cubicBezTo>
                    <a:pt x="1088141" y="21545"/>
                    <a:pt x="1092866" y="32952"/>
                    <a:pt x="1092866" y="44846"/>
                  </a:cubicBezTo>
                  <a:lnTo>
                    <a:pt x="1092866" y="83572"/>
                  </a:lnTo>
                  <a:cubicBezTo>
                    <a:pt x="1092866" y="95466"/>
                    <a:pt x="1088141" y="106873"/>
                    <a:pt x="1079731" y="115283"/>
                  </a:cubicBezTo>
                  <a:cubicBezTo>
                    <a:pt x="1071320" y="123693"/>
                    <a:pt x="1059913" y="128418"/>
                    <a:pt x="1048020" y="128418"/>
                  </a:cubicBezTo>
                  <a:lnTo>
                    <a:pt x="44846" y="128418"/>
                  </a:lnTo>
                  <a:cubicBezTo>
                    <a:pt x="32952" y="128418"/>
                    <a:pt x="21545" y="123693"/>
                    <a:pt x="13135" y="115283"/>
                  </a:cubicBezTo>
                  <a:cubicBezTo>
                    <a:pt x="4725" y="106873"/>
                    <a:pt x="0" y="95466"/>
                    <a:pt x="0" y="83572"/>
                  </a:cubicBezTo>
                  <a:lnTo>
                    <a:pt x="0" y="44846"/>
                  </a:lnTo>
                  <a:cubicBezTo>
                    <a:pt x="0" y="32952"/>
                    <a:pt x="4725" y="21545"/>
                    <a:pt x="13135" y="13135"/>
                  </a:cubicBezTo>
                  <a:cubicBezTo>
                    <a:pt x="21545" y="4725"/>
                    <a:pt x="32952" y="0"/>
                    <a:pt x="44846" y="0"/>
                  </a:cubicBezTo>
                  <a:close/>
                </a:path>
              </a:pathLst>
            </a:custGeom>
            <a:solidFill>
              <a:srgbClr val="FFB02C"/>
            </a:solidFill>
            <a:ln cap="sq">
              <a:noFill/>
              <a:prstDash val="solid"/>
              <a:miter/>
            </a:ln>
          </p:spPr>
        </p:sp>
        <p:sp>
          <p:nvSpPr>
            <p:cNvPr name="TextBox 20" id="20"/>
            <p:cNvSpPr txBox="true"/>
            <p:nvPr/>
          </p:nvSpPr>
          <p:spPr>
            <a:xfrm>
              <a:off x="0" y="-9525"/>
              <a:ext cx="1092866" cy="137943"/>
            </a:xfrm>
            <a:prstGeom prst="rect">
              <a:avLst/>
            </a:prstGeom>
          </p:spPr>
          <p:txBody>
            <a:bodyPr anchor="ctr" rtlCol="false" tIns="31918" lIns="31918" bIns="31918" rIns="31918"/>
            <a:lstStyle/>
            <a:p>
              <a:pPr algn="ctr">
                <a:lnSpc>
                  <a:spcPts val="1381"/>
                </a:lnSpc>
              </a:pPr>
            </a:p>
          </p:txBody>
        </p:sp>
      </p:grpSp>
      <p:grpSp>
        <p:nvGrpSpPr>
          <p:cNvPr name="Group 21" id="21"/>
          <p:cNvGrpSpPr/>
          <p:nvPr/>
        </p:nvGrpSpPr>
        <p:grpSpPr>
          <a:xfrm rot="0">
            <a:off x="13282108" y="6449109"/>
            <a:ext cx="3107402" cy="365138"/>
            <a:chOff x="0" y="0"/>
            <a:chExt cx="1092866" cy="128418"/>
          </a:xfrm>
        </p:grpSpPr>
        <p:sp>
          <p:nvSpPr>
            <p:cNvPr name="Freeform 22" id="22"/>
            <p:cNvSpPr/>
            <p:nvPr/>
          </p:nvSpPr>
          <p:spPr>
            <a:xfrm flipH="false" flipV="false" rot="0">
              <a:off x="0" y="0"/>
              <a:ext cx="1092866" cy="128418"/>
            </a:xfrm>
            <a:custGeom>
              <a:avLst/>
              <a:gdLst/>
              <a:ahLst/>
              <a:cxnLst/>
              <a:rect r="r" b="b" t="t" l="l"/>
              <a:pathLst>
                <a:path h="128418" w="1092866">
                  <a:moveTo>
                    <a:pt x="44846" y="0"/>
                  </a:moveTo>
                  <a:lnTo>
                    <a:pt x="1048020" y="0"/>
                  </a:lnTo>
                  <a:cubicBezTo>
                    <a:pt x="1059913" y="0"/>
                    <a:pt x="1071320" y="4725"/>
                    <a:pt x="1079731" y="13135"/>
                  </a:cubicBezTo>
                  <a:cubicBezTo>
                    <a:pt x="1088141" y="21545"/>
                    <a:pt x="1092866" y="32952"/>
                    <a:pt x="1092866" y="44846"/>
                  </a:cubicBezTo>
                  <a:lnTo>
                    <a:pt x="1092866" y="83572"/>
                  </a:lnTo>
                  <a:cubicBezTo>
                    <a:pt x="1092866" y="95466"/>
                    <a:pt x="1088141" y="106873"/>
                    <a:pt x="1079731" y="115283"/>
                  </a:cubicBezTo>
                  <a:cubicBezTo>
                    <a:pt x="1071320" y="123693"/>
                    <a:pt x="1059913" y="128418"/>
                    <a:pt x="1048020" y="128418"/>
                  </a:cubicBezTo>
                  <a:lnTo>
                    <a:pt x="44846" y="128418"/>
                  </a:lnTo>
                  <a:cubicBezTo>
                    <a:pt x="32952" y="128418"/>
                    <a:pt x="21545" y="123693"/>
                    <a:pt x="13135" y="115283"/>
                  </a:cubicBezTo>
                  <a:cubicBezTo>
                    <a:pt x="4725" y="106873"/>
                    <a:pt x="0" y="95466"/>
                    <a:pt x="0" y="83572"/>
                  </a:cubicBezTo>
                  <a:lnTo>
                    <a:pt x="0" y="44846"/>
                  </a:lnTo>
                  <a:cubicBezTo>
                    <a:pt x="0" y="32952"/>
                    <a:pt x="4725" y="21545"/>
                    <a:pt x="13135" y="13135"/>
                  </a:cubicBezTo>
                  <a:cubicBezTo>
                    <a:pt x="21545" y="4725"/>
                    <a:pt x="32952" y="0"/>
                    <a:pt x="44846" y="0"/>
                  </a:cubicBezTo>
                  <a:close/>
                </a:path>
              </a:pathLst>
            </a:custGeom>
            <a:solidFill>
              <a:srgbClr val="FFB02C"/>
            </a:solidFill>
            <a:ln cap="sq">
              <a:noFill/>
              <a:prstDash val="solid"/>
              <a:miter/>
            </a:ln>
          </p:spPr>
        </p:sp>
        <p:sp>
          <p:nvSpPr>
            <p:cNvPr name="TextBox 23" id="23"/>
            <p:cNvSpPr txBox="true"/>
            <p:nvPr/>
          </p:nvSpPr>
          <p:spPr>
            <a:xfrm>
              <a:off x="0" y="-9525"/>
              <a:ext cx="1092866" cy="137943"/>
            </a:xfrm>
            <a:prstGeom prst="rect">
              <a:avLst/>
            </a:prstGeom>
          </p:spPr>
          <p:txBody>
            <a:bodyPr anchor="ctr" rtlCol="false" tIns="31918" lIns="31918" bIns="31918" rIns="31918"/>
            <a:lstStyle/>
            <a:p>
              <a:pPr algn="ctr">
                <a:lnSpc>
                  <a:spcPts val="1381"/>
                </a:lnSpc>
              </a:pPr>
            </a:p>
          </p:txBody>
        </p:sp>
      </p:grpSp>
      <p:grpSp>
        <p:nvGrpSpPr>
          <p:cNvPr name="Group 24" id="24"/>
          <p:cNvGrpSpPr/>
          <p:nvPr/>
        </p:nvGrpSpPr>
        <p:grpSpPr>
          <a:xfrm rot="0">
            <a:off x="4468272" y="8248356"/>
            <a:ext cx="3107402" cy="365138"/>
            <a:chOff x="0" y="0"/>
            <a:chExt cx="1092866" cy="128418"/>
          </a:xfrm>
        </p:grpSpPr>
        <p:sp>
          <p:nvSpPr>
            <p:cNvPr name="Freeform 25" id="25"/>
            <p:cNvSpPr/>
            <p:nvPr/>
          </p:nvSpPr>
          <p:spPr>
            <a:xfrm flipH="false" flipV="false" rot="0">
              <a:off x="0" y="0"/>
              <a:ext cx="1092866" cy="128418"/>
            </a:xfrm>
            <a:custGeom>
              <a:avLst/>
              <a:gdLst/>
              <a:ahLst/>
              <a:cxnLst/>
              <a:rect r="r" b="b" t="t" l="l"/>
              <a:pathLst>
                <a:path h="128418" w="1092866">
                  <a:moveTo>
                    <a:pt x="44846" y="0"/>
                  </a:moveTo>
                  <a:lnTo>
                    <a:pt x="1048020" y="0"/>
                  </a:lnTo>
                  <a:cubicBezTo>
                    <a:pt x="1059913" y="0"/>
                    <a:pt x="1071320" y="4725"/>
                    <a:pt x="1079731" y="13135"/>
                  </a:cubicBezTo>
                  <a:cubicBezTo>
                    <a:pt x="1088141" y="21545"/>
                    <a:pt x="1092866" y="32952"/>
                    <a:pt x="1092866" y="44846"/>
                  </a:cubicBezTo>
                  <a:lnTo>
                    <a:pt x="1092866" y="83572"/>
                  </a:lnTo>
                  <a:cubicBezTo>
                    <a:pt x="1092866" y="95466"/>
                    <a:pt x="1088141" y="106873"/>
                    <a:pt x="1079731" y="115283"/>
                  </a:cubicBezTo>
                  <a:cubicBezTo>
                    <a:pt x="1071320" y="123693"/>
                    <a:pt x="1059913" y="128418"/>
                    <a:pt x="1048020" y="128418"/>
                  </a:cubicBezTo>
                  <a:lnTo>
                    <a:pt x="44846" y="128418"/>
                  </a:lnTo>
                  <a:cubicBezTo>
                    <a:pt x="32952" y="128418"/>
                    <a:pt x="21545" y="123693"/>
                    <a:pt x="13135" y="115283"/>
                  </a:cubicBezTo>
                  <a:cubicBezTo>
                    <a:pt x="4725" y="106873"/>
                    <a:pt x="0" y="95466"/>
                    <a:pt x="0" y="83572"/>
                  </a:cubicBezTo>
                  <a:lnTo>
                    <a:pt x="0" y="44846"/>
                  </a:lnTo>
                  <a:cubicBezTo>
                    <a:pt x="0" y="32952"/>
                    <a:pt x="4725" y="21545"/>
                    <a:pt x="13135" y="13135"/>
                  </a:cubicBezTo>
                  <a:cubicBezTo>
                    <a:pt x="21545" y="4725"/>
                    <a:pt x="32952" y="0"/>
                    <a:pt x="44846" y="0"/>
                  </a:cubicBezTo>
                  <a:close/>
                </a:path>
              </a:pathLst>
            </a:custGeom>
            <a:solidFill>
              <a:srgbClr val="FFB02C"/>
            </a:solidFill>
            <a:ln cap="sq">
              <a:noFill/>
              <a:prstDash val="solid"/>
              <a:miter/>
            </a:ln>
          </p:spPr>
        </p:sp>
        <p:sp>
          <p:nvSpPr>
            <p:cNvPr name="TextBox 26" id="26"/>
            <p:cNvSpPr txBox="true"/>
            <p:nvPr/>
          </p:nvSpPr>
          <p:spPr>
            <a:xfrm>
              <a:off x="0" y="-9525"/>
              <a:ext cx="1092866" cy="137943"/>
            </a:xfrm>
            <a:prstGeom prst="rect">
              <a:avLst/>
            </a:prstGeom>
          </p:spPr>
          <p:txBody>
            <a:bodyPr anchor="ctr" rtlCol="false" tIns="31918" lIns="31918" bIns="31918" rIns="31918"/>
            <a:lstStyle/>
            <a:p>
              <a:pPr algn="ctr">
                <a:lnSpc>
                  <a:spcPts val="1381"/>
                </a:lnSpc>
              </a:pPr>
            </a:p>
          </p:txBody>
        </p:sp>
      </p:grpSp>
      <p:grpSp>
        <p:nvGrpSpPr>
          <p:cNvPr name="Group 27" id="27"/>
          <p:cNvGrpSpPr/>
          <p:nvPr/>
        </p:nvGrpSpPr>
        <p:grpSpPr>
          <a:xfrm rot="0">
            <a:off x="1846421" y="3880533"/>
            <a:ext cx="2103770" cy="210377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84641" y="0"/>
                  </a:moveTo>
                  <a:lnTo>
                    <a:pt x="728159" y="0"/>
                  </a:lnTo>
                  <a:cubicBezTo>
                    <a:pt x="750608" y="0"/>
                    <a:pt x="772136" y="8917"/>
                    <a:pt x="788009" y="24791"/>
                  </a:cubicBezTo>
                  <a:cubicBezTo>
                    <a:pt x="803883" y="40664"/>
                    <a:pt x="812800" y="62192"/>
                    <a:pt x="812800" y="84641"/>
                  </a:cubicBezTo>
                  <a:lnTo>
                    <a:pt x="812800" y="728159"/>
                  </a:lnTo>
                  <a:cubicBezTo>
                    <a:pt x="812800" y="750608"/>
                    <a:pt x="803883" y="772136"/>
                    <a:pt x="788009" y="788009"/>
                  </a:cubicBezTo>
                  <a:cubicBezTo>
                    <a:pt x="772136" y="803883"/>
                    <a:pt x="750608" y="812800"/>
                    <a:pt x="728159" y="812800"/>
                  </a:cubicBezTo>
                  <a:lnTo>
                    <a:pt x="84641" y="812800"/>
                  </a:lnTo>
                  <a:cubicBezTo>
                    <a:pt x="62192" y="812800"/>
                    <a:pt x="40664" y="803883"/>
                    <a:pt x="24791" y="788009"/>
                  </a:cubicBezTo>
                  <a:cubicBezTo>
                    <a:pt x="8917" y="772136"/>
                    <a:pt x="0" y="750608"/>
                    <a:pt x="0" y="728159"/>
                  </a:cubicBezTo>
                  <a:lnTo>
                    <a:pt x="0" y="84641"/>
                  </a:lnTo>
                  <a:cubicBezTo>
                    <a:pt x="0" y="62192"/>
                    <a:pt x="8917" y="40664"/>
                    <a:pt x="24791" y="24791"/>
                  </a:cubicBezTo>
                  <a:cubicBezTo>
                    <a:pt x="40664" y="8917"/>
                    <a:pt x="62192" y="0"/>
                    <a:pt x="84641" y="0"/>
                  </a:cubicBezTo>
                  <a:close/>
                </a:path>
              </a:pathLst>
            </a:custGeom>
            <a:blipFill>
              <a:blip r:embed="rId6"/>
              <a:stretch>
                <a:fillRect l="-103524" t="0" r="-103524" b="0"/>
              </a:stretch>
            </a:blipFill>
          </p:spPr>
        </p:sp>
      </p:grpSp>
      <p:grpSp>
        <p:nvGrpSpPr>
          <p:cNvPr name="Group 29" id="29"/>
          <p:cNvGrpSpPr/>
          <p:nvPr/>
        </p:nvGrpSpPr>
        <p:grpSpPr>
          <a:xfrm rot="0">
            <a:off x="1846421" y="6631678"/>
            <a:ext cx="2061624" cy="20616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6371" y="0"/>
                  </a:moveTo>
                  <a:lnTo>
                    <a:pt x="726429" y="0"/>
                  </a:lnTo>
                  <a:cubicBezTo>
                    <a:pt x="774130" y="0"/>
                    <a:pt x="812800" y="38670"/>
                    <a:pt x="812800" y="86371"/>
                  </a:cubicBezTo>
                  <a:lnTo>
                    <a:pt x="812800" y="726429"/>
                  </a:lnTo>
                  <a:cubicBezTo>
                    <a:pt x="812800" y="774130"/>
                    <a:pt x="774130" y="812800"/>
                    <a:pt x="726429" y="812800"/>
                  </a:cubicBezTo>
                  <a:lnTo>
                    <a:pt x="86371" y="812800"/>
                  </a:lnTo>
                  <a:cubicBezTo>
                    <a:pt x="38670" y="812800"/>
                    <a:pt x="0" y="774130"/>
                    <a:pt x="0" y="726429"/>
                  </a:cubicBezTo>
                  <a:lnTo>
                    <a:pt x="0" y="86371"/>
                  </a:lnTo>
                  <a:cubicBezTo>
                    <a:pt x="0" y="38670"/>
                    <a:pt x="38670" y="0"/>
                    <a:pt x="86371" y="0"/>
                  </a:cubicBezTo>
                  <a:close/>
                </a:path>
              </a:pathLst>
            </a:custGeom>
            <a:blipFill>
              <a:blip r:embed="rId7"/>
              <a:stretch>
                <a:fillRect l="-61926" t="0" r="-61926" b="0"/>
              </a:stretch>
            </a:blipFill>
          </p:spPr>
        </p:sp>
      </p:grpSp>
      <p:sp>
        <p:nvSpPr>
          <p:cNvPr name="TextBox 31" id="31"/>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ALGORITMOS</a:t>
            </a:r>
          </a:p>
        </p:txBody>
      </p:sp>
      <p:sp>
        <p:nvSpPr>
          <p:cNvPr name="TextBox 32" id="32"/>
          <p:cNvSpPr txBox="true"/>
          <p:nvPr/>
        </p:nvSpPr>
        <p:spPr>
          <a:xfrm rot="0">
            <a:off x="1639547" y="2255139"/>
            <a:ext cx="6816548" cy="925703"/>
          </a:xfrm>
          <a:prstGeom prst="rect">
            <a:avLst/>
          </a:prstGeom>
        </p:spPr>
        <p:txBody>
          <a:bodyPr anchor="t" rtlCol="false" tIns="0" lIns="0" bIns="0" rIns="0">
            <a:spAutoFit/>
          </a:bodyPr>
          <a:lstStyle/>
          <a:p>
            <a:pPr algn="l">
              <a:lnSpc>
                <a:spcPts val="6015"/>
              </a:lnSpc>
            </a:pPr>
            <a:r>
              <a:rPr lang="en-US" sz="6399" b="true">
                <a:solidFill>
                  <a:srgbClr val="FFB02C"/>
                </a:solidFill>
                <a:latin typeface="Codec Pro Ultra-Bold"/>
                <a:ea typeface="Codec Pro Ultra-Bold"/>
                <a:cs typeface="Codec Pro Ultra-Bold"/>
                <a:sym typeface="Codec Pro Ultra-Bold"/>
              </a:rPr>
              <a:t>USADOS</a:t>
            </a:r>
          </a:p>
        </p:txBody>
      </p:sp>
      <p:sp>
        <p:nvSpPr>
          <p:cNvPr name="TextBox 33" id="33"/>
          <p:cNvSpPr txBox="true"/>
          <p:nvPr/>
        </p:nvSpPr>
        <p:spPr>
          <a:xfrm rot="0">
            <a:off x="4468272" y="4031445"/>
            <a:ext cx="3452915" cy="1474551"/>
          </a:xfrm>
          <a:prstGeom prst="rect">
            <a:avLst/>
          </a:prstGeom>
        </p:spPr>
        <p:txBody>
          <a:bodyPr anchor="t" rtlCol="false" tIns="0" lIns="0" bIns="0" rIns="0">
            <a:spAutoFit/>
          </a:bodyPr>
          <a:lstStyle/>
          <a:p>
            <a:pPr algn="l">
              <a:lnSpc>
                <a:spcPts val="5326"/>
              </a:lnSpc>
            </a:pPr>
            <a:r>
              <a:rPr lang="en-US" sz="5666" b="true">
                <a:solidFill>
                  <a:srgbClr val="15193E"/>
                </a:solidFill>
                <a:latin typeface="Codec Pro Bold"/>
                <a:ea typeface="Codec Pro Bold"/>
                <a:cs typeface="Codec Pro Bold"/>
                <a:sym typeface="Codec Pro Bold"/>
              </a:rPr>
              <a:t>Algoritmo Z</a:t>
            </a:r>
          </a:p>
        </p:txBody>
      </p:sp>
      <p:sp>
        <p:nvSpPr>
          <p:cNvPr name="TextBox 34" id="34"/>
          <p:cNvSpPr txBox="true"/>
          <p:nvPr/>
        </p:nvSpPr>
        <p:spPr>
          <a:xfrm rot="0">
            <a:off x="13282108" y="3863287"/>
            <a:ext cx="4746949" cy="2142089"/>
          </a:xfrm>
          <a:prstGeom prst="rect">
            <a:avLst/>
          </a:prstGeom>
        </p:spPr>
        <p:txBody>
          <a:bodyPr anchor="t" rtlCol="false" tIns="0" lIns="0" bIns="0" rIns="0">
            <a:spAutoFit/>
          </a:bodyPr>
          <a:lstStyle/>
          <a:p>
            <a:pPr algn="l">
              <a:lnSpc>
                <a:spcPts val="5326"/>
              </a:lnSpc>
            </a:pPr>
            <a:r>
              <a:rPr lang="en-US" sz="5666" b="true">
                <a:solidFill>
                  <a:srgbClr val="15193E"/>
                </a:solidFill>
                <a:latin typeface="Codec Pro Bold"/>
                <a:ea typeface="Codec Pro Bold"/>
                <a:cs typeface="Codec Pro Bold"/>
                <a:sym typeface="Codec Pro Bold"/>
              </a:rPr>
              <a:t>Longest Common Subsequence</a:t>
            </a:r>
          </a:p>
        </p:txBody>
      </p:sp>
      <p:sp>
        <p:nvSpPr>
          <p:cNvPr name="TextBox 35" id="35"/>
          <p:cNvSpPr txBox="true"/>
          <p:nvPr/>
        </p:nvSpPr>
        <p:spPr>
          <a:xfrm rot="0">
            <a:off x="4468272" y="6807721"/>
            <a:ext cx="3853501" cy="807013"/>
          </a:xfrm>
          <a:prstGeom prst="rect">
            <a:avLst/>
          </a:prstGeom>
        </p:spPr>
        <p:txBody>
          <a:bodyPr anchor="t" rtlCol="false" tIns="0" lIns="0" bIns="0" rIns="0">
            <a:spAutoFit/>
          </a:bodyPr>
          <a:lstStyle/>
          <a:p>
            <a:pPr algn="l">
              <a:lnSpc>
                <a:spcPts val="5326"/>
              </a:lnSpc>
            </a:pPr>
            <a:r>
              <a:rPr lang="en-US" sz="5666" b="true">
                <a:solidFill>
                  <a:srgbClr val="15193E"/>
                </a:solidFill>
                <a:latin typeface="Codec Pro Bold"/>
                <a:ea typeface="Codec Pro Bold"/>
                <a:cs typeface="Codec Pro Bold"/>
                <a:sym typeface="Codec Pro Bold"/>
              </a:rPr>
              <a:t>Manacher</a:t>
            </a:r>
          </a:p>
        </p:txBody>
      </p:sp>
      <p:sp>
        <p:nvSpPr>
          <p:cNvPr name="TextBox 36" id="36"/>
          <p:cNvSpPr txBox="true"/>
          <p:nvPr/>
        </p:nvSpPr>
        <p:spPr>
          <a:xfrm rot="0">
            <a:off x="4665155" y="5584394"/>
            <a:ext cx="2389268" cy="197192"/>
          </a:xfrm>
          <a:prstGeom prst="rect">
            <a:avLst/>
          </a:prstGeom>
        </p:spPr>
        <p:txBody>
          <a:bodyPr anchor="t" rtlCol="false" tIns="0" lIns="0" bIns="0" rIns="0">
            <a:spAutoFit/>
          </a:bodyPr>
          <a:lstStyle/>
          <a:p>
            <a:pPr algn="l">
              <a:lnSpc>
                <a:spcPts val="1275"/>
              </a:lnSpc>
            </a:pPr>
            <a:r>
              <a:rPr lang="en-US" b="true" sz="1356" spc="37">
                <a:solidFill>
                  <a:srgbClr val="15193E"/>
                </a:solidFill>
                <a:latin typeface="Codec Pro Bold"/>
                <a:ea typeface="Codec Pro Bold"/>
                <a:cs typeface="Codec Pro Bold"/>
                <a:sym typeface="Codec Pro Bold"/>
              </a:rPr>
              <a:t>DIRECTORA GENERAL</a:t>
            </a:r>
          </a:p>
        </p:txBody>
      </p:sp>
      <p:sp>
        <p:nvSpPr>
          <p:cNvPr name="TextBox 37" id="37"/>
          <p:cNvSpPr txBox="true"/>
          <p:nvPr/>
        </p:nvSpPr>
        <p:spPr>
          <a:xfrm rot="0">
            <a:off x="13403560" y="6537845"/>
            <a:ext cx="2389268" cy="197192"/>
          </a:xfrm>
          <a:prstGeom prst="rect">
            <a:avLst/>
          </a:prstGeom>
        </p:spPr>
        <p:txBody>
          <a:bodyPr anchor="t" rtlCol="false" tIns="0" lIns="0" bIns="0" rIns="0">
            <a:spAutoFit/>
          </a:bodyPr>
          <a:lstStyle/>
          <a:p>
            <a:pPr algn="l">
              <a:lnSpc>
                <a:spcPts val="1275"/>
              </a:lnSpc>
            </a:pPr>
            <a:r>
              <a:rPr lang="en-US" b="true" sz="1356" spc="37">
                <a:solidFill>
                  <a:srgbClr val="15193E"/>
                </a:solidFill>
                <a:latin typeface="Codec Pro Bold"/>
                <a:ea typeface="Codec Pro Bold"/>
                <a:cs typeface="Codec Pro Bold"/>
                <a:sym typeface="Codec Pro Bold"/>
              </a:rPr>
              <a:t>EJECUTIVO DE VENTAS</a:t>
            </a:r>
          </a:p>
        </p:txBody>
      </p:sp>
      <p:sp>
        <p:nvSpPr>
          <p:cNvPr name="TextBox 38" id="38"/>
          <p:cNvSpPr txBox="true"/>
          <p:nvPr/>
        </p:nvSpPr>
        <p:spPr>
          <a:xfrm rot="0">
            <a:off x="4665155" y="8354440"/>
            <a:ext cx="2713636" cy="197192"/>
          </a:xfrm>
          <a:prstGeom prst="rect">
            <a:avLst/>
          </a:prstGeom>
        </p:spPr>
        <p:txBody>
          <a:bodyPr anchor="t" rtlCol="false" tIns="0" lIns="0" bIns="0" rIns="0">
            <a:spAutoFit/>
          </a:bodyPr>
          <a:lstStyle/>
          <a:p>
            <a:pPr algn="l">
              <a:lnSpc>
                <a:spcPts val="1275"/>
              </a:lnSpc>
            </a:pPr>
            <a:r>
              <a:rPr lang="en-US" b="true" sz="1356" spc="37">
                <a:solidFill>
                  <a:srgbClr val="15193E"/>
                </a:solidFill>
                <a:latin typeface="Codec Pro Bold"/>
                <a:ea typeface="Codec Pro Bold"/>
                <a:cs typeface="Codec Pro Bold"/>
                <a:sym typeface="Codec Pro Bold"/>
              </a:rPr>
              <a:t>COORDINADOR DE MARKETING</a:t>
            </a:r>
          </a:p>
        </p:txBody>
      </p:sp>
      <p:grpSp>
        <p:nvGrpSpPr>
          <p:cNvPr name="Group 39" id="39"/>
          <p:cNvGrpSpPr/>
          <p:nvPr/>
        </p:nvGrpSpPr>
        <p:grpSpPr>
          <a:xfrm rot="0">
            <a:off x="10798884" y="3901606"/>
            <a:ext cx="2061624" cy="2061624"/>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86371" y="0"/>
                  </a:moveTo>
                  <a:lnTo>
                    <a:pt x="726429" y="0"/>
                  </a:lnTo>
                  <a:cubicBezTo>
                    <a:pt x="774130" y="0"/>
                    <a:pt x="812800" y="38670"/>
                    <a:pt x="812800" y="86371"/>
                  </a:cubicBezTo>
                  <a:lnTo>
                    <a:pt x="812800" y="726429"/>
                  </a:lnTo>
                  <a:cubicBezTo>
                    <a:pt x="812800" y="774130"/>
                    <a:pt x="774130" y="812800"/>
                    <a:pt x="726429" y="812800"/>
                  </a:cubicBezTo>
                  <a:lnTo>
                    <a:pt x="86371" y="812800"/>
                  </a:lnTo>
                  <a:cubicBezTo>
                    <a:pt x="38670" y="812800"/>
                    <a:pt x="0" y="774130"/>
                    <a:pt x="0" y="726429"/>
                  </a:cubicBezTo>
                  <a:lnTo>
                    <a:pt x="0" y="86371"/>
                  </a:lnTo>
                  <a:cubicBezTo>
                    <a:pt x="0" y="38670"/>
                    <a:pt x="38670" y="0"/>
                    <a:pt x="86371" y="0"/>
                  </a:cubicBezTo>
                  <a:close/>
                </a:path>
              </a:pathLst>
            </a:custGeom>
            <a:blipFill>
              <a:blip r:embed="rId8"/>
              <a:stretch>
                <a:fillRect l="0" t="-11383" r="0" b="-11383"/>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0035" y="695244"/>
            <a:ext cx="16764130" cy="8896513"/>
          </a:xfrm>
          <a:custGeom>
            <a:avLst/>
            <a:gdLst/>
            <a:ahLst/>
            <a:cxnLst/>
            <a:rect r="r" b="b" t="t" l="l"/>
            <a:pathLst>
              <a:path h="8896513" w="16764130">
                <a:moveTo>
                  <a:pt x="0" y="0"/>
                </a:moveTo>
                <a:lnTo>
                  <a:pt x="16764130" y="0"/>
                </a:lnTo>
                <a:lnTo>
                  <a:pt x="16764130" y="8896512"/>
                </a:lnTo>
                <a:lnTo>
                  <a:pt x="0" y="8896512"/>
                </a:lnTo>
                <a:lnTo>
                  <a:pt x="0" y="0"/>
                </a:lnTo>
                <a:close/>
              </a:path>
            </a:pathLst>
          </a:custGeom>
          <a:blipFill>
            <a:blip r:embed="rId2">
              <a:alphaModFix amt="37000"/>
            </a:blip>
            <a:stretch>
              <a:fillRect l="0" t="-12419" r="0" b="-12419"/>
            </a:stretch>
          </a:blipFill>
        </p:spPr>
      </p:sp>
      <p:grpSp>
        <p:nvGrpSpPr>
          <p:cNvPr name="Group 3" id="3"/>
          <p:cNvGrpSpPr/>
          <p:nvPr/>
        </p:nvGrpSpPr>
        <p:grpSpPr>
          <a:xfrm rot="0">
            <a:off x="1028700" y="1028700"/>
            <a:ext cx="9032792" cy="8229600"/>
            <a:chOff x="0" y="0"/>
            <a:chExt cx="2379007" cy="2167467"/>
          </a:xfrm>
        </p:grpSpPr>
        <p:sp>
          <p:nvSpPr>
            <p:cNvPr name="Freeform 4" id="4"/>
            <p:cNvSpPr/>
            <p:nvPr/>
          </p:nvSpPr>
          <p:spPr>
            <a:xfrm flipH="false" flipV="false" rot="0">
              <a:off x="0" y="0"/>
              <a:ext cx="2379007" cy="2167467"/>
            </a:xfrm>
            <a:custGeom>
              <a:avLst/>
              <a:gdLst/>
              <a:ahLst/>
              <a:cxnLst/>
              <a:rect r="r" b="b" t="t" l="l"/>
              <a:pathLst>
                <a:path h="2167467" w="2379007">
                  <a:moveTo>
                    <a:pt x="27427" y="0"/>
                  </a:moveTo>
                  <a:lnTo>
                    <a:pt x="2351580" y="0"/>
                  </a:lnTo>
                  <a:cubicBezTo>
                    <a:pt x="2366728" y="0"/>
                    <a:pt x="2379007" y="12279"/>
                    <a:pt x="2379007" y="27427"/>
                  </a:cubicBezTo>
                  <a:lnTo>
                    <a:pt x="2379007" y="2140040"/>
                  </a:lnTo>
                  <a:cubicBezTo>
                    <a:pt x="2379007" y="2155187"/>
                    <a:pt x="2366728" y="2167467"/>
                    <a:pt x="2351580" y="2167467"/>
                  </a:cubicBezTo>
                  <a:lnTo>
                    <a:pt x="27427" y="2167467"/>
                  </a:lnTo>
                  <a:cubicBezTo>
                    <a:pt x="12279" y="2167467"/>
                    <a:pt x="0" y="2155187"/>
                    <a:pt x="0" y="2140040"/>
                  </a:cubicBezTo>
                  <a:lnTo>
                    <a:pt x="0" y="27427"/>
                  </a:lnTo>
                  <a:cubicBezTo>
                    <a:pt x="0" y="12279"/>
                    <a:pt x="12279" y="0"/>
                    <a:pt x="27427" y="0"/>
                  </a:cubicBezTo>
                  <a:close/>
                </a:path>
              </a:pathLst>
            </a:custGeom>
            <a:solidFill>
              <a:srgbClr val="E4E5EC"/>
            </a:solidFill>
          </p:spPr>
        </p:sp>
        <p:sp>
          <p:nvSpPr>
            <p:cNvPr name="TextBox 5" id="5"/>
            <p:cNvSpPr txBox="true"/>
            <p:nvPr/>
          </p:nvSpPr>
          <p:spPr>
            <a:xfrm>
              <a:off x="0" y="-38100"/>
              <a:ext cx="2379007"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53028" y="535426"/>
            <a:ext cx="2726935" cy="1621287"/>
          </a:xfrm>
          <a:custGeom>
            <a:avLst/>
            <a:gdLst/>
            <a:ahLst/>
            <a:cxnLst/>
            <a:rect r="r" b="b" t="t" l="l"/>
            <a:pathLst>
              <a:path h="1621287" w="2726935">
                <a:moveTo>
                  <a:pt x="0" y="0"/>
                </a:moveTo>
                <a:lnTo>
                  <a:pt x="2726935" y="0"/>
                </a:lnTo>
                <a:lnTo>
                  <a:pt x="2726935" y="1621287"/>
                </a:lnTo>
                <a:lnTo>
                  <a:pt x="0" y="1621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71156" y="1610537"/>
            <a:ext cx="2599390" cy="1545456"/>
          </a:xfrm>
          <a:custGeom>
            <a:avLst/>
            <a:gdLst/>
            <a:ahLst/>
            <a:cxnLst/>
            <a:rect r="r" b="b" t="t" l="l"/>
            <a:pathLst>
              <a:path h="1545456" w="2599390">
                <a:moveTo>
                  <a:pt x="0" y="0"/>
                </a:moveTo>
                <a:lnTo>
                  <a:pt x="2599391" y="0"/>
                </a:lnTo>
                <a:lnTo>
                  <a:pt x="2599391" y="1545455"/>
                </a:lnTo>
                <a:lnTo>
                  <a:pt x="0" y="15454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118427" y="4084008"/>
            <a:ext cx="10140873" cy="3302695"/>
          </a:xfrm>
          <a:custGeom>
            <a:avLst/>
            <a:gdLst/>
            <a:ahLst/>
            <a:cxnLst/>
            <a:rect r="r" b="b" t="t" l="l"/>
            <a:pathLst>
              <a:path h="3302695" w="10140873">
                <a:moveTo>
                  <a:pt x="0" y="0"/>
                </a:moveTo>
                <a:lnTo>
                  <a:pt x="10140873" y="0"/>
                </a:lnTo>
                <a:lnTo>
                  <a:pt x="10140873" y="3302695"/>
                </a:lnTo>
                <a:lnTo>
                  <a:pt x="0" y="3302695"/>
                </a:lnTo>
                <a:lnTo>
                  <a:pt x="0" y="0"/>
                </a:lnTo>
                <a:close/>
              </a:path>
            </a:pathLst>
          </a:custGeom>
          <a:blipFill>
            <a:blip r:embed="rId5"/>
            <a:stretch>
              <a:fillRect l="0" t="0" r="0" b="0"/>
            </a:stretch>
          </a:blipFill>
        </p:spPr>
      </p:sp>
      <p:sp>
        <p:nvSpPr>
          <p:cNvPr name="TextBox 9" id="9"/>
          <p:cNvSpPr txBox="true"/>
          <p:nvPr/>
        </p:nvSpPr>
        <p:spPr>
          <a:xfrm rot="0">
            <a:off x="4566481" y="1457562"/>
            <a:ext cx="4932944"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ALGORTIMO</a:t>
            </a:r>
          </a:p>
        </p:txBody>
      </p:sp>
      <p:sp>
        <p:nvSpPr>
          <p:cNvPr name="TextBox 10" id="10"/>
          <p:cNvSpPr txBox="true"/>
          <p:nvPr/>
        </p:nvSpPr>
        <p:spPr>
          <a:xfrm rot="0">
            <a:off x="6430925" y="2430890"/>
            <a:ext cx="602028" cy="925703"/>
          </a:xfrm>
          <a:prstGeom prst="rect">
            <a:avLst/>
          </a:prstGeom>
        </p:spPr>
        <p:txBody>
          <a:bodyPr anchor="t" rtlCol="false" tIns="0" lIns="0" bIns="0" rIns="0">
            <a:spAutoFit/>
          </a:bodyPr>
          <a:lstStyle/>
          <a:p>
            <a:pPr algn="l">
              <a:lnSpc>
                <a:spcPts val="6015"/>
              </a:lnSpc>
            </a:pPr>
            <a:r>
              <a:rPr lang="en-US" sz="6399" b="true">
                <a:solidFill>
                  <a:srgbClr val="FFB02C"/>
                </a:solidFill>
                <a:latin typeface="Codec Pro Ultra-Bold"/>
                <a:ea typeface="Codec Pro Ultra-Bold"/>
                <a:cs typeface="Codec Pro Ultra-Bold"/>
                <a:sym typeface="Codec Pro Ultra-Bold"/>
              </a:rPr>
              <a:t>Z</a:t>
            </a:r>
          </a:p>
        </p:txBody>
      </p:sp>
      <p:sp>
        <p:nvSpPr>
          <p:cNvPr name="TextBox 11" id="11"/>
          <p:cNvSpPr txBox="true"/>
          <p:nvPr/>
        </p:nvSpPr>
        <p:spPr>
          <a:xfrm rot="0">
            <a:off x="1440796" y="4045908"/>
            <a:ext cx="5291143" cy="381000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El algoritmo Z es un algoritmo especializado en encontrar patrones dentro de un archivo de texto. Su complejidad es de </a:t>
            </a:r>
            <a:r>
              <a:rPr lang="en-US" sz="2100" b="true">
                <a:solidFill>
                  <a:srgbClr val="15193E"/>
                </a:solidFill>
                <a:latin typeface="Codec Pro Bold"/>
                <a:ea typeface="Codec Pro Bold"/>
                <a:cs typeface="Codec Pro Bold"/>
                <a:sym typeface="Codec Pro Bold"/>
              </a:rPr>
              <a:t>O(n + m)</a:t>
            </a:r>
          </a:p>
          <a:p>
            <a:pPr algn="l">
              <a:lnSpc>
                <a:spcPts val="2520"/>
              </a:lnSpc>
            </a:pPr>
          </a:p>
          <a:p>
            <a:pPr algn="l">
              <a:lnSpc>
                <a:spcPts val="2520"/>
              </a:lnSpc>
            </a:pPr>
            <a:r>
              <a:rPr lang="en-US" sz="2100">
                <a:solidFill>
                  <a:srgbClr val="15193E"/>
                </a:solidFill>
                <a:latin typeface="Codec Pro"/>
                <a:ea typeface="Codec Pro"/>
                <a:cs typeface="Codec Pro"/>
                <a:sym typeface="Codec Pro"/>
              </a:rPr>
              <a:t>En general el algoritmo va creando una lista donde va guardando la cantidad de caracteres semejantes dentro de un texto, esto ayuda mucho ya que al construir la lista ya no es necesario ejecutar todo el código con cada iteración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668455" cy="10401374"/>
          </a:xfrm>
          <a:custGeom>
            <a:avLst/>
            <a:gdLst/>
            <a:ahLst/>
            <a:cxnLst/>
            <a:rect r="r" b="b" t="t" l="l"/>
            <a:pathLst>
              <a:path h="10401374" w="7668455">
                <a:moveTo>
                  <a:pt x="7668455" y="0"/>
                </a:moveTo>
                <a:lnTo>
                  <a:pt x="0" y="0"/>
                </a:lnTo>
                <a:lnTo>
                  <a:pt x="0" y="10401374"/>
                </a:lnTo>
                <a:lnTo>
                  <a:pt x="7668455" y="10401374"/>
                </a:lnTo>
                <a:lnTo>
                  <a:pt x="7668455"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5682795" y="-549566"/>
            <a:ext cx="2789693" cy="1658599"/>
          </a:xfrm>
          <a:custGeom>
            <a:avLst/>
            <a:gdLst/>
            <a:ahLst/>
            <a:cxnLst/>
            <a:rect r="r" b="b" t="t" l="l"/>
            <a:pathLst>
              <a:path h="1658599" w="2789693">
                <a:moveTo>
                  <a:pt x="2789692" y="0"/>
                </a:moveTo>
                <a:lnTo>
                  <a:pt x="0" y="0"/>
                </a:lnTo>
                <a:lnTo>
                  <a:pt x="0" y="1658599"/>
                </a:lnTo>
                <a:lnTo>
                  <a:pt x="2789692" y="1658599"/>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6559302" y="8234368"/>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85540" y="1028700"/>
            <a:ext cx="8188257" cy="3657869"/>
          </a:xfrm>
          <a:custGeom>
            <a:avLst/>
            <a:gdLst/>
            <a:ahLst/>
            <a:cxnLst/>
            <a:rect r="r" b="b" t="t" l="l"/>
            <a:pathLst>
              <a:path h="3657869" w="8188257">
                <a:moveTo>
                  <a:pt x="0" y="0"/>
                </a:moveTo>
                <a:lnTo>
                  <a:pt x="8188257" y="0"/>
                </a:lnTo>
                <a:lnTo>
                  <a:pt x="8188257" y="3657869"/>
                </a:lnTo>
                <a:lnTo>
                  <a:pt x="0" y="3657869"/>
                </a:lnTo>
                <a:lnTo>
                  <a:pt x="0" y="0"/>
                </a:lnTo>
                <a:close/>
              </a:path>
            </a:pathLst>
          </a:custGeom>
          <a:blipFill>
            <a:blip r:embed="rId6"/>
            <a:stretch>
              <a:fillRect l="0" t="0" r="0" b="0"/>
            </a:stretch>
          </a:blipFill>
        </p:spPr>
      </p:sp>
      <p:sp>
        <p:nvSpPr>
          <p:cNvPr name="TextBox 10" id="10"/>
          <p:cNvSpPr txBox="true"/>
          <p:nvPr/>
        </p:nvSpPr>
        <p:spPr>
          <a:xfrm rot="0">
            <a:off x="9450297" y="2483249"/>
            <a:ext cx="6702926"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MANACHER</a:t>
            </a:r>
          </a:p>
        </p:txBody>
      </p:sp>
      <p:sp>
        <p:nvSpPr>
          <p:cNvPr name="TextBox 11" id="11"/>
          <p:cNvSpPr txBox="true"/>
          <p:nvPr/>
        </p:nvSpPr>
        <p:spPr>
          <a:xfrm rot="0">
            <a:off x="9450297" y="3581400"/>
            <a:ext cx="6702926" cy="34956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El algoritmo de Manacher encuentra el palíndromo más largo en una cadena en tiempo lineal O(n), </a:t>
            </a:r>
          </a:p>
          <a:p>
            <a:pPr algn="l">
              <a:lnSpc>
                <a:spcPts val="2520"/>
              </a:lnSpc>
            </a:pPr>
          </a:p>
          <a:p>
            <a:pPr algn="l">
              <a:lnSpc>
                <a:spcPts val="2520"/>
              </a:lnSpc>
            </a:pPr>
            <a:r>
              <a:rPr lang="en-US" sz="2100">
                <a:solidFill>
                  <a:srgbClr val="15193E"/>
                </a:solidFill>
                <a:latin typeface="Codec Pro"/>
                <a:ea typeface="Codec Pro"/>
                <a:cs typeface="Codec Pro"/>
                <a:sym typeface="Codec Pro"/>
              </a:rPr>
              <a:t>Transforma la cadena original para manejar uniformemente palíndromos de longitud par e impar. Utiliza un array que almacena los radios de los palíndromos centrados en cada posición, optimizando las expansiones de palíndromos a través de la simetría y evitando recomputaciones innecesarias, lo que permite recorrer la cadena una sola vez para obtener el resultado.</a:t>
            </a:r>
          </a:p>
        </p:txBody>
      </p:sp>
      <p:sp>
        <p:nvSpPr>
          <p:cNvPr name="Freeform 12" id="12"/>
          <p:cNvSpPr/>
          <p:nvPr/>
        </p:nvSpPr>
        <p:spPr>
          <a:xfrm flipH="false" flipV="false" rot="0">
            <a:off x="1028700" y="4848446"/>
            <a:ext cx="3750968" cy="5158821"/>
          </a:xfrm>
          <a:custGeom>
            <a:avLst/>
            <a:gdLst/>
            <a:ahLst/>
            <a:cxnLst/>
            <a:rect r="r" b="b" t="t" l="l"/>
            <a:pathLst>
              <a:path h="5158821" w="3750968">
                <a:moveTo>
                  <a:pt x="0" y="0"/>
                </a:moveTo>
                <a:lnTo>
                  <a:pt x="3750968" y="0"/>
                </a:lnTo>
                <a:lnTo>
                  <a:pt x="3750968" y="5158821"/>
                </a:lnTo>
                <a:lnTo>
                  <a:pt x="0" y="5158821"/>
                </a:lnTo>
                <a:lnTo>
                  <a:pt x="0" y="0"/>
                </a:lnTo>
                <a:close/>
              </a:path>
            </a:pathLst>
          </a:custGeom>
          <a:blipFill>
            <a:blip r:embed="rId7"/>
            <a:stretch>
              <a:fillRect l="-97945" t="-18178" r="-103343" b="-504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817277" y="4721814"/>
            <a:ext cx="7586879" cy="5083183"/>
            <a:chOff x="0" y="0"/>
            <a:chExt cx="2261372" cy="1515111"/>
          </a:xfrm>
        </p:grpSpPr>
        <p:sp>
          <p:nvSpPr>
            <p:cNvPr name="Freeform 6" id="6"/>
            <p:cNvSpPr/>
            <p:nvPr/>
          </p:nvSpPr>
          <p:spPr>
            <a:xfrm flipH="false" flipV="false" rot="0">
              <a:off x="0" y="0"/>
              <a:ext cx="2261372" cy="1515111"/>
            </a:xfrm>
            <a:custGeom>
              <a:avLst/>
              <a:gdLst/>
              <a:ahLst/>
              <a:cxnLst/>
              <a:rect r="r" b="b" t="t" l="l"/>
              <a:pathLst>
                <a:path h="1515111" w="2261372">
                  <a:moveTo>
                    <a:pt x="24490" y="0"/>
                  </a:moveTo>
                  <a:lnTo>
                    <a:pt x="2236881" y="0"/>
                  </a:lnTo>
                  <a:cubicBezTo>
                    <a:pt x="2250407" y="0"/>
                    <a:pt x="2261372" y="10965"/>
                    <a:pt x="2261372" y="24490"/>
                  </a:cubicBezTo>
                  <a:lnTo>
                    <a:pt x="2261372" y="1490621"/>
                  </a:lnTo>
                  <a:cubicBezTo>
                    <a:pt x="2261372" y="1504146"/>
                    <a:pt x="2250407" y="1515111"/>
                    <a:pt x="2236881" y="1515111"/>
                  </a:cubicBezTo>
                  <a:lnTo>
                    <a:pt x="24490" y="1515111"/>
                  </a:lnTo>
                  <a:cubicBezTo>
                    <a:pt x="10965" y="1515111"/>
                    <a:pt x="0" y="1504146"/>
                    <a:pt x="0" y="1490621"/>
                  </a:cubicBezTo>
                  <a:lnTo>
                    <a:pt x="0" y="24490"/>
                  </a:lnTo>
                  <a:cubicBezTo>
                    <a:pt x="0" y="10965"/>
                    <a:pt x="10965" y="0"/>
                    <a:pt x="24490" y="0"/>
                  </a:cubicBezTo>
                  <a:close/>
                </a:path>
              </a:pathLst>
            </a:custGeom>
            <a:solidFill>
              <a:srgbClr val="A7AFFD">
                <a:alpha val="49804"/>
              </a:srgbClr>
            </a:solidFill>
          </p:spPr>
        </p:sp>
        <p:sp>
          <p:nvSpPr>
            <p:cNvPr name="TextBox 7" id="7"/>
            <p:cNvSpPr txBox="true"/>
            <p:nvPr/>
          </p:nvSpPr>
          <p:spPr>
            <a:xfrm>
              <a:off x="0" y="-38100"/>
              <a:ext cx="2261372" cy="155321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22988" y="2510580"/>
            <a:ext cx="7375456" cy="1369154"/>
            <a:chOff x="0" y="0"/>
            <a:chExt cx="2198354" cy="408095"/>
          </a:xfrm>
        </p:grpSpPr>
        <p:sp>
          <p:nvSpPr>
            <p:cNvPr name="Freeform 9" id="9"/>
            <p:cNvSpPr/>
            <p:nvPr/>
          </p:nvSpPr>
          <p:spPr>
            <a:xfrm flipH="false" flipV="false" rot="0">
              <a:off x="0" y="0"/>
              <a:ext cx="2198354" cy="408095"/>
            </a:xfrm>
            <a:custGeom>
              <a:avLst/>
              <a:gdLst/>
              <a:ahLst/>
              <a:cxnLst/>
              <a:rect r="r" b="b" t="t" l="l"/>
              <a:pathLst>
                <a:path h="408095" w="2198354">
                  <a:moveTo>
                    <a:pt x="23093" y="0"/>
                  </a:moveTo>
                  <a:lnTo>
                    <a:pt x="2175261" y="0"/>
                  </a:lnTo>
                  <a:cubicBezTo>
                    <a:pt x="2188015" y="0"/>
                    <a:pt x="2198354" y="10339"/>
                    <a:pt x="2198354" y="23093"/>
                  </a:cubicBezTo>
                  <a:lnTo>
                    <a:pt x="2198354" y="385002"/>
                  </a:lnTo>
                  <a:cubicBezTo>
                    <a:pt x="2198354" y="397756"/>
                    <a:pt x="2188015" y="408095"/>
                    <a:pt x="2175261" y="408095"/>
                  </a:cubicBezTo>
                  <a:lnTo>
                    <a:pt x="23093" y="408095"/>
                  </a:lnTo>
                  <a:cubicBezTo>
                    <a:pt x="10339" y="408095"/>
                    <a:pt x="0" y="397756"/>
                    <a:pt x="0" y="385002"/>
                  </a:cubicBezTo>
                  <a:lnTo>
                    <a:pt x="0" y="23093"/>
                  </a:lnTo>
                  <a:cubicBezTo>
                    <a:pt x="0" y="10339"/>
                    <a:pt x="10339" y="0"/>
                    <a:pt x="23093" y="0"/>
                  </a:cubicBezTo>
                  <a:close/>
                </a:path>
              </a:pathLst>
            </a:custGeom>
            <a:solidFill>
              <a:srgbClr val="F0F2FD"/>
            </a:solidFill>
          </p:spPr>
        </p:sp>
        <p:sp>
          <p:nvSpPr>
            <p:cNvPr name="TextBox 10" id="10"/>
            <p:cNvSpPr txBox="true"/>
            <p:nvPr/>
          </p:nvSpPr>
          <p:spPr>
            <a:xfrm>
              <a:off x="0" y="-38100"/>
              <a:ext cx="2198354" cy="446195"/>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799628" y="-1522872"/>
            <a:ext cx="11499319" cy="12183570"/>
            <a:chOff x="0" y="0"/>
            <a:chExt cx="3427527" cy="3631477"/>
          </a:xfrm>
        </p:grpSpPr>
        <p:sp>
          <p:nvSpPr>
            <p:cNvPr name="Freeform 12" id="12"/>
            <p:cNvSpPr/>
            <p:nvPr/>
          </p:nvSpPr>
          <p:spPr>
            <a:xfrm flipH="false" flipV="false" rot="0">
              <a:off x="0" y="0"/>
              <a:ext cx="3427527" cy="3631477"/>
            </a:xfrm>
            <a:custGeom>
              <a:avLst/>
              <a:gdLst/>
              <a:ahLst/>
              <a:cxnLst/>
              <a:rect r="r" b="b" t="t" l="l"/>
              <a:pathLst>
                <a:path h="3631477" w="3427527">
                  <a:moveTo>
                    <a:pt x="14812" y="0"/>
                  </a:moveTo>
                  <a:lnTo>
                    <a:pt x="3412715" y="0"/>
                  </a:lnTo>
                  <a:cubicBezTo>
                    <a:pt x="3416644" y="0"/>
                    <a:pt x="3420411" y="1560"/>
                    <a:pt x="3423189" y="4338"/>
                  </a:cubicBezTo>
                  <a:cubicBezTo>
                    <a:pt x="3425966" y="7116"/>
                    <a:pt x="3427527" y="10883"/>
                    <a:pt x="3427527" y="14812"/>
                  </a:cubicBezTo>
                  <a:lnTo>
                    <a:pt x="3427527" y="3616666"/>
                  </a:lnTo>
                  <a:cubicBezTo>
                    <a:pt x="3427527" y="3620594"/>
                    <a:pt x="3425966" y="3624361"/>
                    <a:pt x="3423189" y="3627139"/>
                  </a:cubicBezTo>
                  <a:cubicBezTo>
                    <a:pt x="3420411" y="3629917"/>
                    <a:pt x="3416644" y="3631477"/>
                    <a:pt x="3412715" y="3631477"/>
                  </a:cubicBezTo>
                  <a:lnTo>
                    <a:pt x="14812" y="3631477"/>
                  </a:lnTo>
                  <a:cubicBezTo>
                    <a:pt x="6631" y="3631477"/>
                    <a:pt x="0" y="3624846"/>
                    <a:pt x="0" y="3616666"/>
                  </a:cubicBezTo>
                  <a:lnTo>
                    <a:pt x="0" y="14812"/>
                  </a:lnTo>
                  <a:cubicBezTo>
                    <a:pt x="0" y="10883"/>
                    <a:pt x="1560" y="7116"/>
                    <a:pt x="4338" y="4338"/>
                  </a:cubicBezTo>
                  <a:cubicBezTo>
                    <a:pt x="7116" y="1560"/>
                    <a:pt x="10883" y="0"/>
                    <a:pt x="14812" y="0"/>
                  </a:cubicBezTo>
                  <a:close/>
                </a:path>
              </a:pathLst>
            </a:custGeom>
            <a:solidFill>
              <a:srgbClr val="5666F8"/>
            </a:solidFill>
          </p:spPr>
        </p:sp>
        <p:sp>
          <p:nvSpPr>
            <p:cNvPr name="TextBox 13" id="13"/>
            <p:cNvSpPr txBox="true"/>
            <p:nvPr/>
          </p:nvSpPr>
          <p:spPr>
            <a:xfrm>
              <a:off x="0" y="-38100"/>
              <a:ext cx="3427527" cy="366957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4289875" y="6453569"/>
            <a:ext cx="3856983" cy="3351428"/>
          </a:xfrm>
          <a:custGeom>
            <a:avLst/>
            <a:gdLst/>
            <a:ahLst/>
            <a:cxnLst/>
            <a:rect r="r" b="b" t="t" l="l"/>
            <a:pathLst>
              <a:path h="3351428" w="3856983">
                <a:moveTo>
                  <a:pt x="0" y="0"/>
                </a:moveTo>
                <a:lnTo>
                  <a:pt x="3856983" y="0"/>
                </a:lnTo>
                <a:lnTo>
                  <a:pt x="3856983" y="3351428"/>
                </a:lnTo>
                <a:lnTo>
                  <a:pt x="0" y="3351428"/>
                </a:lnTo>
                <a:lnTo>
                  <a:pt x="0" y="0"/>
                </a:lnTo>
                <a:close/>
              </a:path>
            </a:pathLst>
          </a:custGeom>
          <a:blipFill>
            <a:blip r:embed="rId4"/>
            <a:stretch>
              <a:fillRect l="0" t="0" r="0" b="0"/>
            </a:stretch>
          </a:blipFill>
        </p:spPr>
      </p:sp>
      <p:sp>
        <p:nvSpPr>
          <p:cNvPr name="Freeform 18" id="18"/>
          <p:cNvSpPr/>
          <p:nvPr/>
        </p:nvSpPr>
        <p:spPr>
          <a:xfrm flipH="false" flipV="false" rot="0">
            <a:off x="9144000" y="302397"/>
            <a:ext cx="7279543" cy="4980740"/>
          </a:xfrm>
          <a:custGeom>
            <a:avLst/>
            <a:gdLst/>
            <a:ahLst/>
            <a:cxnLst/>
            <a:rect r="r" b="b" t="t" l="l"/>
            <a:pathLst>
              <a:path h="4980740" w="7279543">
                <a:moveTo>
                  <a:pt x="0" y="0"/>
                </a:moveTo>
                <a:lnTo>
                  <a:pt x="7279543" y="0"/>
                </a:lnTo>
                <a:lnTo>
                  <a:pt x="7279543" y="4980741"/>
                </a:lnTo>
                <a:lnTo>
                  <a:pt x="0" y="4980741"/>
                </a:lnTo>
                <a:lnTo>
                  <a:pt x="0" y="0"/>
                </a:lnTo>
                <a:close/>
              </a:path>
            </a:pathLst>
          </a:custGeom>
          <a:blipFill>
            <a:blip r:embed="rId5"/>
            <a:stretch>
              <a:fillRect l="0" t="0" r="0" b="0"/>
            </a:stretch>
          </a:blipFill>
        </p:spPr>
      </p:sp>
      <p:sp>
        <p:nvSpPr>
          <p:cNvPr name="TextBox 19" id="19"/>
          <p:cNvSpPr txBox="true"/>
          <p:nvPr/>
        </p:nvSpPr>
        <p:spPr>
          <a:xfrm rot="0">
            <a:off x="1515175" y="2877656"/>
            <a:ext cx="6157655" cy="654050"/>
          </a:xfrm>
          <a:prstGeom prst="rect">
            <a:avLst/>
          </a:prstGeom>
        </p:spPr>
        <p:txBody>
          <a:bodyPr anchor="t" rtlCol="false" tIns="0" lIns="0" bIns="0" rIns="0">
            <a:spAutoFit/>
          </a:bodyPr>
          <a:lstStyle/>
          <a:p>
            <a:pPr algn="l">
              <a:lnSpc>
                <a:spcPts val="2350"/>
              </a:lnSpc>
            </a:pPr>
            <a:r>
              <a:rPr lang="en-US" sz="2500" b="true">
                <a:solidFill>
                  <a:srgbClr val="15193E"/>
                </a:solidFill>
                <a:latin typeface="Codec Pro Ultra-Bold"/>
                <a:ea typeface="Codec Pro Ultra-Bold"/>
                <a:cs typeface="Codec Pro Ultra-Bold"/>
                <a:sym typeface="Codec Pro Ultra-Bold"/>
              </a:rPr>
              <a:t>ALGORITMO LCS</a:t>
            </a:r>
          </a:p>
          <a:p>
            <a:pPr algn="l">
              <a:lnSpc>
                <a:spcPts val="2350"/>
              </a:lnSpc>
            </a:pPr>
            <a:r>
              <a:rPr lang="en-US" sz="2500" b="true">
                <a:solidFill>
                  <a:srgbClr val="15193E"/>
                </a:solidFill>
                <a:latin typeface="Codec Pro Ultra-Bold"/>
                <a:ea typeface="Codec Pro Ultra-Bold"/>
                <a:cs typeface="Codec Pro Ultra-Bold"/>
                <a:sym typeface="Codec Pro Ultra-Bold"/>
              </a:rPr>
              <a:t>LONGEST COMMON SUBSTRING</a:t>
            </a:r>
          </a:p>
        </p:txBody>
      </p:sp>
      <p:sp>
        <p:nvSpPr>
          <p:cNvPr name="TextBox 20" id="20"/>
          <p:cNvSpPr txBox="true"/>
          <p:nvPr/>
        </p:nvSpPr>
        <p:spPr>
          <a:xfrm rot="0">
            <a:off x="1267051" y="4972684"/>
            <a:ext cx="7031393" cy="41243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La complejidad temporal es O(m×n), siendo m y n las longitudes de las cadenas.</a:t>
            </a:r>
          </a:p>
          <a:p>
            <a:pPr algn="l">
              <a:lnSpc>
                <a:spcPts val="2520"/>
              </a:lnSpc>
            </a:pPr>
          </a:p>
          <a:p>
            <a:pPr algn="l">
              <a:lnSpc>
                <a:spcPts val="2520"/>
              </a:lnSpc>
            </a:pPr>
            <a:r>
              <a:rPr lang="en-US" sz="2100">
                <a:solidFill>
                  <a:srgbClr val="15193E"/>
                </a:solidFill>
                <a:latin typeface="Codec Pro"/>
                <a:ea typeface="Codec Pro"/>
                <a:cs typeface="Codec Pro"/>
                <a:sym typeface="Codec Pro"/>
              </a:rPr>
              <a:t>El algoritmo de Longest Common Substring (LCS) encuentra la subcadena continua más larga compartida entre dos cadenas. Utiliza programación dinámica para construir una tabla 2D donde cada celda almacena la longitud de la subcadena común hasta ese punto. Si los caracteres coinciden, se suma 1 al valor de la celda diagonal superior izquierda, y si no coinciden, se coloca un 0. El valor máximo en la tabla representa la longitud de la subcadena común más larga. </a:t>
            </a:r>
          </a:p>
        </p:txBody>
      </p:sp>
      <p:sp>
        <p:nvSpPr>
          <p:cNvPr name="TextBox 21" id="21"/>
          <p:cNvSpPr txBox="true"/>
          <p:nvPr/>
        </p:nvSpPr>
        <p:spPr>
          <a:xfrm rot="0">
            <a:off x="14761358" y="5378388"/>
            <a:ext cx="2914015" cy="887095"/>
          </a:xfrm>
          <a:prstGeom prst="rect">
            <a:avLst/>
          </a:prstGeom>
        </p:spPr>
        <p:txBody>
          <a:bodyPr anchor="t" rtlCol="false" tIns="0" lIns="0" bIns="0" rIns="0">
            <a:spAutoFit/>
          </a:bodyPr>
          <a:lstStyle/>
          <a:p>
            <a:pPr algn="ctr">
              <a:lnSpc>
                <a:spcPts val="7279"/>
              </a:lnSpc>
            </a:pPr>
            <a:r>
              <a:rPr lang="en-US" sz="5199">
                <a:solidFill>
                  <a:srgbClr val="15193E"/>
                </a:solidFill>
                <a:latin typeface="Open Sans"/>
                <a:ea typeface="Open Sans"/>
                <a:cs typeface="Open Sans"/>
                <a:sym typeface="Open Sans"/>
              </a:rPr>
              <a:t>TACOCAT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10686241" y="0"/>
            <a:ext cx="7601759" cy="10287000"/>
            <a:chOff x="0" y="0"/>
            <a:chExt cx="1177711" cy="1593725"/>
          </a:xfrm>
        </p:grpSpPr>
        <p:sp>
          <p:nvSpPr>
            <p:cNvPr name="Freeform 3" id="3"/>
            <p:cNvSpPr/>
            <p:nvPr/>
          </p:nvSpPr>
          <p:spPr>
            <a:xfrm flipH="false" flipV="false" rot="0">
              <a:off x="0" y="0"/>
              <a:ext cx="1177711" cy="1593725"/>
            </a:xfrm>
            <a:custGeom>
              <a:avLst/>
              <a:gdLst/>
              <a:ahLst/>
              <a:cxnLst/>
              <a:rect r="r" b="b" t="t" l="l"/>
              <a:pathLst>
                <a:path h="1593725" w="1177711">
                  <a:moveTo>
                    <a:pt x="0" y="0"/>
                  </a:moveTo>
                  <a:lnTo>
                    <a:pt x="1177711" y="0"/>
                  </a:lnTo>
                  <a:lnTo>
                    <a:pt x="1177711" y="1593725"/>
                  </a:lnTo>
                  <a:lnTo>
                    <a:pt x="0" y="1593725"/>
                  </a:lnTo>
                  <a:close/>
                </a:path>
              </a:pathLst>
            </a:custGeom>
            <a:blipFill>
              <a:blip r:embed="rId2"/>
              <a:stretch>
                <a:fillRect l="-82023" t="0" r="-82023" b="0"/>
              </a:stretch>
            </a:blipFill>
          </p:spPr>
        </p:sp>
      </p:grpSp>
      <p:grpSp>
        <p:nvGrpSpPr>
          <p:cNvPr name="Group 4" id="4"/>
          <p:cNvGrpSpPr/>
          <p:nvPr/>
        </p:nvGrpSpPr>
        <p:grpSpPr>
          <a:xfrm rot="0">
            <a:off x="1575378" y="4618260"/>
            <a:ext cx="9838730" cy="3729551"/>
            <a:chOff x="0" y="0"/>
            <a:chExt cx="2932566" cy="1111643"/>
          </a:xfrm>
        </p:grpSpPr>
        <p:sp>
          <p:nvSpPr>
            <p:cNvPr name="Freeform 5" id="5"/>
            <p:cNvSpPr/>
            <p:nvPr/>
          </p:nvSpPr>
          <p:spPr>
            <a:xfrm flipH="false" flipV="false" rot="0">
              <a:off x="0" y="0"/>
              <a:ext cx="2932566" cy="1111643"/>
            </a:xfrm>
            <a:custGeom>
              <a:avLst/>
              <a:gdLst/>
              <a:ahLst/>
              <a:cxnLst/>
              <a:rect r="r" b="b" t="t" l="l"/>
              <a:pathLst>
                <a:path h="1111643" w="2932566">
                  <a:moveTo>
                    <a:pt x="17311" y="0"/>
                  </a:moveTo>
                  <a:lnTo>
                    <a:pt x="2915255" y="0"/>
                  </a:lnTo>
                  <a:cubicBezTo>
                    <a:pt x="2919846" y="0"/>
                    <a:pt x="2924249" y="1824"/>
                    <a:pt x="2927496" y="5070"/>
                  </a:cubicBezTo>
                  <a:cubicBezTo>
                    <a:pt x="2930742" y="8317"/>
                    <a:pt x="2932566" y="12720"/>
                    <a:pt x="2932566" y="17311"/>
                  </a:cubicBezTo>
                  <a:lnTo>
                    <a:pt x="2932566" y="1094331"/>
                  </a:lnTo>
                  <a:cubicBezTo>
                    <a:pt x="2932566" y="1098923"/>
                    <a:pt x="2930742" y="1103326"/>
                    <a:pt x="2927496" y="1106572"/>
                  </a:cubicBezTo>
                  <a:cubicBezTo>
                    <a:pt x="2924249" y="1109819"/>
                    <a:pt x="2919846" y="1111643"/>
                    <a:pt x="2915255" y="1111643"/>
                  </a:cubicBezTo>
                  <a:lnTo>
                    <a:pt x="17311" y="1111643"/>
                  </a:lnTo>
                  <a:cubicBezTo>
                    <a:pt x="12720" y="1111643"/>
                    <a:pt x="8317" y="1109819"/>
                    <a:pt x="5070" y="1106572"/>
                  </a:cubicBezTo>
                  <a:cubicBezTo>
                    <a:pt x="1824" y="1103326"/>
                    <a:pt x="0" y="1098923"/>
                    <a:pt x="0" y="1094331"/>
                  </a:cubicBezTo>
                  <a:lnTo>
                    <a:pt x="0" y="17311"/>
                  </a:lnTo>
                  <a:cubicBezTo>
                    <a:pt x="0" y="12720"/>
                    <a:pt x="1824" y="8317"/>
                    <a:pt x="5070" y="5070"/>
                  </a:cubicBezTo>
                  <a:cubicBezTo>
                    <a:pt x="8317" y="1824"/>
                    <a:pt x="12720" y="0"/>
                    <a:pt x="17311" y="0"/>
                  </a:cubicBezTo>
                  <a:close/>
                </a:path>
              </a:pathLst>
            </a:custGeom>
            <a:solidFill>
              <a:srgbClr val="5666F8"/>
            </a:solidFill>
          </p:spPr>
        </p:sp>
        <p:sp>
          <p:nvSpPr>
            <p:cNvPr name="TextBox 6" id="6"/>
            <p:cNvSpPr txBox="true"/>
            <p:nvPr/>
          </p:nvSpPr>
          <p:spPr>
            <a:xfrm>
              <a:off x="0" y="-38100"/>
              <a:ext cx="2932566" cy="114974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618469" y="3359101"/>
            <a:ext cx="6702926"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CONCLUISIÓN</a:t>
            </a:r>
          </a:p>
        </p:txBody>
      </p:sp>
      <p:sp>
        <p:nvSpPr>
          <p:cNvPr name="TextBox 14" id="14"/>
          <p:cNvSpPr txBox="true"/>
          <p:nvPr/>
        </p:nvSpPr>
        <p:spPr>
          <a:xfrm rot="0">
            <a:off x="2288872" y="5289639"/>
            <a:ext cx="8737010" cy="2238375"/>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Estos algoritmos se nos resultaron de gran utilidad, ademas de ser muy interesantes, pero realmente creemos que se pueden llegar a optimizar más, ya que en algunas partes pudimos ahorrar código.</a:t>
            </a:r>
          </a:p>
          <a:p>
            <a:pPr algn="l">
              <a:lnSpc>
                <a:spcPts val="2520"/>
              </a:lnSpc>
            </a:pPr>
          </a:p>
          <a:p>
            <a:pPr algn="l">
              <a:lnSpc>
                <a:spcPts val="2520"/>
              </a:lnSpc>
            </a:pPr>
            <a:r>
              <a:rPr lang="en-US" sz="2100">
                <a:solidFill>
                  <a:srgbClr val="F0F2FD"/>
                </a:solidFill>
                <a:latin typeface="Codec Pro"/>
                <a:ea typeface="Codec Pro"/>
                <a:cs typeface="Codec Pro"/>
                <a:sym typeface="Codec Pro"/>
              </a:rPr>
              <a:t>Estudiar estos algoritmos, y principalmente aplicarlos para la detección de malware en transiciones, se nos hizo muy enriquecedor para nuestra formación profesional.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DAGS3tyAgAo</dc:identifier>
  <dcterms:modified xsi:type="dcterms:W3CDTF">2011-08-01T06:04:30Z</dcterms:modified>
  <cp:revision>1</cp:revision>
  <dc:title>Algoritmos Avanzados</dc:title>
</cp:coreProperties>
</file>