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Archivo Black" charset="1" panose="020B0A03020202020B04"/>
      <p:regular r:id="rId13"/>
    </p:embeddedFont>
    <p:embeddedFont>
      <p:font typeface="HK Grotesk Medium" charset="1" panose="000006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gradFill rotWithShape="true">
          <a:gsLst>
            <a:gs pos="0">
              <a:srgbClr val="000000">
                <a:alpha val="100000"/>
              </a:srgbClr>
            </a:gs>
            <a:gs pos="50000">
              <a:srgbClr val="082D2F">
                <a:alpha val="100000"/>
              </a:srgbClr>
            </a:gs>
            <a:gs pos="100000">
              <a:srgbClr val="28949C">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TextBox 2" id="2"/>
          <p:cNvSpPr txBox="true"/>
          <p:nvPr/>
        </p:nvSpPr>
        <p:spPr>
          <a:xfrm rot="0">
            <a:off x="1080274" y="4373556"/>
            <a:ext cx="16127451" cy="894975"/>
          </a:xfrm>
          <a:prstGeom prst="rect">
            <a:avLst/>
          </a:prstGeom>
        </p:spPr>
        <p:txBody>
          <a:bodyPr anchor="t" rtlCol="false" tIns="0" lIns="0" bIns="0" rIns="0">
            <a:spAutoFit/>
          </a:bodyPr>
          <a:lstStyle/>
          <a:p>
            <a:pPr algn="ctr" marL="0" indent="0" lvl="0">
              <a:lnSpc>
                <a:spcPts val="6642"/>
              </a:lnSpc>
              <a:spcBef>
                <a:spcPct val="0"/>
              </a:spcBef>
            </a:pPr>
            <a:r>
              <a:rPr lang="en-US" sz="7298">
                <a:solidFill>
                  <a:srgbClr val="FFFFFF"/>
                </a:solidFill>
                <a:latin typeface="Archivo Black"/>
                <a:ea typeface="Archivo Black"/>
                <a:cs typeface="Archivo Black"/>
                <a:sym typeface="Archivo Black"/>
              </a:rPr>
              <a:t>ACTIVIDAD INTEGRADORA 2</a:t>
            </a:r>
          </a:p>
        </p:txBody>
      </p:sp>
      <p:sp>
        <p:nvSpPr>
          <p:cNvPr name="TextBox 3" id="3"/>
          <p:cNvSpPr txBox="true"/>
          <p:nvPr/>
        </p:nvSpPr>
        <p:spPr>
          <a:xfrm rot="0">
            <a:off x="2591663" y="5925083"/>
            <a:ext cx="12167608" cy="2390140"/>
          </a:xfrm>
          <a:prstGeom prst="rect">
            <a:avLst/>
          </a:prstGeom>
        </p:spPr>
        <p:txBody>
          <a:bodyPr anchor="t" rtlCol="false" tIns="0" lIns="0" bIns="0" rIns="0">
            <a:spAutoFit/>
          </a:bodyPr>
          <a:lstStyle/>
          <a:p>
            <a:pPr algn="ctr">
              <a:lnSpc>
                <a:spcPts val="4759"/>
              </a:lnSpc>
            </a:pPr>
            <a:r>
              <a:rPr lang="en-US" sz="3399">
                <a:solidFill>
                  <a:srgbClr val="FFFFFF"/>
                </a:solidFill>
                <a:latin typeface="Archivo Black"/>
                <a:ea typeface="Archivo Black"/>
                <a:cs typeface="Archivo Black"/>
                <a:sym typeface="Archivo Black"/>
              </a:rPr>
              <a:t>JUAN CARLOS CALDERON GARCÍA    A01625696</a:t>
            </a:r>
          </a:p>
          <a:p>
            <a:pPr algn="ctr">
              <a:lnSpc>
                <a:spcPts val="4759"/>
              </a:lnSpc>
            </a:pPr>
            <a:r>
              <a:rPr lang="en-US" sz="3399">
                <a:solidFill>
                  <a:srgbClr val="FFFFFF"/>
                </a:solidFill>
                <a:latin typeface="Archivo Black"/>
                <a:ea typeface="Archivo Black"/>
                <a:cs typeface="Archivo Black"/>
                <a:sym typeface="Archivo Black"/>
              </a:rPr>
              <a:t>Juan Eduardo Rosas Cerón      A01710168</a:t>
            </a:r>
          </a:p>
          <a:p>
            <a:pPr algn="ctr">
              <a:lnSpc>
                <a:spcPts val="4759"/>
              </a:lnSpc>
            </a:pPr>
            <a:r>
              <a:rPr lang="en-US" sz="3399">
                <a:solidFill>
                  <a:srgbClr val="FFFFFF"/>
                </a:solidFill>
                <a:latin typeface="Archivo Black"/>
                <a:ea typeface="Archivo Black"/>
                <a:cs typeface="Archivo Black"/>
                <a:sym typeface="Archivo Black"/>
              </a:rPr>
              <a:t>Pablo Hazael Hurtado Mireles     A01710778</a:t>
            </a:r>
          </a:p>
          <a:p>
            <a:pPr algn="ctr">
              <a:lnSpc>
                <a:spcPts val="4759"/>
              </a:lnSpc>
              <a:spcBef>
                <a:spcPct val="0"/>
              </a:spcBef>
            </a:pPr>
          </a:p>
        </p:txBody>
      </p:sp>
      <p:grpSp>
        <p:nvGrpSpPr>
          <p:cNvPr name="Group 4" id="4"/>
          <p:cNvGrpSpPr/>
          <p:nvPr/>
        </p:nvGrpSpPr>
        <p:grpSpPr>
          <a:xfrm rot="-10800000">
            <a:off x="11348756" y="2426287"/>
            <a:ext cx="2711833" cy="197291"/>
            <a:chOff x="0" y="0"/>
            <a:chExt cx="952142" cy="69270"/>
          </a:xfrm>
        </p:grpSpPr>
        <p:sp>
          <p:nvSpPr>
            <p:cNvPr name="Freeform 5" id="5"/>
            <p:cNvSpPr/>
            <p:nvPr/>
          </p:nvSpPr>
          <p:spPr>
            <a:xfrm flipH="false" flipV="false" rot="0">
              <a:off x="0" y="0"/>
              <a:ext cx="952142" cy="69270"/>
            </a:xfrm>
            <a:custGeom>
              <a:avLst/>
              <a:gdLst/>
              <a:ahLst/>
              <a:cxnLst/>
              <a:rect r="r" b="b" t="t" l="l"/>
              <a:pathLst>
                <a:path h="69270" w="952142">
                  <a:moveTo>
                    <a:pt x="34635" y="0"/>
                  </a:moveTo>
                  <a:lnTo>
                    <a:pt x="917507" y="0"/>
                  </a:lnTo>
                  <a:cubicBezTo>
                    <a:pt x="926692" y="0"/>
                    <a:pt x="935502" y="3649"/>
                    <a:pt x="941997" y="10144"/>
                  </a:cubicBezTo>
                  <a:cubicBezTo>
                    <a:pt x="948493" y="16640"/>
                    <a:pt x="952142" y="25449"/>
                    <a:pt x="952142" y="34635"/>
                  </a:cubicBezTo>
                  <a:lnTo>
                    <a:pt x="952142" y="34635"/>
                  </a:lnTo>
                  <a:cubicBezTo>
                    <a:pt x="952142" y="43821"/>
                    <a:pt x="948493" y="52631"/>
                    <a:pt x="941997" y="59126"/>
                  </a:cubicBezTo>
                  <a:cubicBezTo>
                    <a:pt x="935502" y="65621"/>
                    <a:pt x="926692" y="69270"/>
                    <a:pt x="917507" y="69270"/>
                  </a:cubicBezTo>
                  <a:lnTo>
                    <a:pt x="34635" y="69270"/>
                  </a:lnTo>
                  <a:cubicBezTo>
                    <a:pt x="25449" y="69270"/>
                    <a:pt x="16640" y="65621"/>
                    <a:pt x="10144" y="59126"/>
                  </a:cubicBezTo>
                  <a:cubicBezTo>
                    <a:pt x="3649" y="52631"/>
                    <a:pt x="0" y="43821"/>
                    <a:pt x="0" y="34635"/>
                  </a:cubicBezTo>
                  <a:lnTo>
                    <a:pt x="0" y="34635"/>
                  </a:lnTo>
                  <a:cubicBezTo>
                    <a:pt x="0" y="25449"/>
                    <a:pt x="3649" y="16640"/>
                    <a:pt x="10144" y="10144"/>
                  </a:cubicBezTo>
                  <a:cubicBezTo>
                    <a:pt x="16640" y="3649"/>
                    <a:pt x="25449" y="0"/>
                    <a:pt x="34635" y="0"/>
                  </a:cubicBezTo>
                  <a:close/>
                </a:path>
              </a:pathLst>
            </a:custGeom>
            <a:gradFill rotWithShape="true">
              <a:gsLst>
                <a:gs pos="0">
                  <a:srgbClr val="65CED1">
                    <a:alpha val="100000"/>
                  </a:srgbClr>
                </a:gs>
                <a:gs pos="100000">
                  <a:srgbClr val="000000">
                    <a:alpha val="100000"/>
                  </a:srgbClr>
                </a:gs>
              </a:gsLst>
              <a:lin ang="2700000"/>
            </a:gradFill>
          </p:spPr>
        </p:sp>
        <p:sp>
          <p:nvSpPr>
            <p:cNvPr name="TextBox 6" id="6"/>
            <p:cNvSpPr txBox="true"/>
            <p:nvPr/>
          </p:nvSpPr>
          <p:spPr>
            <a:xfrm>
              <a:off x="0" y="-57150"/>
              <a:ext cx="952142" cy="126420"/>
            </a:xfrm>
            <a:prstGeom prst="rect">
              <a:avLst/>
            </a:prstGeom>
          </p:spPr>
          <p:txBody>
            <a:bodyPr anchor="ctr" rtlCol="false" tIns="50800" lIns="50800" bIns="50800" rIns="50800"/>
            <a:lstStyle/>
            <a:p>
              <a:pPr algn="ctr">
                <a:lnSpc>
                  <a:spcPts val="3447"/>
                </a:lnSpc>
              </a:pPr>
            </a:p>
          </p:txBody>
        </p:sp>
      </p:grpSp>
      <p:grpSp>
        <p:nvGrpSpPr>
          <p:cNvPr name="Group 7" id="7"/>
          <p:cNvGrpSpPr/>
          <p:nvPr/>
        </p:nvGrpSpPr>
        <p:grpSpPr>
          <a:xfrm rot="-10800000">
            <a:off x="10388194" y="1971777"/>
            <a:ext cx="2711833" cy="197291"/>
            <a:chOff x="0" y="0"/>
            <a:chExt cx="952142" cy="69270"/>
          </a:xfrm>
        </p:grpSpPr>
        <p:sp>
          <p:nvSpPr>
            <p:cNvPr name="Freeform 8" id="8"/>
            <p:cNvSpPr/>
            <p:nvPr/>
          </p:nvSpPr>
          <p:spPr>
            <a:xfrm flipH="false" flipV="false" rot="0">
              <a:off x="0" y="0"/>
              <a:ext cx="952142" cy="69270"/>
            </a:xfrm>
            <a:custGeom>
              <a:avLst/>
              <a:gdLst/>
              <a:ahLst/>
              <a:cxnLst/>
              <a:rect r="r" b="b" t="t" l="l"/>
              <a:pathLst>
                <a:path h="69270" w="952142">
                  <a:moveTo>
                    <a:pt x="34635" y="0"/>
                  </a:moveTo>
                  <a:lnTo>
                    <a:pt x="917507" y="0"/>
                  </a:lnTo>
                  <a:cubicBezTo>
                    <a:pt x="926692" y="0"/>
                    <a:pt x="935502" y="3649"/>
                    <a:pt x="941997" y="10144"/>
                  </a:cubicBezTo>
                  <a:cubicBezTo>
                    <a:pt x="948493" y="16640"/>
                    <a:pt x="952142" y="25449"/>
                    <a:pt x="952142" y="34635"/>
                  </a:cubicBezTo>
                  <a:lnTo>
                    <a:pt x="952142" y="34635"/>
                  </a:lnTo>
                  <a:cubicBezTo>
                    <a:pt x="952142" y="43821"/>
                    <a:pt x="948493" y="52631"/>
                    <a:pt x="941997" y="59126"/>
                  </a:cubicBezTo>
                  <a:cubicBezTo>
                    <a:pt x="935502" y="65621"/>
                    <a:pt x="926692" y="69270"/>
                    <a:pt x="917507" y="69270"/>
                  </a:cubicBezTo>
                  <a:lnTo>
                    <a:pt x="34635" y="69270"/>
                  </a:lnTo>
                  <a:cubicBezTo>
                    <a:pt x="25449" y="69270"/>
                    <a:pt x="16640" y="65621"/>
                    <a:pt x="10144" y="59126"/>
                  </a:cubicBezTo>
                  <a:cubicBezTo>
                    <a:pt x="3649" y="52631"/>
                    <a:pt x="0" y="43821"/>
                    <a:pt x="0" y="34635"/>
                  </a:cubicBezTo>
                  <a:lnTo>
                    <a:pt x="0" y="34635"/>
                  </a:lnTo>
                  <a:cubicBezTo>
                    <a:pt x="0" y="25449"/>
                    <a:pt x="3649" y="16640"/>
                    <a:pt x="10144" y="10144"/>
                  </a:cubicBezTo>
                  <a:cubicBezTo>
                    <a:pt x="16640" y="3649"/>
                    <a:pt x="25449" y="0"/>
                    <a:pt x="34635" y="0"/>
                  </a:cubicBezTo>
                  <a:close/>
                </a:path>
              </a:pathLst>
            </a:custGeom>
            <a:gradFill rotWithShape="true">
              <a:gsLst>
                <a:gs pos="0">
                  <a:srgbClr val="65CED1">
                    <a:alpha val="100000"/>
                  </a:srgbClr>
                </a:gs>
                <a:gs pos="100000">
                  <a:srgbClr val="000000">
                    <a:alpha val="100000"/>
                  </a:srgbClr>
                </a:gs>
              </a:gsLst>
              <a:lin ang="2700000"/>
            </a:gradFill>
          </p:spPr>
        </p:sp>
        <p:sp>
          <p:nvSpPr>
            <p:cNvPr name="TextBox 9" id="9"/>
            <p:cNvSpPr txBox="true"/>
            <p:nvPr/>
          </p:nvSpPr>
          <p:spPr>
            <a:xfrm>
              <a:off x="0" y="-57150"/>
              <a:ext cx="952142" cy="126420"/>
            </a:xfrm>
            <a:prstGeom prst="rect">
              <a:avLst/>
            </a:prstGeom>
          </p:spPr>
          <p:txBody>
            <a:bodyPr anchor="ctr" rtlCol="false" tIns="50800" lIns="50800" bIns="50800" rIns="50800"/>
            <a:lstStyle/>
            <a:p>
              <a:pPr algn="ctr">
                <a:lnSpc>
                  <a:spcPts val="3447"/>
                </a:lnSpc>
              </a:pPr>
            </a:p>
          </p:txBody>
        </p:sp>
      </p:grpSp>
      <p:grpSp>
        <p:nvGrpSpPr>
          <p:cNvPr name="Group 10" id="10"/>
          <p:cNvGrpSpPr/>
          <p:nvPr/>
        </p:nvGrpSpPr>
        <p:grpSpPr>
          <a:xfrm rot="0">
            <a:off x="4248305" y="7673612"/>
            <a:ext cx="2669433" cy="194207"/>
            <a:chOff x="0" y="0"/>
            <a:chExt cx="952142" cy="69270"/>
          </a:xfrm>
        </p:grpSpPr>
        <p:sp>
          <p:nvSpPr>
            <p:cNvPr name="Freeform 11" id="11"/>
            <p:cNvSpPr/>
            <p:nvPr/>
          </p:nvSpPr>
          <p:spPr>
            <a:xfrm flipH="false" flipV="false" rot="0">
              <a:off x="0" y="0"/>
              <a:ext cx="952142" cy="69270"/>
            </a:xfrm>
            <a:custGeom>
              <a:avLst/>
              <a:gdLst/>
              <a:ahLst/>
              <a:cxnLst/>
              <a:rect r="r" b="b" t="t" l="l"/>
              <a:pathLst>
                <a:path h="69270" w="952142">
                  <a:moveTo>
                    <a:pt x="34635" y="0"/>
                  </a:moveTo>
                  <a:lnTo>
                    <a:pt x="917507" y="0"/>
                  </a:lnTo>
                  <a:cubicBezTo>
                    <a:pt x="926692" y="0"/>
                    <a:pt x="935502" y="3649"/>
                    <a:pt x="941997" y="10144"/>
                  </a:cubicBezTo>
                  <a:cubicBezTo>
                    <a:pt x="948493" y="16640"/>
                    <a:pt x="952142" y="25449"/>
                    <a:pt x="952142" y="34635"/>
                  </a:cubicBezTo>
                  <a:lnTo>
                    <a:pt x="952142" y="34635"/>
                  </a:lnTo>
                  <a:cubicBezTo>
                    <a:pt x="952142" y="43821"/>
                    <a:pt x="948493" y="52631"/>
                    <a:pt x="941997" y="59126"/>
                  </a:cubicBezTo>
                  <a:cubicBezTo>
                    <a:pt x="935502" y="65621"/>
                    <a:pt x="926692" y="69270"/>
                    <a:pt x="917507" y="69270"/>
                  </a:cubicBezTo>
                  <a:lnTo>
                    <a:pt x="34635" y="69270"/>
                  </a:lnTo>
                  <a:cubicBezTo>
                    <a:pt x="25449" y="69270"/>
                    <a:pt x="16640" y="65621"/>
                    <a:pt x="10144" y="59126"/>
                  </a:cubicBezTo>
                  <a:cubicBezTo>
                    <a:pt x="3649" y="52631"/>
                    <a:pt x="0" y="43821"/>
                    <a:pt x="0" y="34635"/>
                  </a:cubicBezTo>
                  <a:lnTo>
                    <a:pt x="0" y="34635"/>
                  </a:lnTo>
                  <a:cubicBezTo>
                    <a:pt x="0" y="25449"/>
                    <a:pt x="3649" y="16640"/>
                    <a:pt x="10144" y="10144"/>
                  </a:cubicBezTo>
                  <a:cubicBezTo>
                    <a:pt x="16640" y="3649"/>
                    <a:pt x="25449" y="0"/>
                    <a:pt x="34635" y="0"/>
                  </a:cubicBezTo>
                  <a:close/>
                </a:path>
              </a:pathLst>
            </a:custGeom>
            <a:gradFill rotWithShape="true">
              <a:gsLst>
                <a:gs pos="0">
                  <a:srgbClr val="65CED1">
                    <a:alpha val="100000"/>
                  </a:srgbClr>
                </a:gs>
                <a:gs pos="100000">
                  <a:srgbClr val="000000">
                    <a:alpha val="100000"/>
                  </a:srgbClr>
                </a:gs>
              </a:gsLst>
              <a:lin ang="2700000"/>
            </a:gradFill>
          </p:spPr>
        </p:sp>
        <p:sp>
          <p:nvSpPr>
            <p:cNvPr name="TextBox 12" id="12"/>
            <p:cNvSpPr txBox="true"/>
            <p:nvPr/>
          </p:nvSpPr>
          <p:spPr>
            <a:xfrm>
              <a:off x="0" y="-57150"/>
              <a:ext cx="952142" cy="126420"/>
            </a:xfrm>
            <a:prstGeom prst="rect">
              <a:avLst/>
            </a:prstGeom>
          </p:spPr>
          <p:txBody>
            <a:bodyPr anchor="ctr" rtlCol="false" tIns="50800" lIns="50800" bIns="50800" rIns="50800"/>
            <a:lstStyle/>
            <a:p>
              <a:pPr algn="ctr">
                <a:lnSpc>
                  <a:spcPts val="3447"/>
                </a:lnSpc>
              </a:pPr>
            </a:p>
          </p:txBody>
        </p:sp>
      </p:grpSp>
      <p:grpSp>
        <p:nvGrpSpPr>
          <p:cNvPr name="Group 13" id="13"/>
          <p:cNvGrpSpPr/>
          <p:nvPr/>
        </p:nvGrpSpPr>
        <p:grpSpPr>
          <a:xfrm rot="0">
            <a:off x="5193848" y="8121016"/>
            <a:ext cx="2669433" cy="194207"/>
            <a:chOff x="0" y="0"/>
            <a:chExt cx="952142" cy="69270"/>
          </a:xfrm>
        </p:grpSpPr>
        <p:sp>
          <p:nvSpPr>
            <p:cNvPr name="Freeform 14" id="14"/>
            <p:cNvSpPr/>
            <p:nvPr/>
          </p:nvSpPr>
          <p:spPr>
            <a:xfrm flipH="false" flipV="false" rot="0">
              <a:off x="0" y="0"/>
              <a:ext cx="952142" cy="69270"/>
            </a:xfrm>
            <a:custGeom>
              <a:avLst/>
              <a:gdLst/>
              <a:ahLst/>
              <a:cxnLst/>
              <a:rect r="r" b="b" t="t" l="l"/>
              <a:pathLst>
                <a:path h="69270" w="952142">
                  <a:moveTo>
                    <a:pt x="34635" y="0"/>
                  </a:moveTo>
                  <a:lnTo>
                    <a:pt x="917507" y="0"/>
                  </a:lnTo>
                  <a:cubicBezTo>
                    <a:pt x="926692" y="0"/>
                    <a:pt x="935502" y="3649"/>
                    <a:pt x="941997" y="10144"/>
                  </a:cubicBezTo>
                  <a:cubicBezTo>
                    <a:pt x="948493" y="16640"/>
                    <a:pt x="952142" y="25449"/>
                    <a:pt x="952142" y="34635"/>
                  </a:cubicBezTo>
                  <a:lnTo>
                    <a:pt x="952142" y="34635"/>
                  </a:lnTo>
                  <a:cubicBezTo>
                    <a:pt x="952142" y="43821"/>
                    <a:pt x="948493" y="52631"/>
                    <a:pt x="941997" y="59126"/>
                  </a:cubicBezTo>
                  <a:cubicBezTo>
                    <a:pt x="935502" y="65621"/>
                    <a:pt x="926692" y="69270"/>
                    <a:pt x="917507" y="69270"/>
                  </a:cubicBezTo>
                  <a:lnTo>
                    <a:pt x="34635" y="69270"/>
                  </a:lnTo>
                  <a:cubicBezTo>
                    <a:pt x="25449" y="69270"/>
                    <a:pt x="16640" y="65621"/>
                    <a:pt x="10144" y="59126"/>
                  </a:cubicBezTo>
                  <a:cubicBezTo>
                    <a:pt x="3649" y="52631"/>
                    <a:pt x="0" y="43821"/>
                    <a:pt x="0" y="34635"/>
                  </a:cubicBezTo>
                  <a:lnTo>
                    <a:pt x="0" y="34635"/>
                  </a:lnTo>
                  <a:cubicBezTo>
                    <a:pt x="0" y="25449"/>
                    <a:pt x="3649" y="16640"/>
                    <a:pt x="10144" y="10144"/>
                  </a:cubicBezTo>
                  <a:cubicBezTo>
                    <a:pt x="16640" y="3649"/>
                    <a:pt x="25449" y="0"/>
                    <a:pt x="34635" y="0"/>
                  </a:cubicBezTo>
                  <a:close/>
                </a:path>
              </a:pathLst>
            </a:custGeom>
            <a:gradFill rotWithShape="true">
              <a:gsLst>
                <a:gs pos="0">
                  <a:srgbClr val="65CED1">
                    <a:alpha val="100000"/>
                  </a:srgbClr>
                </a:gs>
                <a:gs pos="100000">
                  <a:srgbClr val="000000">
                    <a:alpha val="100000"/>
                  </a:srgbClr>
                </a:gs>
              </a:gsLst>
              <a:lin ang="2700000"/>
            </a:gradFill>
          </p:spPr>
        </p:sp>
        <p:sp>
          <p:nvSpPr>
            <p:cNvPr name="TextBox 15" id="15"/>
            <p:cNvSpPr txBox="true"/>
            <p:nvPr/>
          </p:nvSpPr>
          <p:spPr>
            <a:xfrm>
              <a:off x="0" y="-57150"/>
              <a:ext cx="952142" cy="126420"/>
            </a:xfrm>
            <a:prstGeom prst="rect">
              <a:avLst/>
            </a:prstGeom>
          </p:spPr>
          <p:txBody>
            <a:bodyPr anchor="ctr" rtlCol="false" tIns="50800" lIns="50800" bIns="50800" rIns="50800"/>
            <a:lstStyle/>
            <a:p>
              <a:pPr algn="ctr">
                <a:lnSpc>
                  <a:spcPts val="3447"/>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25" y="8834523"/>
            <a:ext cx="18277775" cy="2145070"/>
            <a:chOff x="0" y="0"/>
            <a:chExt cx="4813900" cy="564957"/>
          </a:xfrm>
        </p:grpSpPr>
        <p:sp>
          <p:nvSpPr>
            <p:cNvPr name="Freeform 3" id="3"/>
            <p:cNvSpPr/>
            <p:nvPr/>
          </p:nvSpPr>
          <p:spPr>
            <a:xfrm flipH="false" flipV="false" rot="0">
              <a:off x="0" y="0"/>
              <a:ext cx="4813900" cy="564957"/>
            </a:xfrm>
            <a:custGeom>
              <a:avLst/>
              <a:gdLst/>
              <a:ahLst/>
              <a:cxnLst/>
              <a:rect r="r" b="b" t="t" l="l"/>
              <a:pathLst>
                <a:path h="564957" w="4813900">
                  <a:moveTo>
                    <a:pt x="0" y="0"/>
                  </a:moveTo>
                  <a:lnTo>
                    <a:pt x="4813900" y="0"/>
                  </a:lnTo>
                  <a:lnTo>
                    <a:pt x="4813900" y="564957"/>
                  </a:lnTo>
                  <a:lnTo>
                    <a:pt x="0" y="564957"/>
                  </a:lnTo>
                  <a:close/>
                </a:path>
              </a:pathLst>
            </a:custGeom>
            <a:gradFill rotWithShape="true">
              <a:gsLst>
                <a:gs pos="0">
                  <a:srgbClr val="65CED1">
                    <a:alpha val="100000"/>
                  </a:srgbClr>
                </a:gs>
                <a:gs pos="100000">
                  <a:srgbClr val="000000">
                    <a:alpha val="100000"/>
                  </a:srgbClr>
                </a:gs>
              </a:gsLst>
              <a:lin ang="2700000"/>
            </a:gradFill>
            <a:ln cap="sq">
              <a:noFill/>
              <a:prstDash val="solid"/>
              <a:miter/>
            </a:ln>
          </p:spPr>
        </p:sp>
        <p:sp>
          <p:nvSpPr>
            <p:cNvPr name="TextBox 4" id="4"/>
            <p:cNvSpPr txBox="true"/>
            <p:nvPr/>
          </p:nvSpPr>
          <p:spPr>
            <a:xfrm>
              <a:off x="0" y="-57150"/>
              <a:ext cx="4813900" cy="622107"/>
            </a:xfrm>
            <a:prstGeom prst="rect">
              <a:avLst/>
            </a:prstGeom>
          </p:spPr>
          <p:txBody>
            <a:bodyPr anchor="ctr" rtlCol="false" tIns="50800" lIns="50800" bIns="50800" rIns="50800"/>
            <a:lstStyle/>
            <a:p>
              <a:pPr algn="ctr" marL="0" indent="0" lvl="0">
                <a:lnSpc>
                  <a:spcPts val="3447"/>
                </a:lnSpc>
                <a:spcBef>
                  <a:spcPct val="0"/>
                </a:spcBef>
              </a:pPr>
            </a:p>
          </p:txBody>
        </p:sp>
      </p:grpSp>
      <p:grpSp>
        <p:nvGrpSpPr>
          <p:cNvPr name="Group 5" id="5"/>
          <p:cNvGrpSpPr/>
          <p:nvPr/>
        </p:nvGrpSpPr>
        <p:grpSpPr>
          <a:xfrm rot="0">
            <a:off x="11994593" y="1526498"/>
            <a:ext cx="5761662" cy="5846024"/>
            <a:chOff x="0" y="0"/>
            <a:chExt cx="1192942" cy="1210409"/>
          </a:xfrm>
        </p:grpSpPr>
        <p:sp>
          <p:nvSpPr>
            <p:cNvPr name="Freeform 6" id="6"/>
            <p:cNvSpPr/>
            <p:nvPr/>
          </p:nvSpPr>
          <p:spPr>
            <a:xfrm flipH="false" flipV="false" rot="0">
              <a:off x="0" y="0"/>
              <a:ext cx="1192942" cy="1210409"/>
            </a:xfrm>
            <a:custGeom>
              <a:avLst/>
              <a:gdLst/>
              <a:ahLst/>
              <a:cxnLst/>
              <a:rect r="r" b="b" t="t" l="l"/>
              <a:pathLst>
                <a:path h="1210409" w="1192942">
                  <a:moveTo>
                    <a:pt x="79278" y="0"/>
                  </a:moveTo>
                  <a:lnTo>
                    <a:pt x="1113664" y="0"/>
                  </a:lnTo>
                  <a:cubicBezTo>
                    <a:pt x="1134690" y="0"/>
                    <a:pt x="1154855" y="8352"/>
                    <a:pt x="1169722" y="23220"/>
                  </a:cubicBezTo>
                  <a:cubicBezTo>
                    <a:pt x="1184590" y="38088"/>
                    <a:pt x="1192942" y="58252"/>
                    <a:pt x="1192942" y="79278"/>
                  </a:cubicBezTo>
                  <a:lnTo>
                    <a:pt x="1192942" y="1131131"/>
                  </a:lnTo>
                  <a:cubicBezTo>
                    <a:pt x="1192942" y="1152157"/>
                    <a:pt x="1184590" y="1172322"/>
                    <a:pt x="1169722" y="1187189"/>
                  </a:cubicBezTo>
                  <a:cubicBezTo>
                    <a:pt x="1154855" y="1202057"/>
                    <a:pt x="1134690" y="1210409"/>
                    <a:pt x="1113664" y="1210409"/>
                  </a:cubicBezTo>
                  <a:lnTo>
                    <a:pt x="79278" y="1210409"/>
                  </a:lnTo>
                  <a:cubicBezTo>
                    <a:pt x="58252" y="1210409"/>
                    <a:pt x="38088" y="1202057"/>
                    <a:pt x="23220" y="1187189"/>
                  </a:cubicBezTo>
                  <a:cubicBezTo>
                    <a:pt x="8352" y="1172322"/>
                    <a:pt x="0" y="1152157"/>
                    <a:pt x="0" y="1131131"/>
                  </a:cubicBezTo>
                  <a:lnTo>
                    <a:pt x="0" y="79278"/>
                  </a:lnTo>
                  <a:cubicBezTo>
                    <a:pt x="0" y="58252"/>
                    <a:pt x="8352" y="38088"/>
                    <a:pt x="23220" y="23220"/>
                  </a:cubicBezTo>
                  <a:cubicBezTo>
                    <a:pt x="38088" y="8352"/>
                    <a:pt x="58252" y="0"/>
                    <a:pt x="79278" y="0"/>
                  </a:cubicBezTo>
                  <a:close/>
                </a:path>
              </a:pathLst>
            </a:custGeom>
            <a:blipFill>
              <a:blip r:embed="rId2"/>
              <a:stretch>
                <a:fillRect l="-1874" t="0" r="-1874" b="0"/>
              </a:stretch>
            </a:blipFill>
          </p:spPr>
        </p:sp>
      </p:grpSp>
      <p:sp>
        <p:nvSpPr>
          <p:cNvPr name="TextBox 7" id="7"/>
          <p:cNvSpPr txBox="true"/>
          <p:nvPr/>
        </p:nvSpPr>
        <p:spPr>
          <a:xfrm rot="0">
            <a:off x="740408" y="477270"/>
            <a:ext cx="8773902" cy="759822"/>
          </a:xfrm>
          <a:prstGeom prst="rect">
            <a:avLst/>
          </a:prstGeom>
        </p:spPr>
        <p:txBody>
          <a:bodyPr anchor="t" rtlCol="false" tIns="0" lIns="0" bIns="0" rIns="0">
            <a:spAutoFit/>
          </a:bodyPr>
          <a:lstStyle/>
          <a:p>
            <a:pPr algn="l">
              <a:lnSpc>
                <a:spcPts val="5776"/>
              </a:lnSpc>
            </a:pPr>
            <a:r>
              <a:rPr lang="en-US" sz="5112">
                <a:solidFill>
                  <a:srgbClr val="000000"/>
                </a:solidFill>
                <a:latin typeface="Archivo Black"/>
                <a:ea typeface="Archivo Black"/>
                <a:cs typeface="Archivo Black"/>
                <a:sym typeface="Archivo Black"/>
              </a:rPr>
              <a:t>Situación Problema</a:t>
            </a:r>
          </a:p>
        </p:txBody>
      </p:sp>
      <p:sp>
        <p:nvSpPr>
          <p:cNvPr name="TextBox 8" id="8"/>
          <p:cNvSpPr txBox="true"/>
          <p:nvPr/>
        </p:nvSpPr>
        <p:spPr>
          <a:xfrm rot="0">
            <a:off x="740408" y="1478873"/>
            <a:ext cx="11039654" cy="2390239"/>
          </a:xfrm>
          <a:prstGeom prst="rect">
            <a:avLst/>
          </a:prstGeom>
        </p:spPr>
        <p:txBody>
          <a:bodyPr anchor="t" rtlCol="false" tIns="0" lIns="0" bIns="0" rIns="0">
            <a:spAutoFit/>
          </a:bodyPr>
          <a:lstStyle/>
          <a:p>
            <a:pPr algn="l">
              <a:lnSpc>
                <a:spcPts val="3178"/>
              </a:lnSpc>
              <a:spcBef>
                <a:spcPct val="0"/>
              </a:spcBef>
            </a:pPr>
            <a:r>
              <a:rPr lang="en-US" sz="2270" spc="136">
                <a:solidFill>
                  <a:srgbClr val="000000"/>
                </a:solidFill>
                <a:latin typeface="HK Grotesk Medium"/>
                <a:ea typeface="HK Grotesk Medium"/>
                <a:cs typeface="HK Grotesk Medium"/>
                <a:sym typeface="HK Grotesk Medium"/>
              </a:rPr>
              <a:t>Este proyecto aborda una situación donde una empresa de servicios de Internet busca conectar colonias en una ciudad con fibra óptica, calcular la ruta óptima para la entrega de correspondencia y determinar el flujo máximo de datos. Además, permite identificar la central más cercana a una nueva contratación. La implementación optimiza estos problemas utilizando algoritmos avanzados.</a:t>
            </a:r>
          </a:p>
        </p:txBody>
      </p:sp>
      <p:sp>
        <p:nvSpPr>
          <p:cNvPr name="TextBox 9" id="9"/>
          <p:cNvSpPr txBox="true"/>
          <p:nvPr/>
        </p:nvSpPr>
        <p:spPr>
          <a:xfrm rot="0">
            <a:off x="483854" y="4123608"/>
            <a:ext cx="11296208" cy="4342121"/>
          </a:xfrm>
          <a:prstGeom prst="rect">
            <a:avLst/>
          </a:prstGeom>
        </p:spPr>
        <p:txBody>
          <a:bodyPr anchor="t" rtlCol="false" tIns="0" lIns="0" bIns="0" rIns="0">
            <a:spAutoFit/>
          </a:bodyPr>
          <a:lstStyle/>
          <a:p>
            <a:pPr algn="l" marL="490124" indent="-245062" lvl="1">
              <a:lnSpc>
                <a:spcPts val="3859"/>
              </a:lnSpc>
              <a:buAutoNum type="arabicPeriod" startAt="1"/>
            </a:pPr>
            <a:r>
              <a:rPr lang="en-US" sz="2270" spc="136">
                <a:solidFill>
                  <a:srgbClr val="000000"/>
                </a:solidFill>
                <a:latin typeface="HK Grotesk Medium"/>
                <a:ea typeface="HK Grotesk Medium"/>
                <a:cs typeface="HK Grotesk Medium"/>
                <a:sym typeface="HK Grotesk Medium"/>
              </a:rPr>
              <a:t>Diseñar una red de fibra óptica entre colonias minimizando el uso de cableado.</a:t>
            </a:r>
          </a:p>
          <a:p>
            <a:pPr algn="l" marL="490124" indent="-245062" lvl="1">
              <a:lnSpc>
                <a:spcPts val="3859"/>
              </a:lnSpc>
              <a:buAutoNum type="arabicPeriod" startAt="1"/>
            </a:pPr>
            <a:r>
              <a:rPr lang="en-US" sz="2270" spc="136">
                <a:solidFill>
                  <a:srgbClr val="000000"/>
                </a:solidFill>
                <a:latin typeface="HK Grotesk Medium"/>
                <a:ea typeface="HK Grotesk Medium"/>
                <a:cs typeface="HK Grotesk Medium"/>
                <a:sym typeface="HK Grotesk Medium"/>
              </a:rPr>
              <a:t>Determinar la ruta de mensajería más corta que visita cada colonia y regresa al origen.</a:t>
            </a:r>
          </a:p>
          <a:p>
            <a:pPr algn="l" marL="490124" indent="-245062" lvl="1">
              <a:lnSpc>
                <a:spcPts val="3859"/>
              </a:lnSpc>
              <a:buAutoNum type="arabicPeriod" startAt="1"/>
            </a:pPr>
            <a:r>
              <a:rPr lang="en-US" sz="2270" spc="136">
                <a:solidFill>
                  <a:srgbClr val="000000"/>
                </a:solidFill>
                <a:latin typeface="HK Grotesk Medium"/>
                <a:ea typeface="HK Grotesk Medium"/>
                <a:cs typeface="HK Grotesk Medium"/>
                <a:sym typeface="HK Grotesk Medium"/>
              </a:rPr>
              <a:t>Calcular la capacidad de transmisión máxima entre puntos específicos.</a:t>
            </a:r>
          </a:p>
          <a:p>
            <a:pPr algn="l" marL="490124" indent="-245062" lvl="1">
              <a:lnSpc>
                <a:spcPts val="3859"/>
              </a:lnSpc>
              <a:buAutoNum type="arabicPeriod" startAt="1"/>
            </a:pPr>
            <a:r>
              <a:rPr lang="en-US" sz="2270" spc="136">
                <a:solidFill>
                  <a:srgbClr val="000000"/>
                </a:solidFill>
                <a:latin typeface="HK Grotesk Medium"/>
                <a:ea typeface="HK Grotesk Medium"/>
                <a:cs typeface="HK Grotesk Medium"/>
                <a:sym typeface="HK Grotesk Medium"/>
              </a:rPr>
              <a:t>Identificar la central más cercana a nuevas instalaciones de servicio. La implementación integra algoritmos avanzados que optimizan cada tarea, asegurando eficiencia y escalabilidad en la infraestructura de conectividad.</a:t>
            </a:r>
          </a:p>
          <a:p>
            <a:pPr algn="l">
              <a:lnSpc>
                <a:spcPts val="385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25" y="8141930"/>
            <a:ext cx="18277775" cy="2145070"/>
            <a:chOff x="0" y="0"/>
            <a:chExt cx="4813900" cy="564957"/>
          </a:xfrm>
        </p:grpSpPr>
        <p:sp>
          <p:nvSpPr>
            <p:cNvPr name="Freeform 3" id="3"/>
            <p:cNvSpPr/>
            <p:nvPr/>
          </p:nvSpPr>
          <p:spPr>
            <a:xfrm flipH="false" flipV="false" rot="0">
              <a:off x="0" y="0"/>
              <a:ext cx="4813900" cy="564957"/>
            </a:xfrm>
            <a:custGeom>
              <a:avLst/>
              <a:gdLst/>
              <a:ahLst/>
              <a:cxnLst/>
              <a:rect r="r" b="b" t="t" l="l"/>
              <a:pathLst>
                <a:path h="564957" w="4813900">
                  <a:moveTo>
                    <a:pt x="0" y="0"/>
                  </a:moveTo>
                  <a:lnTo>
                    <a:pt x="4813900" y="0"/>
                  </a:lnTo>
                  <a:lnTo>
                    <a:pt x="4813900" y="564957"/>
                  </a:lnTo>
                  <a:lnTo>
                    <a:pt x="0" y="564957"/>
                  </a:lnTo>
                  <a:close/>
                </a:path>
              </a:pathLst>
            </a:custGeom>
            <a:gradFill rotWithShape="true">
              <a:gsLst>
                <a:gs pos="0">
                  <a:srgbClr val="65CED1">
                    <a:alpha val="100000"/>
                  </a:srgbClr>
                </a:gs>
                <a:gs pos="100000">
                  <a:srgbClr val="000000">
                    <a:alpha val="100000"/>
                  </a:srgbClr>
                </a:gs>
              </a:gsLst>
              <a:lin ang="2700000"/>
            </a:gradFill>
            <a:ln cap="sq">
              <a:noFill/>
              <a:prstDash val="solid"/>
              <a:miter/>
            </a:ln>
          </p:spPr>
        </p:sp>
        <p:sp>
          <p:nvSpPr>
            <p:cNvPr name="TextBox 4" id="4"/>
            <p:cNvSpPr txBox="true"/>
            <p:nvPr/>
          </p:nvSpPr>
          <p:spPr>
            <a:xfrm>
              <a:off x="0" y="-57150"/>
              <a:ext cx="4813900" cy="622107"/>
            </a:xfrm>
            <a:prstGeom prst="rect">
              <a:avLst/>
            </a:prstGeom>
          </p:spPr>
          <p:txBody>
            <a:bodyPr anchor="ctr" rtlCol="false" tIns="50800" lIns="50800" bIns="50800" rIns="50800"/>
            <a:lstStyle/>
            <a:p>
              <a:pPr algn="ctr" marL="0" indent="0" lvl="0">
                <a:lnSpc>
                  <a:spcPts val="3447"/>
                </a:lnSpc>
                <a:spcBef>
                  <a:spcPct val="0"/>
                </a:spcBef>
              </a:pPr>
            </a:p>
          </p:txBody>
        </p:sp>
      </p:grpSp>
      <p:grpSp>
        <p:nvGrpSpPr>
          <p:cNvPr name="Group 5" id="5"/>
          <p:cNvGrpSpPr/>
          <p:nvPr/>
        </p:nvGrpSpPr>
        <p:grpSpPr>
          <a:xfrm rot="0">
            <a:off x="11393687" y="2788297"/>
            <a:ext cx="6760779" cy="4506214"/>
            <a:chOff x="0" y="0"/>
            <a:chExt cx="1816006" cy="1210409"/>
          </a:xfrm>
        </p:grpSpPr>
        <p:sp>
          <p:nvSpPr>
            <p:cNvPr name="Freeform 6" id="6"/>
            <p:cNvSpPr/>
            <p:nvPr/>
          </p:nvSpPr>
          <p:spPr>
            <a:xfrm flipH="false" flipV="false" rot="0">
              <a:off x="0" y="0"/>
              <a:ext cx="1816006" cy="1210409"/>
            </a:xfrm>
            <a:custGeom>
              <a:avLst/>
              <a:gdLst/>
              <a:ahLst/>
              <a:cxnLst/>
              <a:rect r="r" b="b" t="t" l="l"/>
              <a:pathLst>
                <a:path h="1210409" w="1816006">
                  <a:moveTo>
                    <a:pt x="67562" y="0"/>
                  </a:moveTo>
                  <a:lnTo>
                    <a:pt x="1748443" y="0"/>
                  </a:lnTo>
                  <a:cubicBezTo>
                    <a:pt x="1785757" y="0"/>
                    <a:pt x="1816006" y="30249"/>
                    <a:pt x="1816006" y="67562"/>
                  </a:cubicBezTo>
                  <a:lnTo>
                    <a:pt x="1816006" y="1142847"/>
                  </a:lnTo>
                  <a:cubicBezTo>
                    <a:pt x="1816006" y="1180161"/>
                    <a:pt x="1785757" y="1210409"/>
                    <a:pt x="1748443" y="1210409"/>
                  </a:cubicBezTo>
                  <a:lnTo>
                    <a:pt x="67562" y="1210409"/>
                  </a:lnTo>
                  <a:cubicBezTo>
                    <a:pt x="49644" y="1210409"/>
                    <a:pt x="32459" y="1203291"/>
                    <a:pt x="19789" y="1190621"/>
                  </a:cubicBezTo>
                  <a:cubicBezTo>
                    <a:pt x="7118" y="1177951"/>
                    <a:pt x="0" y="1160766"/>
                    <a:pt x="0" y="1142847"/>
                  </a:cubicBezTo>
                  <a:lnTo>
                    <a:pt x="0" y="67562"/>
                  </a:lnTo>
                  <a:cubicBezTo>
                    <a:pt x="0" y="30249"/>
                    <a:pt x="30249" y="0"/>
                    <a:pt x="67562" y="0"/>
                  </a:cubicBezTo>
                  <a:close/>
                </a:path>
              </a:pathLst>
            </a:custGeom>
            <a:blipFill>
              <a:blip r:embed="rId2"/>
              <a:stretch>
                <a:fillRect l="-1287" t="0" r="-1287" b="0"/>
              </a:stretch>
            </a:blipFill>
          </p:spPr>
        </p:sp>
      </p:grpSp>
      <p:sp>
        <p:nvSpPr>
          <p:cNvPr name="TextBox 7" id="7"/>
          <p:cNvSpPr txBox="true"/>
          <p:nvPr/>
        </p:nvSpPr>
        <p:spPr>
          <a:xfrm rot="0">
            <a:off x="899218" y="1612655"/>
            <a:ext cx="9959023" cy="759822"/>
          </a:xfrm>
          <a:prstGeom prst="rect">
            <a:avLst/>
          </a:prstGeom>
        </p:spPr>
        <p:txBody>
          <a:bodyPr anchor="t" rtlCol="false" tIns="0" lIns="0" bIns="0" rIns="0">
            <a:spAutoFit/>
          </a:bodyPr>
          <a:lstStyle/>
          <a:p>
            <a:pPr algn="l">
              <a:lnSpc>
                <a:spcPts val="5776"/>
              </a:lnSpc>
            </a:pPr>
            <a:r>
              <a:rPr lang="en-US" sz="5112">
                <a:solidFill>
                  <a:srgbClr val="000000"/>
                </a:solidFill>
                <a:latin typeface="Archivo Black"/>
                <a:ea typeface="Archivo Black"/>
                <a:cs typeface="Archivo Black"/>
                <a:sym typeface="Archivo Black"/>
              </a:rPr>
              <a:t>Árbol de Expansión Mínima</a:t>
            </a:r>
          </a:p>
        </p:txBody>
      </p:sp>
      <p:sp>
        <p:nvSpPr>
          <p:cNvPr name="TextBox 8" id="8"/>
          <p:cNvSpPr txBox="true"/>
          <p:nvPr/>
        </p:nvSpPr>
        <p:spPr>
          <a:xfrm rot="0">
            <a:off x="899218" y="2928128"/>
            <a:ext cx="9767307" cy="4804534"/>
          </a:xfrm>
          <a:prstGeom prst="rect">
            <a:avLst/>
          </a:prstGeom>
        </p:spPr>
        <p:txBody>
          <a:bodyPr anchor="t" rtlCol="false" tIns="0" lIns="0" bIns="0" rIns="0">
            <a:spAutoFit/>
          </a:bodyPr>
          <a:lstStyle/>
          <a:p>
            <a:pPr algn="l">
              <a:lnSpc>
                <a:spcPts val="3458"/>
              </a:lnSpc>
            </a:pPr>
            <a:r>
              <a:rPr lang="en-US" sz="2470">
                <a:solidFill>
                  <a:srgbClr val="000000"/>
                </a:solidFill>
                <a:latin typeface="HK Grotesk Medium"/>
                <a:ea typeface="HK Grotesk Medium"/>
                <a:cs typeface="HK Grotesk Medium"/>
                <a:sym typeface="HK Grotesk Medium"/>
              </a:rPr>
              <a:t>Para minimizar los costos de cableado, se utiliza un algoritmo de Árbol de Expansión Mínima (Minimum Spanning Tree), que conecta las colonias utilizando el menor número de aristas posibles, asegurando que todas las colonias estén interconectadas. </a:t>
            </a:r>
          </a:p>
          <a:p>
            <a:pPr algn="l">
              <a:lnSpc>
                <a:spcPts val="3458"/>
              </a:lnSpc>
            </a:pPr>
          </a:p>
          <a:p>
            <a:pPr algn="l">
              <a:lnSpc>
                <a:spcPts val="3458"/>
              </a:lnSpc>
              <a:spcBef>
                <a:spcPct val="0"/>
              </a:spcBef>
            </a:pPr>
            <a:r>
              <a:rPr lang="en-US" sz="2470">
                <a:solidFill>
                  <a:srgbClr val="000000"/>
                </a:solidFill>
                <a:latin typeface="HK Grotesk Medium"/>
                <a:ea typeface="HK Grotesk Medium"/>
                <a:cs typeface="HK Grotesk Medium"/>
                <a:sym typeface="HK Grotesk Medium"/>
              </a:rPr>
              <a:t>El algoritmo tiene una complejidad de O(n^2) y emplea una cola de prioridad para seleccionar las conexiones de menor distancia. Este enfoque reduce significativamente el cableado necesario y, por lo tanto, los costos de instalación. La estructura generada permite que cualquier colonia tenga acceso a la red sin necesidad de conexiones redundantes.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25" y="8141930"/>
            <a:ext cx="18277775" cy="2145070"/>
            <a:chOff x="0" y="0"/>
            <a:chExt cx="4813900" cy="564957"/>
          </a:xfrm>
        </p:grpSpPr>
        <p:sp>
          <p:nvSpPr>
            <p:cNvPr name="Freeform 3" id="3"/>
            <p:cNvSpPr/>
            <p:nvPr/>
          </p:nvSpPr>
          <p:spPr>
            <a:xfrm flipH="false" flipV="false" rot="0">
              <a:off x="0" y="0"/>
              <a:ext cx="4813900" cy="564957"/>
            </a:xfrm>
            <a:custGeom>
              <a:avLst/>
              <a:gdLst/>
              <a:ahLst/>
              <a:cxnLst/>
              <a:rect r="r" b="b" t="t" l="l"/>
              <a:pathLst>
                <a:path h="564957" w="4813900">
                  <a:moveTo>
                    <a:pt x="0" y="0"/>
                  </a:moveTo>
                  <a:lnTo>
                    <a:pt x="4813900" y="0"/>
                  </a:lnTo>
                  <a:lnTo>
                    <a:pt x="4813900" y="564957"/>
                  </a:lnTo>
                  <a:lnTo>
                    <a:pt x="0" y="564957"/>
                  </a:lnTo>
                  <a:close/>
                </a:path>
              </a:pathLst>
            </a:custGeom>
            <a:gradFill rotWithShape="true">
              <a:gsLst>
                <a:gs pos="0">
                  <a:srgbClr val="65CED1">
                    <a:alpha val="100000"/>
                  </a:srgbClr>
                </a:gs>
                <a:gs pos="100000">
                  <a:srgbClr val="000000">
                    <a:alpha val="100000"/>
                  </a:srgbClr>
                </a:gs>
              </a:gsLst>
              <a:lin ang="2700000"/>
            </a:gradFill>
            <a:ln cap="sq">
              <a:noFill/>
              <a:prstDash val="solid"/>
              <a:miter/>
            </a:ln>
          </p:spPr>
        </p:sp>
        <p:sp>
          <p:nvSpPr>
            <p:cNvPr name="TextBox 4" id="4"/>
            <p:cNvSpPr txBox="true"/>
            <p:nvPr/>
          </p:nvSpPr>
          <p:spPr>
            <a:xfrm>
              <a:off x="0" y="-57150"/>
              <a:ext cx="4813900" cy="622107"/>
            </a:xfrm>
            <a:prstGeom prst="rect">
              <a:avLst/>
            </a:prstGeom>
          </p:spPr>
          <p:txBody>
            <a:bodyPr anchor="ctr" rtlCol="false" tIns="50800" lIns="50800" bIns="50800" rIns="50800"/>
            <a:lstStyle/>
            <a:p>
              <a:pPr algn="ctr" marL="0" indent="0" lvl="0">
                <a:lnSpc>
                  <a:spcPts val="3447"/>
                </a:lnSpc>
                <a:spcBef>
                  <a:spcPct val="0"/>
                </a:spcBef>
              </a:pPr>
            </a:p>
          </p:txBody>
        </p:sp>
      </p:grpSp>
      <p:grpSp>
        <p:nvGrpSpPr>
          <p:cNvPr name="Group 5" id="5"/>
          <p:cNvGrpSpPr/>
          <p:nvPr/>
        </p:nvGrpSpPr>
        <p:grpSpPr>
          <a:xfrm rot="0">
            <a:off x="326995" y="329115"/>
            <a:ext cx="6181113" cy="7812815"/>
            <a:chOff x="0" y="0"/>
            <a:chExt cx="957616" cy="1210409"/>
          </a:xfrm>
        </p:grpSpPr>
        <p:sp>
          <p:nvSpPr>
            <p:cNvPr name="Freeform 6" id="6"/>
            <p:cNvSpPr/>
            <p:nvPr/>
          </p:nvSpPr>
          <p:spPr>
            <a:xfrm flipH="false" flipV="false" rot="0">
              <a:off x="0" y="0"/>
              <a:ext cx="957616" cy="1210409"/>
            </a:xfrm>
            <a:custGeom>
              <a:avLst/>
              <a:gdLst/>
              <a:ahLst/>
              <a:cxnLst/>
              <a:rect r="r" b="b" t="t" l="l"/>
              <a:pathLst>
                <a:path h="1210409" w="957616">
                  <a:moveTo>
                    <a:pt x="73898" y="0"/>
                  </a:moveTo>
                  <a:lnTo>
                    <a:pt x="883718" y="0"/>
                  </a:lnTo>
                  <a:cubicBezTo>
                    <a:pt x="903317" y="0"/>
                    <a:pt x="922113" y="7786"/>
                    <a:pt x="935972" y="21644"/>
                  </a:cubicBezTo>
                  <a:cubicBezTo>
                    <a:pt x="949830" y="35503"/>
                    <a:pt x="957616" y="54299"/>
                    <a:pt x="957616" y="73898"/>
                  </a:cubicBezTo>
                  <a:lnTo>
                    <a:pt x="957616" y="1136511"/>
                  </a:lnTo>
                  <a:cubicBezTo>
                    <a:pt x="957616" y="1156110"/>
                    <a:pt x="949830" y="1174907"/>
                    <a:pt x="935972" y="1188765"/>
                  </a:cubicBezTo>
                  <a:cubicBezTo>
                    <a:pt x="922113" y="1202624"/>
                    <a:pt x="903317" y="1210409"/>
                    <a:pt x="883718" y="1210409"/>
                  </a:cubicBezTo>
                  <a:lnTo>
                    <a:pt x="73898" y="1210409"/>
                  </a:lnTo>
                  <a:cubicBezTo>
                    <a:pt x="54299" y="1210409"/>
                    <a:pt x="35503" y="1202624"/>
                    <a:pt x="21644" y="1188765"/>
                  </a:cubicBezTo>
                  <a:cubicBezTo>
                    <a:pt x="7786" y="1174907"/>
                    <a:pt x="0" y="1156110"/>
                    <a:pt x="0" y="1136511"/>
                  </a:cubicBezTo>
                  <a:lnTo>
                    <a:pt x="0" y="73898"/>
                  </a:lnTo>
                  <a:cubicBezTo>
                    <a:pt x="0" y="54299"/>
                    <a:pt x="7786" y="35503"/>
                    <a:pt x="21644" y="21644"/>
                  </a:cubicBezTo>
                  <a:cubicBezTo>
                    <a:pt x="35503" y="7786"/>
                    <a:pt x="54299" y="0"/>
                    <a:pt x="73898" y="0"/>
                  </a:cubicBezTo>
                  <a:close/>
                </a:path>
              </a:pathLst>
            </a:custGeom>
            <a:blipFill>
              <a:blip r:embed="rId2"/>
              <a:stretch>
                <a:fillRect l="-45937" t="0" r="-45937" b="0"/>
              </a:stretch>
            </a:blipFill>
          </p:spPr>
        </p:sp>
      </p:grpSp>
      <p:sp>
        <p:nvSpPr>
          <p:cNvPr name="TextBox 7" id="7"/>
          <p:cNvSpPr txBox="true"/>
          <p:nvPr/>
        </p:nvSpPr>
        <p:spPr>
          <a:xfrm rot="0">
            <a:off x="7187990" y="928289"/>
            <a:ext cx="9959023" cy="759822"/>
          </a:xfrm>
          <a:prstGeom prst="rect">
            <a:avLst/>
          </a:prstGeom>
        </p:spPr>
        <p:txBody>
          <a:bodyPr anchor="t" rtlCol="false" tIns="0" lIns="0" bIns="0" rIns="0">
            <a:spAutoFit/>
          </a:bodyPr>
          <a:lstStyle/>
          <a:p>
            <a:pPr algn="l">
              <a:lnSpc>
                <a:spcPts val="5776"/>
              </a:lnSpc>
            </a:pPr>
            <a:r>
              <a:rPr lang="en-US" sz="5112">
                <a:solidFill>
                  <a:srgbClr val="000000"/>
                </a:solidFill>
                <a:latin typeface="Archivo Black"/>
                <a:ea typeface="Archivo Black"/>
                <a:cs typeface="Archivo Black"/>
                <a:sym typeface="Archivo Black"/>
              </a:rPr>
              <a:t>Problema del Viajante (TSP)</a:t>
            </a:r>
          </a:p>
        </p:txBody>
      </p:sp>
      <p:sp>
        <p:nvSpPr>
          <p:cNvPr name="TextBox 8" id="8"/>
          <p:cNvSpPr txBox="true"/>
          <p:nvPr/>
        </p:nvSpPr>
        <p:spPr>
          <a:xfrm rot="0">
            <a:off x="7187990" y="2562989"/>
            <a:ext cx="10217987" cy="3928234"/>
          </a:xfrm>
          <a:prstGeom prst="rect">
            <a:avLst/>
          </a:prstGeom>
        </p:spPr>
        <p:txBody>
          <a:bodyPr anchor="t" rtlCol="false" tIns="0" lIns="0" bIns="0" rIns="0">
            <a:spAutoFit/>
          </a:bodyPr>
          <a:lstStyle/>
          <a:p>
            <a:pPr algn="l">
              <a:lnSpc>
                <a:spcPts val="3458"/>
              </a:lnSpc>
            </a:pPr>
            <a:r>
              <a:rPr lang="en-US" sz="2470">
                <a:solidFill>
                  <a:srgbClr val="000000"/>
                </a:solidFill>
                <a:latin typeface="HK Grotesk Medium"/>
                <a:ea typeface="HK Grotesk Medium"/>
                <a:cs typeface="HK Grotesk Medium"/>
                <a:sym typeface="HK Grotesk Medium"/>
              </a:rPr>
              <a:t> Para el personal que debe realizar entregas en cada colonia, se implementa una solución al Problema del Viajante (TSP), un clásico en la optimización de rutas. </a:t>
            </a:r>
          </a:p>
          <a:p>
            <a:pPr algn="l">
              <a:lnSpc>
                <a:spcPts val="3458"/>
              </a:lnSpc>
              <a:spcBef>
                <a:spcPct val="0"/>
              </a:spcBef>
            </a:pPr>
            <a:r>
              <a:rPr lang="en-US" sz="2470">
                <a:solidFill>
                  <a:srgbClr val="000000"/>
                </a:solidFill>
                <a:latin typeface="HK Grotesk Medium"/>
                <a:ea typeface="HK Grotesk Medium"/>
                <a:cs typeface="HK Grotesk Medium"/>
                <a:sym typeface="HK Grotesk Medium"/>
              </a:rPr>
              <a:t>Este algoritmo, con una complejidad de O(n!), busca la ruta más corta que visite todas las colonias exactamente una vez y regrese al punto de origen. La implementación genera todas las permutaciones posibles para determinar la mejor ruta. Este resultado garantiza un ahorro de tiempo y recursos al minimizar la distancia recorrida, lo cual es clave en una ciudad en expansión.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3248715" cy="10287000"/>
            <a:chOff x="0" y="0"/>
            <a:chExt cx="855629" cy="2709333"/>
          </a:xfrm>
        </p:grpSpPr>
        <p:sp>
          <p:nvSpPr>
            <p:cNvPr name="Freeform 3" id="3"/>
            <p:cNvSpPr/>
            <p:nvPr/>
          </p:nvSpPr>
          <p:spPr>
            <a:xfrm flipH="false" flipV="false" rot="0">
              <a:off x="0" y="0"/>
              <a:ext cx="855629" cy="2709333"/>
            </a:xfrm>
            <a:custGeom>
              <a:avLst/>
              <a:gdLst/>
              <a:ahLst/>
              <a:cxnLst/>
              <a:rect r="r" b="b" t="t" l="l"/>
              <a:pathLst>
                <a:path h="2709333" w="855629">
                  <a:moveTo>
                    <a:pt x="0" y="0"/>
                  </a:moveTo>
                  <a:lnTo>
                    <a:pt x="855629" y="0"/>
                  </a:lnTo>
                  <a:lnTo>
                    <a:pt x="855629" y="2709333"/>
                  </a:lnTo>
                  <a:lnTo>
                    <a:pt x="0" y="2709333"/>
                  </a:lnTo>
                  <a:close/>
                </a:path>
              </a:pathLst>
            </a:custGeom>
            <a:gradFill rotWithShape="true">
              <a:gsLst>
                <a:gs pos="0">
                  <a:srgbClr val="65CED1">
                    <a:alpha val="100000"/>
                  </a:srgbClr>
                </a:gs>
                <a:gs pos="100000">
                  <a:srgbClr val="000000">
                    <a:alpha val="100000"/>
                  </a:srgbClr>
                </a:gs>
              </a:gsLst>
              <a:lin ang="2700000"/>
            </a:gradFill>
            <a:ln cap="sq">
              <a:noFill/>
              <a:prstDash val="solid"/>
              <a:miter/>
            </a:ln>
          </p:spPr>
        </p:sp>
        <p:sp>
          <p:nvSpPr>
            <p:cNvPr name="TextBox 4" id="4"/>
            <p:cNvSpPr txBox="true"/>
            <p:nvPr/>
          </p:nvSpPr>
          <p:spPr>
            <a:xfrm>
              <a:off x="0" y="-57150"/>
              <a:ext cx="855629" cy="2766483"/>
            </a:xfrm>
            <a:prstGeom prst="rect">
              <a:avLst/>
            </a:prstGeom>
          </p:spPr>
          <p:txBody>
            <a:bodyPr anchor="ctr" rtlCol="false" tIns="50800" lIns="50800" bIns="50800" rIns="50800"/>
            <a:lstStyle/>
            <a:p>
              <a:pPr algn="ctr" marL="0" indent="0" lvl="0">
                <a:lnSpc>
                  <a:spcPts val="3447"/>
                </a:lnSpc>
                <a:spcBef>
                  <a:spcPct val="0"/>
                </a:spcBef>
              </a:pPr>
            </a:p>
          </p:txBody>
        </p:sp>
      </p:grpSp>
      <p:sp>
        <p:nvSpPr>
          <p:cNvPr name="Freeform 5" id="5"/>
          <p:cNvSpPr/>
          <p:nvPr/>
        </p:nvSpPr>
        <p:spPr>
          <a:xfrm flipH="false" flipV="false" rot="0">
            <a:off x="-110615" y="2540997"/>
            <a:ext cx="7529423" cy="4800376"/>
          </a:xfrm>
          <a:custGeom>
            <a:avLst/>
            <a:gdLst/>
            <a:ahLst/>
            <a:cxnLst/>
            <a:rect r="r" b="b" t="t" l="l"/>
            <a:pathLst>
              <a:path h="4800376" w="7529423">
                <a:moveTo>
                  <a:pt x="0" y="0"/>
                </a:moveTo>
                <a:lnTo>
                  <a:pt x="7529423" y="0"/>
                </a:lnTo>
                <a:lnTo>
                  <a:pt x="7529423" y="4800376"/>
                </a:lnTo>
                <a:lnTo>
                  <a:pt x="0" y="4800376"/>
                </a:lnTo>
                <a:lnTo>
                  <a:pt x="0" y="0"/>
                </a:lnTo>
                <a:close/>
              </a:path>
            </a:pathLst>
          </a:custGeom>
          <a:blipFill>
            <a:blip r:embed="rId2"/>
            <a:stretch>
              <a:fillRect l="-300" t="0" r="-300" b="0"/>
            </a:stretch>
          </a:blipFill>
        </p:spPr>
      </p:sp>
      <p:sp>
        <p:nvSpPr>
          <p:cNvPr name="TextBox 6" id="6"/>
          <p:cNvSpPr txBox="true"/>
          <p:nvPr/>
        </p:nvSpPr>
        <p:spPr>
          <a:xfrm rot="0">
            <a:off x="5752491" y="847448"/>
            <a:ext cx="9864642" cy="1493247"/>
          </a:xfrm>
          <a:prstGeom prst="rect">
            <a:avLst/>
          </a:prstGeom>
        </p:spPr>
        <p:txBody>
          <a:bodyPr anchor="t" rtlCol="false" tIns="0" lIns="0" bIns="0" rIns="0">
            <a:spAutoFit/>
          </a:bodyPr>
          <a:lstStyle/>
          <a:p>
            <a:pPr algn="l">
              <a:lnSpc>
                <a:spcPts val="5776"/>
              </a:lnSpc>
            </a:pPr>
            <a:r>
              <a:rPr lang="en-US" sz="5112">
                <a:solidFill>
                  <a:srgbClr val="000000"/>
                </a:solidFill>
                <a:latin typeface="Archivo Black"/>
                <a:ea typeface="Archivo Black"/>
                <a:cs typeface="Archivo Black"/>
                <a:sym typeface="Archivo Black"/>
              </a:rPr>
              <a:t>Algoritmo de Flujo Máximo (Edmonds-Karp)</a:t>
            </a:r>
          </a:p>
        </p:txBody>
      </p:sp>
      <p:sp>
        <p:nvSpPr>
          <p:cNvPr name="TextBox 7" id="7"/>
          <p:cNvSpPr txBox="true"/>
          <p:nvPr/>
        </p:nvSpPr>
        <p:spPr>
          <a:xfrm rot="0">
            <a:off x="7752645" y="2927844"/>
            <a:ext cx="9615136" cy="3998108"/>
          </a:xfrm>
          <a:prstGeom prst="rect">
            <a:avLst/>
          </a:prstGeom>
        </p:spPr>
        <p:txBody>
          <a:bodyPr anchor="t" rtlCol="false" tIns="0" lIns="0" bIns="0" rIns="0">
            <a:spAutoFit/>
          </a:bodyPr>
          <a:lstStyle/>
          <a:p>
            <a:pPr algn="l">
              <a:lnSpc>
                <a:spcPts val="3169"/>
              </a:lnSpc>
            </a:pPr>
            <a:r>
              <a:rPr lang="en-US" sz="2438" spc="-12">
                <a:solidFill>
                  <a:srgbClr val="343434"/>
                </a:solidFill>
                <a:latin typeface="HK Grotesk Medium"/>
                <a:ea typeface="HK Grotesk Medium"/>
                <a:cs typeface="HK Grotesk Medium"/>
                <a:sym typeface="HK Grotesk Medium"/>
              </a:rPr>
              <a:t> Para calcular la capacidad máxima de transmisión de datos entre dos puntos, se implementa el algoritmo de Edmonds-Karp, una variación del algoritmo de Ford-Fulkerson que utiliza BFS para buscar rutas. </a:t>
            </a:r>
          </a:p>
          <a:p>
            <a:pPr algn="l">
              <a:lnSpc>
                <a:spcPts val="3169"/>
              </a:lnSpc>
            </a:pPr>
          </a:p>
          <a:p>
            <a:pPr algn="l" marL="0" indent="0" lvl="0">
              <a:lnSpc>
                <a:spcPts val="3169"/>
              </a:lnSpc>
              <a:spcBef>
                <a:spcPct val="0"/>
              </a:spcBef>
            </a:pPr>
            <a:r>
              <a:rPr lang="en-US" sz="2438" spc="-12">
                <a:solidFill>
                  <a:srgbClr val="343434"/>
                </a:solidFill>
                <a:latin typeface="HK Grotesk Medium"/>
                <a:ea typeface="HK Grotesk Medium"/>
                <a:cs typeface="HK Grotesk Medium"/>
                <a:sym typeface="HK Grotesk Medium"/>
              </a:rPr>
              <a:t>Con una complejidad de O(VE^2), donde V es el número de nodos y E el número de aristas, este algoritmo permite determinar el flujo máximo entre un nodo de inicio y uno final en la red. Este resultado es crucial para asegurar que la infraestructura pueda soportar la cantidad necesaria de tráfico de datos sin interrupciones, optimizando así la eficiencia de la red.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388303" y="0"/>
            <a:ext cx="3899697" cy="10287000"/>
            <a:chOff x="0" y="0"/>
            <a:chExt cx="1027081" cy="2709333"/>
          </a:xfrm>
        </p:grpSpPr>
        <p:sp>
          <p:nvSpPr>
            <p:cNvPr name="Freeform 3" id="3"/>
            <p:cNvSpPr/>
            <p:nvPr/>
          </p:nvSpPr>
          <p:spPr>
            <a:xfrm flipH="false" flipV="false" rot="0">
              <a:off x="0" y="0"/>
              <a:ext cx="1027081" cy="2709333"/>
            </a:xfrm>
            <a:custGeom>
              <a:avLst/>
              <a:gdLst/>
              <a:ahLst/>
              <a:cxnLst/>
              <a:rect r="r" b="b" t="t" l="l"/>
              <a:pathLst>
                <a:path h="2709333" w="1027081">
                  <a:moveTo>
                    <a:pt x="0" y="0"/>
                  </a:moveTo>
                  <a:lnTo>
                    <a:pt x="1027081" y="0"/>
                  </a:lnTo>
                  <a:lnTo>
                    <a:pt x="1027081" y="2709333"/>
                  </a:lnTo>
                  <a:lnTo>
                    <a:pt x="0" y="2709333"/>
                  </a:lnTo>
                  <a:close/>
                </a:path>
              </a:pathLst>
            </a:custGeom>
            <a:gradFill rotWithShape="true">
              <a:gsLst>
                <a:gs pos="0">
                  <a:srgbClr val="65CED1">
                    <a:alpha val="100000"/>
                  </a:srgbClr>
                </a:gs>
                <a:gs pos="100000">
                  <a:srgbClr val="000000">
                    <a:alpha val="100000"/>
                  </a:srgbClr>
                </a:gs>
              </a:gsLst>
              <a:lin ang="2700000"/>
            </a:gradFill>
            <a:ln cap="sq">
              <a:noFill/>
              <a:prstDash val="solid"/>
              <a:miter/>
            </a:ln>
          </p:spPr>
        </p:sp>
        <p:sp>
          <p:nvSpPr>
            <p:cNvPr name="TextBox 4" id="4"/>
            <p:cNvSpPr txBox="true"/>
            <p:nvPr/>
          </p:nvSpPr>
          <p:spPr>
            <a:xfrm>
              <a:off x="0" y="-57150"/>
              <a:ext cx="1027081" cy="2766483"/>
            </a:xfrm>
            <a:prstGeom prst="rect">
              <a:avLst/>
            </a:prstGeom>
          </p:spPr>
          <p:txBody>
            <a:bodyPr anchor="ctr" rtlCol="false" tIns="50800" lIns="50800" bIns="50800" rIns="50800"/>
            <a:lstStyle/>
            <a:p>
              <a:pPr algn="ctr" marL="0" indent="0" lvl="0">
                <a:lnSpc>
                  <a:spcPts val="3447"/>
                </a:lnSpc>
                <a:spcBef>
                  <a:spcPct val="0"/>
                </a:spcBef>
              </a:pPr>
            </a:p>
          </p:txBody>
        </p:sp>
      </p:grpSp>
      <p:sp>
        <p:nvSpPr>
          <p:cNvPr name="Freeform 5" id="5"/>
          <p:cNvSpPr/>
          <p:nvPr/>
        </p:nvSpPr>
        <p:spPr>
          <a:xfrm flipH="false" flipV="false" rot="0">
            <a:off x="10893342" y="3259817"/>
            <a:ext cx="6912599" cy="3767366"/>
          </a:xfrm>
          <a:custGeom>
            <a:avLst/>
            <a:gdLst/>
            <a:ahLst/>
            <a:cxnLst/>
            <a:rect r="r" b="b" t="t" l="l"/>
            <a:pathLst>
              <a:path h="3767366" w="6912599">
                <a:moveTo>
                  <a:pt x="0" y="0"/>
                </a:moveTo>
                <a:lnTo>
                  <a:pt x="6912598" y="0"/>
                </a:lnTo>
                <a:lnTo>
                  <a:pt x="6912598" y="3767366"/>
                </a:lnTo>
                <a:lnTo>
                  <a:pt x="0" y="3767366"/>
                </a:lnTo>
                <a:lnTo>
                  <a:pt x="0" y="0"/>
                </a:lnTo>
                <a:close/>
              </a:path>
            </a:pathLst>
          </a:custGeom>
          <a:blipFill>
            <a:blip r:embed="rId2"/>
            <a:stretch>
              <a:fillRect l="0" t="0" r="0" b="0"/>
            </a:stretch>
          </a:blipFill>
        </p:spPr>
      </p:sp>
      <p:sp>
        <p:nvSpPr>
          <p:cNvPr name="TextBox 6" id="6"/>
          <p:cNvSpPr txBox="true"/>
          <p:nvPr/>
        </p:nvSpPr>
        <p:spPr>
          <a:xfrm rot="0">
            <a:off x="1028700" y="1875585"/>
            <a:ext cx="9864642" cy="1493247"/>
          </a:xfrm>
          <a:prstGeom prst="rect">
            <a:avLst/>
          </a:prstGeom>
        </p:spPr>
        <p:txBody>
          <a:bodyPr anchor="t" rtlCol="false" tIns="0" lIns="0" bIns="0" rIns="0">
            <a:spAutoFit/>
          </a:bodyPr>
          <a:lstStyle/>
          <a:p>
            <a:pPr algn="l">
              <a:lnSpc>
                <a:spcPts val="5776"/>
              </a:lnSpc>
            </a:pPr>
            <a:r>
              <a:rPr lang="en-US" sz="5112">
                <a:solidFill>
                  <a:srgbClr val="000000"/>
                </a:solidFill>
                <a:latin typeface="Archivo Black"/>
                <a:ea typeface="Archivo Black"/>
                <a:cs typeface="Archivo Black"/>
                <a:sym typeface="Archivo Black"/>
              </a:rPr>
              <a:t>Distancia Mínima entre Centrales</a:t>
            </a:r>
          </a:p>
        </p:txBody>
      </p:sp>
      <p:sp>
        <p:nvSpPr>
          <p:cNvPr name="TextBox 7" id="7"/>
          <p:cNvSpPr txBox="true"/>
          <p:nvPr/>
        </p:nvSpPr>
        <p:spPr>
          <a:xfrm rot="0">
            <a:off x="1028700" y="4094584"/>
            <a:ext cx="9258674" cy="3998108"/>
          </a:xfrm>
          <a:prstGeom prst="rect">
            <a:avLst/>
          </a:prstGeom>
        </p:spPr>
        <p:txBody>
          <a:bodyPr anchor="t" rtlCol="false" tIns="0" lIns="0" bIns="0" rIns="0">
            <a:spAutoFit/>
          </a:bodyPr>
          <a:lstStyle/>
          <a:p>
            <a:pPr algn="l">
              <a:lnSpc>
                <a:spcPts val="3169"/>
              </a:lnSpc>
            </a:pPr>
            <a:r>
              <a:rPr lang="en-US" sz="2438" spc="-12">
                <a:solidFill>
                  <a:srgbClr val="343434"/>
                </a:solidFill>
                <a:latin typeface="HK Grotesk Medium"/>
                <a:ea typeface="HK Grotesk Medium"/>
                <a:cs typeface="HK Grotesk Medium"/>
                <a:sym typeface="HK Grotesk Medium"/>
              </a:rPr>
              <a:t>Cuando se realiza una nueva contratación, el sistema identifica la central más cercana mediante el cálculo de la distancia euclidiana entre las ubicaciones. Se comparan las coordenadas de cada central con la ubicación de la nueva instalación usando el teorema de Pitágoras, en un algoritmo de complejidad O(n). </a:t>
            </a:r>
          </a:p>
          <a:p>
            <a:pPr algn="l">
              <a:lnSpc>
                <a:spcPts val="3169"/>
              </a:lnSpc>
            </a:pPr>
          </a:p>
          <a:p>
            <a:pPr algn="l" marL="0" indent="0" lvl="0">
              <a:lnSpc>
                <a:spcPts val="3169"/>
              </a:lnSpc>
              <a:spcBef>
                <a:spcPct val="0"/>
              </a:spcBef>
            </a:pPr>
            <a:r>
              <a:rPr lang="en-US" sz="2438" spc="-12">
                <a:solidFill>
                  <a:srgbClr val="343434"/>
                </a:solidFill>
                <a:latin typeface="HK Grotesk Medium"/>
                <a:ea typeface="HK Grotesk Medium"/>
                <a:cs typeface="HK Grotesk Medium"/>
                <a:sym typeface="HK Grotesk Medium"/>
              </a:rPr>
              <a:t>Esto asegura que la nueva contratación se conecte a la central más accesible, minimizando la interferencia y garantizando un servicio óptimo para los nuevos usuarios, mejorando así la escalabilidad de la red en áreas con alta demanda de nuevos usuarios.</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gradFill rotWithShape="true">
              <a:gsLst>
                <a:gs pos="0">
                  <a:srgbClr val="65CED1">
                    <a:alpha val="100000"/>
                  </a:srgbClr>
                </a:gs>
                <a:gs pos="100000">
                  <a:srgbClr val="000000">
                    <a:alpha val="100000"/>
                  </a:srgbClr>
                </a:gs>
              </a:gsLst>
              <a:lin ang="2700000"/>
            </a:gradFill>
            <a:ln cap="sq">
              <a:noFill/>
              <a:prstDash val="solid"/>
              <a:miter/>
            </a:ln>
          </p:spPr>
        </p:sp>
        <p:sp>
          <p:nvSpPr>
            <p:cNvPr name="TextBox 4" id="4"/>
            <p:cNvSpPr txBox="true"/>
            <p:nvPr/>
          </p:nvSpPr>
          <p:spPr>
            <a:xfrm>
              <a:off x="0" y="-57150"/>
              <a:ext cx="4816593" cy="2766483"/>
            </a:xfrm>
            <a:prstGeom prst="rect">
              <a:avLst/>
            </a:prstGeom>
          </p:spPr>
          <p:txBody>
            <a:bodyPr anchor="ctr" rtlCol="false" tIns="50800" lIns="50800" bIns="50800" rIns="50800"/>
            <a:lstStyle/>
            <a:p>
              <a:pPr algn="ctr" marL="0" indent="0" lvl="0">
                <a:lnSpc>
                  <a:spcPts val="3447"/>
                </a:lnSpc>
                <a:spcBef>
                  <a:spcPct val="0"/>
                </a:spcBef>
              </a:pPr>
            </a:p>
          </p:txBody>
        </p:sp>
      </p:grpSp>
      <p:sp>
        <p:nvSpPr>
          <p:cNvPr name="TextBox 5" id="5"/>
          <p:cNvSpPr txBox="true"/>
          <p:nvPr/>
        </p:nvSpPr>
        <p:spPr>
          <a:xfrm rot="0">
            <a:off x="3488114" y="3130159"/>
            <a:ext cx="11311771" cy="3998108"/>
          </a:xfrm>
          <a:prstGeom prst="rect">
            <a:avLst/>
          </a:prstGeom>
        </p:spPr>
        <p:txBody>
          <a:bodyPr anchor="t" rtlCol="false" tIns="0" lIns="0" bIns="0" rIns="0">
            <a:spAutoFit/>
          </a:bodyPr>
          <a:lstStyle/>
          <a:p>
            <a:pPr algn="ctr">
              <a:lnSpc>
                <a:spcPts val="3169"/>
              </a:lnSpc>
            </a:pPr>
            <a:r>
              <a:rPr lang="en-US" sz="2438" spc="-12">
                <a:solidFill>
                  <a:srgbClr val="FFFFFF"/>
                </a:solidFill>
                <a:latin typeface="HK Grotesk Medium"/>
                <a:ea typeface="HK Grotesk Medium"/>
                <a:cs typeface="HK Grotesk Medium"/>
                <a:sym typeface="HK Grotesk Medium"/>
              </a:rPr>
              <a:t>La implementación de estos algoritmos ha permitido una solución eficiente y escalable a los problemas de conectividad y optimización en la red de la ciudad. El Árbol de Expansión Mínima reduce los costos de cableado, el TSP optimiza la ruta de mensajería, Edmonds-Karp maximiza el flujo de datos, y el cálculo de distancia asegura que las nuevas instalaciones estén bien conectadas. </a:t>
            </a:r>
          </a:p>
          <a:p>
            <a:pPr algn="ctr">
              <a:lnSpc>
                <a:spcPts val="3169"/>
              </a:lnSpc>
            </a:pPr>
          </a:p>
          <a:p>
            <a:pPr algn="ctr" marL="0" indent="0" lvl="0">
              <a:lnSpc>
                <a:spcPts val="3169"/>
              </a:lnSpc>
              <a:spcBef>
                <a:spcPct val="0"/>
              </a:spcBef>
            </a:pPr>
            <a:r>
              <a:rPr lang="en-US" sz="2438" spc="-12">
                <a:solidFill>
                  <a:srgbClr val="FFFFFF"/>
                </a:solidFill>
                <a:latin typeface="HK Grotesk Medium"/>
                <a:ea typeface="HK Grotesk Medium"/>
                <a:cs typeface="HK Grotesk Medium"/>
                <a:sym typeface="HK Grotesk Medium"/>
              </a:rPr>
              <a:t>En conjunto, estos avances no solo mejoran la eficiencia computacional, sino que también promueven una conectividad más estable y adaptable en el largo plazo. Este proyecto destaca el papel de los algoritmos en mejorar tanto el rendimiento como la funcionalidad de redes complejas.</a:t>
            </a:r>
          </a:p>
        </p:txBody>
      </p:sp>
      <p:sp>
        <p:nvSpPr>
          <p:cNvPr name="TextBox 6" id="6"/>
          <p:cNvSpPr txBox="true"/>
          <p:nvPr/>
        </p:nvSpPr>
        <p:spPr>
          <a:xfrm rot="0">
            <a:off x="4211679" y="1725358"/>
            <a:ext cx="9864642" cy="759822"/>
          </a:xfrm>
          <a:prstGeom prst="rect">
            <a:avLst/>
          </a:prstGeom>
        </p:spPr>
        <p:txBody>
          <a:bodyPr anchor="t" rtlCol="false" tIns="0" lIns="0" bIns="0" rIns="0">
            <a:spAutoFit/>
          </a:bodyPr>
          <a:lstStyle/>
          <a:p>
            <a:pPr algn="l">
              <a:lnSpc>
                <a:spcPts val="5776"/>
              </a:lnSpc>
            </a:pPr>
            <a:r>
              <a:rPr lang="en-US" sz="5112">
                <a:solidFill>
                  <a:srgbClr val="FFFFFF"/>
                </a:solidFill>
                <a:latin typeface="Archivo Black"/>
                <a:ea typeface="Archivo Black"/>
                <a:cs typeface="Archivo Black"/>
                <a:sym typeface="Archivo Black"/>
              </a:rPr>
              <a:t>Resultados y Conclusiones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DAGWIw7uQy8</dc:identifier>
  <dcterms:modified xsi:type="dcterms:W3CDTF">2011-08-01T06:04:30Z</dcterms:modified>
  <cp:revision>1</cp:revision>
  <dc:title>Equipo_06_presentacion</dc:title>
</cp:coreProperties>
</file>