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7" r:id="rId3"/>
    <p:sldId id="265" r:id="rId4"/>
    <p:sldId id="266" r:id="rId5"/>
    <p:sldId id="267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3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334165-5541-481B-BD0F-38C06466B754}" type="datetimeFigureOut">
              <a:rPr lang="fr-FR" smtClean="0"/>
              <a:t>10/05/2020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BDCF1-43D8-4A77-B1CE-E21FFEADFE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2212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BDCF1-43D8-4A77-B1CE-E21FFEADFEF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918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10/05/2020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10/05/2020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10/05/2020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10/05/2020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331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10/05/2020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589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10/05/2020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6591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10/05/2020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464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10/05/2020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872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10/05/2020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7765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10/05/2020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1711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10/05/2020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302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10/05/2020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10/05/2020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2237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10/05/2020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4235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10/05/2020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029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10/05/2020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10/05/2020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10/05/2020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10/05/2020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10/05/2020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10/05/2020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10/05/2020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10/05/2020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10/05/2020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63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hyperlink" Target="https://www.chartjs.org/" TargetMode="External"/><Relationship Id="rId4" Type="http://schemas.openxmlformats.org/officeDocument/2006/relationships/image" Target="../media/image6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18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2.png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png"/><Relationship Id="rId11" Type="http://schemas.openxmlformats.org/officeDocument/2006/relationships/hyperlink" Target="http://fooplot.com/" TargetMode="External"/><Relationship Id="rId5" Type="http://schemas.openxmlformats.org/officeDocument/2006/relationships/image" Target="../media/image6.png"/><Relationship Id="rId10" Type="http://schemas.openxmlformats.org/officeDocument/2006/relationships/image" Target="../media/image22.png"/><Relationship Id="rId4" Type="http://schemas.openxmlformats.org/officeDocument/2006/relationships/image" Target="../media/image19.jpe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21229" y="260648"/>
            <a:ext cx="83015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spc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Architecture Client - Serveur</a:t>
            </a:r>
            <a:endParaRPr lang="fr-FR" sz="5400" b="1" spc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38622" y="1183978"/>
            <a:ext cx="584095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2000" b="1" smtClean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Sur le cas du site Web Grapheur</a:t>
            </a:r>
          </a:p>
          <a:p>
            <a:pPr algn="ctr"/>
            <a:r>
              <a:rPr lang="fr-FR" sz="2000" b="1" smtClean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il y a plusieurs répartitions des tâches </a:t>
            </a:r>
          </a:p>
          <a:p>
            <a:pPr algn="ctr"/>
            <a:r>
              <a:rPr lang="fr-FR" sz="2000" b="1" smtClean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possibles entre le Client (browser) et le serveur</a:t>
            </a:r>
          </a:p>
          <a:p>
            <a:pPr algn="ctr"/>
            <a:r>
              <a:rPr lang="fr-FR" sz="2000" b="1" smtClean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Pour exemple voici 3 cas possibles d’implémentation </a:t>
            </a:r>
            <a:endParaRPr lang="fr-FR" sz="2000" b="1">
              <a:ln w="11430"/>
              <a:gradFill>
                <a:gsLst>
                  <a:gs pos="0">
                    <a:srgbClr val="C0504D">
                      <a:tint val="70000"/>
                      <a:satMod val="245000"/>
                    </a:srgbClr>
                  </a:gs>
                  <a:gs pos="75000">
                    <a:srgbClr val="C0504D">
                      <a:tint val="90000"/>
                      <a:shade val="60000"/>
                      <a:satMod val="240000"/>
                    </a:srgbClr>
                  </a:gs>
                  <a:gs pos="100000">
                    <a:srgbClr val="C0504D">
                      <a:tint val="100000"/>
                      <a:shade val="50000"/>
                      <a:satMod val="240000"/>
                    </a:srgb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21" y="2636912"/>
            <a:ext cx="3052969" cy="1545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544424"/>
            <a:ext cx="2971279" cy="1641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941168"/>
            <a:ext cx="2953122" cy="1670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539552" y="2780928"/>
            <a:ext cx="2005806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fr-FR" b="1" smtClean="0"/>
              <a:t>1 – calcul et graphe</a:t>
            </a:r>
          </a:p>
          <a:p>
            <a:r>
              <a:rPr lang="fr-FR" b="1"/>
              <a:t> </a:t>
            </a:r>
            <a:r>
              <a:rPr lang="fr-FR" b="1" smtClean="0"/>
              <a:t>      par le serveur</a:t>
            </a:r>
            <a:endParaRPr lang="fr-FR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3456195" y="3717134"/>
            <a:ext cx="2430665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fr-FR" b="1" smtClean="0"/>
              <a:t>2 – calcul </a:t>
            </a:r>
            <a:r>
              <a:rPr lang="fr-FR" b="1" smtClean="0"/>
              <a:t>par le serveur</a:t>
            </a:r>
          </a:p>
          <a:p>
            <a:r>
              <a:rPr lang="fr-FR" b="1"/>
              <a:t> </a:t>
            </a:r>
            <a:r>
              <a:rPr lang="fr-FR" b="1" smtClean="0"/>
              <a:t>     graphe par le client</a:t>
            </a:r>
            <a:endParaRPr lang="fr-FR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6175127" y="5130191"/>
            <a:ext cx="2661306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fr-FR" b="1" smtClean="0"/>
              <a:t>3 – saisie, calcul et graphe</a:t>
            </a:r>
          </a:p>
          <a:p>
            <a:r>
              <a:rPr lang="fr-FR" b="1"/>
              <a:t> </a:t>
            </a:r>
            <a:r>
              <a:rPr lang="fr-FR" b="1" smtClean="0"/>
              <a:t>      par le client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060226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103" y="4437112"/>
            <a:ext cx="2784934" cy="2229445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4" name="Picture 2" descr="Y:\21s_KNOWLEDGE\_-00- Reserve PPT\10.-. images detourees\_laptop\laptop_thi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15" y="2324248"/>
            <a:ext cx="1874489" cy="187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970" y="116632"/>
            <a:ext cx="1981200" cy="396875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95" y="2660748"/>
            <a:ext cx="1152128" cy="635805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10" name="Connecteur droit avec flèche 9"/>
          <p:cNvCxnSpPr/>
          <p:nvPr/>
        </p:nvCxnSpPr>
        <p:spPr>
          <a:xfrm flipH="1" flipV="1">
            <a:off x="2270026" y="2930443"/>
            <a:ext cx="5182294" cy="48207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388" y="559896"/>
            <a:ext cx="2365558" cy="1571414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" name="Picture 4" descr="Y:\21s_KNOWLEDGE\_-00- Reserve PPT\10.-. images detourees\_cloud\Cloud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143" y="1938341"/>
            <a:ext cx="2942527" cy="1778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801" y="2794305"/>
            <a:ext cx="1361209" cy="754384"/>
          </a:xfrm>
          <a:prstGeom prst="rect">
            <a:avLst/>
          </a:prstGeom>
          <a:ln w="22225">
            <a:solidFill>
              <a:srgbClr val="C00000"/>
            </a:solidFill>
          </a:ln>
          <a:scene3d>
            <a:camera prst="isometricTopUp"/>
            <a:lightRig rig="threePt" dir="t"/>
          </a:scene3d>
          <a:extLst/>
        </p:spPr>
      </p:pic>
      <p:sp>
        <p:nvSpPr>
          <p:cNvPr id="14" name="ZoneTexte 13"/>
          <p:cNvSpPr txBox="1"/>
          <p:nvPr/>
        </p:nvSpPr>
        <p:spPr>
          <a:xfrm>
            <a:off x="7834022" y="754950"/>
            <a:ext cx="72513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fr-FR" b="1" smtClean="0"/>
              <a:t>calcul</a:t>
            </a:r>
            <a:endParaRPr lang="fr-FR" b="1"/>
          </a:p>
        </p:txBody>
      </p:sp>
      <p:sp>
        <p:nvSpPr>
          <p:cNvPr id="15" name="ZoneTexte 14"/>
          <p:cNvSpPr txBox="1"/>
          <p:nvPr/>
        </p:nvSpPr>
        <p:spPr>
          <a:xfrm>
            <a:off x="7222200" y="4719831"/>
            <a:ext cx="1758430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fr-FR" sz="1200" b="1" smtClean="0"/>
              <a:t>Graphe dessiné</a:t>
            </a:r>
          </a:p>
          <a:p>
            <a:r>
              <a:rPr lang="fr-FR" sz="1200" b="1"/>
              <a:t>p</a:t>
            </a:r>
            <a:r>
              <a:rPr lang="fr-FR" sz="1200" b="1" smtClean="0"/>
              <a:t>ar « matplotlib »</a:t>
            </a:r>
          </a:p>
          <a:p>
            <a:r>
              <a:rPr lang="fr-FR" sz="1200" b="1" smtClean="0"/>
              <a:t>sous forme d’image .png</a:t>
            </a:r>
            <a:endParaRPr lang="fr-FR" sz="1200" b="1"/>
          </a:p>
        </p:txBody>
      </p:sp>
      <p:sp>
        <p:nvSpPr>
          <p:cNvPr id="16" name="ZoneTexte 15"/>
          <p:cNvSpPr txBox="1"/>
          <p:nvPr/>
        </p:nvSpPr>
        <p:spPr>
          <a:xfrm>
            <a:off x="4054805" y="2595929"/>
            <a:ext cx="1548757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fr-FR" sz="1200" b="1" smtClean="0"/>
              <a:t>Envoi de l’image .png</a:t>
            </a:r>
            <a:endParaRPr lang="fr-FR" sz="1200" b="1"/>
          </a:p>
        </p:txBody>
      </p:sp>
      <p:sp>
        <p:nvSpPr>
          <p:cNvPr id="17" name="ZoneTexte 16"/>
          <p:cNvSpPr txBox="1"/>
          <p:nvPr/>
        </p:nvSpPr>
        <p:spPr>
          <a:xfrm>
            <a:off x="649757" y="4061393"/>
            <a:ext cx="1799147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fr-FR" sz="1200" b="1" smtClean="0"/>
              <a:t>Affichage de l’image .png</a:t>
            </a:r>
            <a:endParaRPr lang="fr-FR" sz="1200" b="1"/>
          </a:p>
        </p:txBody>
      </p:sp>
      <p:sp>
        <p:nvSpPr>
          <p:cNvPr id="18" name="Rectangle 17"/>
          <p:cNvSpPr/>
          <p:nvPr/>
        </p:nvSpPr>
        <p:spPr>
          <a:xfrm>
            <a:off x="971600" y="1498725"/>
            <a:ext cx="1080120" cy="681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Client</a:t>
            </a:r>
            <a:endParaRPr lang="fr-FR"/>
          </a:p>
        </p:txBody>
      </p:sp>
      <p:pic>
        <p:nvPicPr>
          <p:cNvPr id="20" name="Picture 2" descr="Y:\21s_KNOWLEDGE\_-00- Reserve PPT\10.-. images detourees\_serveur\1 serveur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454957"/>
            <a:ext cx="1266825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7545672" y="2453733"/>
            <a:ext cx="1080120" cy="681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Serveur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9483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eur droit avec flèche 10"/>
          <p:cNvCxnSpPr>
            <a:stCxn id="7" idx="1"/>
          </p:cNvCxnSpPr>
          <p:nvPr/>
        </p:nvCxnSpPr>
        <p:spPr>
          <a:xfrm flipH="1">
            <a:off x="2270026" y="2859895"/>
            <a:ext cx="5182294" cy="70548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4" descr="Y:\21s_KNOWLEDGE\_-00- Reserve PPT\10.-. images detourees\_cloud\Clou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752" y="1988840"/>
            <a:ext cx="3097234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Y:\21s_KNOWLEDGE\_-00- Reserve PPT\10.-. images detourees\_laptop\laptop_thi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82296"/>
            <a:ext cx="2088232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813" y="2996952"/>
            <a:ext cx="1648968" cy="344560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512041"/>
            <a:ext cx="1368152" cy="829471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925" y="4270528"/>
            <a:ext cx="2752096" cy="175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Y:\21s_KNOWLEDGE\_-00- Reserve PPT\10.-. images detourees\_serveur\1 serveur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454957"/>
            <a:ext cx="1266825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745" y="449956"/>
            <a:ext cx="1676400" cy="487363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9" name="Rectangle 8"/>
          <p:cNvSpPr/>
          <p:nvPr/>
        </p:nvSpPr>
        <p:spPr>
          <a:xfrm>
            <a:off x="6707472" y="1019521"/>
            <a:ext cx="20601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>
                <a:hlinkClick r:id="rId10"/>
              </a:rPr>
              <a:t>https://www.chartjs.org</a:t>
            </a:r>
            <a:r>
              <a:rPr lang="fr-FR" sz="1400" smtClean="0">
                <a:hlinkClick r:id="rId10"/>
              </a:rPr>
              <a:t>/</a:t>
            </a:r>
            <a:r>
              <a:rPr lang="fr-FR" sz="1400" smtClean="0"/>
              <a:t> </a:t>
            </a:r>
            <a:endParaRPr lang="fr-FR" sz="1400"/>
          </a:p>
        </p:txBody>
      </p:sp>
      <p:sp>
        <p:nvSpPr>
          <p:cNvPr id="10" name="Rectangle 9"/>
          <p:cNvSpPr/>
          <p:nvPr/>
        </p:nvSpPr>
        <p:spPr>
          <a:xfrm>
            <a:off x="7545672" y="2407101"/>
            <a:ext cx="1080120" cy="681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Serveur</a:t>
            </a:r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4054805" y="2595929"/>
            <a:ext cx="1383136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fr-FR" sz="1200" b="1" smtClean="0"/>
              <a:t>Envoi du javascript</a:t>
            </a:r>
            <a:endParaRPr lang="fr-FR" sz="1200" b="1"/>
          </a:p>
        </p:txBody>
      </p:sp>
      <p:sp>
        <p:nvSpPr>
          <p:cNvPr id="15" name="ZoneTexte 14"/>
          <p:cNvSpPr txBox="1"/>
          <p:nvPr/>
        </p:nvSpPr>
        <p:spPr>
          <a:xfrm>
            <a:off x="4140093" y="3441386"/>
            <a:ext cx="1156407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fr-FR" sz="1200" b="1" smtClean="0"/>
              <a:t>Avec les calculs</a:t>
            </a:r>
            <a:endParaRPr lang="fr-FR" sz="1200" b="1"/>
          </a:p>
        </p:txBody>
      </p:sp>
      <p:sp>
        <p:nvSpPr>
          <p:cNvPr id="16" name="Rectangle 15"/>
          <p:cNvSpPr/>
          <p:nvPr/>
        </p:nvSpPr>
        <p:spPr>
          <a:xfrm>
            <a:off x="971600" y="1498725"/>
            <a:ext cx="1080120" cy="681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Client</a:t>
            </a:r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7043739" y="4509120"/>
            <a:ext cx="608565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fr-FR" sz="1200" b="1" smtClean="0"/>
              <a:t>calculs</a:t>
            </a:r>
            <a:endParaRPr lang="fr-FR" sz="1200" b="1"/>
          </a:p>
        </p:txBody>
      </p:sp>
      <p:sp>
        <p:nvSpPr>
          <p:cNvPr id="18" name="ZoneTexte 17"/>
          <p:cNvSpPr txBox="1"/>
          <p:nvPr/>
        </p:nvSpPr>
        <p:spPr>
          <a:xfrm>
            <a:off x="7043738" y="5010984"/>
            <a:ext cx="1534331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fr-FR" sz="1200" b="1" smtClean="0"/>
              <a:t>Insertion javascript</a:t>
            </a:r>
          </a:p>
          <a:p>
            <a:r>
              <a:rPr lang="fr-FR" sz="1200" b="1" smtClean="0"/>
              <a:t>dans une page HTML</a:t>
            </a:r>
            <a:endParaRPr lang="fr-FR" sz="1200" b="1"/>
          </a:p>
        </p:txBody>
      </p:sp>
      <p:sp>
        <p:nvSpPr>
          <p:cNvPr id="19" name="ZoneTexte 18"/>
          <p:cNvSpPr txBox="1"/>
          <p:nvPr/>
        </p:nvSpPr>
        <p:spPr>
          <a:xfrm>
            <a:off x="776184" y="4117468"/>
            <a:ext cx="1658787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fr-FR" sz="1200" b="1" smtClean="0"/>
              <a:t>Execution du javascript</a:t>
            </a:r>
          </a:p>
          <a:p>
            <a:r>
              <a:rPr lang="fr-FR" sz="1200" b="1" smtClean="0"/>
              <a:t>Graphe par le Client</a:t>
            </a:r>
            <a:endParaRPr lang="fr-FR" sz="1200" b="1"/>
          </a:p>
        </p:txBody>
      </p:sp>
    </p:spTree>
    <p:extLst>
      <p:ext uri="{BB962C8B-B14F-4D97-AF65-F5344CB8AC3E}">
        <p14:creationId xmlns:p14="http://schemas.microsoft.com/office/powerpoint/2010/main" val="1824562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38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Y:\21s_KNOWLEDGE\_-00- Reserve PPT\10.-. images detourees\_laptop\laptop_thi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82296"/>
            <a:ext cx="2088232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Connecteur droit avec flèche 14"/>
          <p:cNvCxnSpPr/>
          <p:nvPr/>
        </p:nvCxnSpPr>
        <p:spPr>
          <a:xfrm flipH="1">
            <a:off x="2270026" y="2859895"/>
            <a:ext cx="5182294" cy="70548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4" descr="Y:\21s_KNOWLEDGE\_-00- Reserve PPT\10.-. images detourees\_cloud\Clou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349" y="1970581"/>
            <a:ext cx="2950047" cy="178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971600" y="1498725"/>
            <a:ext cx="1080120" cy="681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Client</a:t>
            </a:r>
            <a:endParaRPr lang="fr-FR"/>
          </a:p>
        </p:txBody>
      </p:sp>
      <p:pic>
        <p:nvPicPr>
          <p:cNvPr id="13" name="Picture 2" descr="Y:\21s_KNOWLEDGE\_-00- Reserve PPT\10.-. images detourees\_serveur\1 serveur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454957"/>
            <a:ext cx="1266825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7545672" y="2407101"/>
            <a:ext cx="1080120" cy="681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Serveur</a:t>
            </a:r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860" y="3046346"/>
            <a:ext cx="1618874" cy="28600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17" name="ZoneTexte 16"/>
          <p:cNvSpPr txBox="1"/>
          <p:nvPr/>
        </p:nvSpPr>
        <p:spPr>
          <a:xfrm>
            <a:off x="4054805" y="2595929"/>
            <a:ext cx="1383136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fr-FR" sz="1200" b="1" smtClean="0"/>
              <a:t>Envoi du javascript</a:t>
            </a:r>
            <a:endParaRPr lang="fr-FR" sz="1200" b="1"/>
          </a:p>
        </p:txBody>
      </p:sp>
      <p:sp>
        <p:nvSpPr>
          <p:cNvPr id="19" name="ZoneTexte 18"/>
          <p:cNvSpPr txBox="1"/>
          <p:nvPr/>
        </p:nvSpPr>
        <p:spPr>
          <a:xfrm>
            <a:off x="7325780" y="4427310"/>
            <a:ext cx="1519903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fr-FR" sz="1200" b="1" smtClean="0"/>
              <a:t>Insertion javascript</a:t>
            </a:r>
          </a:p>
          <a:p>
            <a:r>
              <a:rPr lang="fr-FR" sz="1200" b="1" smtClean="0"/>
              <a:t>css, json</a:t>
            </a:r>
          </a:p>
          <a:p>
            <a:r>
              <a:rPr lang="fr-FR" sz="1200" b="1" smtClean="0"/>
              <a:t>dans une page HTML</a:t>
            </a:r>
            <a:endParaRPr lang="fr-FR" sz="1200" b="1"/>
          </a:p>
        </p:txBody>
      </p:sp>
      <p:sp>
        <p:nvSpPr>
          <p:cNvPr id="20" name="ZoneTexte 19"/>
          <p:cNvSpPr txBox="1"/>
          <p:nvPr/>
        </p:nvSpPr>
        <p:spPr>
          <a:xfrm>
            <a:off x="388468" y="4149080"/>
            <a:ext cx="2246384" cy="83099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fr-FR" sz="1200" b="1" smtClean="0"/>
              <a:t>Execution du javascript </a:t>
            </a:r>
          </a:p>
          <a:p>
            <a:r>
              <a:rPr lang="fr-FR" sz="1200" b="1" smtClean="0"/>
              <a:t>Entrée des données par le Client</a:t>
            </a:r>
          </a:p>
          <a:p>
            <a:r>
              <a:rPr lang="fr-FR" sz="1200" b="1" smtClean="0"/>
              <a:t>Calcul par le Client</a:t>
            </a:r>
          </a:p>
          <a:p>
            <a:r>
              <a:rPr lang="fr-FR" sz="1200" b="1" smtClean="0"/>
              <a:t>Affichage par le Client</a:t>
            </a:r>
            <a:endParaRPr lang="fr-FR" sz="1200" b="1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280" y="980728"/>
            <a:ext cx="186690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2489674"/>
            <a:ext cx="1440160" cy="88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370204" y="5073641"/>
            <a:ext cx="2733184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fr-FR" sz="2400">
                <a:hlinkClick r:id="rId11"/>
              </a:rPr>
              <a:t>http://</a:t>
            </a:r>
            <a:r>
              <a:rPr lang="fr-FR" sz="2400">
                <a:hlinkClick r:id="rId11"/>
              </a:rPr>
              <a:t>fooplot.com</a:t>
            </a:r>
            <a:r>
              <a:rPr lang="fr-FR" sz="2400" smtClean="0">
                <a:hlinkClick r:id="rId11"/>
              </a:rPr>
              <a:t>/</a:t>
            </a:r>
            <a:r>
              <a:rPr lang="fr-FR" sz="2400" smtClean="0"/>
              <a:t> </a:t>
            </a:r>
            <a:endParaRPr lang="fr-FR" sz="2400"/>
          </a:p>
        </p:txBody>
      </p:sp>
      <p:graphicFrame>
        <p:nvGraphicFramePr>
          <p:cNvPr id="21" name="Obje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7313"/>
              </p:ext>
            </p:extLst>
          </p:nvPr>
        </p:nvGraphicFramePr>
        <p:xfrm>
          <a:off x="7385183" y="5304473"/>
          <a:ext cx="1460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Objet d’environnement du Gestionnaire de liaisons" showAsIcon="1" r:id="rId12" imgW="1459800" imgH="825480" progId="Package">
                  <p:embed/>
                </p:oleObj>
              </mc:Choice>
              <mc:Fallback>
                <p:oleObj name="Objet d’environnement du Gestionnaire de liaisons" showAsIcon="1" r:id="rId12" imgW="1459800" imgH="825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385183" y="5304473"/>
                        <a:ext cx="1460500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94115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145</Words>
  <Application>Microsoft Office PowerPoint</Application>
  <PresentationFormat>Affichage à l'écran (4:3)</PresentationFormat>
  <Paragraphs>41</Paragraphs>
  <Slides>4</Slides>
  <Notes>1</Notes>
  <HiddenSlides>0</HiddenSlides>
  <MMClips>0</MMClips>
  <ScaleCrop>false</ScaleCrop>
  <HeadingPairs>
    <vt:vector size="6" baseType="variant">
      <vt:variant>
        <vt:lpstr>Thème</vt:lpstr>
      </vt:variant>
      <vt:variant>
        <vt:i4>2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7" baseType="lpstr">
      <vt:lpstr>Thème Office</vt:lpstr>
      <vt:lpstr>1_Thème Office</vt:lpstr>
      <vt:lpstr>Package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admin</dc:creator>
  <cp:lastModifiedBy>do</cp:lastModifiedBy>
  <cp:revision>20</cp:revision>
  <dcterms:modified xsi:type="dcterms:W3CDTF">2020-05-10T09:11:59Z</dcterms:modified>
</cp:coreProperties>
</file>