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sn2src.pythonanywhere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test2isn.pythonanywhere.com/" TargetMode="External"/><Relationship Id="rId4" Type="http://schemas.openxmlformats.org/officeDocument/2006/relationships/hyperlink" Target="https://isn2src.pythonanywhe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hyperlink" Target="https://test2isn.pythonanywher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2isn.pythonanywher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857" y="980728"/>
            <a:ext cx="6059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 du site </a:t>
            </a:r>
            <a:r>
              <a:rPr lang="fr-FR" sz="4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grapheur_v4</a:t>
            </a:r>
          </a:p>
          <a:p>
            <a:pPr algn="ctr"/>
            <a:r>
              <a:rPr lang="fr-FR" sz="28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Isn2src.pythonanywhere.com</a:t>
            </a:r>
            <a:endParaRPr lang="fr-FR" sz="28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588" y="2492896"/>
            <a:ext cx="624440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Objectif :</a:t>
            </a: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Tester le comportement </a:t>
            </a: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 l’affichage des courbes</a:t>
            </a:r>
          </a:p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 fonction de constantes a, b et c </a:t>
            </a:r>
          </a:p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générées aléatoirement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2962"/>
            <a:ext cx="5256584" cy="600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4285" y="116631"/>
            <a:ext cx="509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Structure du </a:t>
            </a:r>
            <a:r>
              <a:rPr lang="fr-FR" sz="36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grapheur_v4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53" y="1916832"/>
            <a:ext cx="17145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53136"/>
            <a:ext cx="1570037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2411760" y="3056059"/>
            <a:ext cx="4603293" cy="12901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713406" y="5476657"/>
            <a:ext cx="2477852" cy="15620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868144" y="1455449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5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5"/>
              </a:rPr>
              <a:t>isn2src</a:t>
            </a:r>
            <a:r>
              <a:rPr lang="fr-FR" sz="1400" smtClean="0">
                <a:solidFill>
                  <a:prstClr val="black"/>
                </a:solidFill>
                <a:hlinkClick r:id="rId5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3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1221" y="404664"/>
            <a:ext cx="5858591" cy="51398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Solution retenue :</a:t>
            </a:r>
          </a:p>
          <a:p>
            <a:pPr algn="ctr"/>
            <a:endParaRPr lang="fr-FR" sz="3200" b="1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Remplacer la page web « </a:t>
            </a:r>
            <a:r>
              <a:rPr lang="fr-FR" sz="2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acceuil.html 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»</a:t>
            </a:r>
          </a:p>
          <a:p>
            <a:pPr algn="ctr"/>
            <a:r>
              <a:rPr lang="fr-FR" sz="24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 saisie manuelle des constantes a, b et c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 une page qui randomize les constantes 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puis appeler la page « </a:t>
            </a:r>
            <a:r>
              <a:rPr lang="fr-FR" sz="2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graphe.html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 » du site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isn2src.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pythonanywhere.com</a:t>
            </a:r>
          </a:p>
          <a:p>
            <a:pPr algn="ctr"/>
            <a:endParaRPr lang="fr-FR" sz="32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Le plus simple :</a:t>
            </a: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ouvrir un site dédié :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avec une page qui </a:t>
            </a:r>
            <a:r>
              <a:rPr lang="fr-FR" sz="24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randomize les constantes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test2isn.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pythonanywhere.com</a:t>
            </a:r>
            <a:endParaRPr lang="fr-FR" sz="32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0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2" y="781862"/>
            <a:ext cx="4024313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81" y="793955"/>
            <a:ext cx="4435475" cy="521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4745306" y="474086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4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4"/>
              </a:rPr>
              <a:t>isn2src</a:t>
            </a:r>
            <a:r>
              <a:rPr lang="fr-FR" sz="1400" smtClean="0">
                <a:solidFill>
                  <a:prstClr val="black"/>
                </a:solidFill>
                <a:hlinkClick r:id="rId4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62602" y="474085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5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5"/>
              </a:rPr>
              <a:t>test2isn</a:t>
            </a:r>
            <a:r>
              <a:rPr lang="fr-FR" sz="1400" smtClean="0">
                <a:solidFill>
                  <a:prstClr val="black"/>
                </a:solidFill>
                <a:hlinkClick r:id="rId5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7544" y="102280"/>
            <a:ext cx="13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Site de tests</a:t>
            </a: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745306" y="102280"/>
            <a:ext cx="210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Site du grapheur_v4</a:t>
            </a:r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631516" y="3068960"/>
            <a:ext cx="0" cy="781151"/>
          </a:xfrm>
          <a:prstGeom prst="straightConnector1">
            <a:avLst/>
          </a:prstGeom>
          <a:ln w="857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631516" y="3850111"/>
            <a:ext cx="2978965" cy="0"/>
          </a:xfrm>
          <a:prstGeom prst="straightConnector1">
            <a:avLst/>
          </a:prstGeom>
          <a:ln w="857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5" y="6381328"/>
            <a:ext cx="8493971" cy="277582"/>
          </a:xfrm>
          <a:prstGeom prst="rect">
            <a:avLst/>
          </a:prstGeom>
          <a:noFill/>
          <a:ln w="349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07946" y="4797152"/>
            <a:ext cx="27513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smtClean="0"/>
              <a:t>Passage </a:t>
            </a:r>
          </a:p>
          <a:p>
            <a:r>
              <a:rPr lang="fr-FR" sz="1400" b="1" smtClean="0"/>
              <a:t>des constantes</a:t>
            </a:r>
          </a:p>
          <a:p>
            <a:r>
              <a:rPr lang="fr-FR" sz="1400" b="1" smtClean="0"/>
              <a:t>randomizées</a:t>
            </a:r>
          </a:p>
          <a:p>
            <a:r>
              <a:rPr lang="fr-FR" sz="1400" b="1" smtClean="0"/>
              <a:t>au site</a:t>
            </a:r>
          </a:p>
          <a:p>
            <a:r>
              <a:rPr lang="fr-FR" sz="1400" b="1">
                <a:solidFill>
                  <a:schemeClr val="tx2"/>
                </a:solidFill>
              </a:rPr>
              <a:t>isn2src.pythonanywhere.com</a:t>
            </a:r>
          </a:p>
        </p:txBody>
      </p:sp>
      <p:pic>
        <p:nvPicPr>
          <p:cNvPr id="1031" name="Picture 7" descr="Z:\_ _ Dossier ISN\00_DOSSiER ISN\50_ DOSSIER FINAL\2_ ANNEXES\_TESTS_sur_isn2src\imageedit_1_50585780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56283"/>
            <a:ext cx="1945968" cy="26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2320" y="5169282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8" y="908720"/>
            <a:ext cx="280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2602" y="474085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4"/>
              </a:rPr>
              <a:t>https://test2isn.pythonanywhere.com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02280"/>
            <a:ext cx="21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Code du site de tests</a:t>
            </a:r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883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8" y="2060848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Genérer a,b et c aléatoirement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5229200"/>
            <a:ext cx="3744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Render</a:t>
            </a:r>
            <a:r>
              <a:rPr lang="fr-FR" b="1" smtClean="0"/>
              <a:t> de le page </a:t>
            </a:r>
            <a:r>
              <a:rPr lang="fr-FR" b="1"/>
              <a:t>« </a:t>
            </a:r>
            <a:r>
              <a:rPr lang="fr-FR" b="1">
                <a:solidFill>
                  <a:schemeClr val="tx2"/>
                </a:solidFill>
              </a:rPr>
              <a:t>acceuil.html</a:t>
            </a:r>
            <a:r>
              <a:rPr lang="fr-FR" b="1"/>
              <a:t> »</a:t>
            </a:r>
          </a:p>
          <a:p>
            <a:pPr algn="ctr"/>
            <a:r>
              <a:rPr lang="fr-FR" b="1" smtClean="0"/>
              <a:t>qui propose des constantes aléatoires </a:t>
            </a:r>
          </a:p>
          <a:p>
            <a:pPr algn="ctr"/>
            <a:r>
              <a:rPr lang="fr-FR" b="1" smtClean="0"/>
              <a:t>(mais aussi quelques prédéfinies)</a:t>
            </a:r>
            <a:endParaRPr lang="fr-FR" b="1"/>
          </a:p>
        </p:txBody>
      </p:sp>
      <p:sp>
        <p:nvSpPr>
          <p:cNvPr id="2" name="Flèche vers le bas 1"/>
          <p:cNvSpPr/>
          <p:nvPr/>
        </p:nvSpPr>
        <p:spPr>
          <a:xfrm>
            <a:off x="3059832" y="5013176"/>
            <a:ext cx="444793" cy="15841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61277"/>
              </p:ext>
            </p:extLst>
          </p:nvPr>
        </p:nvGraphicFramePr>
        <p:xfrm>
          <a:off x="7419630" y="5639926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Objet d’environnement du Gestionnaire de liaisons" showAsIcon="1" r:id="rId6" imgW="1231200" imgH="825480" progId="Package">
                  <p:embed/>
                </p:oleObj>
              </mc:Choice>
              <mc:Fallback>
                <p:oleObj name="Objet d’environnement du Gestionnaire de liaisons" showAsIcon="1" r:id="rId6" imgW="123120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9630" y="5639926"/>
                        <a:ext cx="12319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419872" y="936263"/>
            <a:ext cx="451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« </a:t>
            </a:r>
            <a:r>
              <a:rPr lang="fr-FR" smtClean="0">
                <a:solidFill>
                  <a:schemeClr val="tx2"/>
                </a:solidFill>
                <a:latin typeface="+mj-lt"/>
              </a:rPr>
              <a:t>flak_app.py</a:t>
            </a:r>
            <a:r>
              <a:rPr lang="fr-FR" b="1" smtClean="0">
                <a:solidFill>
                  <a:srgbClr val="C00000"/>
                </a:solidFill>
              </a:rPr>
              <a:t> » racine du site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44588" y="519701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code</a:t>
            </a:r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7864" y="5537051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" y="375171"/>
            <a:ext cx="34290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" y="782022"/>
            <a:ext cx="8778873" cy="42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944" y="375171"/>
            <a:ext cx="4806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Code de </a:t>
            </a:r>
            <a:r>
              <a:rPr lang="fr-FR" b="1" smtClean="0">
                <a:solidFill>
                  <a:srgbClr val="C00000"/>
                </a:solidFill>
              </a:rPr>
              <a:t>la page </a:t>
            </a:r>
            <a:r>
              <a:rPr lang="fr-FR" b="1" smtClean="0">
                <a:solidFill>
                  <a:srgbClr val="C00000"/>
                </a:solidFill>
              </a:rPr>
              <a:t>« </a:t>
            </a:r>
            <a:r>
              <a:rPr lang="fr-FR" smtClean="0">
                <a:solidFill>
                  <a:schemeClr val="tx2"/>
                </a:solidFill>
                <a:latin typeface="+mj-lt"/>
              </a:rPr>
              <a:t>acceuil.html</a:t>
            </a:r>
            <a:r>
              <a:rPr lang="fr-FR" b="1" smtClean="0">
                <a:solidFill>
                  <a:srgbClr val="C00000"/>
                </a:solidFill>
              </a:rPr>
              <a:t> » avec  les liens</a:t>
            </a:r>
            <a:endParaRPr lang="fr-FR" b="1">
              <a:solidFill>
                <a:srgbClr val="C00000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24417"/>
              </p:ext>
            </p:extLst>
          </p:nvPr>
        </p:nvGraphicFramePr>
        <p:xfrm>
          <a:off x="4427984" y="5825083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Objet d’environnement du Gestionnaire de liaisons" showAsIcon="1" r:id="rId5" imgW="1142280" imgH="825480" progId="Package">
                  <p:embed/>
                </p:oleObj>
              </mc:Choice>
              <mc:Fallback>
                <p:oleObj name="Objet d’environnement du Gestionnaire de liaisons" showAsIcon="1" r:id="rId5" imgW="114228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5825083"/>
                        <a:ext cx="1143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563888" y="5631167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code</a:t>
            </a:r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50304"/>
            <a:ext cx="6540811" cy="579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3608" y="18863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Rendu du site de TEST : </a:t>
            </a:r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9952" y="265582"/>
            <a:ext cx="374441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prstClr val="black"/>
                </a:solidFill>
                <a:hlinkClick r:id="rId3"/>
              </a:rPr>
              <a:t>https://test2isn.pythonanywhere.com</a:t>
            </a:r>
            <a:r>
              <a:rPr lang="fr-FR" sz="1600" smtClean="0">
                <a:solidFill>
                  <a:prstClr val="black"/>
                </a:solidFill>
              </a:rPr>
              <a:t> </a:t>
            </a:r>
            <a:endParaRPr lang="fr-FR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7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861048"/>
            <a:ext cx="8496944" cy="26642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27584" y="18863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Note : </a:t>
            </a:r>
            <a:r>
              <a:rPr lang="fr-FR" sz="20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regénération d’un jeu de constantes aléatoires</a:t>
            </a:r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0" y="1484784"/>
            <a:ext cx="6674272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ZoneTexte 2"/>
          <p:cNvSpPr txBox="1"/>
          <p:nvPr/>
        </p:nvSpPr>
        <p:spPr>
          <a:xfrm>
            <a:off x="467544" y="764777"/>
            <a:ext cx="820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À chaque appel du site, il y a génération </a:t>
            </a:r>
            <a:r>
              <a:rPr lang="fr-FR" sz="1600"/>
              <a:t>aléatoire </a:t>
            </a:r>
            <a:r>
              <a:rPr lang="fr-FR" sz="1600" smtClean="0"/>
              <a:t>des constantes.</a:t>
            </a:r>
          </a:p>
          <a:p>
            <a:r>
              <a:rPr lang="fr-FR" sz="1600" smtClean="0"/>
              <a:t>Pour solliciter un autre jeu de constantes il suffit de demander une actualisation de la page  :</a:t>
            </a:r>
            <a:endParaRPr lang="fr-FR" sz="1600"/>
          </a:p>
        </p:txBody>
      </p:sp>
      <p:sp>
        <p:nvSpPr>
          <p:cNvPr id="5" name="ZoneTexte 4"/>
          <p:cNvSpPr txBox="1"/>
          <p:nvPr/>
        </p:nvSpPr>
        <p:spPr>
          <a:xfrm>
            <a:off x="872949" y="4077072"/>
            <a:ext cx="658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faciliter cette actualisation, un boutton est ajouté dans la page :</a:t>
            </a:r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8" y="4446404"/>
            <a:ext cx="4762500" cy="9302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6" y="5864746"/>
            <a:ext cx="5187969" cy="3725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/>
          <p:cNvSpPr txBox="1"/>
          <p:nvPr/>
        </p:nvSpPr>
        <p:spPr>
          <a:xfrm>
            <a:off x="1619672" y="5480417"/>
            <a:ext cx="572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Qui utilise une instruction forçant le « reload » de la page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9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39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Remarque :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Pour pouvoir comparer les rendus graphiques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il est pratique de les ouvrir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dans un nouvel onglet du browser :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5980"/>
            <a:ext cx="8622559" cy="52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0554" y="3501008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Note :</a:t>
            </a:r>
          </a:p>
          <a:p>
            <a:pPr algn="ctr"/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L’utilisation de l’attribut HTML « </a:t>
            </a:r>
            <a:r>
              <a:rPr lang="fr-FR" sz="2400" smtClean="0">
                <a:solidFill>
                  <a:srgbClr val="C00000"/>
                </a:solidFill>
              </a:rPr>
              <a:t>target</a:t>
            </a:r>
            <a:r>
              <a:rPr lang="fr-FR" sz="2400">
                <a:solidFill>
                  <a:srgbClr val="C00000"/>
                </a:solidFill>
              </a:rPr>
              <a:t>="_</a:t>
            </a:r>
            <a:r>
              <a:rPr lang="fr-FR" sz="2400" smtClean="0">
                <a:solidFill>
                  <a:srgbClr val="C00000"/>
                </a:solidFill>
              </a:rPr>
              <a:t>blank"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»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n’est pas retenu : il ne fonctionne qu’une seule fois…</a:t>
            </a:r>
          </a:p>
          <a:p>
            <a:pPr algn="ctr"/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C’est à dire que le premier graphe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est bien ouvert dans un nouvel onglet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mais écrasé par la requête suivante…</a:t>
            </a:r>
            <a:r>
              <a:rPr lang="fr-FR" sz="2400" smtClean="0"/>
              <a:t>  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 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87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180</Words>
  <Application>Microsoft Office PowerPoint</Application>
  <PresentationFormat>Affichage à l'écran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Objet d’environnement du Gestionnaire de liaisons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do</cp:lastModifiedBy>
  <cp:revision>42</cp:revision>
  <dcterms:modified xsi:type="dcterms:W3CDTF">2020-05-17T09:35:08Z</dcterms:modified>
</cp:coreProperties>
</file>