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59" r:id="rId6"/>
    <p:sldId id="261" r:id="rId7"/>
    <p:sldId id="257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5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1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0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3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40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1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4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13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76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16/05/2020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9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age_web_statique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wikipedia.org/wiki/Page_web_dynamique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r.wikipedia.org/wiki/Page_we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lectricmonk.nl/docs/apache_fastcgi_python/apache_fastcgi_python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cabotsolutions.com/2017/11/a-detailed-study-of-wsgi-web-server-gateway-interface-of-pyth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blog.pythonanywhere.com/36/" TargetMode="External"/><Relationship Id="rId7" Type="http://schemas.openxmlformats.org/officeDocument/2006/relationships/hyperlink" Target="https://www.cabotsolutions.com/2017/11/a-detailed-study-of-wsgi-web-server-gateway-interface-of-pyth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ppdynamics.com/blog/engineering/an-introduction-to-python-wsgi-servers-part-1/" TargetMode="External"/><Relationship Id="rId5" Type="http://schemas.openxmlformats.org/officeDocument/2006/relationships/hyperlink" Target="http://wsgi.readthedocs.org/en/latest/" TargetMode="External"/><Relationship Id="rId4" Type="http://schemas.openxmlformats.org/officeDocument/2006/relationships/hyperlink" Target="https://www.fullstackpython.com/wsgi-servers.html" TargetMode="External"/><Relationship Id="rId9" Type="http://schemas.openxmlformats.org/officeDocument/2006/relationships/hyperlink" Target="https://towardsdatascience.com/how-to-do-rapid-prototyping-with-flask-uwsgi-nginx-and-docker-on-openshift-f0ef144033c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1520" y="3732579"/>
            <a:ext cx="8712968" cy="2307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1520" y="1123017"/>
            <a:ext cx="8712968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3528" y="188640"/>
            <a:ext cx="84249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843808" y="332656"/>
            <a:ext cx="581439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</a:t>
            </a:r>
            <a:r>
              <a:rPr lang="fr-FR" smtClean="0">
                <a:hlinkClick r:id="rId3"/>
              </a:rPr>
              <a:t>fr.wikipedia.org/wiki/Page_web_statique</a:t>
            </a:r>
            <a:r>
              <a:rPr lang="fr-FR" smtClean="0"/>
              <a:t> 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11560" y="332656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/>
                </a:solidFill>
              </a:rPr>
              <a:t>Source : Wikipedia</a:t>
            </a:r>
            <a:endParaRPr lang="fr-FR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1368658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Une </a:t>
            </a:r>
            <a:r>
              <a:rPr lang="fr-FR" b="1"/>
              <a:t>page web statique</a:t>
            </a:r>
            <a:r>
              <a:rPr lang="fr-FR"/>
              <a:t> est une </a:t>
            </a:r>
            <a:r>
              <a:rPr lang="fr-FR">
                <a:hlinkClick r:id="rId4" tooltip="Page web"/>
              </a:rPr>
              <a:t>page web</a:t>
            </a:r>
            <a:r>
              <a:rPr lang="fr-FR"/>
              <a:t> dont le contenu ne varie pas en fonction des caractéristiques de la demande, c'est-à-dire qu'à un moment donné tous les internautes qui demandent la page reçoivent le même contenu.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52" y="2419161"/>
            <a:ext cx="43781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Exemple Web statique = 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74" y="2436138"/>
            <a:ext cx="3217240" cy="55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5112" y="3807451"/>
            <a:ext cx="835736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/>
              <a:t>À l'inverse, une </a:t>
            </a:r>
            <a:r>
              <a:rPr lang="fr-FR">
                <a:hlinkClick r:id="rId6" tooltip="Page web dynamique"/>
              </a:rPr>
              <a:t>page web dynamique</a:t>
            </a:r>
            <a:r>
              <a:rPr lang="fr-FR"/>
              <a:t> est générée à la demande et son contenu varie en fonction des caractéristiques de la demande (heure, adresse IP de l'ordinateur du demandeur, </a:t>
            </a:r>
            <a:r>
              <a:rPr lang="fr-FR" sz="2000" b="1">
                <a:solidFill>
                  <a:srgbClr val="C00000"/>
                </a:solidFill>
              </a:rPr>
              <a:t>formulaire rempli par le demandeur</a:t>
            </a:r>
            <a:r>
              <a:rPr lang="fr-FR"/>
              <a:t>, etc.) qui ne sont connues qu'au moment de sa consultation.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287" y="5264590"/>
            <a:ext cx="49083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Exemple Web dynamique = 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18" y="5304131"/>
            <a:ext cx="2865666" cy="44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0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421" y="189696"/>
            <a:ext cx="60199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Exemple structure Web statique : 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9" y="3057461"/>
            <a:ext cx="1848785" cy="95962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/>
          <p:cNvSpPr/>
          <p:nvPr/>
        </p:nvSpPr>
        <p:spPr>
          <a:xfrm>
            <a:off x="3707904" y="1912733"/>
            <a:ext cx="2736304" cy="2808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6911" y="2428230"/>
            <a:ext cx="2431273" cy="2138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17406" y="2906672"/>
            <a:ext cx="1138376" cy="15882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977954" y="2980001"/>
            <a:ext cx="821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b="1" smtClean="0"/>
              <a:t>Apache</a:t>
            </a:r>
            <a:endParaRPr lang="fr-FR" sz="1600" b="1"/>
          </a:p>
        </p:txBody>
      </p:sp>
      <p:sp>
        <p:nvSpPr>
          <p:cNvPr id="18" name="ZoneTexte 17"/>
          <p:cNvSpPr txBox="1"/>
          <p:nvPr/>
        </p:nvSpPr>
        <p:spPr>
          <a:xfrm>
            <a:off x="3809276" y="1954234"/>
            <a:ext cx="10527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b="1" smtClean="0"/>
              <a:t>Raspberry</a:t>
            </a:r>
            <a:endParaRPr lang="fr-FR" sz="1600" b="1"/>
          </a:p>
        </p:txBody>
      </p:sp>
      <p:cxnSp>
        <p:nvCxnSpPr>
          <p:cNvPr id="19" name="Connecteur droit avec flèche 18"/>
          <p:cNvCxnSpPr/>
          <p:nvPr/>
        </p:nvCxnSpPr>
        <p:spPr>
          <a:xfrm flipH="1" flipV="1">
            <a:off x="2207294" y="3519641"/>
            <a:ext cx="1860650" cy="1763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12491" y="3537275"/>
            <a:ext cx="11183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Page Web</a:t>
            </a:r>
            <a:endParaRPr lang="fr-FR"/>
          </a:p>
        </p:txBody>
      </p:sp>
      <p:sp>
        <p:nvSpPr>
          <p:cNvPr id="21" name="Nuage 20"/>
          <p:cNvSpPr/>
          <p:nvPr/>
        </p:nvSpPr>
        <p:spPr>
          <a:xfrm>
            <a:off x="2725936" y="3191021"/>
            <a:ext cx="558622" cy="65682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Disque magnétique 26"/>
          <p:cNvSpPr/>
          <p:nvPr/>
        </p:nvSpPr>
        <p:spPr>
          <a:xfrm>
            <a:off x="5291997" y="3519641"/>
            <a:ext cx="792088" cy="87175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4572000" y="4017088"/>
            <a:ext cx="1030641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3796911" y="4077072"/>
            <a:ext cx="415049" cy="1368152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5751549" y="4077072"/>
            <a:ext cx="692659" cy="1368152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038408" y="5442917"/>
            <a:ext cx="23232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600" b="1" smtClean="0"/>
              <a:t>Serveur Web</a:t>
            </a:r>
          </a:p>
          <a:p>
            <a:pPr algn="ctr"/>
            <a:r>
              <a:rPr lang="fr-FR" sz="1600" b="1" smtClean="0"/>
              <a:t>gérant le protocole HTTP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51549" y="5437251"/>
            <a:ext cx="157209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600" b="1" smtClean="0"/>
              <a:t>Ensemble des </a:t>
            </a:r>
          </a:p>
          <a:p>
            <a:pPr algn="ctr"/>
            <a:r>
              <a:rPr lang="fr-FR" sz="1600" b="1" smtClean="0"/>
              <a:t>pages HTML, css</a:t>
            </a:r>
          </a:p>
          <a:p>
            <a:pPr algn="ctr"/>
            <a:r>
              <a:rPr lang="fr-FR" sz="1600" b="1" smtClean="0"/>
              <a:t>Images…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3646" y="2658331"/>
            <a:ext cx="1398844" cy="1169551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Administration =</a:t>
            </a:r>
          </a:p>
          <a:p>
            <a:pPr algn="ctr"/>
            <a:r>
              <a:rPr lang="fr-FR" sz="140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télechargement</a:t>
            </a:r>
          </a:p>
          <a:p>
            <a:pPr algn="ctr"/>
            <a:r>
              <a:rPr lang="fr-FR" sz="1400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des fichiers </a:t>
            </a:r>
          </a:p>
          <a:p>
            <a:pPr algn="ctr"/>
            <a:r>
              <a:rPr lang="fr-FR" sz="1400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HTML et css</a:t>
            </a:r>
          </a:p>
          <a:p>
            <a:pPr algn="ctr"/>
            <a:r>
              <a:rPr lang="fr-FR" sz="140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et images…</a:t>
            </a:r>
            <a:endParaRPr lang="fr-FR" sz="1400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9" name="Picture 2" descr="Y:\21s_KNOWLEDGE\_-00- Reserve PPT\10.-. images detourees\_laptop\laptop_th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477524"/>
            <a:ext cx="1338944" cy="12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/>
          <p:nvPr/>
        </p:nvCxnSpPr>
        <p:spPr>
          <a:xfrm flipH="1">
            <a:off x="6012160" y="2827608"/>
            <a:ext cx="1203517" cy="70966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873018" y="2489054"/>
            <a:ext cx="9653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b="1" smtClean="0"/>
              <a:t>Raspbian</a:t>
            </a:r>
            <a:endParaRPr lang="fr-FR" sz="1600" b="1"/>
          </a:p>
        </p:txBody>
      </p:sp>
    </p:spTree>
    <p:extLst>
      <p:ext uri="{BB962C8B-B14F-4D97-AF65-F5344CB8AC3E}">
        <p14:creationId xmlns:p14="http://schemas.microsoft.com/office/powerpoint/2010/main" val="145684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421" y="189696"/>
            <a:ext cx="65501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Exemple structure Web dynamique : 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8" y="5560282"/>
            <a:ext cx="1848785" cy="95962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Rectangle 22"/>
          <p:cNvSpPr/>
          <p:nvPr/>
        </p:nvSpPr>
        <p:spPr>
          <a:xfrm>
            <a:off x="2466296" y="1765103"/>
            <a:ext cx="4014466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55303" y="2280600"/>
            <a:ext cx="3782260" cy="2138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675798" y="2759042"/>
            <a:ext cx="1138376" cy="15882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473205" y="1998322"/>
            <a:ext cx="1269002" cy="307777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Administration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736346" y="2832371"/>
            <a:ext cx="821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b="1" smtClean="0"/>
              <a:t>Apache</a:t>
            </a:r>
            <a:endParaRPr lang="fr-FR" sz="1600" b="1"/>
          </a:p>
        </p:txBody>
      </p:sp>
      <p:pic>
        <p:nvPicPr>
          <p:cNvPr id="50" name="Picture 8" descr="Y:\21s_KNOWLEDGE\_-00- Reserve PPT\03.-. travail perso\utilities-term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04" y="2907638"/>
            <a:ext cx="884648" cy="8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/>
          <p:cNvSpPr txBox="1"/>
          <p:nvPr/>
        </p:nvSpPr>
        <p:spPr>
          <a:xfrm>
            <a:off x="2663359" y="2341424"/>
            <a:ext cx="63671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b="1" smtClean="0"/>
              <a:t>Linux</a:t>
            </a:r>
            <a:endParaRPr lang="fr-FR" sz="1600" b="1"/>
          </a:p>
        </p:txBody>
      </p:sp>
      <p:cxnSp>
        <p:nvCxnSpPr>
          <p:cNvPr id="52" name="Connecteur droit avec flèche 51"/>
          <p:cNvCxnSpPr>
            <a:stCxn id="25" idx="1"/>
          </p:cNvCxnSpPr>
          <p:nvPr/>
        </p:nvCxnSpPr>
        <p:spPr>
          <a:xfrm flipH="1">
            <a:off x="1547664" y="3553180"/>
            <a:ext cx="1128134" cy="1892044"/>
          </a:xfrm>
          <a:prstGeom prst="straightConnector1">
            <a:avLst/>
          </a:prstGeom>
          <a:ln w="60325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12490" y="6040096"/>
            <a:ext cx="11183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Page Web</a:t>
            </a:r>
            <a:endParaRPr lang="fr-FR"/>
          </a:p>
        </p:txBody>
      </p:sp>
      <p:pic>
        <p:nvPicPr>
          <p:cNvPr id="55" name="Picture 2" descr="Y:\21s_KNOWLEDGE\_-00- Reserve PPT\10.-. images detourees\_laptop\laptop_thi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05" y="865611"/>
            <a:ext cx="1361895" cy="128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Nuage 58"/>
          <p:cNvSpPr/>
          <p:nvPr/>
        </p:nvSpPr>
        <p:spPr>
          <a:xfrm>
            <a:off x="1763688" y="4170792"/>
            <a:ext cx="558622" cy="65682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799692" y="2759042"/>
            <a:ext cx="1293481" cy="15681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/>
          <p:nvPr/>
        </p:nvCxnSpPr>
        <p:spPr>
          <a:xfrm flipH="1" flipV="1">
            <a:off x="3805147" y="4015299"/>
            <a:ext cx="42502" cy="1275306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3594660" y="5191807"/>
            <a:ext cx="7527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b="1" smtClean="0"/>
              <a:t>Interface</a:t>
            </a:r>
          </a:p>
          <a:p>
            <a:pPr algn="ctr"/>
            <a:r>
              <a:rPr lang="fr-FR" sz="1200" b="1" smtClean="0"/>
              <a:t>CGI</a:t>
            </a:r>
            <a:endParaRPr lang="fr-FR" sz="1200" b="1" smtClean="0"/>
          </a:p>
        </p:txBody>
      </p:sp>
      <p:sp>
        <p:nvSpPr>
          <p:cNvPr id="60" name="ZoneTexte 59"/>
          <p:cNvSpPr txBox="1"/>
          <p:nvPr/>
        </p:nvSpPr>
        <p:spPr>
          <a:xfrm>
            <a:off x="3617547" y="3368968"/>
            <a:ext cx="347349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rgbClr val="FF0000"/>
                </a:solidFill>
              </a:rPr>
              <a:t>CG</a:t>
            </a:r>
          </a:p>
          <a:p>
            <a:pPr algn="ctr"/>
            <a:r>
              <a:rPr lang="fr-FR" sz="1200" b="1" smtClean="0">
                <a:solidFill>
                  <a:srgbClr val="FF0000"/>
                </a:solidFill>
              </a:rPr>
              <a:t>I</a:t>
            </a:r>
            <a:endParaRPr lang="fr-FR" sz="1200" b="1">
              <a:solidFill>
                <a:srgbClr val="FF0000"/>
              </a:solidFill>
            </a:endParaRPr>
          </a:p>
        </p:txBody>
      </p:sp>
      <p:cxnSp>
        <p:nvCxnSpPr>
          <p:cNvPr id="66" name="Connecteur droit avec flèche 65"/>
          <p:cNvCxnSpPr/>
          <p:nvPr/>
        </p:nvCxnSpPr>
        <p:spPr>
          <a:xfrm flipH="1" flipV="1">
            <a:off x="4733314" y="4015299"/>
            <a:ext cx="1253390" cy="1761283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5868145" y="2341424"/>
            <a:ext cx="1605060" cy="1087576"/>
          </a:xfrm>
          <a:prstGeom prst="straightConnector1">
            <a:avLst/>
          </a:prstGeom>
          <a:ln w="60325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Nuage 57"/>
          <p:cNvSpPr/>
          <p:nvPr/>
        </p:nvSpPr>
        <p:spPr>
          <a:xfrm>
            <a:off x="6605213" y="2535963"/>
            <a:ext cx="631084" cy="569017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555303" y="1859822"/>
            <a:ext cx="237283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600" b="1" smtClean="0"/>
              <a:t>Serveur hébergé par FREE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4292323" y="3201703"/>
            <a:ext cx="71045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b="1" smtClean="0"/>
              <a:t>PHP,</a:t>
            </a:r>
          </a:p>
          <a:p>
            <a:r>
              <a:rPr lang="fr-FR" sz="1400" b="1" smtClean="0"/>
              <a:t>MySQL</a:t>
            </a:r>
            <a:endParaRPr lang="fr-FR" sz="1400" b="1"/>
          </a:p>
        </p:txBody>
      </p:sp>
      <p:cxnSp>
        <p:nvCxnSpPr>
          <p:cNvPr id="71" name="Connecteur droit avec flèche 70"/>
          <p:cNvCxnSpPr/>
          <p:nvPr/>
        </p:nvCxnSpPr>
        <p:spPr>
          <a:xfrm flipV="1">
            <a:off x="3131840" y="3781672"/>
            <a:ext cx="0" cy="2258423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620082" y="6040095"/>
            <a:ext cx="12816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600" b="1" smtClean="0"/>
              <a:t>Serveur Web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5312518" y="5676095"/>
            <a:ext cx="209724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600" b="1" smtClean="0"/>
              <a:t>Langage de</a:t>
            </a:r>
          </a:p>
          <a:p>
            <a:pPr algn="ctr"/>
            <a:r>
              <a:rPr lang="fr-FR" sz="1600" b="1" smtClean="0"/>
              <a:t>programmation</a:t>
            </a:r>
            <a:endParaRPr lang="fr-FR" sz="1600" b="1" smtClean="0"/>
          </a:p>
          <a:p>
            <a:pPr algn="ctr"/>
            <a:r>
              <a:rPr lang="fr-FR" sz="1600" b="1" smtClean="0"/>
              <a:t>PHP et module MySQL</a:t>
            </a:r>
            <a:endParaRPr lang="fr-FR" sz="1600" b="1" smtClean="0"/>
          </a:p>
        </p:txBody>
      </p:sp>
    </p:spTree>
    <p:extLst>
      <p:ext uri="{BB962C8B-B14F-4D97-AF65-F5344CB8AC3E}">
        <p14:creationId xmlns:p14="http://schemas.microsoft.com/office/powerpoint/2010/main" val="1654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421" y="189696"/>
            <a:ext cx="50970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Cas du projet ISN Grapheur : 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9" y="5006284"/>
            <a:ext cx="1848785" cy="95962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Rectangle 22"/>
          <p:cNvSpPr/>
          <p:nvPr/>
        </p:nvSpPr>
        <p:spPr>
          <a:xfrm>
            <a:off x="269502" y="918794"/>
            <a:ext cx="4014466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8509" y="1434291"/>
            <a:ext cx="3782260" cy="21387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65421" y="1912733"/>
            <a:ext cx="1151959" cy="15882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545951" y="5855430"/>
            <a:ext cx="2901692" cy="738664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400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L’administration et le développement</a:t>
            </a:r>
          </a:p>
          <a:p>
            <a:pPr algn="ctr"/>
            <a:r>
              <a:rPr lang="fr-FR" sz="1400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se font a distance </a:t>
            </a:r>
          </a:p>
          <a:p>
            <a:pPr algn="ctr"/>
            <a:r>
              <a:rPr lang="fr-FR" sz="1400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depuis n’importe quel ordinateur</a:t>
            </a:r>
            <a:endParaRPr lang="fr-FR" sz="1400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09" y="1009099"/>
            <a:ext cx="1724966" cy="3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300192" y="1035283"/>
            <a:ext cx="2376264" cy="16209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102525"/>
            <a:ext cx="748315" cy="59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1644992" y="1907776"/>
            <a:ext cx="1270824" cy="1593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203" y="1998322"/>
            <a:ext cx="654871" cy="30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ZoneTexte 37"/>
          <p:cNvSpPr txBox="1"/>
          <p:nvPr/>
        </p:nvSpPr>
        <p:spPr>
          <a:xfrm>
            <a:off x="539552" y="1986062"/>
            <a:ext cx="7291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 smtClean="0"/>
              <a:t>Nginx</a:t>
            </a:r>
            <a:endParaRPr lang="fr-FR" b="1"/>
          </a:p>
        </p:txBody>
      </p:sp>
      <p:grpSp>
        <p:nvGrpSpPr>
          <p:cNvPr id="39" name="Groupe 38"/>
          <p:cNvGrpSpPr/>
          <p:nvPr/>
        </p:nvGrpSpPr>
        <p:grpSpPr>
          <a:xfrm>
            <a:off x="1735314" y="1495115"/>
            <a:ext cx="1110570" cy="393513"/>
            <a:chOff x="1532094" y="1510907"/>
            <a:chExt cx="1110570" cy="393513"/>
          </a:xfrm>
        </p:grpSpPr>
        <p:sp>
          <p:nvSpPr>
            <p:cNvPr id="40" name="Rectangle 39"/>
            <p:cNvSpPr/>
            <p:nvPr/>
          </p:nvSpPr>
          <p:spPr>
            <a:xfrm>
              <a:off x="1532094" y="1510907"/>
              <a:ext cx="1110570" cy="393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926684" y="1553774"/>
              <a:ext cx="4058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400" b="1" smtClean="0"/>
                <a:t>Git</a:t>
              </a:r>
              <a:endParaRPr lang="fr-FR" sz="1400" b="1"/>
            </a:p>
          </p:txBody>
        </p:sp>
      </p:grpSp>
      <p:sp>
        <p:nvSpPr>
          <p:cNvPr id="42" name="Forme libre 41"/>
          <p:cNvSpPr/>
          <p:nvPr/>
        </p:nvSpPr>
        <p:spPr>
          <a:xfrm rot="20283564" flipH="1">
            <a:off x="4311336" y="2340060"/>
            <a:ext cx="2154036" cy="3262087"/>
          </a:xfrm>
          <a:custGeom>
            <a:avLst/>
            <a:gdLst>
              <a:gd name="connsiteX0" fmla="*/ 273884 w 840812"/>
              <a:gd name="connsiteY0" fmla="*/ 2834640 h 2834640"/>
              <a:gd name="connsiteX1" fmla="*/ 26996 w 840812"/>
              <a:gd name="connsiteY1" fmla="*/ 1225296 h 2834640"/>
              <a:gd name="connsiteX2" fmla="*/ 840812 w 840812"/>
              <a:gd name="connsiteY2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812" h="2834640">
                <a:moveTo>
                  <a:pt x="273884" y="2834640"/>
                </a:moveTo>
                <a:cubicBezTo>
                  <a:pt x="103196" y="2266188"/>
                  <a:pt x="-67492" y="1697736"/>
                  <a:pt x="26996" y="1225296"/>
                </a:cubicBezTo>
                <a:cubicBezTo>
                  <a:pt x="121484" y="752856"/>
                  <a:pt x="481148" y="376428"/>
                  <a:pt x="840812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" name="Groupe 42"/>
          <p:cNvGrpSpPr/>
          <p:nvPr/>
        </p:nvGrpSpPr>
        <p:grpSpPr>
          <a:xfrm>
            <a:off x="2930694" y="1395086"/>
            <a:ext cx="1003710" cy="1003710"/>
            <a:chOff x="1079765" y="2368152"/>
            <a:chExt cx="1003710" cy="1003710"/>
          </a:xfrm>
        </p:grpSpPr>
        <p:pic>
          <p:nvPicPr>
            <p:cNvPr id="44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765" y="2368152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ZoneTexte 44"/>
            <p:cNvSpPr txBox="1"/>
            <p:nvPr/>
          </p:nvSpPr>
          <p:spPr>
            <a:xfrm>
              <a:off x="1192026" y="278119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smtClean="0">
                  <a:solidFill>
                    <a:srgbClr val="FF0000"/>
                  </a:solidFill>
                </a:rPr>
                <a:t>local</a:t>
              </a:r>
              <a:endParaRPr lang="fr-FR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6639803" y="1338505"/>
            <a:ext cx="1003710" cy="1003710"/>
            <a:chOff x="6830050" y="1364275"/>
            <a:chExt cx="1003710" cy="1003710"/>
          </a:xfrm>
        </p:grpSpPr>
        <p:pic>
          <p:nvPicPr>
            <p:cNvPr id="47" name="Picture 8" descr="Y:\21s_KNOWLEDGE\_-00- Reserve PPT\03.-. travail perso\folder_blue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0050" y="1364275"/>
              <a:ext cx="1003710" cy="1003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ZoneTexte 47"/>
            <p:cNvSpPr txBox="1"/>
            <p:nvPr/>
          </p:nvSpPr>
          <p:spPr>
            <a:xfrm>
              <a:off x="6830050" y="1834182"/>
              <a:ext cx="9207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smtClean="0">
                  <a:solidFill>
                    <a:srgbClr val="FF0000"/>
                  </a:solidFill>
                </a:rPr>
                <a:t>distant</a:t>
              </a:r>
              <a:endParaRPr lang="fr-FR" sz="2000" b="1">
                <a:solidFill>
                  <a:srgbClr val="FF0000"/>
                </a:solidFill>
              </a:endParaRPr>
            </a:p>
          </p:txBody>
        </p:sp>
      </p:grpSp>
      <p:cxnSp>
        <p:nvCxnSpPr>
          <p:cNvPr id="49" name="Connecteur droit avec flèche 48"/>
          <p:cNvCxnSpPr>
            <a:stCxn id="45" idx="3"/>
          </p:cNvCxnSpPr>
          <p:nvPr/>
        </p:nvCxnSpPr>
        <p:spPr>
          <a:xfrm flipV="1">
            <a:off x="3822143" y="1998322"/>
            <a:ext cx="2841325" cy="40635"/>
          </a:xfrm>
          <a:prstGeom prst="straightConnector1">
            <a:avLst/>
          </a:prstGeom>
          <a:ln w="603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8" descr="Y:\21s_KNOWLEDGE\_-00- Reserve PPT\03.-. travail perso\utilities-termina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95" y="2503653"/>
            <a:ext cx="884648" cy="8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/>
          <p:cNvSpPr txBox="1"/>
          <p:nvPr/>
        </p:nvSpPr>
        <p:spPr>
          <a:xfrm>
            <a:off x="466565" y="1495115"/>
            <a:ext cx="63671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b="1" smtClean="0"/>
              <a:t>Linux</a:t>
            </a:r>
            <a:endParaRPr lang="fr-FR" sz="1600" b="1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980317" y="3107587"/>
            <a:ext cx="0" cy="2105506"/>
          </a:xfrm>
          <a:prstGeom prst="straightConnector1">
            <a:avLst/>
          </a:prstGeom>
          <a:ln w="60325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12491" y="5486098"/>
            <a:ext cx="11183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mtClean="0"/>
              <a:t>Page Web</a:t>
            </a:r>
            <a:endParaRPr lang="fr-FR"/>
          </a:p>
        </p:txBody>
      </p:sp>
      <p:grpSp>
        <p:nvGrpSpPr>
          <p:cNvPr id="54" name="Groupe 53"/>
          <p:cNvGrpSpPr/>
          <p:nvPr/>
        </p:nvGrpSpPr>
        <p:grpSpPr>
          <a:xfrm>
            <a:off x="5874401" y="3747813"/>
            <a:ext cx="2468606" cy="2382008"/>
            <a:chOff x="5043025" y="3990858"/>
            <a:chExt cx="2468606" cy="2382008"/>
          </a:xfrm>
        </p:grpSpPr>
        <p:pic>
          <p:nvPicPr>
            <p:cNvPr id="55" name="Picture 2" descr="Y:\21s_KNOWLEDGE\_-00- Reserve PPT\10.-. images detourees\_laptop\laptop_thi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025" y="3990858"/>
              <a:ext cx="2468606" cy="2382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606" y="4373798"/>
              <a:ext cx="1628547" cy="927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Nuage 56"/>
          <p:cNvSpPr/>
          <p:nvPr/>
        </p:nvSpPr>
        <p:spPr>
          <a:xfrm>
            <a:off x="4730124" y="1668668"/>
            <a:ext cx="1025361" cy="740576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Nuage 57"/>
          <p:cNvSpPr/>
          <p:nvPr/>
        </p:nvSpPr>
        <p:spPr>
          <a:xfrm>
            <a:off x="4740396" y="2806494"/>
            <a:ext cx="1041143" cy="569017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Nuage 58"/>
          <p:cNvSpPr/>
          <p:nvPr/>
        </p:nvSpPr>
        <p:spPr>
          <a:xfrm>
            <a:off x="710104" y="3916595"/>
            <a:ext cx="558622" cy="65682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8000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1443705" y="2322950"/>
            <a:ext cx="347349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>
                <a:solidFill>
                  <a:srgbClr val="FF0000"/>
                </a:solidFill>
              </a:rPr>
              <a:t>WSG</a:t>
            </a:r>
          </a:p>
          <a:p>
            <a:pPr algn="ctr"/>
            <a:r>
              <a:rPr lang="fr-FR" sz="1200" b="1" smtClean="0">
                <a:solidFill>
                  <a:srgbClr val="FF0000"/>
                </a:solidFill>
              </a:rPr>
              <a:t>I</a:t>
            </a:r>
            <a:endParaRPr lang="fr-FR" sz="1200" b="1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118773" y="2446453"/>
            <a:ext cx="792088" cy="661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39" y="2656235"/>
            <a:ext cx="627156" cy="22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ZoneTexte 63"/>
          <p:cNvSpPr txBox="1"/>
          <p:nvPr/>
        </p:nvSpPr>
        <p:spPr>
          <a:xfrm>
            <a:off x="579814" y="2493956"/>
            <a:ext cx="6751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200" b="1" smtClean="0"/>
              <a:t>Serveur</a:t>
            </a:r>
          </a:p>
          <a:p>
            <a:pPr algn="ctr"/>
            <a:r>
              <a:rPr lang="fr-FR" sz="1200" b="1" smtClean="0"/>
              <a:t>Web</a:t>
            </a:r>
          </a:p>
        </p:txBody>
      </p:sp>
      <p:cxnSp>
        <p:nvCxnSpPr>
          <p:cNvPr id="68" name="Connecteur droit avec flèche 67"/>
          <p:cNvCxnSpPr/>
          <p:nvPr/>
        </p:nvCxnSpPr>
        <p:spPr>
          <a:xfrm flipH="1" flipV="1">
            <a:off x="2692116" y="3326659"/>
            <a:ext cx="1087795" cy="1470493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833529" y="4245005"/>
            <a:ext cx="1892762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600" b="1" smtClean="0"/>
              <a:t>Flask :</a:t>
            </a:r>
            <a:endParaRPr lang="fr-FR" sz="1600" b="1"/>
          </a:p>
          <a:p>
            <a:pPr algn="ctr"/>
            <a:r>
              <a:rPr lang="fr-FR" sz="1600" b="1" smtClean="0"/>
              <a:t>Framework</a:t>
            </a:r>
          </a:p>
          <a:p>
            <a:pPr algn="ctr"/>
            <a:r>
              <a:rPr lang="fr-FR" sz="1600" b="1" smtClean="0"/>
              <a:t>aide à la gestion</a:t>
            </a:r>
          </a:p>
          <a:p>
            <a:pPr algn="ctr"/>
            <a:r>
              <a:rPr lang="fr-FR" sz="1600" b="1" smtClean="0"/>
              <a:t>des requêtes WSCGi</a:t>
            </a:r>
          </a:p>
        </p:txBody>
      </p:sp>
    </p:spTree>
    <p:extLst>
      <p:ext uri="{BB962C8B-B14F-4D97-AF65-F5344CB8AC3E}">
        <p14:creationId xmlns:p14="http://schemas.microsoft.com/office/powerpoint/2010/main" val="168849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2743" y="180820"/>
            <a:ext cx="66625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Quelques références sur CGI et WSCGI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12474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>
                <a:hlinkClick r:id="rId2"/>
              </a:rPr>
              <a:t>https://www.electricmonk.nl/docs/apache_fastcgi_python/apache_fastcgi_python.html</a:t>
            </a:r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97" y="1556792"/>
            <a:ext cx="824245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76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2743" y="180820"/>
            <a:ext cx="66625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Quelques références sur CGI et WSCGI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836712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>
                <a:hlinkClick r:id="rId2"/>
              </a:rPr>
              <a:t>https://www.cabotsolutions.com/2017/11/a-detailed-study-of-wsgi-web-server-gateway-interface-of-python</a:t>
            </a:r>
            <a:endParaRPr lang="fr-FR" sz="1400"/>
          </a:p>
        </p:txBody>
      </p:sp>
      <p:pic>
        <p:nvPicPr>
          <p:cNvPr id="6" name="Image 5" descr="The Python WSGI server-application interface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144489"/>
            <a:ext cx="57606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84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28782"/>
            <a:ext cx="8919148" cy="214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1638" y="4628782"/>
            <a:ext cx="44985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Cas de Pythonanywhere: </a:t>
            </a:r>
            <a:endParaRPr lang="fr-FR" sz="3200" b="1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638" y="5213558"/>
            <a:ext cx="3893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solidFill>
                  <a:prstClr val="black"/>
                </a:solidFill>
                <a:hlinkClick r:id="rId3"/>
              </a:rPr>
              <a:t>https://blog.pythonanywhere.com/36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/</a:t>
            </a:r>
            <a:r>
              <a:rPr lang="en-US" u="sng" smtClean="0">
                <a:solidFill>
                  <a:prstClr val="black"/>
                </a:solidFill>
              </a:rPr>
              <a:t> </a:t>
            </a:r>
            <a:endParaRPr lang="fr-FR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503" y="2339588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>
                <a:hlinkClick r:id="rId4"/>
              </a:rPr>
              <a:t>https://www.fullstackpython.com/wsgi-servers.html</a:t>
            </a:r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29503" y="971436"/>
            <a:ext cx="379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hlinkClick r:id="rId5"/>
              </a:rPr>
              <a:t>Web Server Gateway Interface</a:t>
            </a:r>
            <a:r>
              <a:rPr lang="en-US"/>
              <a:t> (WSGI) 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16670" y="1547500"/>
            <a:ext cx="58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>
                <a:hlinkClick r:id="rId6"/>
              </a:rPr>
              <a:t>https://www.appdynamics.com/blog/engineering/an-introduction-to-python-wsgi-servers-part-1/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3851" y="260648"/>
            <a:ext cx="44077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3200" b="1" smtClean="0">
                <a:ln w="9000" cmpd="sng">
                  <a:solidFill>
                    <a:srgbClr val="8064A2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8064A2">
                        <a:shade val="20000"/>
                        <a:satMod val="245000"/>
                      </a:srgbClr>
                    </a:gs>
                    <a:gs pos="43000">
                      <a:srgbClr val="8064A2">
                        <a:satMod val="255000"/>
                      </a:srgbClr>
                    </a:gs>
                    <a:gs pos="48000">
                      <a:srgbClr val="8064A2">
                        <a:shade val="85000"/>
                        <a:satMod val="255000"/>
                      </a:srgbClr>
                    </a:gs>
                    <a:gs pos="100000">
                      <a:srgbClr val="8064A2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Explications CGI/WSCGI: </a:t>
            </a:r>
            <a:endParaRPr lang="fr-FR" sz="3200" b="1">
              <a:ln w="9000" cmpd="sng">
                <a:solidFill>
                  <a:srgbClr val="8064A2">
                    <a:shade val="50000"/>
                    <a:satMod val="120000"/>
                  </a:srgbClr>
                </a:solidFill>
                <a:prstDash val="solid"/>
              </a:ln>
              <a:gradFill>
                <a:gsLst>
                  <a:gs pos="0">
                    <a:srgbClr val="8064A2">
                      <a:shade val="20000"/>
                      <a:satMod val="245000"/>
                    </a:srgbClr>
                  </a:gs>
                  <a:gs pos="43000">
                    <a:srgbClr val="8064A2">
                      <a:satMod val="255000"/>
                    </a:srgbClr>
                  </a:gs>
                  <a:gs pos="48000">
                    <a:srgbClr val="8064A2">
                      <a:shade val="85000"/>
                      <a:satMod val="255000"/>
                    </a:srgbClr>
                  </a:gs>
                  <a:gs pos="100000">
                    <a:srgbClr val="8064A2">
                      <a:shade val="20000"/>
                      <a:satMod val="245000"/>
                    </a:srgb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9503" y="2852936"/>
            <a:ext cx="8034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>
                <a:hlinkClick r:id="rId7"/>
              </a:rPr>
              <a:t>https://www.cabotsolutions.com/2017/11/a-detailed-study-of-wsgi-web-server-gateway-interface-of-python</a:t>
            </a:r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2" y="5733256"/>
            <a:ext cx="4144963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76826" y="3645024"/>
            <a:ext cx="7674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>
                <a:hlinkClick r:id="rId9"/>
              </a:rPr>
              <a:t>https://towardsdatascience.com/how-to-do-rapid-prototyping-with-</a:t>
            </a:r>
            <a:r>
              <a:rPr lang="en-US" u="sng">
                <a:solidFill>
                  <a:srgbClr val="C00000"/>
                </a:solidFill>
                <a:hlinkClick r:id="rId9"/>
              </a:rPr>
              <a:t>flask</a:t>
            </a:r>
            <a:r>
              <a:rPr lang="en-US" u="sng">
                <a:hlinkClick r:id="rId9"/>
              </a:rPr>
              <a:t>-uwsgi-nginx-and-docker-on-openshift-f0ef144033cb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462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257</Words>
  <Application>Microsoft Office PowerPoint</Application>
  <PresentationFormat>Affichage à l'écran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do</cp:lastModifiedBy>
  <cp:revision>18</cp:revision>
  <dcterms:modified xsi:type="dcterms:W3CDTF">2020-05-16T16:11:41Z</dcterms:modified>
</cp:coreProperties>
</file>