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7" r:id="rId5"/>
    <p:sldId id="258" r:id="rId6"/>
    <p:sldId id="259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7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17/05/2020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isn2src.pythonanywhere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test2isn.pythonanywhere.com/" TargetMode="External"/><Relationship Id="rId4" Type="http://schemas.openxmlformats.org/officeDocument/2006/relationships/hyperlink" Target="https://isn2src.pythonanywhere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1.png"/><Relationship Id="rId4" Type="http://schemas.openxmlformats.org/officeDocument/2006/relationships/hyperlink" Target="https://test2isn.pythonanywhere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2isn.pythonanywhere.com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10857" y="980728"/>
            <a:ext cx="605986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4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TEST du site </a:t>
            </a:r>
            <a:r>
              <a:rPr lang="fr-FR" sz="44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grapheur_v4</a:t>
            </a:r>
            <a:endParaRPr lang="fr-FR" sz="4400" b="1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28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Isn2src.pythonanywhere.com</a:t>
            </a:r>
            <a:endParaRPr lang="fr-FR" sz="2800" b="1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18588" y="2492896"/>
            <a:ext cx="6244403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Objectif :</a:t>
            </a:r>
          </a:p>
          <a:p>
            <a:pPr algn="ctr"/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Tester le comportement </a:t>
            </a:r>
          </a:p>
          <a:p>
            <a:pPr algn="ctr"/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de l’affichage des courbes</a:t>
            </a:r>
          </a:p>
          <a:p>
            <a:pPr algn="ctr"/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en fonction de constantes a, b et c </a:t>
            </a:r>
          </a:p>
          <a:p>
            <a:pPr algn="ctr"/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générées aléatoirement</a:t>
            </a:r>
            <a:endParaRPr lang="fr-FR" sz="3200" b="1" spc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76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762962"/>
            <a:ext cx="5256584" cy="6009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94285" y="116631"/>
            <a:ext cx="5096973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Structure du </a:t>
            </a:r>
            <a:r>
              <a:rPr lang="fr-FR" sz="36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grapheur_v4</a:t>
            </a:r>
            <a:endParaRPr lang="fr-FR" sz="3600" b="1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053" y="1916832"/>
            <a:ext cx="1714500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4653136"/>
            <a:ext cx="1570037" cy="145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Connecteur droit avec flèche 6"/>
          <p:cNvCxnSpPr/>
          <p:nvPr/>
        </p:nvCxnSpPr>
        <p:spPr>
          <a:xfrm flipV="1">
            <a:off x="2411760" y="3056059"/>
            <a:ext cx="4603293" cy="12901"/>
          </a:xfrm>
          <a:prstGeom prst="straightConnector1">
            <a:avLst/>
          </a:prstGeom>
          <a:ln w="476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4713406" y="5476657"/>
            <a:ext cx="2477852" cy="15620"/>
          </a:xfrm>
          <a:prstGeom prst="straightConnector1">
            <a:avLst/>
          </a:prstGeom>
          <a:ln w="4762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/>
        </p:nvSpPr>
        <p:spPr>
          <a:xfrm>
            <a:off x="5868144" y="1455449"/>
            <a:ext cx="304202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smtClean="0">
                <a:solidFill>
                  <a:prstClr val="black"/>
                </a:solidFill>
                <a:hlinkClick r:id="rId5"/>
              </a:rPr>
              <a:t>https://</a:t>
            </a:r>
            <a:r>
              <a:rPr lang="fr-FR" sz="1400" b="1" smtClean="0">
                <a:solidFill>
                  <a:prstClr val="black"/>
                </a:solidFill>
                <a:hlinkClick r:id="rId5"/>
              </a:rPr>
              <a:t>isn2src</a:t>
            </a:r>
            <a:r>
              <a:rPr lang="fr-FR" sz="1400" smtClean="0">
                <a:solidFill>
                  <a:prstClr val="black"/>
                </a:solidFill>
                <a:hlinkClick r:id="rId5"/>
              </a:rPr>
              <a:t>.pythonanywhere.com</a:t>
            </a:r>
            <a:r>
              <a:rPr lang="fr-FR" sz="1400" smtClean="0">
                <a:solidFill>
                  <a:prstClr val="black"/>
                </a:solidFill>
              </a:rPr>
              <a:t> </a:t>
            </a:r>
            <a:endParaRPr lang="fr-FR" sz="1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93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661221" y="404664"/>
            <a:ext cx="5858591" cy="51398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200" b="1" spc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Solution retenue :</a:t>
            </a:r>
          </a:p>
          <a:p>
            <a:pPr algn="ctr"/>
            <a:endParaRPr lang="fr-FR" sz="3200" b="1" spc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Remplacer la page web « </a:t>
            </a:r>
            <a:r>
              <a:rPr lang="fr-FR" sz="240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acceuil.html 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»</a:t>
            </a:r>
          </a:p>
          <a:p>
            <a:pPr algn="ctr"/>
            <a:r>
              <a:rPr lang="fr-FR" sz="2400" b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e saisie manuelle des constantes a, b et c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par une page qui randomize les constantes 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puis appeler la page « </a:t>
            </a:r>
            <a:r>
              <a:rPr lang="fr-FR" sz="240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graphe.html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 » du site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isn2src.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pythonanywhere.com</a:t>
            </a:r>
          </a:p>
          <a:p>
            <a:pPr algn="ctr"/>
            <a:endParaRPr lang="fr-FR" sz="32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Le </a:t>
            </a:r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plus simple :</a:t>
            </a:r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/>
            </a:r>
            <a:b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ouvrir un site dédié </a:t>
            </a:r>
            <a:r>
              <a:rPr lang="fr-FR" sz="32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avec une page qui </a:t>
            </a:r>
            <a:r>
              <a:rPr lang="fr-FR" sz="2400" b="1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randomize les constantes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 </a:t>
            </a:r>
            <a:endParaRPr lang="fr-FR" sz="2400" b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test2isn.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pythonanywhere.com</a:t>
            </a:r>
            <a:endParaRPr lang="fr-FR" sz="3200" b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1406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2" y="781862"/>
            <a:ext cx="4024313" cy="277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481" y="793955"/>
            <a:ext cx="4435475" cy="521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ZoneTexte 28"/>
          <p:cNvSpPr txBox="1"/>
          <p:nvPr/>
        </p:nvSpPr>
        <p:spPr>
          <a:xfrm>
            <a:off x="4745306" y="474086"/>
            <a:ext cx="304202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smtClean="0">
                <a:solidFill>
                  <a:prstClr val="black"/>
                </a:solidFill>
                <a:hlinkClick r:id="rId4"/>
              </a:rPr>
              <a:t>https://</a:t>
            </a:r>
            <a:r>
              <a:rPr lang="fr-FR" sz="1400" b="1" smtClean="0">
                <a:solidFill>
                  <a:prstClr val="black"/>
                </a:solidFill>
                <a:hlinkClick r:id="rId4"/>
              </a:rPr>
              <a:t>isn2src</a:t>
            </a:r>
            <a:r>
              <a:rPr lang="fr-FR" sz="1400" smtClean="0">
                <a:solidFill>
                  <a:prstClr val="black"/>
                </a:solidFill>
                <a:hlinkClick r:id="rId4"/>
              </a:rPr>
              <a:t>.pythonanywhere.com</a:t>
            </a:r>
            <a:r>
              <a:rPr lang="fr-FR" sz="1400" smtClean="0">
                <a:solidFill>
                  <a:prstClr val="black"/>
                </a:solidFill>
              </a:rPr>
              <a:t> </a:t>
            </a:r>
            <a:endParaRPr lang="fr-FR" sz="1400">
              <a:solidFill>
                <a:prstClr val="black"/>
              </a:solidFill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462602" y="474085"/>
            <a:ext cx="304202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smtClean="0">
                <a:solidFill>
                  <a:prstClr val="black"/>
                </a:solidFill>
                <a:hlinkClick r:id="rId5"/>
              </a:rPr>
              <a:t>https://</a:t>
            </a:r>
            <a:r>
              <a:rPr lang="fr-FR" sz="1400" b="1" smtClean="0">
                <a:solidFill>
                  <a:prstClr val="black"/>
                </a:solidFill>
                <a:hlinkClick r:id="rId5"/>
              </a:rPr>
              <a:t>test2isn</a:t>
            </a:r>
            <a:r>
              <a:rPr lang="fr-FR" sz="1400" smtClean="0">
                <a:solidFill>
                  <a:prstClr val="black"/>
                </a:solidFill>
                <a:hlinkClick r:id="rId5"/>
              </a:rPr>
              <a:t>.pythonanywhere.com</a:t>
            </a:r>
            <a:r>
              <a:rPr lang="fr-FR" sz="1400" smtClean="0">
                <a:solidFill>
                  <a:prstClr val="black"/>
                </a:solidFill>
              </a:rPr>
              <a:t> </a:t>
            </a:r>
            <a:endParaRPr lang="fr-FR" sz="1400">
              <a:solidFill>
                <a:prstClr val="black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67544" y="102280"/>
            <a:ext cx="1340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Site de tests</a:t>
            </a:r>
            <a:endParaRPr lang="fr-FR"/>
          </a:p>
        </p:txBody>
      </p:sp>
      <p:sp>
        <p:nvSpPr>
          <p:cNvPr id="32" name="Rectangle 31"/>
          <p:cNvSpPr/>
          <p:nvPr/>
        </p:nvSpPr>
        <p:spPr>
          <a:xfrm>
            <a:off x="4745306" y="102280"/>
            <a:ext cx="2103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Site du </a:t>
            </a:r>
            <a:r>
              <a:rPr lang="fr-FR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grapheur_v4</a:t>
            </a:r>
            <a:endParaRPr lang="fr-FR"/>
          </a:p>
        </p:txBody>
      </p:sp>
      <p:cxnSp>
        <p:nvCxnSpPr>
          <p:cNvPr id="31" name="Connecteur droit avec flèche 30"/>
          <p:cNvCxnSpPr/>
          <p:nvPr/>
        </p:nvCxnSpPr>
        <p:spPr>
          <a:xfrm>
            <a:off x="1631516" y="3068960"/>
            <a:ext cx="0" cy="781151"/>
          </a:xfrm>
          <a:prstGeom prst="straightConnector1">
            <a:avLst/>
          </a:prstGeom>
          <a:ln w="85725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1631516" y="3850111"/>
            <a:ext cx="2978965" cy="0"/>
          </a:xfrm>
          <a:prstGeom prst="straightConnector1">
            <a:avLst/>
          </a:prstGeom>
          <a:ln w="8572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95" y="6381328"/>
            <a:ext cx="8493971" cy="277582"/>
          </a:xfrm>
          <a:prstGeom prst="rect">
            <a:avLst/>
          </a:prstGeom>
          <a:noFill/>
          <a:ln w="349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Rectangle 42"/>
          <p:cNvSpPr/>
          <p:nvPr/>
        </p:nvSpPr>
        <p:spPr>
          <a:xfrm>
            <a:off x="607946" y="4797152"/>
            <a:ext cx="275133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1" smtClean="0"/>
              <a:t>Passage </a:t>
            </a:r>
          </a:p>
          <a:p>
            <a:r>
              <a:rPr lang="fr-FR" sz="1400" b="1" smtClean="0"/>
              <a:t>des constantes</a:t>
            </a:r>
          </a:p>
          <a:p>
            <a:r>
              <a:rPr lang="fr-FR" sz="1400" b="1" smtClean="0"/>
              <a:t>randomizées</a:t>
            </a:r>
            <a:endParaRPr lang="fr-FR" sz="1400" b="1" smtClean="0"/>
          </a:p>
          <a:p>
            <a:r>
              <a:rPr lang="fr-FR" sz="1400" b="1" smtClean="0"/>
              <a:t>au site</a:t>
            </a:r>
          </a:p>
          <a:p>
            <a:r>
              <a:rPr lang="fr-FR" sz="1400" b="1">
                <a:solidFill>
                  <a:schemeClr val="tx2"/>
                </a:solidFill>
              </a:rPr>
              <a:t>isn2src.pythonanywhere.com</a:t>
            </a:r>
          </a:p>
        </p:txBody>
      </p:sp>
      <p:pic>
        <p:nvPicPr>
          <p:cNvPr id="1031" name="Picture 7" descr="Z:\_ _ Dossier ISN\00_DOSSiER ISN\50_ DOSSIER FINAL\2_ ANNEXES\_TESTS_sur_isn2src\imageedit_1_505857802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3856283"/>
            <a:ext cx="1945968" cy="2695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03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452320" y="5169282"/>
            <a:ext cx="1224136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38" y="908720"/>
            <a:ext cx="2805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462602" y="474085"/>
            <a:ext cx="3042023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400" smtClean="0">
                <a:solidFill>
                  <a:prstClr val="black"/>
                </a:solidFill>
                <a:hlinkClick r:id="rId4"/>
              </a:rPr>
              <a:t>https://test2isn.pythonanywhere.com</a:t>
            </a:r>
            <a:r>
              <a:rPr lang="fr-FR" sz="1400" smtClean="0">
                <a:solidFill>
                  <a:prstClr val="black"/>
                </a:solidFill>
              </a:rPr>
              <a:t> </a:t>
            </a:r>
            <a:endParaRPr lang="fr-FR" sz="140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02280"/>
            <a:ext cx="2159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Code du site de tests</a:t>
            </a:r>
            <a:endParaRPr lang="fr-F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12776"/>
            <a:ext cx="85883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04048" y="2060848"/>
            <a:ext cx="35283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Genérer a,b et c aléatoirement</a:t>
            </a:r>
            <a:endParaRPr lang="fr-FR" b="1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19872" y="5229200"/>
            <a:ext cx="37444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Render</a:t>
            </a:r>
            <a:r>
              <a:rPr lang="fr-FR" b="1" smtClean="0"/>
              <a:t> de le page </a:t>
            </a:r>
            <a:r>
              <a:rPr lang="fr-FR" b="1"/>
              <a:t>« </a:t>
            </a:r>
            <a:r>
              <a:rPr lang="fr-FR" b="1">
                <a:solidFill>
                  <a:schemeClr val="tx2"/>
                </a:solidFill>
              </a:rPr>
              <a:t>acceuil.html</a:t>
            </a:r>
            <a:r>
              <a:rPr lang="fr-FR" b="1"/>
              <a:t> »</a:t>
            </a:r>
          </a:p>
          <a:p>
            <a:pPr algn="ctr"/>
            <a:r>
              <a:rPr lang="fr-FR" b="1" smtClean="0"/>
              <a:t>qui propose des constantes </a:t>
            </a:r>
            <a:r>
              <a:rPr lang="fr-FR" b="1" smtClean="0"/>
              <a:t>aléatoires </a:t>
            </a:r>
          </a:p>
          <a:p>
            <a:pPr algn="ctr"/>
            <a:r>
              <a:rPr lang="fr-FR" b="1" smtClean="0"/>
              <a:t>(mais aussi quelques prédéfinies)</a:t>
            </a:r>
            <a:endParaRPr lang="fr-FR" b="1"/>
          </a:p>
        </p:txBody>
      </p:sp>
      <p:sp>
        <p:nvSpPr>
          <p:cNvPr id="2" name="Flèche vers le bas 1"/>
          <p:cNvSpPr/>
          <p:nvPr/>
        </p:nvSpPr>
        <p:spPr>
          <a:xfrm>
            <a:off x="3059832" y="5013176"/>
            <a:ext cx="444793" cy="15841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3" name="Obje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761277"/>
              </p:ext>
            </p:extLst>
          </p:nvPr>
        </p:nvGraphicFramePr>
        <p:xfrm>
          <a:off x="7419630" y="5639926"/>
          <a:ext cx="123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Objet d’environnement du Gestionnaire de liaisons" showAsIcon="1" r:id="rId6" imgW="1231200" imgH="825480" progId="Package">
                  <p:embed/>
                </p:oleObj>
              </mc:Choice>
              <mc:Fallback>
                <p:oleObj name="Objet d’environnement du Gestionnaire de liaisons" showAsIcon="1" r:id="rId6" imgW="1231200" imgH="825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19630" y="5639926"/>
                        <a:ext cx="12319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3419872" y="936263"/>
            <a:ext cx="451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« </a:t>
            </a:r>
            <a:r>
              <a:rPr lang="fr-FR" smtClean="0">
                <a:solidFill>
                  <a:schemeClr val="tx2"/>
                </a:solidFill>
                <a:latin typeface="+mj-lt"/>
              </a:rPr>
              <a:t>flak_app.py</a:t>
            </a:r>
            <a:r>
              <a:rPr lang="fr-FR" b="1" smtClean="0">
                <a:solidFill>
                  <a:srgbClr val="C00000"/>
                </a:solidFill>
              </a:rPr>
              <a:t> » racine du site</a:t>
            </a:r>
            <a:endParaRPr lang="fr-FR" b="1">
              <a:solidFill>
                <a:srgbClr val="C00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744588" y="5197011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/>
                </a:solidFill>
              </a:rPr>
              <a:t>code</a:t>
            </a:r>
            <a:endParaRPr lang="fr-FR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3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7864" y="5537051"/>
            <a:ext cx="24482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0" y="375171"/>
            <a:ext cx="3429000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5" y="782022"/>
            <a:ext cx="8778873" cy="4231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67944" y="375171"/>
            <a:ext cx="45195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smtClean="0">
                <a:solidFill>
                  <a:srgbClr val="C00000"/>
                </a:solidFill>
              </a:rPr>
              <a:t>Code de la « </a:t>
            </a:r>
            <a:r>
              <a:rPr lang="fr-FR" smtClean="0">
                <a:solidFill>
                  <a:schemeClr val="tx2"/>
                </a:solidFill>
                <a:latin typeface="+mj-lt"/>
              </a:rPr>
              <a:t>acceuil.html</a:t>
            </a:r>
            <a:r>
              <a:rPr lang="fr-FR" b="1" smtClean="0">
                <a:solidFill>
                  <a:srgbClr val="C00000"/>
                </a:solidFill>
              </a:rPr>
              <a:t> » avec  les liens</a:t>
            </a:r>
            <a:endParaRPr lang="fr-FR" b="1">
              <a:solidFill>
                <a:srgbClr val="C00000"/>
              </a:solidFill>
            </a:endParaRPr>
          </a:p>
        </p:txBody>
      </p:sp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624417"/>
              </p:ext>
            </p:extLst>
          </p:nvPr>
        </p:nvGraphicFramePr>
        <p:xfrm>
          <a:off x="4427984" y="5825083"/>
          <a:ext cx="1143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Objet d’environnement du Gestionnaire de liaisons" showAsIcon="1" r:id="rId5" imgW="1142280" imgH="825480" progId="Package">
                  <p:embed/>
                </p:oleObj>
              </mc:Choice>
              <mc:Fallback>
                <p:oleObj name="Objet d’environnement du Gestionnaire de liaisons" showAsIcon="1" r:id="rId5" imgW="1142280" imgH="8254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27984" y="5825083"/>
                        <a:ext cx="1143000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ZoneTexte 6"/>
          <p:cNvSpPr txBox="1"/>
          <p:nvPr/>
        </p:nvSpPr>
        <p:spPr>
          <a:xfrm>
            <a:off x="3563888" y="5631167"/>
            <a:ext cx="63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smtClean="0">
                <a:solidFill>
                  <a:schemeClr val="bg1"/>
                </a:solidFill>
              </a:rPr>
              <a:t>code</a:t>
            </a:r>
            <a:endParaRPr lang="fr-FR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38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650304"/>
            <a:ext cx="6540811" cy="579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43608" y="188639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Rendu du site de 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TEST 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: </a:t>
            </a:r>
            <a:endParaRPr lang="fr-FR" sz="24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139952" y="265582"/>
            <a:ext cx="3744416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sz="1600" smtClean="0">
                <a:solidFill>
                  <a:prstClr val="black"/>
                </a:solidFill>
                <a:hlinkClick r:id="rId3"/>
              </a:rPr>
              <a:t>https://test2isn.pythonanywhere.com</a:t>
            </a:r>
            <a:r>
              <a:rPr lang="fr-FR" sz="1600" smtClean="0">
                <a:solidFill>
                  <a:prstClr val="black"/>
                </a:solidFill>
              </a:rPr>
              <a:t> </a:t>
            </a:r>
            <a:endParaRPr lang="fr-FR" sz="1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977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3861048"/>
            <a:ext cx="8496944" cy="266429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827584" y="188639"/>
            <a:ext cx="720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Note : </a:t>
            </a:r>
            <a:r>
              <a:rPr lang="fr-FR" sz="20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regénération d’un jeu de constantes aléatoires</a:t>
            </a:r>
            <a:endParaRPr lang="fr-FR" sz="24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910" y="1484784"/>
            <a:ext cx="6674272" cy="18722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3" name="ZoneTexte 2"/>
          <p:cNvSpPr txBox="1"/>
          <p:nvPr/>
        </p:nvSpPr>
        <p:spPr>
          <a:xfrm>
            <a:off x="467544" y="764777"/>
            <a:ext cx="8208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smtClean="0"/>
              <a:t>À chaque appel du site, il y a génération </a:t>
            </a:r>
            <a:r>
              <a:rPr lang="fr-FR" sz="1600"/>
              <a:t>aléatoire </a:t>
            </a:r>
            <a:r>
              <a:rPr lang="fr-FR" sz="1600" smtClean="0"/>
              <a:t>des </a:t>
            </a:r>
            <a:r>
              <a:rPr lang="fr-FR" sz="1600" smtClean="0"/>
              <a:t>constantes.</a:t>
            </a:r>
            <a:endParaRPr lang="fr-FR" sz="1600" smtClean="0"/>
          </a:p>
          <a:p>
            <a:r>
              <a:rPr lang="fr-FR" sz="1600" smtClean="0"/>
              <a:t>Pour solliciter un autre jeu de constantes il suffit de demander </a:t>
            </a:r>
            <a:r>
              <a:rPr lang="fr-FR" sz="1600" smtClean="0"/>
              <a:t>une </a:t>
            </a:r>
            <a:r>
              <a:rPr lang="fr-FR" sz="1600" smtClean="0"/>
              <a:t>actualisation de la page  :</a:t>
            </a:r>
            <a:endParaRPr lang="fr-FR" sz="1600"/>
          </a:p>
        </p:txBody>
      </p:sp>
      <p:sp>
        <p:nvSpPr>
          <p:cNvPr id="5" name="ZoneTexte 4"/>
          <p:cNvSpPr txBox="1"/>
          <p:nvPr/>
        </p:nvSpPr>
        <p:spPr>
          <a:xfrm>
            <a:off x="872949" y="4077072"/>
            <a:ext cx="658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Pour faciliter cette actualisation, un boutton est ajouté dans la page :</a:t>
            </a:r>
            <a:endParaRPr lang="fr-FR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478" y="4446404"/>
            <a:ext cx="4762500" cy="93027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06" y="5864746"/>
            <a:ext cx="5187969" cy="372565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ZoneTexte 7"/>
          <p:cNvSpPr txBox="1"/>
          <p:nvPr/>
        </p:nvSpPr>
        <p:spPr>
          <a:xfrm>
            <a:off x="1619672" y="5480417"/>
            <a:ext cx="5728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Qui utilise une </a:t>
            </a:r>
            <a:r>
              <a:rPr lang="fr-FR" smtClean="0"/>
              <a:t>instruction </a:t>
            </a:r>
            <a:r>
              <a:rPr lang="fr-FR" smtClean="0"/>
              <a:t>forçant le « reload » de la page :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94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584" y="188639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Remarque :</a:t>
            </a:r>
          </a:p>
          <a:p>
            <a:pPr algn="ctr"/>
            <a:endParaRPr lang="fr-FR" sz="24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Pour pouvoir comparer les rendus graphiques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il est pratique de les ouvrir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dans un nouvel onglet du browser :</a:t>
            </a:r>
          </a:p>
          <a:p>
            <a:pPr algn="ctr"/>
            <a:endParaRPr lang="fr-FR" sz="24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35980"/>
            <a:ext cx="8622559" cy="521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830554" y="3501008"/>
            <a:ext cx="7200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Note :</a:t>
            </a:r>
          </a:p>
          <a:p>
            <a:pPr algn="ctr"/>
            <a:endParaRPr lang="fr-FR" sz="2400" b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L’utilisation de l’attribut 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HTML « </a:t>
            </a:r>
            <a:r>
              <a:rPr lang="fr-FR" sz="2400" smtClean="0">
                <a:solidFill>
                  <a:srgbClr val="C00000"/>
                </a:solidFill>
              </a:rPr>
              <a:t>target</a:t>
            </a:r>
            <a:r>
              <a:rPr lang="fr-FR" sz="2400">
                <a:solidFill>
                  <a:srgbClr val="C00000"/>
                </a:solidFill>
              </a:rPr>
              <a:t>="_</a:t>
            </a:r>
            <a:r>
              <a:rPr lang="fr-FR" sz="2400" smtClean="0">
                <a:solidFill>
                  <a:srgbClr val="C00000"/>
                </a:solidFill>
              </a:rPr>
              <a:t>blank" 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»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n’est pas retenu : il ne 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fonctionne qu’une seule 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fois…</a:t>
            </a:r>
            <a:endParaRPr lang="fr-FR" sz="2400" b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endParaRPr lang="fr-FR" sz="2400" b="1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7030A0"/>
              </a:soli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C’est à dire que le premier graphe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est bien ouvert dans un nouvel onglet</a:t>
            </a:r>
          </a:p>
          <a:p>
            <a:pPr algn="ctr"/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mais écrasé par la requête suivante…</a:t>
            </a:r>
            <a:r>
              <a:rPr lang="fr-FR" sz="2400" smtClean="0"/>
              <a:t>  </a:t>
            </a:r>
            <a:r>
              <a:rPr lang="fr-FR" sz="2400" b="1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 </a:t>
            </a:r>
          </a:p>
          <a:p>
            <a:pPr algn="ctr"/>
            <a:endParaRPr lang="fr-FR" sz="2400" b="1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4879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179</Words>
  <Application>Microsoft Office PowerPoint</Application>
  <PresentationFormat>Affichage à l'écran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1" baseType="lpstr">
      <vt:lpstr>Thème Office</vt:lpstr>
      <vt:lpstr>Objet d’environnement du Gestionnaire de liaisons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do</cp:lastModifiedBy>
  <cp:revision>41</cp:revision>
  <dcterms:modified xsi:type="dcterms:W3CDTF">2020-05-17T08:31:26Z</dcterms:modified>
</cp:coreProperties>
</file>