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1"/>
  </p:notesMasterIdLst>
  <p:sldIdLst>
    <p:sldId id="300" r:id="rId5"/>
    <p:sldId id="285" r:id="rId6"/>
    <p:sldId id="257" r:id="rId7"/>
    <p:sldId id="256" r:id="rId8"/>
    <p:sldId id="271" r:id="rId9"/>
    <p:sldId id="273" r:id="rId10"/>
    <p:sldId id="272" r:id="rId11"/>
    <p:sldId id="259" r:id="rId12"/>
    <p:sldId id="283" r:id="rId13"/>
    <p:sldId id="260" r:id="rId14"/>
    <p:sldId id="284" r:id="rId15"/>
    <p:sldId id="261" r:id="rId16"/>
    <p:sldId id="269" r:id="rId17"/>
    <p:sldId id="279" r:id="rId18"/>
    <p:sldId id="276" r:id="rId19"/>
    <p:sldId id="280" r:id="rId20"/>
    <p:sldId id="299" r:id="rId21"/>
    <p:sldId id="282" r:id="rId22"/>
    <p:sldId id="286" r:id="rId23"/>
    <p:sldId id="298" r:id="rId24"/>
    <p:sldId id="288" r:id="rId25"/>
    <p:sldId id="289" r:id="rId26"/>
    <p:sldId id="297" r:id="rId27"/>
    <p:sldId id="291" r:id="rId28"/>
    <p:sldId id="295" r:id="rId29"/>
    <p:sldId id="296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30F8EE"/>
    <a:srgbClr val="00FFFF"/>
    <a:srgbClr val="003192"/>
    <a:srgbClr val="0047D6"/>
    <a:srgbClr val="062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3B29E-DEE9-4558-8045-9558052A8ED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5D457-F056-4025-81B3-B004EDBD5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8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D457-F056-4025-81B3-B004EDBD5A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01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993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93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48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15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95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22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29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3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38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43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73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61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50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42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801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536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47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7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18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88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81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391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5007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84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07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621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723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211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629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065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0263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4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1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0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3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llinger.io/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4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3.png"/><Relationship Id="rId7" Type="http://schemas.openxmlformats.org/officeDocument/2006/relationships/image" Target="../media/image4.png"/><Relationship Id="rId12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ythonanywhere.com/login/?next=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.pythonanywhere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161" y="3333530"/>
            <a:ext cx="3535305" cy="2630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06" y="3465658"/>
            <a:ext cx="2610492" cy="54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594361" y="3095715"/>
            <a:ext cx="2880320" cy="2355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577" y="3182287"/>
            <a:ext cx="1440600" cy="114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5482909" y="2139247"/>
            <a:ext cx="31032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disposer d’un compte</a:t>
            </a:r>
          </a:p>
          <a:p>
            <a:pPr algn="ctr"/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Github</a:t>
            </a:r>
            <a:endParaRPr lang="fr-FR" sz="24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4920" y="101497"/>
            <a:ext cx="6674519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PythonAnyWhere et Github</a:t>
            </a:r>
            <a:endParaRPr lang="fr-FR" sz="4400" b="1" cap="none" spc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75856" y="1124743"/>
            <a:ext cx="2009269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Prérequis :</a:t>
            </a:r>
            <a:endParaRPr lang="fr-FR" sz="32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9868" y="1895386"/>
            <a:ext cx="310322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disposer d’un compte</a:t>
            </a:r>
          </a:p>
          <a:p>
            <a:pPr algn="ctr"/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Pythonanywhere</a:t>
            </a:r>
          </a:p>
          <a:p>
            <a:pPr algn="ctr"/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et d’une « web app »</a:t>
            </a:r>
            <a:endParaRPr lang="fr-FR" sz="24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06" y="4797152"/>
            <a:ext cx="15017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236998"/>
            <a:ext cx="3083911" cy="41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5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FFFF"/>
            </a:gs>
            <a:gs pos="98000">
              <a:srgbClr val="30F8EE"/>
            </a:gs>
            <a:gs pos="66000">
              <a:srgbClr val="0047D6"/>
            </a:gs>
            <a:gs pos="20000">
              <a:srgbClr val="06264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2811" y="1043444"/>
            <a:ext cx="22252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…c’est le « commit » :</a:t>
            </a:r>
            <a:endParaRPr lang="fr-F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59832" y="1052233"/>
            <a:ext cx="4596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git commit –m </a:t>
            </a:r>
            <a:r>
              <a:rPr 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nature du commit"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980728"/>
            <a:ext cx="8712968" cy="540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9" y="1525434"/>
            <a:ext cx="8397590" cy="414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79512" y="116631"/>
            <a:ext cx="62774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– prendre une « photo » du projet</a:t>
            </a:r>
            <a:endParaRPr lang="fr-FR" sz="3200" b="1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79467"/>
            <a:ext cx="685352" cy="65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131840" y="5715161"/>
            <a:ext cx="51031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smtClean="0"/>
              <a:t>Remarque : vous êtes sur la branch « </a:t>
            </a:r>
            <a:r>
              <a:rPr lang="fr-FR" sz="1600" b="1" smtClean="0"/>
              <a:t>master</a:t>
            </a:r>
            <a:r>
              <a:rPr lang="fr-FR" sz="1600" smtClean="0"/>
              <a:t> »</a:t>
            </a:r>
          </a:p>
          <a:p>
            <a:r>
              <a:rPr lang="fr-F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/>
              <a:t>que vous venez de </a:t>
            </a:r>
            <a:r>
              <a:rPr lang="fr-FR" sz="1600" smtClean="0"/>
              <a:t>créer sur le repository local</a:t>
            </a:r>
            <a:endParaRPr lang="fr-FR" sz="1600"/>
          </a:p>
        </p:txBody>
      </p:sp>
      <p:cxnSp>
        <p:nvCxnSpPr>
          <p:cNvPr id="9" name="Connecteur droit avec flèche 8"/>
          <p:cNvCxnSpPr>
            <a:stCxn id="8" idx="1"/>
          </p:cNvCxnSpPr>
          <p:nvPr/>
        </p:nvCxnSpPr>
        <p:spPr>
          <a:xfrm flipH="1" flipV="1">
            <a:off x="2771800" y="5443029"/>
            <a:ext cx="360040" cy="56452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FFFF"/>
            </a:gs>
            <a:gs pos="98000">
              <a:srgbClr val="30F8EE"/>
            </a:gs>
            <a:gs pos="66000">
              <a:srgbClr val="0047D6"/>
            </a:gs>
            <a:gs pos="20000">
              <a:srgbClr val="06264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61340" y="100099"/>
            <a:ext cx="71378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Vérification des actions sur le repo local :</a:t>
            </a:r>
            <a:endParaRPr lang="fr-FR" sz="3200" b="1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39552" y="862488"/>
            <a:ext cx="11496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13018"/>
            <a:ext cx="8459740" cy="478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81064" y="4725144"/>
            <a:ext cx="4867000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79467"/>
            <a:ext cx="685352" cy="65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68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FFFF"/>
            </a:gs>
            <a:gs pos="98000">
              <a:srgbClr val="30F8EE"/>
            </a:gs>
            <a:gs pos="66000">
              <a:srgbClr val="0047D6"/>
            </a:gs>
            <a:gs pos="20000">
              <a:srgbClr val="06264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524" y="881284"/>
            <a:ext cx="2111375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79512" y="696618"/>
            <a:ext cx="483593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Revenez au « </a:t>
            </a:r>
            <a:r>
              <a:rPr lang="fr-FR" b="1" smtClean="0"/>
              <a:t>Dashboard</a:t>
            </a:r>
            <a:r>
              <a:rPr lang="fr-FR" smtClean="0"/>
              <a:t>  » </a:t>
            </a:r>
            <a:r>
              <a:rPr lang="fr-FR" smtClean="0"/>
              <a:t>cliquez </a:t>
            </a:r>
            <a:r>
              <a:rPr lang="fr-FR" smtClean="0"/>
              <a:t>sur le symbole</a:t>
            </a:r>
            <a:endParaRPr lang="fr-FR" b="1"/>
          </a:p>
        </p:txBody>
      </p:sp>
      <p:sp>
        <p:nvSpPr>
          <p:cNvPr id="3" name="Rectangle 2"/>
          <p:cNvSpPr/>
          <p:nvPr/>
        </p:nvSpPr>
        <p:spPr>
          <a:xfrm>
            <a:off x="6588224" y="1639314"/>
            <a:ext cx="516976" cy="389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2" idx="3"/>
          </p:cNvCxnSpPr>
          <p:nvPr/>
        </p:nvCxnSpPr>
        <p:spPr>
          <a:xfrm>
            <a:off x="5015451" y="881284"/>
            <a:ext cx="1441677" cy="66013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95" y="2025253"/>
            <a:ext cx="442753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>
            <a:off x="3221493" y="1635865"/>
            <a:ext cx="0" cy="49151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9512" y="11646"/>
            <a:ext cx="7819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cap="none" spc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Verification de la création du repository local</a:t>
            </a:r>
            <a:endParaRPr lang="fr-FR" sz="3200" b="1" cap="none" spc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932792" y="1291635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puis</a:t>
            </a:r>
            <a:endParaRPr lang="fr-FR" b="1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72009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Connecteur droit avec flèche 20"/>
          <p:cNvCxnSpPr/>
          <p:nvPr/>
        </p:nvCxnSpPr>
        <p:spPr>
          <a:xfrm flipH="1">
            <a:off x="1988920" y="3140968"/>
            <a:ext cx="2727096" cy="207349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351981" y="2793236"/>
            <a:ext cx="330186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Le repository local  </a:t>
            </a:r>
            <a:r>
              <a:rPr lang="fr-FR" sz="2000" b="1" smtClean="0">
                <a:solidFill>
                  <a:srgbClr val="0070C0"/>
                </a:solidFill>
              </a:rPr>
              <a:t>.git/ </a:t>
            </a:r>
            <a:r>
              <a:rPr lang="fr-FR" sz="2000" b="1" smtClean="0">
                <a:solidFill>
                  <a:srgbClr val="0070C0"/>
                </a:solidFill>
              </a:rPr>
              <a:t>     </a:t>
            </a:r>
            <a:r>
              <a:rPr lang="fr-FR" smtClean="0"/>
              <a:t>est </a:t>
            </a:r>
            <a:r>
              <a:rPr lang="fr-FR" smtClean="0"/>
              <a:t>là</a:t>
            </a:r>
            <a:endParaRPr lang="fr-FR" b="1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79467"/>
            <a:ext cx="685352" cy="65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1640" y="5009079"/>
            <a:ext cx="504055" cy="2868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44" y="2736049"/>
            <a:ext cx="674960" cy="47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8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FFFF"/>
            </a:gs>
            <a:gs pos="98000">
              <a:srgbClr val="30F8EE"/>
            </a:gs>
            <a:gs pos="66000">
              <a:srgbClr val="0047D6"/>
            </a:gs>
            <a:gs pos="20000">
              <a:srgbClr val="06264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7009"/>
            <a:ext cx="8366185" cy="491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59073" y="11646"/>
            <a:ext cx="489063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cap="none" spc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Contenu du repository local</a:t>
            </a:r>
          </a:p>
          <a:p>
            <a:pPr algn="ctr"/>
            <a:r>
              <a:rPr lang="fr-FR" sz="32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(pour information)</a:t>
            </a:r>
            <a:endParaRPr lang="fr-FR" sz="3200" b="1" cap="none" spc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704" y="2060848"/>
            <a:ext cx="72008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2699793" y="1088864"/>
            <a:ext cx="1224135" cy="11160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8080" y="3429000"/>
            <a:ext cx="8176368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 rot="19914038">
            <a:off x="2467920" y="3914471"/>
            <a:ext cx="1768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smtClean="0">
                <a:solidFill>
                  <a:srgbClr val="FF0000"/>
                </a:solidFill>
              </a:rPr>
              <a:t>Remarque :</a:t>
            </a:r>
          </a:p>
          <a:p>
            <a:r>
              <a:rPr lang="fr-FR" b="1" i="1" smtClean="0">
                <a:solidFill>
                  <a:srgbClr val="FF0000"/>
                </a:solidFill>
              </a:rPr>
              <a:t>Il y a bien plus</a:t>
            </a:r>
          </a:p>
          <a:p>
            <a:r>
              <a:rPr lang="fr-FR" b="1" i="1" smtClean="0">
                <a:solidFill>
                  <a:srgbClr val="FF0000"/>
                </a:solidFill>
              </a:rPr>
              <a:t>que les </a:t>
            </a:r>
            <a:r>
              <a:rPr lang="fr-FR" b="1" i="1" smtClean="0">
                <a:solidFill>
                  <a:srgbClr val="FF0000"/>
                </a:solidFill>
              </a:rPr>
              <a:t>fichiers </a:t>
            </a:r>
            <a:r>
              <a:rPr lang="fr-FR" b="1" i="1" smtClean="0">
                <a:solidFill>
                  <a:srgbClr val="FF0000"/>
                </a:solidFill>
              </a:rPr>
              <a:t>:</a:t>
            </a:r>
          </a:p>
          <a:p>
            <a:r>
              <a:rPr lang="fr-FR" b="1" i="1" smtClean="0">
                <a:solidFill>
                  <a:srgbClr val="FF0000"/>
                </a:solidFill>
              </a:rPr>
              <a:t>Il y a l’historique</a:t>
            </a:r>
          </a:p>
          <a:p>
            <a:r>
              <a:rPr lang="fr-FR" b="1" i="1" smtClean="0">
                <a:solidFill>
                  <a:srgbClr val="FF0000"/>
                </a:solidFill>
              </a:rPr>
              <a:t>des commits</a:t>
            </a:r>
            <a:endParaRPr lang="fr-FR" b="1" i="1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79467"/>
            <a:ext cx="685352" cy="65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e 8"/>
          <p:cNvGrpSpPr/>
          <p:nvPr/>
        </p:nvGrpSpPr>
        <p:grpSpPr>
          <a:xfrm>
            <a:off x="925974" y="4732335"/>
            <a:ext cx="1003710" cy="1003710"/>
            <a:chOff x="1079765" y="2368152"/>
            <a:chExt cx="1003710" cy="1003710"/>
          </a:xfrm>
        </p:grpSpPr>
        <p:pic>
          <p:nvPicPr>
            <p:cNvPr id="10" name="Picture 8" descr="Y:\21s_KNOWLEDGE\_-00- Reserve PPT\03.-. travail perso\folder_blu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765" y="2368152"/>
              <a:ext cx="1003710" cy="100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/>
          </p:nvSpPr>
          <p:spPr>
            <a:xfrm>
              <a:off x="1192026" y="2781190"/>
              <a:ext cx="779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>
                  <a:solidFill>
                    <a:srgbClr val="FF0000"/>
                  </a:solidFill>
                </a:rPr>
                <a:t>local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84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813" y="2190120"/>
            <a:ext cx="2286274" cy="2228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" y="2260790"/>
            <a:ext cx="1724966" cy="36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e 12"/>
          <p:cNvGrpSpPr/>
          <p:nvPr/>
        </p:nvGrpSpPr>
        <p:grpSpPr>
          <a:xfrm>
            <a:off x="1550445" y="3167729"/>
            <a:ext cx="1003710" cy="1003710"/>
            <a:chOff x="1079765" y="2368152"/>
            <a:chExt cx="1003710" cy="1003710"/>
          </a:xfrm>
        </p:grpSpPr>
        <p:pic>
          <p:nvPicPr>
            <p:cNvPr id="14" name="Picture 8" descr="Y:\21s_KNOWLEDGE\_-00- Reserve PPT\03.-. travail perso\folder_blu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765" y="2368152"/>
              <a:ext cx="1003710" cy="100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/>
            <p:cNvSpPr txBox="1"/>
            <p:nvPr/>
          </p:nvSpPr>
          <p:spPr>
            <a:xfrm>
              <a:off x="1192026" y="2781190"/>
              <a:ext cx="779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smtClean="0">
                  <a:solidFill>
                    <a:srgbClr val="FF0000"/>
                  </a:solidFill>
                </a:rPr>
                <a:t>local</a:t>
              </a:r>
              <a:endParaRPr lang="fr-FR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012159" y="2190120"/>
            <a:ext cx="2354539" cy="21560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78397"/>
            <a:ext cx="748315" cy="59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oupe 19"/>
          <p:cNvGrpSpPr/>
          <p:nvPr/>
        </p:nvGrpSpPr>
        <p:grpSpPr>
          <a:xfrm>
            <a:off x="6687573" y="3166067"/>
            <a:ext cx="1003710" cy="1003710"/>
            <a:chOff x="6830050" y="1364275"/>
            <a:chExt cx="1003710" cy="1003710"/>
          </a:xfrm>
        </p:grpSpPr>
        <p:pic>
          <p:nvPicPr>
            <p:cNvPr id="21" name="Picture 8" descr="Y:\21s_KNOWLEDGE\_-00- Reserve PPT\03.-. travail perso\folder_blu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0050" y="1364275"/>
              <a:ext cx="1003710" cy="100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ZoneTexte 21"/>
            <p:cNvSpPr txBox="1"/>
            <p:nvPr/>
          </p:nvSpPr>
          <p:spPr>
            <a:xfrm>
              <a:off x="6830050" y="1834182"/>
              <a:ext cx="9207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smtClean="0">
                  <a:solidFill>
                    <a:srgbClr val="FF0000"/>
                  </a:solidFill>
                </a:rPr>
                <a:t>distant</a:t>
              </a:r>
              <a:endParaRPr lang="fr-FR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67544" y="313724"/>
            <a:ext cx="779623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cap="none" spc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Étape suivante :</a:t>
            </a:r>
          </a:p>
          <a:p>
            <a:pPr algn="ctr"/>
            <a:r>
              <a:rPr lang="fr-FR" sz="3200" b="1" cap="none" spc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Push</a:t>
            </a:r>
            <a:r>
              <a:rPr lang="fr-FR" sz="32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3200" b="1" cap="none" spc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du repository </a:t>
            </a:r>
            <a:r>
              <a:rPr lang="fr-FR" sz="3200" b="1" cap="none" spc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local </a:t>
            </a:r>
            <a:r>
              <a:rPr lang="fr-FR" sz="3200" b="1" cap="none" spc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 Pythonanywhere</a:t>
            </a:r>
          </a:p>
          <a:p>
            <a:pPr algn="ctr"/>
            <a:r>
              <a:rPr lang="fr-FR" sz="3200" b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vers le repository </a:t>
            </a:r>
            <a:r>
              <a:rPr lang="fr-FR" sz="3200" b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distant </a:t>
            </a:r>
            <a:r>
              <a:rPr lang="fr-FR" sz="3200" b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 Github</a:t>
            </a:r>
            <a:endParaRPr lang="fr-FR" sz="3200" b="1" cap="none" spc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3203848" y="3459318"/>
            <a:ext cx="2592288" cy="7045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fr-FR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68010" y="5229200"/>
            <a:ext cx="4395307" cy="46166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4- création d’un pont vers Github</a:t>
            </a:r>
            <a:endParaRPr lang="fr-FR" sz="24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331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9136" y="11646"/>
            <a:ext cx="549054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cap="none" spc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Avant de créer le pont,</a:t>
            </a:r>
          </a:p>
          <a:p>
            <a:pPr algn="ctr"/>
            <a:r>
              <a:rPr lang="fr-FR" sz="3200" b="1" cap="none" spc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 repository distant sur Github</a:t>
            </a:r>
          </a:p>
          <a:p>
            <a:pPr algn="ctr"/>
            <a:r>
              <a:rPr lang="fr-FR" sz="32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doit exister : sinon, le créer :</a:t>
            </a:r>
            <a:endParaRPr lang="fr-FR" sz="3200" b="1" cap="none" spc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46" y="1581306"/>
            <a:ext cx="832961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89087"/>
            <a:ext cx="853535" cy="67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31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910" y="11646"/>
            <a:ext cx="785901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cap="none" spc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Remarque : après la création du repository </a:t>
            </a:r>
          </a:p>
          <a:p>
            <a:pPr algn="ctr"/>
            <a:r>
              <a:rPr lang="fr-FR" sz="3200" b="1" cap="none" spc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Github indique les méthodes pour le charger</a:t>
            </a:r>
            <a:endParaRPr lang="fr-FR" sz="3200" b="1" cap="none" spc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74" y="1268760"/>
            <a:ext cx="8497393" cy="36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>
                <a:lumMod val="9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58" y="5877272"/>
            <a:ext cx="7469265" cy="59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51891" y="5279703"/>
            <a:ext cx="28113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cap="none" spc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Utilisez HTTPS </a:t>
            </a:r>
            <a:r>
              <a:rPr lang="fr-FR" sz="3200" b="1" cap="none" spc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fr-FR" sz="3200" b="1" cap="none" spc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5279702"/>
            <a:ext cx="8712968" cy="1389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55576" y="5722502"/>
            <a:ext cx="1224136" cy="802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89087"/>
            <a:ext cx="853535" cy="67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41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FFFF"/>
            </a:gs>
            <a:gs pos="98000">
              <a:srgbClr val="30F8EE"/>
            </a:gs>
            <a:gs pos="66000">
              <a:srgbClr val="0047D6"/>
            </a:gs>
            <a:gs pos="20000">
              <a:srgbClr val="06264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10881" y="11646"/>
            <a:ext cx="73870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cap="none" spc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Retour sur Pythonanywhere pour le push :</a:t>
            </a:r>
            <a:endParaRPr lang="fr-FR" sz="3200" b="1" cap="none" spc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1560" y="1062340"/>
            <a:ext cx="673613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github.com/elarneww/grapheur_v4</a:t>
            </a:r>
            <a:endParaRPr lang="en-US" sz="14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17518" y="2425045"/>
            <a:ext cx="2869696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 -u origin master</a:t>
            </a:r>
            <a:endParaRPr lang="fr-FR" sz="14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1" y="2788686"/>
            <a:ext cx="859030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79467"/>
            <a:ext cx="685352" cy="65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14981" y="601746"/>
            <a:ext cx="2635593" cy="46166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3- Pont vers Github</a:t>
            </a:r>
            <a:endParaRPr lang="fr-FR" sz="24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6989" y="2278908"/>
            <a:ext cx="1122423" cy="46166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4- push</a:t>
            </a:r>
            <a:endParaRPr lang="fr-FR" sz="24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4508913" y="4876768"/>
            <a:ext cx="2511359" cy="12894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795013" y="4732902"/>
            <a:ext cx="19350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Login et password</a:t>
            </a:r>
          </a:p>
          <a:p>
            <a:r>
              <a:rPr lang="fr-FR" smtClean="0"/>
              <a:t>du compte Github</a:t>
            </a:r>
            <a:endParaRPr lang="fr-FR"/>
          </a:p>
        </p:txBody>
      </p:sp>
      <p:grpSp>
        <p:nvGrpSpPr>
          <p:cNvPr id="22" name="Groupe 21"/>
          <p:cNvGrpSpPr/>
          <p:nvPr/>
        </p:nvGrpSpPr>
        <p:grpSpPr>
          <a:xfrm>
            <a:off x="1046630" y="1392798"/>
            <a:ext cx="6315588" cy="757025"/>
            <a:chOff x="2686180" y="1700808"/>
            <a:chExt cx="6315588" cy="757025"/>
          </a:xfrm>
        </p:grpSpPr>
        <p:sp>
          <p:nvSpPr>
            <p:cNvPr id="23" name="Rectangle 22"/>
            <p:cNvSpPr/>
            <p:nvPr/>
          </p:nvSpPr>
          <p:spPr>
            <a:xfrm>
              <a:off x="5292080" y="2005627"/>
              <a:ext cx="3709688" cy="4522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86180" y="1700808"/>
              <a:ext cx="6315588" cy="4522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952687" y="1773022"/>
              <a:ext cx="2497287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fr-FR" sz="1200" smtClean="0"/>
                <a:t>si il existe déjà, ce messsage apparaît</a:t>
              </a:r>
              <a:endParaRPr lang="fr-FR" sz="1200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161" y="1755460"/>
              <a:ext cx="3132137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2686180" y="1742245"/>
              <a:ext cx="2568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smtClean="0">
                  <a:ln w="11430"/>
                  <a:solidFill>
                    <a:srgbClr val="00206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(</a:t>
              </a:r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704028" y="2047064"/>
              <a:ext cx="2568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smtClean="0">
                  <a:ln w="11430"/>
                  <a:solidFill>
                    <a:srgbClr val="00206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)</a:t>
              </a:r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841321" y="2114473"/>
              <a:ext cx="2862707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fr-FR" sz="1200" smtClean="0"/>
                <a:t>Ça n’est pas fatal : vous pouvez commiter…</a:t>
              </a:r>
              <a:endParaRPr lang="fr-FR" sz="120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79512" y="2214366"/>
            <a:ext cx="8712968" cy="45195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784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520" y="11646"/>
            <a:ext cx="66938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cap="none" spc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Vérification sur Github (refresh page) :</a:t>
            </a:r>
            <a:endParaRPr lang="fr-FR" sz="3200" b="1" cap="none" spc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3" y="596421"/>
            <a:ext cx="8064896" cy="584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7704" y="3789040"/>
            <a:ext cx="4752528" cy="2656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 rot="19914038">
            <a:off x="529352" y="353942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smtClean="0">
                <a:solidFill>
                  <a:srgbClr val="FF0000"/>
                </a:solidFill>
              </a:rPr>
              <a:t>Les fichiers sont là…</a:t>
            </a:r>
            <a:endParaRPr lang="fr-FR" b="1" i="1">
              <a:solidFill>
                <a:srgbClr val="FF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89087"/>
            <a:ext cx="853535" cy="67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531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2513" y="2185809"/>
            <a:ext cx="2286274" cy="1721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97" y="2332242"/>
            <a:ext cx="1724966" cy="36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e 12"/>
          <p:cNvGrpSpPr/>
          <p:nvPr/>
        </p:nvGrpSpPr>
        <p:grpSpPr>
          <a:xfrm>
            <a:off x="1438884" y="2837743"/>
            <a:ext cx="1003710" cy="1003710"/>
            <a:chOff x="1079765" y="2368152"/>
            <a:chExt cx="1003710" cy="1003710"/>
          </a:xfrm>
        </p:grpSpPr>
        <p:pic>
          <p:nvPicPr>
            <p:cNvPr id="14" name="Picture 8" descr="Y:\21s_KNOWLEDGE\_-00- Reserve PPT\03.-. travail perso\folder_blu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765" y="2368152"/>
              <a:ext cx="1003710" cy="100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/>
            <p:cNvSpPr txBox="1"/>
            <p:nvPr/>
          </p:nvSpPr>
          <p:spPr>
            <a:xfrm>
              <a:off x="1192026" y="2781190"/>
              <a:ext cx="779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smtClean="0">
                  <a:solidFill>
                    <a:srgbClr val="FF0000"/>
                  </a:solidFill>
                </a:rPr>
                <a:t>local</a:t>
              </a:r>
              <a:endParaRPr lang="fr-FR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152134" y="2302441"/>
            <a:ext cx="2088232" cy="18761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630" y="2454314"/>
            <a:ext cx="748315" cy="59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oupe 19"/>
          <p:cNvGrpSpPr/>
          <p:nvPr/>
        </p:nvGrpSpPr>
        <p:grpSpPr>
          <a:xfrm>
            <a:off x="6296510" y="2638997"/>
            <a:ext cx="1003710" cy="1003710"/>
            <a:chOff x="6830050" y="1364275"/>
            <a:chExt cx="1003710" cy="1003710"/>
          </a:xfrm>
        </p:grpSpPr>
        <p:pic>
          <p:nvPicPr>
            <p:cNvPr id="21" name="Picture 8" descr="Y:\21s_KNOWLEDGE\_-00- Reserve PPT\03.-. travail perso\folder_blu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0050" y="1364275"/>
              <a:ext cx="1003710" cy="100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ZoneTexte 21"/>
            <p:cNvSpPr txBox="1"/>
            <p:nvPr/>
          </p:nvSpPr>
          <p:spPr>
            <a:xfrm>
              <a:off x="6830050" y="1834182"/>
              <a:ext cx="9207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smtClean="0">
                  <a:solidFill>
                    <a:srgbClr val="FF0000"/>
                  </a:solidFill>
                </a:rPr>
                <a:t>distant</a:t>
              </a:r>
              <a:endParaRPr lang="fr-FR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24" name="Flèche droite 23"/>
          <p:cNvSpPr/>
          <p:nvPr/>
        </p:nvSpPr>
        <p:spPr>
          <a:xfrm rot="9402841" flipV="1">
            <a:off x="3447260" y="4392474"/>
            <a:ext cx="2592288" cy="67270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fr-FR" b="1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8914" y="101497"/>
            <a:ext cx="160653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80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FIN</a:t>
            </a:r>
            <a:endParaRPr lang="fr-FR" sz="8000" b="1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71538" y="1556792"/>
            <a:ext cx="62876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Les autres actions suivent ce principe de base… </a:t>
            </a:r>
            <a:endParaRPr lang="fr-FR" sz="24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9897" y="4804497"/>
            <a:ext cx="2286274" cy="1721672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81" y="4950930"/>
            <a:ext cx="1724966" cy="36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e 29"/>
          <p:cNvGrpSpPr/>
          <p:nvPr/>
        </p:nvGrpSpPr>
        <p:grpSpPr>
          <a:xfrm>
            <a:off x="1616268" y="5456431"/>
            <a:ext cx="1003710" cy="1003710"/>
            <a:chOff x="1079765" y="2368152"/>
            <a:chExt cx="1003710" cy="1003710"/>
          </a:xfrm>
        </p:grpSpPr>
        <p:pic>
          <p:nvPicPr>
            <p:cNvPr id="31" name="Picture 8" descr="Y:\21s_KNOWLEDGE\_-00- Reserve PPT\03.-. travail perso\folder_blu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765" y="2368152"/>
              <a:ext cx="1003710" cy="100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ZoneTexte 31"/>
            <p:cNvSpPr txBox="1"/>
            <p:nvPr/>
          </p:nvSpPr>
          <p:spPr>
            <a:xfrm>
              <a:off x="1192026" y="2781190"/>
              <a:ext cx="779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smtClean="0">
                  <a:solidFill>
                    <a:srgbClr val="FF0000"/>
                  </a:solidFill>
                </a:rPr>
                <a:t>local</a:t>
              </a:r>
              <a:endParaRPr lang="fr-FR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33" name="Flèche droite 32"/>
          <p:cNvSpPr/>
          <p:nvPr/>
        </p:nvSpPr>
        <p:spPr>
          <a:xfrm rot="554960">
            <a:off x="3256035" y="2716248"/>
            <a:ext cx="2592288" cy="7045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fr-FR" b="1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9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6727" y="3734608"/>
            <a:ext cx="2286274" cy="15249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11" y="3881041"/>
            <a:ext cx="1724966" cy="36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e 12"/>
          <p:cNvGrpSpPr/>
          <p:nvPr/>
        </p:nvGrpSpPr>
        <p:grpSpPr>
          <a:xfrm>
            <a:off x="1533098" y="4257535"/>
            <a:ext cx="1003710" cy="1003710"/>
            <a:chOff x="1079765" y="2368152"/>
            <a:chExt cx="1003710" cy="1003710"/>
          </a:xfrm>
        </p:grpSpPr>
        <p:pic>
          <p:nvPicPr>
            <p:cNvPr id="14" name="Picture 8" descr="Y:\21s_KNOWLEDGE\_-00- Reserve PPT\03.-. travail perso\folder_blu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765" y="2368152"/>
              <a:ext cx="1003710" cy="100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/>
            <p:cNvSpPr txBox="1"/>
            <p:nvPr/>
          </p:nvSpPr>
          <p:spPr>
            <a:xfrm>
              <a:off x="1192026" y="2781190"/>
              <a:ext cx="779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>
                  <a:solidFill>
                    <a:srgbClr val="FF0000"/>
                  </a:solidFill>
                </a:rPr>
                <a:t>local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854187" y="4730360"/>
            <a:ext cx="2088232" cy="122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403" y="4816932"/>
            <a:ext cx="748315" cy="59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oupe 19"/>
          <p:cNvGrpSpPr/>
          <p:nvPr/>
        </p:nvGrpSpPr>
        <p:grpSpPr>
          <a:xfrm>
            <a:off x="5945027" y="4759390"/>
            <a:ext cx="1003710" cy="1003710"/>
            <a:chOff x="6830050" y="1364275"/>
            <a:chExt cx="1003710" cy="1003710"/>
          </a:xfrm>
        </p:grpSpPr>
        <p:pic>
          <p:nvPicPr>
            <p:cNvPr id="21" name="Picture 8" descr="Y:\21s_KNOWLEDGE\_-00- Reserve PPT\03.-. travail perso\folder_blu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0050" y="1364275"/>
              <a:ext cx="1003710" cy="100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ZoneTexte 21"/>
            <p:cNvSpPr txBox="1"/>
            <p:nvPr/>
          </p:nvSpPr>
          <p:spPr>
            <a:xfrm>
              <a:off x="6830050" y="1834182"/>
              <a:ext cx="9207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>
                  <a:solidFill>
                    <a:srgbClr val="FF0000"/>
                  </a:solidFill>
                </a:rPr>
                <a:t>distant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49821" y="1516313"/>
            <a:ext cx="69994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1- Création d’un </a:t>
            </a:r>
            <a:r>
              <a:rPr lang="fr-FR" sz="2400" b="1" dirty="0" err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repository</a:t>
            </a:r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local sur Pythonanywhere</a:t>
            </a:r>
            <a:endParaRPr lang="fr-FR" sz="24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3118243" y="4654486"/>
            <a:ext cx="2592288" cy="7045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fr-FR" b="1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2382" y="2009329"/>
            <a:ext cx="39427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2- « add / commit » du projet</a:t>
            </a:r>
            <a:endParaRPr lang="fr-FR" sz="24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4920" y="101497"/>
            <a:ext cx="6674519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PythonAnyWhere et Github</a:t>
            </a:r>
            <a:endParaRPr lang="fr-FR" sz="4400" b="1" cap="none" spc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7932" y="2932659"/>
            <a:ext cx="2635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4- Pont vers Github</a:t>
            </a:r>
            <a:endParaRPr lang="fr-FR" sz="24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53176" y="5337938"/>
            <a:ext cx="11224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5- push</a:t>
            </a:r>
            <a:endParaRPr lang="fr-FR" sz="24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7932" y="2470994"/>
            <a:ext cx="3930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Creation repository distant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12227" y="6222183"/>
            <a:ext cx="34025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6- verification du résultat</a:t>
            </a:r>
            <a:endParaRPr lang="fr-FR" sz="24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41785" y="931538"/>
            <a:ext cx="1917704" cy="58477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Sommaire</a:t>
            </a:r>
            <a:endParaRPr lang="fr-FR" sz="32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77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223" y="3929164"/>
            <a:ext cx="8829273" cy="2812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45286" y="4022549"/>
            <a:ext cx="5395319" cy="759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175728" y="4968634"/>
            <a:ext cx="5791645" cy="1696835"/>
          </a:xfrm>
          <a:prstGeom prst="rect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87892" y="11646"/>
            <a:ext cx="56330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cap="none" spc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 du </a:t>
            </a:r>
            <a:r>
              <a:rPr lang="fr-FR" sz="3200" b="1" cap="none" spc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REAMDE.md</a:t>
            </a:r>
            <a:r>
              <a:rPr lang="fr-FR" sz="3200" b="1" cap="none" spc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sur Github :</a:t>
            </a:r>
            <a:endParaRPr lang="fr-FR" sz="3200" b="1" cap="none" spc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89087"/>
            <a:ext cx="853535" cy="67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0281" y="596421"/>
            <a:ext cx="62083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00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– à la création de votre repository, vous avez cette option:</a:t>
            </a:r>
            <a:endParaRPr lang="fr-FR" sz="200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1" y="995537"/>
            <a:ext cx="70326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07223" y="1887215"/>
            <a:ext cx="70147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– si vous cochez cette case vous aurez ce </a:t>
            </a:r>
            <a:r>
              <a:rPr lang="fr-FR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README.md</a:t>
            </a:r>
            <a:r>
              <a:rPr lang="fr-FR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dans le repository </a:t>
            </a:r>
            <a:endParaRPr lang="fr-FR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76" y="2204864"/>
            <a:ext cx="5532437" cy="160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128871" y="2789688"/>
            <a:ext cx="5310172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160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– c’est un fichier à syntaxe particulière </a:t>
            </a:r>
            <a:endParaRPr lang="fr-FR" sz="1600" smtClean="0">
              <a:ln w="11430"/>
              <a:solidFill>
                <a:prstClr val="black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fr-FR" sz="160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160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r>
              <a:rPr lang="fr-FR" sz="160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et </a:t>
            </a:r>
            <a:r>
              <a:rPr lang="fr-FR" sz="160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vous ne l’avez pas dans votre projet sur Pythonanywhere</a:t>
            </a:r>
            <a:endParaRPr lang="fr-FR" sz="160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8982" y="4886645"/>
            <a:ext cx="16275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Choisissez :</a:t>
            </a:r>
            <a:endParaRPr lang="fr-FR" sz="24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Connecteur droit avec flèche 13"/>
          <p:cNvCxnSpPr>
            <a:endCxn id="18" idx="1"/>
          </p:cNvCxnSpPr>
          <p:nvPr/>
        </p:nvCxnSpPr>
        <p:spPr>
          <a:xfrm flipV="1">
            <a:off x="2033677" y="4345715"/>
            <a:ext cx="1111609" cy="87237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17294" y="4894869"/>
            <a:ext cx="39448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– ne cochez pas la case et occupez vous </a:t>
            </a:r>
          </a:p>
          <a:p>
            <a:r>
              <a:rPr lang="fr-FR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du </a:t>
            </a:r>
            <a:r>
              <a:rPr lang="fr-FR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README.md </a:t>
            </a:r>
            <a:r>
              <a:rPr lang="fr-FR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plus tard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45286" y="4022549"/>
            <a:ext cx="52773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– cochez </a:t>
            </a:r>
            <a:r>
              <a:rPr lang="fr-FR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la </a:t>
            </a:r>
            <a:r>
              <a:rPr lang="fr-FR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 mais alors vous </a:t>
            </a:r>
            <a:r>
              <a:rPr lang="fr-FR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devrez « puller » </a:t>
            </a:r>
            <a:endParaRPr lang="fr-FR">
              <a:ln w="11430"/>
              <a:solidFill>
                <a:prstClr val="black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fr-FR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 </a:t>
            </a:r>
            <a:r>
              <a:rPr lang="fr-FR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README.md </a:t>
            </a:r>
            <a:r>
              <a:rPr lang="fr-FR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dans votre projet Pythonanywhere </a:t>
            </a:r>
          </a:p>
        </p:txBody>
      </p:sp>
      <p:cxnSp>
        <p:nvCxnSpPr>
          <p:cNvPr id="20" name="Connecteur droit avec flèche 19"/>
          <p:cNvCxnSpPr>
            <a:endCxn id="17" idx="1"/>
          </p:cNvCxnSpPr>
          <p:nvPr/>
        </p:nvCxnSpPr>
        <p:spPr>
          <a:xfrm flipV="1">
            <a:off x="2036543" y="5218035"/>
            <a:ext cx="1180751" cy="5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153398" y="5541200"/>
            <a:ext cx="634626" cy="43669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22886" y="5666240"/>
            <a:ext cx="4129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– créez ce </a:t>
            </a:r>
            <a:r>
              <a:rPr lang="fr-FR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README.md </a:t>
            </a:r>
            <a:r>
              <a:rPr lang="fr-FR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dans votre projet</a:t>
            </a:r>
          </a:p>
          <a:p>
            <a:r>
              <a:rPr lang="fr-FR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et il sera « pushé » avec le </a:t>
            </a:r>
            <a:r>
              <a:rPr lang="fr-FR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reste</a:t>
            </a:r>
          </a:p>
          <a:p>
            <a:r>
              <a:rPr lang="fr-FR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il existe </a:t>
            </a:r>
            <a:r>
              <a:rPr lang="fr-FR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des </a:t>
            </a:r>
            <a:r>
              <a:rPr lang="fr-FR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éditeurs </a:t>
            </a:r>
            <a:r>
              <a:rPr lang="fr-FR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hlinkClick r:id="rId6"/>
              </a:rPr>
              <a:t>https</a:t>
            </a:r>
            <a:r>
              <a:rPr lang="fr-FR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hlinkClick r:id="rId6"/>
              </a:rPr>
              <a:t>://</a:t>
            </a:r>
            <a:r>
              <a:rPr lang="fr-FR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hlinkClick r:id="rId6"/>
              </a:rPr>
              <a:t>dillinger.io/</a:t>
            </a:r>
            <a:r>
              <a:rPr lang="fr-FR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fr-FR">
              <a:ln w="11430"/>
              <a:solidFill>
                <a:prstClr val="black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74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2505" y="1372680"/>
            <a:ext cx="8349109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705611" y="2696394"/>
            <a:ext cx="1967465" cy="1526637"/>
            <a:chOff x="652513" y="2185809"/>
            <a:chExt cx="1967465" cy="1526637"/>
          </a:xfrm>
        </p:grpSpPr>
        <p:sp>
          <p:nvSpPr>
            <p:cNvPr id="2" name="Rectangle 1"/>
            <p:cNvSpPr/>
            <p:nvPr/>
          </p:nvSpPr>
          <p:spPr>
            <a:xfrm>
              <a:off x="652513" y="2185809"/>
              <a:ext cx="1967465" cy="1526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897" y="2332242"/>
              <a:ext cx="1724966" cy="36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3" name="Groupe 12"/>
            <p:cNvGrpSpPr/>
            <p:nvPr/>
          </p:nvGrpSpPr>
          <p:grpSpPr>
            <a:xfrm>
              <a:off x="1293795" y="2708736"/>
              <a:ext cx="1003710" cy="1003710"/>
              <a:chOff x="1079765" y="2368152"/>
              <a:chExt cx="1003710" cy="1003710"/>
            </a:xfrm>
          </p:grpSpPr>
          <p:pic>
            <p:nvPicPr>
              <p:cNvPr id="14" name="Picture 8" descr="Y:\21s_KNOWLEDGE\_-00- Reserve PPT\03.-. travail perso\folder_blu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9765" y="2368152"/>
                <a:ext cx="1003710" cy="1003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ZoneTexte 14"/>
              <p:cNvSpPr txBox="1"/>
              <p:nvPr/>
            </p:nvSpPr>
            <p:spPr>
              <a:xfrm>
                <a:off x="1192026" y="2781190"/>
                <a:ext cx="779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smtClean="0">
                    <a:solidFill>
                      <a:srgbClr val="FF0000"/>
                    </a:solidFill>
                  </a:rPr>
                  <a:t>local</a:t>
                </a:r>
                <a:endParaRPr lang="fr-FR" sz="2400" b="1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6" name="Groupe 5"/>
          <p:cNvGrpSpPr/>
          <p:nvPr/>
        </p:nvGrpSpPr>
        <p:grpSpPr>
          <a:xfrm>
            <a:off x="6385612" y="3557230"/>
            <a:ext cx="2088232" cy="1391856"/>
            <a:chOff x="6152134" y="2320590"/>
            <a:chExt cx="2088232" cy="1391856"/>
          </a:xfrm>
        </p:grpSpPr>
        <p:sp>
          <p:nvSpPr>
            <p:cNvPr id="18" name="Rectangle 17"/>
            <p:cNvSpPr/>
            <p:nvPr/>
          </p:nvSpPr>
          <p:spPr>
            <a:xfrm>
              <a:off x="6152134" y="2320590"/>
              <a:ext cx="2088232" cy="13918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630" y="2454314"/>
              <a:ext cx="748315" cy="592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" name="Groupe 19"/>
            <p:cNvGrpSpPr/>
            <p:nvPr/>
          </p:nvGrpSpPr>
          <p:grpSpPr>
            <a:xfrm>
              <a:off x="6317996" y="2401165"/>
              <a:ext cx="1003710" cy="1003710"/>
              <a:chOff x="6830050" y="1364275"/>
              <a:chExt cx="1003710" cy="1003710"/>
            </a:xfrm>
          </p:grpSpPr>
          <p:pic>
            <p:nvPicPr>
              <p:cNvPr id="21" name="Picture 8" descr="Y:\21s_KNOWLEDGE\_-00- Reserve PPT\03.-. travail perso\folder_blu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0050" y="1364275"/>
                <a:ext cx="1003710" cy="1003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ZoneTexte 21"/>
              <p:cNvSpPr txBox="1"/>
              <p:nvPr/>
            </p:nvSpPr>
            <p:spPr>
              <a:xfrm>
                <a:off x="6830050" y="1834182"/>
                <a:ext cx="9207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smtClean="0">
                    <a:solidFill>
                      <a:srgbClr val="FF0000"/>
                    </a:solidFill>
                  </a:rPr>
                  <a:t>distant</a:t>
                </a:r>
                <a:endParaRPr lang="fr-FR" sz="2000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294534" y="101497"/>
            <a:ext cx="65153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800" b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Attention, </a:t>
            </a:r>
            <a:r>
              <a:rPr lang="fr-FR" sz="48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il faut choisir </a:t>
            </a:r>
            <a:r>
              <a:rPr lang="fr-FR" sz="48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fr-FR" sz="4800" b="1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Double flèche horizontale 6"/>
          <p:cNvSpPr/>
          <p:nvPr/>
        </p:nvSpPr>
        <p:spPr>
          <a:xfrm rot="622206">
            <a:off x="3037558" y="3478515"/>
            <a:ext cx="3096344" cy="4290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Git – push - pull</a:t>
            </a:r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033534" y="1465884"/>
            <a:ext cx="63687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 – mettre à jour les projets </a:t>
            </a:r>
            <a:r>
              <a:rPr lang="fr-FR" sz="2400" b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uniquement </a:t>
            </a:r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 Git:</a:t>
            </a:r>
            <a:endParaRPr lang="fr-FR" sz="24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863439" y="4649047"/>
            <a:ext cx="2033467" cy="1512992"/>
            <a:chOff x="829897" y="4804497"/>
            <a:chExt cx="2286274" cy="1721672"/>
          </a:xfrm>
        </p:grpSpPr>
        <p:sp>
          <p:nvSpPr>
            <p:cNvPr id="34" name="Rectangle 33"/>
            <p:cNvSpPr/>
            <p:nvPr/>
          </p:nvSpPr>
          <p:spPr>
            <a:xfrm>
              <a:off x="829897" y="4804497"/>
              <a:ext cx="2286274" cy="172167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81" y="4950930"/>
              <a:ext cx="1724966" cy="36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6" name="Groupe 35"/>
            <p:cNvGrpSpPr/>
            <p:nvPr/>
          </p:nvGrpSpPr>
          <p:grpSpPr>
            <a:xfrm>
              <a:off x="1616268" y="5456431"/>
              <a:ext cx="1003710" cy="1003710"/>
              <a:chOff x="1079765" y="2368152"/>
              <a:chExt cx="1003710" cy="1003710"/>
            </a:xfrm>
          </p:grpSpPr>
          <p:pic>
            <p:nvPicPr>
              <p:cNvPr id="37" name="Picture 8" descr="Y:\21s_KNOWLEDGE\_-00- Reserve PPT\03.-. travail perso\folder_blu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9765" y="2368152"/>
                <a:ext cx="1003710" cy="1003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ZoneTexte 37"/>
              <p:cNvSpPr txBox="1"/>
              <p:nvPr/>
            </p:nvSpPr>
            <p:spPr>
              <a:xfrm>
                <a:off x="1192026" y="2781190"/>
                <a:ext cx="779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smtClean="0">
                    <a:solidFill>
                      <a:srgbClr val="FF0000"/>
                    </a:solidFill>
                  </a:rPr>
                  <a:t>local</a:t>
                </a:r>
                <a:endParaRPr lang="fr-FR" sz="2400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9" name="Double flèche horizontale 38"/>
          <p:cNvSpPr/>
          <p:nvPr/>
        </p:nvSpPr>
        <p:spPr>
          <a:xfrm rot="20752556">
            <a:off x="3108888" y="4812235"/>
            <a:ext cx="3096344" cy="4290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Git – push - pull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320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7544" y="1124744"/>
            <a:ext cx="8349109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556648" y="1984972"/>
            <a:ext cx="1967465" cy="1526637"/>
            <a:chOff x="652513" y="2185809"/>
            <a:chExt cx="1967465" cy="1526637"/>
          </a:xfrm>
        </p:grpSpPr>
        <p:sp>
          <p:nvSpPr>
            <p:cNvPr id="2" name="Rectangle 1"/>
            <p:cNvSpPr/>
            <p:nvPr/>
          </p:nvSpPr>
          <p:spPr>
            <a:xfrm>
              <a:off x="652513" y="2185809"/>
              <a:ext cx="1967465" cy="1526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897" y="2332242"/>
              <a:ext cx="1724966" cy="36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3" name="Groupe 12"/>
            <p:cNvGrpSpPr/>
            <p:nvPr/>
          </p:nvGrpSpPr>
          <p:grpSpPr>
            <a:xfrm>
              <a:off x="1293795" y="2708736"/>
              <a:ext cx="1003710" cy="1003710"/>
              <a:chOff x="1079765" y="2368152"/>
              <a:chExt cx="1003710" cy="1003710"/>
            </a:xfrm>
          </p:grpSpPr>
          <p:pic>
            <p:nvPicPr>
              <p:cNvPr id="14" name="Picture 8" descr="Y:\21s_KNOWLEDGE\_-00- Reserve PPT\03.-. travail perso\folder_blu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9765" y="2368152"/>
                <a:ext cx="1003710" cy="1003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ZoneTexte 14"/>
              <p:cNvSpPr txBox="1"/>
              <p:nvPr/>
            </p:nvSpPr>
            <p:spPr>
              <a:xfrm>
                <a:off x="1192026" y="2781190"/>
                <a:ext cx="779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smtClean="0">
                    <a:solidFill>
                      <a:srgbClr val="FF0000"/>
                    </a:solidFill>
                  </a:rPr>
                  <a:t>local</a:t>
                </a:r>
                <a:endParaRPr lang="fr-FR" sz="2400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6" name="Rectangle 25"/>
          <p:cNvSpPr/>
          <p:nvPr/>
        </p:nvSpPr>
        <p:spPr>
          <a:xfrm>
            <a:off x="521626" y="1196752"/>
            <a:ext cx="82950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– utiliser Github comme une </a:t>
            </a:r>
            <a:r>
              <a:rPr lang="fr-FR" sz="2400" b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dropbox</a:t>
            </a:r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un </a:t>
            </a:r>
            <a:r>
              <a:rPr lang="fr-FR" sz="2400" b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Drive</a:t>
            </a:r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ou équivalent </a:t>
            </a:r>
            <a:endParaRPr lang="fr-FR" sz="24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26162" y="101497"/>
            <a:ext cx="28520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8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…o</a:t>
            </a:r>
            <a:r>
              <a:rPr lang="fr-FR" sz="48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 bien :</a:t>
            </a:r>
            <a:endParaRPr lang="fr-FR" sz="4800" b="1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Forme libre 27"/>
          <p:cNvSpPr/>
          <p:nvPr/>
        </p:nvSpPr>
        <p:spPr>
          <a:xfrm rot="18353266">
            <a:off x="2395275" y="3142248"/>
            <a:ext cx="832641" cy="2791894"/>
          </a:xfrm>
          <a:custGeom>
            <a:avLst/>
            <a:gdLst>
              <a:gd name="connsiteX0" fmla="*/ 273884 w 840812"/>
              <a:gd name="connsiteY0" fmla="*/ 2834640 h 2834640"/>
              <a:gd name="connsiteX1" fmla="*/ 26996 w 840812"/>
              <a:gd name="connsiteY1" fmla="*/ 1225296 h 2834640"/>
              <a:gd name="connsiteX2" fmla="*/ 840812 w 840812"/>
              <a:gd name="connsiteY2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812" h="2834640">
                <a:moveTo>
                  <a:pt x="273884" y="2834640"/>
                </a:moveTo>
                <a:cubicBezTo>
                  <a:pt x="103196" y="2266188"/>
                  <a:pt x="-67492" y="1697736"/>
                  <a:pt x="26996" y="1225296"/>
                </a:cubicBezTo>
                <a:cubicBezTo>
                  <a:pt x="121484" y="752856"/>
                  <a:pt x="481148" y="376428"/>
                  <a:pt x="840812" y="0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 rot="11015179">
            <a:off x="4776267" y="2796974"/>
            <a:ext cx="2246090" cy="3132849"/>
          </a:xfrm>
          <a:custGeom>
            <a:avLst/>
            <a:gdLst>
              <a:gd name="connsiteX0" fmla="*/ 273884 w 840812"/>
              <a:gd name="connsiteY0" fmla="*/ 2834640 h 2834640"/>
              <a:gd name="connsiteX1" fmla="*/ 26996 w 840812"/>
              <a:gd name="connsiteY1" fmla="*/ 1225296 h 2834640"/>
              <a:gd name="connsiteX2" fmla="*/ 840812 w 840812"/>
              <a:gd name="connsiteY2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812" h="2834640">
                <a:moveTo>
                  <a:pt x="273884" y="2834640"/>
                </a:moveTo>
                <a:cubicBezTo>
                  <a:pt x="103196" y="2266188"/>
                  <a:pt x="-67492" y="1697736"/>
                  <a:pt x="26996" y="1225296"/>
                </a:cubicBezTo>
                <a:cubicBezTo>
                  <a:pt x="121484" y="752856"/>
                  <a:pt x="481148" y="376428"/>
                  <a:pt x="840812" y="0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0" y="4851218"/>
            <a:ext cx="1146164" cy="41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6056269" y="2119753"/>
            <a:ext cx="2088232" cy="1391856"/>
            <a:chOff x="6152134" y="2320590"/>
            <a:chExt cx="2088232" cy="1391856"/>
          </a:xfrm>
        </p:grpSpPr>
        <p:sp>
          <p:nvSpPr>
            <p:cNvPr id="18" name="Rectangle 17"/>
            <p:cNvSpPr/>
            <p:nvPr/>
          </p:nvSpPr>
          <p:spPr>
            <a:xfrm>
              <a:off x="6152134" y="2320590"/>
              <a:ext cx="2088232" cy="13918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630" y="2454314"/>
              <a:ext cx="748315" cy="592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" name="Groupe 19"/>
            <p:cNvGrpSpPr/>
            <p:nvPr/>
          </p:nvGrpSpPr>
          <p:grpSpPr>
            <a:xfrm>
              <a:off x="6317996" y="2401165"/>
              <a:ext cx="1003710" cy="1003710"/>
              <a:chOff x="6830050" y="1364275"/>
              <a:chExt cx="1003710" cy="1003710"/>
            </a:xfrm>
          </p:grpSpPr>
          <p:pic>
            <p:nvPicPr>
              <p:cNvPr id="21" name="Picture 8" descr="Y:\21s_KNOWLEDGE\_-00- Reserve PPT\03.-. travail perso\folder_blu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0050" y="1364275"/>
                <a:ext cx="1003710" cy="1003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ZoneTexte 21"/>
              <p:cNvSpPr txBox="1"/>
              <p:nvPr/>
            </p:nvSpPr>
            <p:spPr>
              <a:xfrm>
                <a:off x="6830050" y="1834182"/>
                <a:ext cx="9207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smtClean="0">
                    <a:solidFill>
                      <a:srgbClr val="FF0000"/>
                    </a:solidFill>
                  </a:rPr>
                  <a:t>distant</a:t>
                </a:r>
                <a:endParaRPr lang="fr-FR" sz="2000" b="1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69" y="4483348"/>
            <a:ext cx="1630131" cy="48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Forme libre 29"/>
          <p:cNvSpPr/>
          <p:nvPr/>
        </p:nvSpPr>
        <p:spPr>
          <a:xfrm rot="1463757">
            <a:off x="4339361" y="2780163"/>
            <a:ext cx="1401381" cy="3011875"/>
          </a:xfrm>
          <a:custGeom>
            <a:avLst/>
            <a:gdLst>
              <a:gd name="connsiteX0" fmla="*/ 273884 w 840812"/>
              <a:gd name="connsiteY0" fmla="*/ 2834640 h 2834640"/>
              <a:gd name="connsiteX1" fmla="*/ 26996 w 840812"/>
              <a:gd name="connsiteY1" fmla="*/ 1225296 h 2834640"/>
              <a:gd name="connsiteX2" fmla="*/ 840812 w 840812"/>
              <a:gd name="connsiteY2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812" h="2834640">
                <a:moveTo>
                  <a:pt x="273884" y="2834640"/>
                </a:moveTo>
                <a:cubicBezTo>
                  <a:pt x="103196" y="2266188"/>
                  <a:pt x="-67492" y="1697736"/>
                  <a:pt x="26996" y="1225296"/>
                </a:cubicBezTo>
                <a:cubicBezTo>
                  <a:pt x="121484" y="752856"/>
                  <a:pt x="481148" y="376428"/>
                  <a:pt x="840812" y="0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32" y="4310558"/>
            <a:ext cx="914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189" y="3343354"/>
            <a:ext cx="66357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583958" y="3116826"/>
            <a:ext cx="9669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/>
              <a:t>Edition </a:t>
            </a:r>
          </a:p>
          <a:p>
            <a:r>
              <a:rPr lang="fr-FR" sz="1400" b="1" smtClean="0"/>
              <a:t>en direct</a:t>
            </a:r>
          </a:p>
          <a:p>
            <a:r>
              <a:rPr lang="fr-FR" sz="1400" b="1" smtClean="0"/>
              <a:t>sur Github</a:t>
            </a:r>
            <a:endParaRPr lang="fr-FR" sz="1400" b="1"/>
          </a:p>
        </p:txBody>
      </p:sp>
      <p:sp>
        <p:nvSpPr>
          <p:cNvPr id="7" name="Rectangle 6"/>
          <p:cNvSpPr/>
          <p:nvPr/>
        </p:nvSpPr>
        <p:spPr>
          <a:xfrm>
            <a:off x="3583957" y="3116826"/>
            <a:ext cx="1708123" cy="76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 rot="626033">
            <a:off x="760860" y="3028381"/>
            <a:ext cx="787626" cy="1057058"/>
          </a:xfrm>
          <a:custGeom>
            <a:avLst/>
            <a:gdLst>
              <a:gd name="connsiteX0" fmla="*/ 774325 w 787626"/>
              <a:gd name="connsiteY0" fmla="*/ 318826 h 1057058"/>
              <a:gd name="connsiteX1" fmla="*/ 774325 w 787626"/>
              <a:gd name="connsiteY1" fmla="*/ 595663 h 1057058"/>
              <a:gd name="connsiteX2" fmla="*/ 765936 w 787626"/>
              <a:gd name="connsiteY2" fmla="*/ 721498 h 1057058"/>
              <a:gd name="connsiteX3" fmla="*/ 757547 w 787626"/>
              <a:gd name="connsiteY3" fmla="*/ 746665 h 1057058"/>
              <a:gd name="connsiteX4" fmla="*/ 749158 w 787626"/>
              <a:gd name="connsiteY4" fmla="*/ 780221 h 1057058"/>
              <a:gd name="connsiteX5" fmla="*/ 740769 w 787626"/>
              <a:gd name="connsiteY5" fmla="*/ 805388 h 1057058"/>
              <a:gd name="connsiteX6" fmla="*/ 723991 w 787626"/>
              <a:gd name="connsiteY6" fmla="*/ 864111 h 1057058"/>
              <a:gd name="connsiteX7" fmla="*/ 707213 w 787626"/>
              <a:gd name="connsiteY7" fmla="*/ 889278 h 1057058"/>
              <a:gd name="connsiteX8" fmla="*/ 682046 w 787626"/>
              <a:gd name="connsiteY8" fmla="*/ 939612 h 1057058"/>
              <a:gd name="connsiteX9" fmla="*/ 656879 w 787626"/>
              <a:gd name="connsiteY9" fmla="*/ 956390 h 1057058"/>
              <a:gd name="connsiteX10" fmla="*/ 631712 w 787626"/>
              <a:gd name="connsiteY10" fmla="*/ 1006724 h 1057058"/>
              <a:gd name="connsiteX11" fmla="*/ 581379 w 787626"/>
              <a:gd name="connsiteY11" fmla="*/ 1023502 h 1057058"/>
              <a:gd name="connsiteX12" fmla="*/ 556212 w 787626"/>
              <a:gd name="connsiteY12" fmla="*/ 1040280 h 1057058"/>
              <a:gd name="connsiteX13" fmla="*/ 522656 w 787626"/>
              <a:gd name="connsiteY13" fmla="*/ 1048669 h 1057058"/>
              <a:gd name="connsiteX14" fmla="*/ 497489 w 787626"/>
              <a:gd name="connsiteY14" fmla="*/ 1057058 h 1057058"/>
              <a:gd name="connsiteX15" fmla="*/ 321320 w 787626"/>
              <a:gd name="connsiteY15" fmla="*/ 1048669 h 1057058"/>
              <a:gd name="connsiteX16" fmla="*/ 270986 w 787626"/>
              <a:gd name="connsiteY16" fmla="*/ 1040280 h 1057058"/>
              <a:gd name="connsiteX17" fmla="*/ 220652 w 787626"/>
              <a:gd name="connsiteY17" fmla="*/ 1023502 h 1057058"/>
              <a:gd name="connsiteX18" fmla="*/ 178707 w 787626"/>
              <a:gd name="connsiteY18" fmla="*/ 964779 h 1057058"/>
              <a:gd name="connsiteX19" fmla="*/ 153540 w 787626"/>
              <a:gd name="connsiteY19" fmla="*/ 948001 h 1057058"/>
              <a:gd name="connsiteX20" fmla="*/ 145151 w 787626"/>
              <a:gd name="connsiteY20" fmla="*/ 922834 h 1057058"/>
              <a:gd name="connsiteX21" fmla="*/ 103206 w 787626"/>
              <a:gd name="connsiteY21" fmla="*/ 872500 h 1057058"/>
              <a:gd name="connsiteX22" fmla="*/ 78039 w 787626"/>
              <a:gd name="connsiteY22" fmla="*/ 855722 h 1057058"/>
              <a:gd name="connsiteX23" fmla="*/ 69650 w 787626"/>
              <a:gd name="connsiteY23" fmla="*/ 830555 h 1057058"/>
              <a:gd name="connsiteX24" fmla="*/ 52872 w 787626"/>
              <a:gd name="connsiteY24" fmla="*/ 805388 h 1057058"/>
              <a:gd name="connsiteX25" fmla="*/ 36094 w 787626"/>
              <a:gd name="connsiteY25" fmla="*/ 755054 h 1057058"/>
              <a:gd name="connsiteX26" fmla="*/ 27705 w 787626"/>
              <a:gd name="connsiteY26" fmla="*/ 696331 h 1057058"/>
              <a:gd name="connsiteX27" fmla="*/ 10927 w 787626"/>
              <a:gd name="connsiteY27" fmla="*/ 645997 h 1057058"/>
              <a:gd name="connsiteX28" fmla="*/ 10927 w 787626"/>
              <a:gd name="connsiteY28" fmla="*/ 385938 h 1057058"/>
              <a:gd name="connsiteX29" fmla="*/ 27705 w 787626"/>
              <a:gd name="connsiteY29" fmla="*/ 352382 h 1057058"/>
              <a:gd name="connsiteX30" fmla="*/ 52872 w 787626"/>
              <a:gd name="connsiteY30" fmla="*/ 268492 h 1057058"/>
              <a:gd name="connsiteX31" fmla="*/ 61261 w 787626"/>
              <a:gd name="connsiteY31" fmla="*/ 226547 h 1057058"/>
              <a:gd name="connsiteX32" fmla="*/ 86428 w 787626"/>
              <a:gd name="connsiteY32" fmla="*/ 201380 h 1057058"/>
              <a:gd name="connsiteX33" fmla="*/ 94817 w 787626"/>
              <a:gd name="connsiteY33" fmla="*/ 167825 h 1057058"/>
              <a:gd name="connsiteX34" fmla="*/ 119984 w 787626"/>
              <a:gd name="connsiteY34" fmla="*/ 117491 h 1057058"/>
              <a:gd name="connsiteX35" fmla="*/ 145151 w 787626"/>
              <a:gd name="connsiteY35" fmla="*/ 100713 h 1057058"/>
              <a:gd name="connsiteX36" fmla="*/ 195485 w 787626"/>
              <a:gd name="connsiteY36" fmla="*/ 50379 h 1057058"/>
              <a:gd name="connsiteX37" fmla="*/ 245819 w 787626"/>
              <a:gd name="connsiteY37" fmla="*/ 25212 h 1057058"/>
              <a:gd name="connsiteX38" fmla="*/ 338098 w 787626"/>
              <a:gd name="connsiteY38" fmla="*/ 16823 h 1057058"/>
              <a:gd name="connsiteX39" fmla="*/ 405210 w 787626"/>
              <a:gd name="connsiteY39" fmla="*/ 45 h 105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7626" h="1057058">
                <a:moveTo>
                  <a:pt x="774325" y="318826"/>
                </a:moveTo>
                <a:cubicBezTo>
                  <a:pt x="797682" y="435611"/>
                  <a:pt x="785405" y="357434"/>
                  <a:pt x="774325" y="595663"/>
                </a:cubicBezTo>
                <a:cubicBezTo>
                  <a:pt x="772372" y="637656"/>
                  <a:pt x="770578" y="679717"/>
                  <a:pt x="765936" y="721498"/>
                </a:cubicBezTo>
                <a:cubicBezTo>
                  <a:pt x="764959" y="730287"/>
                  <a:pt x="759976" y="738162"/>
                  <a:pt x="757547" y="746665"/>
                </a:cubicBezTo>
                <a:cubicBezTo>
                  <a:pt x="754380" y="757751"/>
                  <a:pt x="752325" y="769135"/>
                  <a:pt x="749158" y="780221"/>
                </a:cubicBezTo>
                <a:cubicBezTo>
                  <a:pt x="746729" y="788724"/>
                  <a:pt x="743198" y="796885"/>
                  <a:pt x="740769" y="805388"/>
                </a:cubicBezTo>
                <a:cubicBezTo>
                  <a:pt x="737185" y="817931"/>
                  <a:pt x="730696" y="850702"/>
                  <a:pt x="723991" y="864111"/>
                </a:cubicBezTo>
                <a:cubicBezTo>
                  <a:pt x="719482" y="873129"/>
                  <a:pt x="711722" y="880260"/>
                  <a:pt x="707213" y="889278"/>
                </a:cubicBezTo>
                <a:cubicBezTo>
                  <a:pt x="693567" y="916570"/>
                  <a:pt x="706088" y="915570"/>
                  <a:pt x="682046" y="939612"/>
                </a:cubicBezTo>
                <a:cubicBezTo>
                  <a:pt x="674917" y="946741"/>
                  <a:pt x="665268" y="950797"/>
                  <a:pt x="656879" y="956390"/>
                </a:cubicBezTo>
                <a:cubicBezTo>
                  <a:pt x="652308" y="970103"/>
                  <a:pt x="645407" y="998165"/>
                  <a:pt x="631712" y="1006724"/>
                </a:cubicBezTo>
                <a:cubicBezTo>
                  <a:pt x="616715" y="1016097"/>
                  <a:pt x="596094" y="1013692"/>
                  <a:pt x="581379" y="1023502"/>
                </a:cubicBezTo>
                <a:cubicBezTo>
                  <a:pt x="572990" y="1029095"/>
                  <a:pt x="565479" y="1036308"/>
                  <a:pt x="556212" y="1040280"/>
                </a:cubicBezTo>
                <a:cubicBezTo>
                  <a:pt x="545615" y="1044822"/>
                  <a:pt x="533742" y="1045502"/>
                  <a:pt x="522656" y="1048669"/>
                </a:cubicBezTo>
                <a:cubicBezTo>
                  <a:pt x="514153" y="1051098"/>
                  <a:pt x="505878" y="1054262"/>
                  <a:pt x="497489" y="1057058"/>
                </a:cubicBezTo>
                <a:cubicBezTo>
                  <a:pt x="438766" y="1054262"/>
                  <a:pt x="379949" y="1053012"/>
                  <a:pt x="321320" y="1048669"/>
                </a:cubicBezTo>
                <a:cubicBezTo>
                  <a:pt x="304357" y="1047412"/>
                  <a:pt x="287488" y="1044405"/>
                  <a:pt x="270986" y="1040280"/>
                </a:cubicBezTo>
                <a:cubicBezTo>
                  <a:pt x="253828" y="1035991"/>
                  <a:pt x="220652" y="1023502"/>
                  <a:pt x="220652" y="1023502"/>
                </a:cubicBezTo>
                <a:cubicBezTo>
                  <a:pt x="211125" y="1009212"/>
                  <a:pt x="189112" y="975184"/>
                  <a:pt x="178707" y="964779"/>
                </a:cubicBezTo>
                <a:cubicBezTo>
                  <a:pt x="171578" y="957650"/>
                  <a:pt x="161929" y="953594"/>
                  <a:pt x="153540" y="948001"/>
                </a:cubicBezTo>
                <a:cubicBezTo>
                  <a:pt x="150744" y="939612"/>
                  <a:pt x="149106" y="930743"/>
                  <a:pt x="145151" y="922834"/>
                </a:cubicBezTo>
                <a:cubicBezTo>
                  <a:pt x="135724" y="903980"/>
                  <a:pt x="119109" y="885752"/>
                  <a:pt x="103206" y="872500"/>
                </a:cubicBezTo>
                <a:cubicBezTo>
                  <a:pt x="95461" y="866045"/>
                  <a:pt x="86428" y="861315"/>
                  <a:pt x="78039" y="855722"/>
                </a:cubicBezTo>
                <a:cubicBezTo>
                  <a:pt x="75243" y="847333"/>
                  <a:pt x="73605" y="838464"/>
                  <a:pt x="69650" y="830555"/>
                </a:cubicBezTo>
                <a:cubicBezTo>
                  <a:pt x="65141" y="821537"/>
                  <a:pt x="56967" y="814601"/>
                  <a:pt x="52872" y="805388"/>
                </a:cubicBezTo>
                <a:cubicBezTo>
                  <a:pt x="45689" y="789227"/>
                  <a:pt x="36094" y="755054"/>
                  <a:pt x="36094" y="755054"/>
                </a:cubicBezTo>
                <a:cubicBezTo>
                  <a:pt x="33298" y="735480"/>
                  <a:pt x="32151" y="715598"/>
                  <a:pt x="27705" y="696331"/>
                </a:cubicBezTo>
                <a:cubicBezTo>
                  <a:pt x="23728" y="679098"/>
                  <a:pt x="10927" y="645997"/>
                  <a:pt x="10927" y="645997"/>
                </a:cubicBezTo>
                <a:cubicBezTo>
                  <a:pt x="-1303" y="535931"/>
                  <a:pt x="-5811" y="531000"/>
                  <a:pt x="10927" y="385938"/>
                </a:cubicBezTo>
                <a:cubicBezTo>
                  <a:pt x="12360" y="373515"/>
                  <a:pt x="22112" y="363567"/>
                  <a:pt x="27705" y="352382"/>
                </a:cubicBezTo>
                <a:cubicBezTo>
                  <a:pt x="49498" y="243419"/>
                  <a:pt x="19762" y="378859"/>
                  <a:pt x="52872" y="268492"/>
                </a:cubicBezTo>
                <a:cubicBezTo>
                  <a:pt x="56969" y="254835"/>
                  <a:pt x="54884" y="239300"/>
                  <a:pt x="61261" y="226547"/>
                </a:cubicBezTo>
                <a:cubicBezTo>
                  <a:pt x="66567" y="215936"/>
                  <a:pt x="78039" y="209769"/>
                  <a:pt x="86428" y="201380"/>
                </a:cubicBezTo>
                <a:cubicBezTo>
                  <a:pt x="89224" y="190195"/>
                  <a:pt x="91650" y="178911"/>
                  <a:pt x="94817" y="167825"/>
                </a:cubicBezTo>
                <a:cubicBezTo>
                  <a:pt x="100276" y="148721"/>
                  <a:pt x="105277" y="132198"/>
                  <a:pt x="119984" y="117491"/>
                </a:cubicBezTo>
                <a:cubicBezTo>
                  <a:pt x="127113" y="110362"/>
                  <a:pt x="136762" y="106306"/>
                  <a:pt x="145151" y="100713"/>
                </a:cubicBezTo>
                <a:cubicBezTo>
                  <a:pt x="168320" y="65959"/>
                  <a:pt x="155755" y="78758"/>
                  <a:pt x="195485" y="50379"/>
                </a:cubicBezTo>
                <a:cubicBezTo>
                  <a:pt x="212099" y="38512"/>
                  <a:pt x="225042" y="28180"/>
                  <a:pt x="245819" y="25212"/>
                </a:cubicBezTo>
                <a:cubicBezTo>
                  <a:pt x="276395" y="20844"/>
                  <a:pt x="307338" y="19619"/>
                  <a:pt x="338098" y="16823"/>
                </a:cubicBezTo>
                <a:cubicBezTo>
                  <a:pt x="393738" y="-1724"/>
                  <a:pt x="370746" y="45"/>
                  <a:pt x="405210" y="45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7" y="4022462"/>
            <a:ext cx="13525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ZoneTexte 32"/>
          <p:cNvSpPr txBox="1"/>
          <p:nvPr/>
        </p:nvSpPr>
        <p:spPr>
          <a:xfrm>
            <a:off x="282647" y="4414309"/>
            <a:ext cx="1511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smtClean="0"/>
              <a:t>Edition en direct</a:t>
            </a:r>
          </a:p>
          <a:p>
            <a:r>
              <a:rPr lang="fr-FR" sz="1200" b="1" smtClean="0"/>
              <a:t>sur Pythonanywhere</a:t>
            </a:r>
            <a:endParaRPr lang="fr-FR" sz="1200" b="1"/>
          </a:p>
        </p:txBody>
      </p:sp>
      <p:sp>
        <p:nvSpPr>
          <p:cNvPr id="34" name="Rectangle 33"/>
          <p:cNvSpPr/>
          <p:nvPr/>
        </p:nvSpPr>
        <p:spPr>
          <a:xfrm>
            <a:off x="152490" y="3881964"/>
            <a:ext cx="1772202" cy="994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3" name="Picture 5" descr="Y:\21s_KNOWLEDGE\_-00- Reserve PPT\10.-. images detourees\_laptop\laptop_thi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525" y="5020738"/>
            <a:ext cx="1814984" cy="181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573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/>
          <p:cNvGrpSpPr/>
          <p:nvPr/>
        </p:nvGrpSpPr>
        <p:grpSpPr>
          <a:xfrm>
            <a:off x="3399860" y="4897245"/>
            <a:ext cx="1780521" cy="1960755"/>
            <a:chOff x="5043025" y="3990858"/>
            <a:chExt cx="2468606" cy="2382008"/>
          </a:xfrm>
        </p:grpSpPr>
        <p:pic>
          <p:nvPicPr>
            <p:cNvPr id="30" name="Picture 2" descr="Y:\21s_KNOWLEDGE\_-00- Reserve PPT\10.-. images detourees\_laptop\laptop_thi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025" y="3990858"/>
              <a:ext cx="2468606" cy="2382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1606" y="4373798"/>
              <a:ext cx="1628547" cy="927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e 3"/>
          <p:cNvGrpSpPr/>
          <p:nvPr/>
        </p:nvGrpSpPr>
        <p:grpSpPr>
          <a:xfrm>
            <a:off x="556648" y="1984972"/>
            <a:ext cx="1967465" cy="1526637"/>
            <a:chOff x="652513" y="2185809"/>
            <a:chExt cx="1967465" cy="1526637"/>
          </a:xfrm>
        </p:grpSpPr>
        <p:sp>
          <p:nvSpPr>
            <p:cNvPr id="2" name="Rectangle 1"/>
            <p:cNvSpPr/>
            <p:nvPr/>
          </p:nvSpPr>
          <p:spPr>
            <a:xfrm>
              <a:off x="652513" y="2185809"/>
              <a:ext cx="1967465" cy="1526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897" y="2332242"/>
              <a:ext cx="1724966" cy="36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3" name="Groupe 12"/>
            <p:cNvGrpSpPr/>
            <p:nvPr/>
          </p:nvGrpSpPr>
          <p:grpSpPr>
            <a:xfrm>
              <a:off x="1293795" y="2708736"/>
              <a:ext cx="1003710" cy="1003710"/>
              <a:chOff x="1079765" y="2368152"/>
              <a:chExt cx="1003710" cy="1003710"/>
            </a:xfrm>
          </p:grpSpPr>
          <p:pic>
            <p:nvPicPr>
              <p:cNvPr id="14" name="Picture 8" descr="Y:\21s_KNOWLEDGE\_-00- Reserve PPT\03.-. travail perso\folder_blu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9765" y="2368152"/>
                <a:ext cx="1003710" cy="1003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ZoneTexte 14"/>
              <p:cNvSpPr txBox="1"/>
              <p:nvPr/>
            </p:nvSpPr>
            <p:spPr>
              <a:xfrm>
                <a:off x="1192026" y="2781190"/>
                <a:ext cx="779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smtClean="0">
                    <a:solidFill>
                      <a:srgbClr val="FF0000"/>
                    </a:solidFill>
                  </a:rPr>
                  <a:t>local</a:t>
                </a:r>
                <a:endParaRPr lang="fr-FR" sz="2400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529725" y="116632"/>
            <a:ext cx="5636287" cy="1077218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Mais </a:t>
            </a:r>
            <a:r>
              <a:rPr lang="fr-FR" sz="32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évitez d’éditer </a:t>
            </a:r>
            <a:r>
              <a:rPr lang="fr-FR" sz="32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votre projet</a:t>
            </a:r>
          </a:p>
          <a:p>
            <a:pPr algn="ctr"/>
            <a:r>
              <a:rPr lang="fr-FR" sz="3200" b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r>
              <a:rPr lang="fr-FR" sz="32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 mixant les moyens décrits </a:t>
            </a:r>
            <a:r>
              <a:rPr lang="fr-FR" sz="32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fr-FR" sz="3200" b="1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Forme libre 27"/>
          <p:cNvSpPr/>
          <p:nvPr/>
        </p:nvSpPr>
        <p:spPr>
          <a:xfrm rot="18353266">
            <a:off x="2527039" y="3150135"/>
            <a:ext cx="760927" cy="2862599"/>
          </a:xfrm>
          <a:custGeom>
            <a:avLst/>
            <a:gdLst>
              <a:gd name="connsiteX0" fmla="*/ 273884 w 840812"/>
              <a:gd name="connsiteY0" fmla="*/ 2834640 h 2834640"/>
              <a:gd name="connsiteX1" fmla="*/ 26996 w 840812"/>
              <a:gd name="connsiteY1" fmla="*/ 1225296 h 2834640"/>
              <a:gd name="connsiteX2" fmla="*/ 840812 w 840812"/>
              <a:gd name="connsiteY2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812" h="2834640">
                <a:moveTo>
                  <a:pt x="273884" y="2834640"/>
                </a:moveTo>
                <a:cubicBezTo>
                  <a:pt x="103196" y="2266188"/>
                  <a:pt x="-67492" y="1697736"/>
                  <a:pt x="26996" y="1225296"/>
                </a:cubicBezTo>
                <a:cubicBezTo>
                  <a:pt x="121484" y="752856"/>
                  <a:pt x="481148" y="376428"/>
                  <a:pt x="840812" y="0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61" y="4875974"/>
            <a:ext cx="1182541" cy="42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6056269" y="2119753"/>
            <a:ext cx="2088232" cy="1391856"/>
            <a:chOff x="6152134" y="2320590"/>
            <a:chExt cx="2088232" cy="1391856"/>
          </a:xfrm>
        </p:grpSpPr>
        <p:sp>
          <p:nvSpPr>
            <p:cNvPr id="18" name="Rectangle 17"/>
            <p:cNvSpPr/>
            <p:nvPr/>
          </p:nvSpPr>
          <p:spPr>
            <a:xfrm>
              <a:off x="6152134" y="2320590"/>
              <a:ext cx="2088232" cy="13918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630" y="2454314"/>
              <a:ext cx="748315" cy="592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" name="Groupe 19"/>
            <p:cNvGrpSpPr/>
            <p:nvPr/>
          </p:nvGrpSpPr>
          <p:grpSpPr>
            <a:xfrm>
              <a:off x="6317996" y="2401165"/>
              <a:ext cx="1003710" cy="1003710"/>
              <a:chOff x="6830050" y="1364275"/>
              <a:chExt cx="1003710" cy="1003710"/>
            </a:xfrm>
          </p:grpSpPr>
          <p:pic>
            <p:nvPicPr>
              <p:cNvPr id="21" name="Picture 8" descr="Y:\21s_KNOWLEDGE\_-00- Reserve PPT\03.-. travail perso\folder_blu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0050" y="1364275"/>
                <a:ext cx="1003710" cy="1003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ZoneTexte 21"/>
              <p:cNvSpPr txBox="1"/>
              <p:nvPr/>
            </p:nvSpPr>
            <p:spPr>
              <a:xfrm>
                <a:off x="6830050" y="1834182"/>
                <a:ext cx="9207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smtClean="0">
                    <a:solidFill>
                      <a:srgbClr val="FF0000"/>
                    </a:solidFill>
                  </a:rPr>
                  <a:t>distant</a:t>
                </a:r>
                <a:endParaRPr lang="fr-FR" sz="2000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4" name="Double flèche horizontale 23"/>
          <p:cNvSpPr/>
          <p:nvPr/>
        </p:nvSpPr>
        <p:spPr>
          <a:xfrm>
            <a:off x="2802968" y="2507899"/>
            <a:ext cx="3096344" cy="4290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Git – push - pull</a:t>
            </a:r>
            <a:endParaRPr lang="fr-FR"/>
          </a:p>
        </p:txBody>
      </p:sp>
      <p:sp>
        <p:nvSpPr>
          <p:cNvPr id="25" name="Forme libre 24"/>
          <p:cNvSpPr/>
          <p:nvPr/>
        </p:nvSpPr>
        <p:spPr>
          <a:xfrm rot="1463757">
            <a:off x="4339361" y="2780163"/>
            <a:ext cx="1401381" cy="3011875"/>
          </a:xfrm>
          <a:custGeom>
            <a:avLst/>
            <a:gdLst>
              <a:gd name="connsiteX0" fmla="*/ 273884 w 840812"/>
              <a:gd name="connsiteY0" fmla="*/ 2834640 h 2834640"/>
              <a:gd name="connsiteX1" fmla="*/ 26996 w 840812"/>
              <a:gd name="connsiteY1" fmla="*/ 1225296 h 2834640"/>
              <a:gd name="connsiteX2" fmla="*/ 840812 w 840812"/>
              <a:gd name="connsiteY2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812" h="2834640">
                <a:moveTo>
                  <a:pt x="273884" y="2834640"/>
                </a:moveTo>
                <a:cubicBezTo>
                  <a:pt x="103196" y="2266188"/>
                  <a:pt x="-67492" y="1697736"/>
                  <a:pt x="26996" y="1225296"/>
                </a:cubicBezTo>
                <a:cubicBezTo>
                  <a:pt x="121484" y="752856"/>
                  <a:pt x="481148" y="376428"/>
                  <a:pt x="840812" y="0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175" y="5594163"/>
            <a:ext cx="1001168" cy="32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Forme libre 28"/>
          <p:cNvSpPr/>
          <p:nvPr/>
        </p:nvSpPr>
        <p:spPr>
          <a:xfrm rot="11568737">
            <a:off x="4950174" y="2954446"/>
            <a:ext cx="1604122" cy="3140690"/>
          </a:xfrm>
          <a:custGeom>
            <a:avLst/>
            <a:gdLst>
              <a:gd name="connsiteX0" fmla="*/ 273884 w 840812"/>
              <a:gd name="connsiteY0" fmla="*/ 2834640 h 2834640"/>
              <a:gd name="connsiteX1" fmla="*/ 26996 w 840812"/>
              <a:gd name="connsiteY1" fmla="*/ 1225296 h 2834640"/>
              <a:gd name="connsiteX2" fmla="*/ 840812 w 840812"/>
              <a:gd name="connsiteY2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812" h="2834640">
                <a:moveTo>
                  <a:pt x="273884" y="2834640"/>
                </a:moveTo>
                <a:cubicBezTo>
                  <a:pt x="103196" y="2266188"/>
                  <a:pt x="-67492" y="1697736"/>
                  <a:pt x="26996" y="1225296"/>
                </a:cubicBezTo>
                <a:cubicBezTo>
                  <a:pt x="121484" y="752856"/>
                  <a:pt x="481148" y="376428"/>
                  <a:pt x="840812" y="0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92" y="4326771"/>
            <a:ext cx="1600373" cy="47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ZoneTexte 32"/>
          <p:cNvSpPr txBox="1"/>
          <p:nvPr/>
        </p:nvSpPr>
        <p:spPr>
          <a:xfrm>
            <a:off x="282647" y="4414309"/>
            <a:ext cx="1511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smtClean="0"/>
              <a:t>Edition en direct</a:t>
            </a:r>
          </a:p>
          <a:p>
            <a:r>
              <a:rPr lang="fr-FR" sz="1200" b="1" smtClean="0"/>
              <a:t>sur Pythonanywhere</a:t>
            </a:r>
            <a:endParaRPr lang="fr-FR" sz="1200" b="1"/>
          </a:p>
        </p:txBody>
      </p:sp>
      <p:sp>
        <p:nvSpPr>
          <p:cNvPr id="34" name="Rectangle 33"/>
          <p:cNvSpPr/>
          <p:nvPr/>
        </p:nvSpPr>
        <p:spPr>
          <a:xfrm>
            <a:off x="152490" y="3881964"/>
            <a:ext cx="1772202" cy="994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32" y="4310558"/>
            <a:ext cx="914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092" y="3595893"/>
            <a:ext cx="66357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ZoneTexte 38"/>
          <p:cNvSpPr txBox="1"/>
          <p:nvPr/>
        </p:nvSpPr>
        <p:spPr>
          <a:xfrm>
            <a:off x="3399861" y="3369365"/>
            <a:ext cx="9669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/>
              <a:t>Edition </a:t>
            </a:r>
          </a:p>
          <a:p>
            <a:r>
              <a:rPr lang="fr-FR" sz="1400" b="1" smtClean="0"/>
              <a:t>en direct</a:t>
            </a:r>
          </a:p>
          <a:p>
            <a:r>
              <a:rPr lang="fr-FR" sz="1400" b="1" smtClean="0"/>
              <a:t>sur Github</a:t>
            </a:r>
            <a:endParaRPr lang="fr-FR" sz="1400" b="1"/>
          </a:p>
        </p:txBody>
      </p:sp>
      <p:sp>
        <p:nvSpPr>
          <p:cNvPr id="40" name="Rectangle 39"/>
          <p:cNvSpPr/>
          <p:nvPr/>
        </p:nvSpPr>
        <p:spPr>
          <a:xfrm>
            <a:off x="3399860" y="3369365"/>
            <a:ext cx="1708123" cy="76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 40"/>
          <p:cNvSpPr/>
          <p:nvPr/>
        </p:nvSpPr>
        <p:spPr>
          <a:xfrm rot="626033">
            <a:off x="760860" y="3028381"/>
            <a:ext cx="787626" cy="1057058"/>
          </a:xfrm>
          <a:custGeom>
            <a:avLst/>
            <a:gdLst>
              <a:gd name="connsiteX0" fmla="*/ 774325 w 787626"/>
              <a:gd name="connsiteY0" fmla="*/ 318826 h 1057058"/>
              <a:gd name="connsiteX1" fmla="*/ 774325 w 787626"/>
              <a:gd name="connsiteY1" fmla="*/ 595663 h 1057058"/>
              <a:gd name="connsiteX2" fmla="*/ 765936 w 787626"/>
              <a:gd name="connsiteY2" fmla="*/ 721498 h 1057058"/>
              <a:gd name="connsiteX3" fmla="*/ 757547 w 787626"/>
              <a:gd name="connsiteY3" fmla="*/ 746665 h 1057058"/>
              <a:gd name="connsiteX4" fmla="*/ 749158 w 787626"/>
              <a:gd name="connsiteY4" fmla="*/ 780221 h 1057058"/>
              <a:gd name="connsiteX5" fmla="*/ 740769 w 787626"/>
              <a:gd name="connsiteY5" fmla="*/ 805388 h 1057058"/>
              <a:gd name="connsiteX6" fmla="*/ 723991 w 787626"/>
              <a:gd name="connsiteY6" fmla="*/ 864111 h 1057058"/>
              <a:gd name="connsiteX7" fmla="*/ 707213 w 787626"/>
              <a:gd name="connsiteY7" fmla="*/ 889278 h 1057058"/>
              <a:gd name="connsiteX8" fmla="*/ 682046 w 787626"/>
              <a:gd name="connsiteY8" fmla="*/ 939612 h 1057058"/>
              <a:gd name="connsiteX9" fmla="*/ 656879 w 787626"/>
              <a:gd name="connsiteY9" fmla="*/ 956390 h 1057058"/>
              <a:gd name="connsiteX10" fmla="*/ 631712 w 787626"/>
              <a:gd name="connsiteY10" fmla="*/ 1006724 h 1057058"/>
              <a:gd name="connsiteX11" fmla="*/ 581379 w 787626"/>
              <a:gd name="connsiteY11" fmla="*/ 1023502 h 1057058"/>
              <a:gd name="connsiteX12" fmla="*/ 556212 w 787626"/>
              <a:gd name="connsiteY12" fmla="*/ 1040280 h 1057058"/>
              <a:gd name="connsiteX13" fmla="*/ 522656 w 787626"/>
              <a:gd name="connsiteY13" fmla="*/ 1048669 h 1057058"/>
              <a:gd name="connsiteX14" fmla="*/ 497489 w 787626"/>
              <a:gd name="connsiteY14" fmla="*/ 1057058 h 1057058"/>
              <a:gd name="connsiteX15" fmla="*/ 321320 w 787626"/>
              <a:gd name="connsiteY15" fmla="*/ 1048669 h 1057058"/>
              <a:gd name="connsiteX16" fmla="*/ 270986 w 787626"/>
              <a:gd name="connsiteY16" fmla="*/ 1040280 h 1057058"/>
              <a:gd name="connsiteX17" fmla="*/ 220652 w 787626"/>
              <a:gd name="connsiteY17" fmla="*/ 1023502 h 1057058"/>
              <a:gd name="connsiteX18" fmla="*/ 178707 w 787626"/>
              <a:gd name="connsiteY18" fmla="*/ 964779 h 1057058"/>
              <a:gd name="connsiteX19" fmla="*/ 153540 w 787626"/>
              <a:gd name="connsiteY19" fmla="*/ 948001 h 1057058"/>
              <a:gd name="connsiteX20" fmla="*/ 145151 w 787626"/>
              <a:gd name="connsiteY20" fmla="*/ 922834 h 1057058"/>
              <a:gd name="connsiteX21" fmla="*/ 103206 w 787626"/>
              <a:gd name="connsiteY21" fmla="*/ 872500 h 1057058"/>
              <a:gd name="connsiteX22" fmla="*/ 78039 w 787626"/>
              <a:gd name="connsiteY22" fmla="*/ 855722 h 1057058"/>
              <a:gd name="connsiteX23" fmla="*/ 69650 w 787626"/>
              <a:gd name="connsiteY23" fmla="*/ 830555 h 1057058"/>
              <a:gd name="connsiteX24" fmla="*/ 52872 w 787626"/>
              <a:gd name="connsiteY24" fmla="*/ 805388 h 1057058"/>
              <a:gd name="connsiteX25" fmla="*/ 36094 w 787626"/>
              <a:gd name="connsiteY25" fmla="*/ 755054 h 1057058"/>
              <a:gd name="connsiteX26" fmla="*/ 27705 w 787626"/>
              <a:gd name="connsiteY26" fmla="*/ 696331 h 1057058"/>
              <a:gd name="connsiteX27" fmla="*/ 10927 w 787626"/>
              <a:gd name="connsiteY27" fmla="*/ 645997 h 1057058"/>
              <a:gd name="connsiteX28" fmla="*/ 10927 w 787626"/>
              <a:gd name="connsiteY28" fmla="*/ 385938 h 1057058"/>
              <a:gd name="connsiteX29" fmla="*/ 27705 w 787626"/>
              <a:gd name="connsiteY29" fmla="*/ 352382 h 1057058"/>
              <a:gd name="connsiteX30" fmla="*/ 52872 w 787626"/>
              <a:gd name="connsiteY30" fmla="*/ 268492 h 1057058"/>
              <a:gd name="connsiteX31" fmla="*/ 61261 w 787626"/>
              <a:gd name="connsiteY31" fmla="*/ 226547 h 1057058"/>
              <a:gd name="connsiteX32" fmla="*/ 86428 w 787626"/>
              <a:gd name="connsiteY32" fmla="*/ 201380 h 1057058"/>
              <a:gd name="connsiteX33" fmla="*/ 94817 w 787626"/>
              <a:gd name="connsiteY33" fmla="*/ 167825 h 1057058"/>
              <a:gd name="connsiteX34" fmla="*/ 119984 w 787626"/>
              <a:gd name="connsiteY34" fmla="*/ 117491 h 1057058"/>
              <a:gd name="connsiteX35" fmla="*/ 145151 w 787626"/>
              <a:gd name="connsiteY35" fmla="*/ 100713 h 1057058"/>
              <a:gd name="connsiteX36" fmla="*/ 195485 w 787626"/>
              <a:gd name="connsiteY36" fmla="*/ 50379 h 1057058"/>
              <a:gd name="connsiteX37" fmla="*/ 245819 w 787626"/>
              <a:gd name="connsiteY37" fmla="*/ 25212 h 1057058"/>
              <a:gd name="connsiteX38" fmla="*/ 338098 w 787626"/>
              <a:gd name="connsiteY38" fmla="*/ 16823 h 1057058"/>
              <a:gd name="connsiteX39" fmla="*/ 405210 w 787626"/>
              <a:gd name="connsiteY39" fmla="*/ 45 h 105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7626" h="1057058">
                <a:moveTo>
                  <a:pt x="774325" y="318826"/>
                </a:moveTo>
                <a:cubicBezTo>
                  <a:pt x="797682" y="435611"/>
                  <a:pt x="785405" y="357434"/>
                  <a:pt x="774325" y="595663"/>
                </a:cubicBezTo>
                <a:cubicBezTo>
                  <a:pt x="772372" y="637656"/>
                  <a:pt x="770578" y="679717"/>
                  <a:pt x="765936" y="721498"/>
                </a:cubicBezTo>
                <a:cubicBezTo>
                  <a:pt x="764959" y="730287"/>
                  <a:pt x="759976" y="738162"/>
                  <a:pt x="757547" y="746665"/>
                </a:cubicBezTo>
                <a:cubicBezTo>
                  <a:pt x="754380" y="757751"/>
                  <a:pt x="752325" y="769135"/>
                  <a:pt x="749158" y="780221"/>
                </a:cubicBezTo>
                <a:cubicBezTo>
                  <a:pt x="746729" y="788724"/>
                  <a:pt x="743198" y="796885"/>
                  <a:pt x="740769" y="805388"/>
                </a:cubicBezTo>
                <a:cubicBezTo>
                  <a:pt x="737185" y="817931"/>
                  <a:pt x="730696" y="850702"/>
                  <a:pt x="723991" y="864111"/>
                </a:cubicBezTo>
                <a:cubicBezTo>
                  <a:pt x="719482" y="873129"/>
                  <a:pt x="711722" y="880260"/>
                  <a:pt x="707213" y="889278"/>
                </a:cubicBezTo>
                <a:cubicBezTo>
                  <a:pt x="693567" y="916570"/>
                  <a:pt x="706088" y="915570"/>
                  <a:pt x="682046" y="939612"/>
                </a:cubicBezTo>
                <a:cubicBezTo>
                  <a:pt x="674917" y="946741"/>
                  <a:pt x="665268" y="950797"/>
                  <a:pt x="656879" y="956390"/>
                </a:cubicBezTo>
                <a:cubicBezTo>
                  <a:pt x="652308" y="970103"/>
                  <a:pt x="645407" y="998165"/>
                  <a:pt x="631712" y="1006724"/>
                </a:cubicBezTo>
                <a:cubicBezTo>
                  <a:pt x="616715" y="1016097"/>
                  <a:pt x="596094" y="1013692"/>
                  <a:pt x="581379" y="1023502"/>
                </a:cubicBezTo>
                <a:cubicBezTo>
                  <a:pt x="572990" y="1029095"/>
                  <a:pt x="565479" y="1036308"/>
                  <a:pt x="556212" y="1040280"/>
                </a:cubicBezTo>
                <a:cubicBezTo>
                  <a:pt x="545615" y="1044822"/>
                  <a:pt x="533742" y="1045502"/>
                  <a:pt x="522656" y="1048669"/>
                </a:cubicBezTo>
                <a:cubicBezTo>
                  <a:pt x="514153" y="1051098"/>
                  <a:pt x="505878" y="1054262"/>
                  <a:pt x="497489" y="1057058"/>
                </a:cubicBezTo>
                <a:cubicBezTo>
                  <a:pt x="438766" y="1054262"/>
                  <a:pt x="379949" y="1053012"/>
                  <a:pt x="321320" y="1048669"/>
                </a:cubicBezTo>
                <a:cubicBezTo>
                  <a:pt x="304357" y="1047412"/>
                  <a:pt x="287488" y="1044405"/>
                  <a:pt x="270986" y="1040280"/>
                </a:cubicBezTo>
                <a:cubicBezTo>
                  <a:pt x="253828" y="1035991"/>
                  <a:pt x="220652" y="1023502"/>
                  <a:pt x="220652" y="1023502"/>
                </a:cubicBezTo>
                <a:cubicBezTo>
                  <a:pt x="211125" y="1009212"/>
                  <a:pt x="189112" y="975184"/>
                  <a:pt x="178707" y="964779"/>
                </a:cubicBezTo>
                <a:cubicBezTo>
                  <a:pt x="171578" y="957650"/>
                  <a:pt x="161929" y="953594"/>
                  <a:pt x="153540" y="948001"/>
                </a:cubicBezTo>
                <a:cubicBezTo>
                  <a:pt x="150744" y="939612"/>
                  <a:pt x="149106" y="930743"/>
                  <a:pt x="145151" y="922834"/>
                </a:cubicBezTo>
                <a:cubicBezTo>
                  <a:pt x="135724" y="903980"/>
                  <a:pt x="119109" y="885752"/>
                  <a:pt x="103206" y="872500"/>
                </a:cubicBezTo>
                <a:cubicBezTo>
                  <a:pt x="95461" y="866045"/>
                  <a:pt x="86428" y="861315"/>
                  <a:pt x="78039" y="855722"/>
                </a:cubicBezTo>
                <a:cubicBezTo>
                  <a:pt x="75243" y="847333"/>
                  <a:pt x="73605" y="838464"/>
                  <a:pt x="69650" y="830555"/>
                </a:cubicBezTo>
                <a:cubicBezTo>
                  <a:pt x="65141" y="821537"/>
                  <a:pt x="56967" y="814601"/>
                  <a:pt x="52872" y="805388"/>
                </a:cubicBezTo>
                <a:cubicBezTo>
                  <a:pt x="45689" y="789227"/>
                  <a:pt x="36094" y="755054"/>
                  <a:pt x="36094" y="755054"/>
                </a:cubicBezTo>
                <a:cubicBezTo>
                  <a:pt x="33298" y="735480"/>
                  <a:pt x="32151" y="715598"/>
                  <a:pt x="27705" y="696331"/>
                </a:cubicBezTo>
                <a:cubicBezTo>
                  <a:pt x="23728" y="679098"/>
                  <a:pt x="10927" y="645997"/>
                  <a:pt x="10927" y="645997"/>
                </a:cubicBezTo>
                <a:cubicBezTo>
                  <a:pt x="-1303" y="535931"/>
                  <a:pt x="-5811" y="531000"/>
                  <a:pt x="10927" y="385938"/>
                </a:cubicBezTo>
                <a:cubicBezTo>
                  <a:pt x="12360" y="373515"/>
                  <a:pt x="22112" y="363567"/>
                  <a:pt x="27705" y="352382"/>
                </a:cubicBezTo>
                <a:cubicBezTo>
                  <a:pt x="49498" y="243419"/>
                  <a:pt x="19762" y="378859"/>
                  <a:pt x="52872" y="268492"/>
                </a:cubicBezTo>
                <a:cubicBezTo>
                  <a:pt x="56969" y="254835"/>
                  <a:pt x="54884" y="239300"/>
                  <a:pt x="61261" y="226547"/>
                </a:cubicBezTo>
                <a:cubicBezTo>
                  <a:pt x="66567" y="215936"/>
                  <a:pt x="78039" y="209769"/>
                  <a:pt x="86428" y="201380"/>
                </a:cubicBezTo>
                <a:cubicBezTo>
                  <a:pt x="89224" y="190195"/>
                  <a:pt x="91650" y="178911"/>
                  <a:pt x="94817" y="167825"/>
                </a:cubicBezTo>
                <a:cubicBezTo>
                  <a:pt x="100276" y="148721"/>
                  <a:pt x="105277" y="132198"/>
                  <a:pt x="119984" y="117491"/>
                </a:cubicBezTo>
                <a:cubicBezTo>
                  <a:pt x="127113" y="110362"/>
                  <a:pt x="136762" y="106306"/>
                  <a:pt x="145151" y="100713"/>
                </a:cubicBezTo>
                <a:cubicBezTo>
                  <a:pt x="168320" y="65959"/>
                  <a:pt x="155755" y="78758"/>
                  <a:pt x="195485" y="50379"/>
                </a:cubicBezTo>
                <a:cubicBezTo>
                  <a:pt x="212099" y="38512"/>
                  <a:pt x="225042" y="28180"/>
                  <a:pt x="245819" y="25212"/>
                </a:cubicBezTo>
                <a:cubicBezTo>
                  <a:pt x="276395" y="20844"/>
                  <a:pt x="307338" y="19619"/>
                  <a:pt x="338098" y="16823"/>
                </a:cubicBezTo>
                <a:cubicBezTo>
                  <a:pt x="393738" y="-1724"/>
                  <a:pt x="370746" y="45"/>
                  <a:pt x="405210" y="45"/>
                </a:cubicBezTo>
              </a:path>
            </a:pathLst>
          </a:custGeom>
          <a:noFill/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7" y="4022462"/>
            <a:ext cx="13525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359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599095" y="1127266"/>
            <a:ext cx="1967465" cy="1526637"/>
            <a:chOff x="652513" y="2185809"/>
            <a:chExt cx="1967465" cy="1526637"/>
          </a:xfrm>
        </p:grpSpPr>
        <p:sp>
          <p:nvSpPr>
            <p:cNvPr id="2" name="Rectangle 1"/>
            <p:cNvSpPr/>
            <p:nvPr/>
          </p:nvSpPr>
          <p:spPr>
            <a:xfrm>
              <a:off x="652513" y="2185809"/>
              <a:ext cx="1967465" cy="1526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897" y="2332242"/>
              <a:ext cx="1724966" cy="36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3" name="Groupe 12"/>
            <p:cNvGrpSpPr/>
            <p:nvPr/>
          </p:nvGrpSpPr>
          <p:grpSpPr>
            <a:xfrm>
              <a:off x="1293795" y="2708736"/>
              <a:ext cx="1003710" cy="1003710"/>
              <a:chOff x="1079765" y="2368152"/>
              <a:chExt cx="1003710" cy="1003710"/>
            </a:xfrm>
          </p:grpSpPr>
          <p:pic>
            <p:nvPicPr>
              <p:cNvPr id="14" name="Picture 8" descr="Y:\21s_KNOWLEDGE\_-00- Reserve PPT\03.-. travail perso\folder_blu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9765" y="2368152"/>
                <a:ext cx="1003710" cy="1003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ZoneTexte 14"/>
              <p:cNvSpPr txBox="1"/>
              <p:nvPr/>
            </p:nvSpPr>
            <p:spPr>
              <a:xfrm>
                <a:off x="1192026" y="2781190"/>
                <a:ext cx="779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smtClean="0">
                    <a:solidFill>
                      <a:srgbClr val="FF0000"/>
                    </a:solidFill>
                  </a:rPr>
                  <a:t>local</a:t>
                </a:r>
                <a:endParaRPr lang="fr-FR" sz="2400" b="1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6" name="Groupe 5"/>
          <p:cNvGrpSpPr/>
          <p:nvPr/>
        </p:nvGrpSpPr>
        <p:grpSpPr>
          <a:xfrm>
            <a:off x="6098716" y="1262047"/>
            <a:ext cx="2088232" cy="1391856"/>
            <a:chOff x="6152134" y="2320590"/>
            <a:chExt cx="2088232" cy="1391856"/>
          </a:xfrm>
        </p:grpSpPr>
        <p:sp>
          <p:nvSpPr>
            <p:cNvPr id="18" name="Rectangle 17"/>
            <p:cNvSpPr/>
            <p:nvPr/>
          </p:nvSpPr>
          <p:spPr>
            <a:xfrm>
              <a:off x="6152134" y="2320590"/>
              <a:ext cx="2088232" cy="13918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630" y="2454314"/>
              <a:ext cx="748315" cy="592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" name="Groupe 19"/>
            <p:cNvGrpSpPr/>
            <p:nvPr/>
          </p:nvGrpSpPr>
          <p:grpSpPr>
            <a:xfrm>
              <a:off x="6317996" y="2401165"/>
              <a:ext cx="1003710" cy="1003710"/>
              <a:chOff x="6830050" y="1364275"/>
              <a:chExt cx="1003710" cy="1003710"/>
            </a:xfrm>
          </p:grpSpPr>
          <p:pic>
            <p:nvPicPr>
              <p:cNvPr id="21" name="Picture 8" descr="Y:\21s_KNOWLEDGE\_-00- Reserve PPT\03.-. travail perso\folder_blu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0050" y="1364275"/>
                <a:ext cx="1003710" cy="1003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ZoneTexte 21"/>
              <p:cNvSpPr txBox="1"/>
              <p:nvPr/>
            </p:nvSpPr>
            <p:spPr>
              <a:xfrm>
                <a:off x="6830050" y="1834182"/>
                <a:ext cx="9207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smtClean="0">
                    <a:solidFill>
                      <a:srgbClr val="FF0000"/>
                    </a:solidFill>
                  </a:rPr>
                  <a:t>distant</a:t>
                </a:r>
                <a:endParaRPr lang="fr-FR" sz="2000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4" name="Double flèche horizontale 23"/>
          <p:cNvSpPr/>
          <p:nvPr/>
        </p:nvSpPr>
        <p:spPr>
          <a:xfrm>
            <a:off x="2845415" y="1650193"/>
            <a:ext cx="3096344" cy="4290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Git – push - pull</a:t>
            </a:r>
            <a:endParaRPr lang="fr-FR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5" y="2780928"/>
            <a:ext cx="7720063" cy="393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03890" y="332655"/>
            <a:ext cx="84412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b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Sinon : fichiers identiques mais pas sourcés</a:t>
            </a:r>
            <a:endParaRPr lang="fr-FR" sz="3600" b="1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5452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556648" y="1271157"/>
            <a:ext cx="1967465" cy="1526637"/>
            <a:chOff x="652513" y="2185809"/>
            <a:chExt cx="1967465" cy="1526637"/>
          </a:xfrm>
        </p:grpSpPr>
        <p:sp>
          <p:nvSpPr>
            <p:cNvPr id="2" name="Rectangle 1"/>
            <p:cNvSpPr/>
            <p:nvPr/>
          </p:nvSpPr>
          <p:spPr>
            <a:xfrm>
              <a:off x="652513" y="2185809"/>
              <a:ext cx="1967465" cy="1526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897" y="2332242"/>
              <a:ext cx="1724966" cy="36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3" name="Groupe 12"/>
            <p:cNvGrpSpPr/>
            <p:nvPr/>
          </p:nvGrpSpPr>
          <p:grpSpPr>
            <a:xfrm>
              <a:off x="1293795" y="2708736"/>
              <a:ext cx="1003710" cy="1003710"/>
              <a:chOff x="1079765" y="2368152"/>
              <a:chExt cx="1003710" cy="1003710"/>
            </a:xfrm>
          </p:grpSpPr>
          <p:pic>
            <p:nvPicPr>
              <p:cNvPr id="14" name="Picture 8" descr="Y:\21s_KNOWLEDGE\_-00- Reserve PPT\03.-. travail perso\folder_blu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9765" y="2368152"/>
                <a:ext cx="1003710" cy="1003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ZoneTexte 14"/>
              <p:cNvSpPr txBox="1"/>
              <p:nvPr/>
            </p:nvSpPr>
            <p:spPr>
              <a:xfrm>
                <a:off x="1192026" y="2781190"/>
                <a:ext cx="779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FF0000"/>
                    </a:solidFill>
                  </a:rPr>
                  <a:t>local</a:t>
                </a:r>
                <a:endParaRPr lang="fr-FR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734032" y="332655"/>
            <a:ext cx="7580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b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Sinon : désynchronisation local-distant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6056269" y="1405938"/>
            <a:ext cx="2088232" cy="1391856"/>
            <a:chOff x="6152134" y="2320590"/>
            <a:chExt cx="2088232" cy="1391856"/>
          </a:xfrm>
        </p:grpSpPr>
        <p:sp>
          <p:nvSpPr>
            <p:cNvPr id="18" name="Rectangle 17"/>
            <p:cNvSpPr/>
            <p:nvPr/>
          </p:nvSpPr>
          <p:spPr>
            <a:xfrm>
              <a:off x="6152134" y="2320590"/>
              <a:ext cx="2088232" cy="13918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630" y="2454314"/>
              <a:ext cx="748315" cy="592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" name="Groupe 19"/>
            <p:cNvGrpSpPr/>
            <p:nvPr/>
          </p:nvGrpSpPr>
          <p:grpSpPr>
            <a:xfrm>
              <a:off x="6317996" y="2401165"/>
              <a:ext cx="1003710" cy="1003710"/>
              <a:chOff x="6830050" y="1364275"/>
              <a:chExt cx="1003710" cy="1003710"/>
            </a:xfrm>
          </p:grpSpPr>
          <p:pic>
            <p:nvPicPr>
              <p:cNvPr id="21" name="Picture 8" descr="Y:\21s_KNOWLEDGE\_-00- Reserve PPT\03.-. travail perso\folder_blu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0050" y="1364275"/>
                <a:ext cx="1003710" cy="1003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ZoneTexte 21"/>
              <p:cNvSpPr txBox="1"/>
              <p:nvPr/>
            </p:nvSpPr>
            <p:spPr>
              <a:xfrm>
                <a:off x="6830050" y="1834182"/>
                <a:ext cx="9207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 smtClean="0">
                    <a:solidFill>
                      <a:srgbClr val="FF0000"/>
                    </a:solidFill>
                  </a:rPr>
                  <a:t>distant</a:t>
                </a:r>
                <a:endParaRPr lang="fr-FR" sz="20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4" name="Double flèche horizontale 23"/>
          <p:cNvSpPr/>
          <p:nvPr/>
        </p:nvSpPr>
        <p:spPr>
          <a:xfrm>
            <a:off x="2802968" y="1794084"/>
            <a:ext cx="3096344" cy="4290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Git – push - pull</a:t>
            </a:r>
            <a:endParaRPr lang="fr-FR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8877886" cy="310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980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45429" y="2390239"/>
            <a:ext cx="1967465" cy="1526637"/>
            <a:chOff x="652513" y="2185809"/>
            <a:chExt cx="1967465" cy="1526637"/>
          </a:xfrm>
        </p:grpSpPr>
        <p:sp>
          <p:nvSpPr>
            <p:cNvPr id="2" name="Rectangle 1"/>
            <p:cNvSpPr/>
            <p:nvPr/>
          </p:nvSpPr>
          <p:spPr>
            <a:xfrm>
              <a:off x="652513" y="2185809"/>
              <a:ext cx="1967465" cy="1526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897" y="2332242"/>
              <a:ext cx="1724966" cy="36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3" name="Groupe 12"/>
            <p:cNvGrpSpPr/>
            <p:nvPr/>
          </p:nvGrpSpPr>
          <p:grpSpPr>
            <a:xfrm>
              <a:off x="1293795" y="2708736"/>
              <a:ext cx="1003710" cy="1003710"/>
              <a:chOff x="1079765" y="2368152"/>
              <a:chExt cx="1003710" cy="1003710"/>
            </a:xfrm>
          </p:grpSpPr>
          <p:pic>
            <p:nvPicPr>
              <p:cNvPr id="14" name="Picture 8" descr="Y:\21s_KNOWLEDGE\_-00- Reserve PPT\03.-. travail perso\folder_blu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9765" y="2368152"/>
                <a:ext cx="1003710" cy="1003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ZoneTexte 14"/>
              <p:cNvSpPr txBox="1"/>
              <p:nvPr/>
            </p:nvSpPr>
            <p:spPr>
              <a:xfrm>
                <a:off x="1192026" y="2781190"/>
                <a:ext cx="779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smtClean="0">
                    <a:solidFill>
                      <a:srgbClr val="FF0000"/>
                    </a:solidFill>
                  </a:rPr>
                  <a:t>local</a:t>
                </a:r>
                <a:endParaRPr lang="fr-FR" sz="2400" b="1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6" name="Groupe 5"/>
          <p:cNvGrpSpPr/>
          <p:nvPr/>
        </p:nvGrpSpPr>
        <p:grpSpPr>
          <a:xfrm>
            <a:off x="6061813" y="2859332"/>
            <a:ext cx="2088232" cy="1391856"/>
            <a:chOff x="6152134" y="2320590"/>
            <a:chExt cx="2088232" cy="1391856"/>
          </a:xfrm>
        </p:grpSpPr>
        <p:sp>
          <p:nvSpPr>
            <p:cNvPr id="18" name="Rectangle 17"/>
            <p:cNvSpPr/>
            <p:nvPr/>
          </p:nvSpPr>
          <p:spPr>
            <a:xfrm>
              <a:off x="6152134" y="2320590"/>
              <a:ext cx="2088232" cy="13918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630" y="2454314"/>
              <a:ext cx="748315" cy="592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" name="Groupe 19"/>
            <p:cNvGrpSpPr/>
            <p:nvPr/>
          </p:nvGrpSpPr>
          <p:grpSpPr>
            <a:xfrm>
              <a:off x="6317996" y="2401165"/>
              <a:ext cx="1003710" cy="1003710"/>
              <a:chOff x="6830050" y="1364275"/>
              <a:chExt cx="1003710" cy="1003710"/>
            </a:xfrm>
          </p:grpSpPr>
          <p:pic>
            <p:nvPicPr>
              <p:cNvPr id="21" name="Picture 8" descr="Y:\21s_KNOWLEDGE\_-00- Reserve PPT\03.-. travail perso\folder_blu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0050" y="1364275"/>
                <a:ext cx="1003710" cy="1003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ZoneTexte 21"/>
              <p:cNvSpPr txBox="1"/>
              <p:nvPr/>
            </p:nvSpPr>
            <p:spPr>
              <a:xfrm>
                <a:off x="6830050" y="1834182"/>
                <a:ext cx="9207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smtClean="0">
                    <a:solidFill>
                      <a:srgbClr val="FF0000"/>
                    </a:solidFill>
                  </a:rPr>
                  <a:t>distant</a:t>
                </a:r>
                <a:endParaRPr lang="fr-FR" sz="2000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2525836" y="101497"/>
            <a:ext cx="405271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60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Conclusion :</a:t>
            </a:r>
            <a:endParaRPr lang="fr-FR" sz="6000" b="1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87460" y="1117160"/>
            <a:ext cx="65156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 algn="ctr">
              <a:buFontTx/>
              <a:buChar char="-"/>
            </a:pPr>
            <a:r>
              <a:rPr lang="fr-FR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 un nouveau collaborateur vient sur le projet,</a:t>
            </a:r>
          </a:p>
          <a:p>
            <a:pPr marL="342900" indent="-342900" algn="ctr">
              <a:buFontTx/>
              <a:buChar char="-"/>
            </a:pPr>
            <a:r>
              <a:rPr lang="fr-FR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Il doit d’abord « </a:t>
            </a:r>
            <a:r>
              <a:rPr lang="fr-FR" sz="2400" b="1" dirty="0" err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puller</a:t>
            </a:r>
            <a:r>
              <a:rPr lang="fr-FR" sz="24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 » l’existant:</a:t>
            </a:r>
            <a:endParaRPr lang="fr-FR" sz="24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1846630" y="5013177"/>
            <a:ext cx="2033467" cy="1512992"/>
            <a:chOff x="829897" y="4804497"/>
            <a:chExt cx="2286274" cy="1721672"/>
          </a:xfrm>
        </p:grpSpPr>
        <p:sp>
          <p:nvSpPr>
            <p:cNvPr id="34" name="Rectangle 33"/>
            <p:cNvSpPr/>
            <p:nvPr/>
          </p:nvSpPr>
          <p:spPr>
            <a:xfrm>
              <a:off x="829897" y="4804497"/>
              <a:ext cx="2286274" cy="172167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81" y="4950930"/>
              <a:ext cx="1724966" cy="36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6" name="Groupe 35"/>
            <p:cNvGrpSpPr/>
            <p:nvPr/>
          </p:nvGrpSpPr>
          <p:grpSpPr>
            <a:xfrm>
              <a:off x="1616268" y="5456431"/>
              <a:ext cx="1003710" cy="1003710"/>
              <a:chOff x="1079765" y="2368152"/>
              <a:chExt cx="1003710" cy="1003710"/>
            </a:xfrm>
          </p:grpSpPr>
          <p:pic>
            <p:nvPicPr>
              <p:cNvPr id="37" name="Picture 8" descr="Y:\21s_KNOWLEDGE\_-00- Reserve PPT\03.-. travail perso\folder_blu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9765" y="2368152"/>
                <a:ext cx="1003710" cy="1003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ZoneTexte 37"/>
              <p:cNvSpPr txBox="1"/>
              <p:nvPr/>
            </p:nvSpPr>
            <p:spPr>
              <a:xfrm>
                <a:off x="1192026" y="2781190"/>
                <a:ext cx="779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smtClean="0">
                    <a:solidFill>
                      <a:srgbClr val="FF0000"/>
                    </a:solidFill>
                  </a:rPr>
                  <a:t>local</a:t>
                </a:r>
                <a:endParaRPr lang="fr-FR" sz="2400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4034518" y="5338220"/>
            <a:ext cx="46984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42900" indent="-342900">
              <a:buFontTx/>
              <a:buChar char="-"/>
            </a:pPr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« puller » le projet existant</a:t>
            </a:r>
          </a:p>
          <a:p>
            <a:pPr marL="342900" indent="-342900">
              <a:buFontTx/>
              <a:buChar char="-"/>
            </a:pPr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apporter sa contribution</a:t>
            </a:r>
          </a:p>
          <a:p>
            <a:pPr marL="342900" indent="-342900">
              <a:buFontTx/>
              <a:buChar char="-"/>
            </a:pPr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remonter le tout </a:t>
            </a:r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 </a:t>
            </a:r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 </a:t>
            </a:r>
            <a:r>
              <a:rPr lang="fr-FR" sz="2400" b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« push »</a:t>
            </a:r>
            <a:endParaRPr lang="fr-FR" sz="2400" b="1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8571" y="4526094"/>
            <a:ext cx="2397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nouveau collaborateur </a:t>
            </a:r>
            <a:endParaRPr lang="fr-FR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19752" y="2354177"/>
            <a:ext cx="1572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Projet existant</a:t>
            </a:r>
            <a:endParaRPr lang="fr-FR">
              <a:solidFill>
                <a:srgbClr val="0070C0"/>
              </a:solidFill>
            </a:endParaRPr>
          </a:p>
        </p:txBody>
      </p:sp>
      <p:sp>
        <p:nvSpPr>
          <p:cNvPr id="7" name="Flèche gauche 6"/>
          <p:cNvSpPr/>
          <p:nvPr/>
        </p:nvSpPr>
        <p:spPr>
          <a:xfrm rot="20178201">
            <a:off x="4033434" y="4473933"/>
            <a:ext cx="2068959" cy="4286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Git pull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4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FFFF"/>
            </a:gs>
            <a:gs pos="98000">
              <a:srgbClr val="30F8EE"/>
            </a:gs>
            <a:gs pos="66000">
              <a:srgbClr val="0047D6"/>
            </a:gs>
            <a:gs pos="20000">
              <a:srgbClr val="06264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149742"/>
            <a:ext cx="542623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https://www.pythonanywhere.com/login/?next</a:t>
            </a:r>
            <a:r>
              <a:rPr lang="fr-FR" dirty="0" smtClean="0">
                <a:hlinkClick r:id="rId2"/>
              </a:rPr>
              <a:t>=/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56" y="1556792"/>
            <a:ext cx="64325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57395" y="116632"/>
            <a:ext cx="6790513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softEdge rad="12700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dirty="0" smtClean="0">
                <a:ln w="11430">
                  <a:noFill/>
                </a:ln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Rounded MT Bold" panose="020F0704030504030204" pitchFamily="34" charset="0"/>
              </a:rPr>
              <a:t>Se logger sur Pythonanywhere …</a:t>
            </a:r>
            <a:endParaRPr lang="fr-FR" sz="3200" dirty="0">
              <a:ln w="11430">
                <a:noFill/>
              </a:ln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79467"/>
            <a:ext cx="685352" cy="65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8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FFFF"/>
            </a:gs>
            <a:gs pos="98000">
              <a:srgbClr val="30F8EE"/>
            </a:gs>
            <a:gs pos="66000">
              <a:srgbClr val="0047D6"/>
            </a:gs>
            <a:gs pos="20000">
              <a:srgbClr val="06264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88483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7092280" y="1327611"/>
            <a:ext cx="0" cy="517213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152622" y="958279"/>
            <a:ext cx="11977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Cliquer sur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15970" y="116632"/>
            <a:ext cx="70733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Naviguer dans l’arborescence du compte</a:t>
            </a:r>
            <a:endParaRPr lang="fr-FR" sz="32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79467"/>
            <a:ext cx="685352" cy="65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86" y="930736"/>
            <a:ext cx="517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5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FFFF"/>
            </a:gs>
            <a:gs pos="98000">
              <a:srgbClr val="30F8EE"/>
            </a:gs>
            <a:gs pos="66000">
              <a:srgbClr val="0047D6"/>
            </a:gs>
            <a:gs pos="20000">
              <a:srgbClr val="06264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0" y="1563688"/>
            <a:ext cx="8062716" cy="409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1979712" y="1196752"/>
            <a:ext cx="936104" cy="100811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627784" y="873813"/>
            <a:ext cx="347627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Par </a:t>
            </a:r>
            <a:r>
              <a:rPr lang="fr-FR" dirty="0" err="1" smtClean="0"/>
              <a:t>defaut</a:t>
            </a:r>
            <a:r>
              <a:rPr lang="fr-FR" smtClean="0"/>
              <a:t>, </a:t>
            </a:r>
            <a:r>
              <a:rPr lang="fr-FR" smtClean="0"/>
              <a:t>vous êtez sur le </a:t>
            </a:r>
            <a:r>
              <a:rPr lang="fr-FR" dirty="0" smtClean="0"/>
              <a:t>compte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35993" y="5873565"/>
            <a:ext cx="336053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Se placer sur la racine du site web</a:t>
            </a:r>
          </a:p>
          <a:p>
            <a:r>
              <a:rPr lang="fr-FR" smtClean="0"/>
              <a:t>Pour cela </a:t>
            </a:r>
            <a:r>
              <a:rPr lang="fr-FR" smtClean="0"/>
              <a:t>cliquez </a:t>
            </a:r>
            <a:r>
              <a:rPr lang="fr-FR" smtClean="0"/>
              <a:t>sur </a:t>
            </a:r>
            <a:r>
              <a:rPr lang="fr-FR" b="1" smtClean="0">
                <a:solidFill>
                  <a:srgbClr val="00B0F0"/>
                </a:solidFill>
              </a:rPr>
              <a:t>mysite/</a:t>
            </a:r>
            <a:endParaRPr lang="fr-FR" b="1">
              <a:solidFill>
                <a:srgbClr val="00B0F0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1259632" y="4077072"/>
            <a:ext cx="1008112" cy="1796493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15970" y="116632"/>
            <a:ext cx="70733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Naviguer dans l’arborescence du compte</a:t>
            </a:r>
            <a:endParaRPr lang="fr-FR" sz="32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79467"/>
            <a:ext cx="685352" cy="65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4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FFFF"/>
            </a:gs>
            <a:gs pos="98000">
              <a:srgbClr val="30F8EE"/>
            </a:gs>
            <a:gs pos="66000">
              <a:srgbClr val="0047D6"/>
            </a:gs>
            <a:gs pos="20000">
              <a:srgbClr val="06264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4" y="2316478"/>
            <a:ext cx="8367713" cy="31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5279907" y="2087903"/>
            <a:ext cx="971981" cy="242794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539699" y="1072240"/>
            <a:ext cx="3877856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smtClean="0"/>
              <a:t>Remarque </a:t>
            </a:r>
            <a:r>
              <a:rPr lang="fr-FR" sz="1600" smtClean="0"/>
              <a:t>:</a:t>
            </a:r>
          </a:p>
          <a:p>
            <a:r>
              <a:rPr lang="fr-FR" sz="1600" smtClean="0"/>
              <a:t>Après avoir créé un site </a:t>
            </a:r>
            <a:endParaRPr lang="fr-FR" sz="1600" smtClean="0"/>
          </a:p>
          <a:p>
            <a:r>
              <a:rPr lang="fr-FR" sz="1600" smtClean="0"/>
              <a:t>C’est </a:t>
            </a:r>
            <a:r>
              <a:rPr lang="fr-FR" sz="1600" b="1" smtClean="0">
                <a:solidFill>
                  <a:srgbClr val="FF0000"/>
                </a:solidFill>
              </a:rPr>
              <a:t>flask_app.py</a:t>
            </a:r>
            <a:r>
              <a:rPr lang="fr-FR" sz="1600" smtClean="0"/>
              <a:t> qui est lancé </a:t>
            </a:r>
            <a:r>
              <a:rPr lang="fr-FR" sz="1600" smtClean="0"/>
              <a:t>                      </a:t>
            </a:r>
            <a:endParaRPr lang="fr-FR" sz="1600" smtClean="0"/>
          </a:p>
          <a:p>
            <a:r>
              <a:rPr lang="fr-FR" sz="1600" smtClean="0"/>
              <a:t>par l’URL </a:t>
            </a:r>
            <a:r>
              <a:rPr lang="fr-FR" sz="1600" b="1" smtClean="0">
                <a:hlinkClick r:id="rId3"/>
              </a:rPr>
              <a:t>begin.pythonanywhere.com </a:t>
            </a:r>
            <a:endParaRPr lang="fr-FR" sz="1600" b="1"/>
          </a:p>
        </p:txBody>
      </p:sp>
      <p:sp>
        <p:nvSpPr>
          <p:cNvPr id="10" name="ZoneTexte 9"/>
          <p:cNvSpPr txBox="1"/>
          <p:nvPr/>
        </p:nvSpPr>
        <p:spPr>
          <a:xfrm>
            <a:off x="1935993" y="5873565"/>
            <a:ext cx="525861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sz="1600" dirty="0"/>
              <a:t>Remarque : présents ou pas en fonction de votre application,</a:t>
            </a:r>
          </a:p>
          <a:p>
            <a:r>
              <a:rPr lang="fr-FR" sz="1600" dirty="0"/>
              <a:t>Ces 2 dossiers ont un nom réservé : /</a:t>
            </a:r>
            <a:r>
              <a:rPr lang="fr-FR" sz="1600" dirty="0" err="1">
                <a:solidFill>
                  <a:srgbClr val="C00000"/>
                </a:solidFill>
              </a:rPr>
              <a:t>static</a:t>
            </a:r>
            <a:r>
              <a:rPr lang="fr-FR" sz="1600" dirty="0"/>
              <a:t>  et  /</a:t>
            </a:r>
            <a:r>
              <a:rPr lang="fr-FR" sz="1600" dirty="0" err="1">
                <a:solidFill>
                  <a:srgbClr val="C00000"/>
                </a:solidFill>
              </a:rPr>
              <a:t>templates</a:t>
            </a:r>
            <a:endParaRPr lang="fr-FR" sz="1600" dirty="0">
              <a:solidFill>
                <a:srgbClr val="C00000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1283336" y="4824207"/>
            <a:ext cx="1056416" cy="1049358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1805458" y="1949403"/>
            <a:ext cx="918038" cy="102930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999778" y="1610849"/>
            <a:ext cx="174361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600" smtClean="0"/>
              <a:t>Racine du site web</a:t>
            </a:r>
            <a:endParaRPr lang="fr-FR" sz="1600"/>
          </a:p>
        </p:txBody>
      </p:sp>
      <p:sp>
        <p:nvSpPr>
          <p:cNvPr id="13" name="Rectangle 12"/>
          <p:cNvSpPr/>
          <p:nvPr/>
        </p:nvSpPr>
        <p:spPr>
          <a:xfrm>
            <a:off x="1807770" y="116632"/>
            <a:ext cx="54897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Racine du site web  « </a:t>
            </a:r>
            <a:r>
              <a:rPr lang="fr-FR" sz="3200" b="1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mysite/</a:t>
            </a:r>
            <a:r>
              <a:rPr lang="fr-FR" sz="32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 »</a:t>
            </a:r>
            <a:endParaRPr lang="fr-FR" sz="3200" b="1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79467"/>
            <a:ext cx="685352" cy="65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434758" y="1171353"/>
            <a:ext cx="235186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600" smtClean="0"/>
              <a:t>Nom du compte et du site</a:t>
            </a:r>
            <a:endParaRPr lang="fr-FR" sz="160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151670" y="1509907"/>
            <a:ext cx="0" cy="1468803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283336" y="4515850"/>
            <a:ext cx="1344448" cy="135771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091" y="1204646"/>
            <a:ext cx="1584325" cy="3429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8108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FFFF"/>
            </a:gs>
            <a:gs pos="98000">
              <a:srgbClr val="30F8EE"/>
            </a:gs>
            <a:gs pos="66000">
              <a:srgbClr val="0047D6"/>
            </a:gs>
            <a:gs pos="20000">
              <a:srgbClr val="06264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64" y="752332"/>
            <a:ext cx="7178675" cy="208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6" idx="1"/>
          </p:cNvCxnSpPr>
          <p:nvPr/>
        </p:nvCxnSpPr>
        <p:spPr>
          <a:xfrm flipH="1" flipV="1">
            <a:off x="6992731" y="1324870"/>
            <a:ext cx="869746" cy="72447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7862477" y="1864676"/>
            <a:ext cx="11977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Cliquez sur</a:t>
            </a:r>
            <a:endParaRPr lang="fr-FR" b="1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2345113" y="1272959"/>
            <a:ext cx="3162991" cy="1800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21720" y="116632"/>
            <a:ext cx="58618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Ouvrir une fenêtre de commande</a:t>
            </a:r>
            <a:endParaRPr lang="fr-FR" sz="3200" b="1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3" y="3789040"/>
            <a:ext cx="760807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Connecteur droit avec flèche 13"/>
          <p:cNvCxnSpPr/>
          <p:nvPr/>
        </p:nvCxnSpPr>
        <p:spPr>
          <a:xfrm>
            <a:off x="2345113" y="3573016"/>
            <a:ext cx="0" cy="1800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55664" y="3268656"/>
            <a:ext cx="597888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600" smtClean="0"/>
              <a:t>Verification : </a:t>
            </a:r>
            <a:r>
              <a:rPr lang="fr-FR" sz="1600" smtClean="0"/>
              <a:t>vous êtes au </a:t>
            </a:r>
            <a:r>
              <a:rPr lang="fr-FR" sz="1600" smtClean="0"/>
              <a:t>niveau du site (et non au niveau du compte)</a:t>
            </a:r>
            <a:endParaRPr lang="fr-FR" sz="1600" b="1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79467"/>
            <a:ext cx="685352" cy="65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96157" y="3140968"/>
            <a:ext cx="8712968" cy="30243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358" y="2234008"/>
            <a:ext cx="1730375" cy="3206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4458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FFFF"/>
            </a:gs>
            <a:gs pos="98000">
              <a:srgbClr val="30F8EE"/>
            </a:gs>
            <a:gs pos="66000">
              <a:srgbClr val="0047D6"/>
            </a:gs>
            <a:gs pos="20000">
              <a:srgbClr val="06264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1032" y="5817603"/>
            <a:ext cx="673325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64499" y="1340768"/>
            <a:ext cx="723183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user.email </a:t>
            </a:r>
            <a:r>
              <a:rPr lang="fr-F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arnaud.bacle2019@gmail.com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64499" y="908720"/>
            <a:ext cx="4639549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lang="fr-F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user.name arnew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658389" y="5874944"/>
            <a:ext cx="120403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25" y="2708920"/>
            <a:ext cx="8429341" cy="278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12294" y="5877272"/>
            <a:ext cx="520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Remarque : pour vider les </a:t>
            </a:r>
            <a:r>
              <a:rPr lang="fr-FR" smtClean="0"/>
              <a:t>saisies de la console, </a:t>
            </a:r>
            <a:r>
              <a:rPr lang="fr-FR" smtClean="0"/>
              <a:t>tapez 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1910172" y="135636"/>
            <a:ext cx="41404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S’identifier et initialiser </a:t>
            </a:r>
            <a:r>
              <a:rPr lang="fr-FR" sz="28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git</a:t>
            </a:r>
            <a:endParaRPr lang="fr-FR" sz="2800" b="1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79467"/>
            <a:ext cx="685352" cy="65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412294" y="1844824"/>
            <a:ext cx="120403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Git init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6157" y="2420888"/>
            <a:ext cx="8712968" cy="41044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8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FFFF"/>
            </a:gs>
            <a:gs pos="98000">
              <a:srgbClr val="30F8EE"/>
            </a:gs>
            <a:gs pos="66000">
              <a:srgbClr val="0047D6"/>
            </a:gs>
            <a:gs pos="20000">
              <a:srgbClr val="06264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6938" y="908720"/>
            <a:ext cx="28995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Utilisez     «</a:t>
            </a:r>
            <a:r>
              <a:rPr 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FR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…</a:t>
            </a:r>
            <a:r>
              <a:rPr 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 »</a:t>
            </a:r>
            <a:endParaRPr lang="fr-F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59245" y="3300893"/>
            <a:ext cx="810144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Pour prendre TOUS les fichiers ainsi que les </a:t>
            </a:r>
            <a:r>
              <a:rPr lang="fr-FR" smtClean="0"/>
              <a:t>dossiers/sous-dossiers et leur contenu….</a:t>
            </a:r>
            <a:endParaRPr lang="fr-FR" smtClean="0"/>
          </a:p>
          <a:p>
            <a:r>
              <a:rPr lang="fr-FR" smtClean="0"/>
              <a:t>utilisez </a:t>
            </a:r>
            <a:r>
              <a:rPr lang="fr-FR" smtClean="0"/>
              <a:t>:</a:t>
            </a:r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619672" y="4076120"/>
            <a:ext cx="14253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61" y="4420706"/>
            <a:ext cx="5022068" cy="145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96157" y="3140968"/>
            <a:ext cx="8712968" cy="30243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96157" y="126732"/>
            <a:ext cx="71288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1 - Ajouter les fichiers au repository local</a:t>
            </a:r>
            <a:endParaRPr lang="fr-FR" sz="3200" b="1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56938" y="1628800"/>
            <a:ext cx="33825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Par exemple, pour un seul fichier :</a:t>
            </a:r>
            <a:endParaRPr lang="fr-F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916314" y="1608906"/>
            <a:ext cx="29418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flask_app.py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79467"/>
            <a:ext cx="685352" cy="65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3916314" y="2204864"/>
            <a:ext cx="252825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230574" y="2204864"/>
            <a:ext cx="2508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Par exemple un dossier :</a:t>
            </a:r>
            <a:endParaRPr lang="fr-FR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692</Words>
  <Application>Microsoft Office PowerPoint</Application>
  <PresentationFormat>Affichage à l'écran (4:3)</PresentationFormat>
  <Paragraphs>165</Paragraphs>
  <Slides>26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Thème Office</vt:lpstr>
      <vt:lpstr>1_Thème Office</vt:lpstr>
      <vt:lpstr>2_Thème Office</vt:lpstr>
      <vt:lpstr>3_Thème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do</cp:lastModifiedBy>
  <cp:revision>100</cp:revision>
  <dcterms:modified xsi:type="dcterms:W3CDTF">2020-05-10T07:45:58Z</dcterms:modified>
</cp:coreProperties>
</file>