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6F47B-DE48-4297-BB9E-E78EA503673B}" v="136" dt="2022-02-06T14:31:44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71808" y="1602527"/>
            <a:ext cx="9144000" cy="780094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0000"/>
                </a:solidFill>
                <a:ea typeface="+mj-lt"/>
                <a:cs typeface="+mj-lt"/>
              </a:rPr>
              <a:t>Introduction to </a:t>
            </a:r>
            <a:r>
              <a:rPr lang="fr-FR" dirty="0" err="1">
                <a:solidFill>
                  <a:srgbClr val="FF0000"/>
                </a:solidFill>
                <a:ea typeface="+mj-lt"/>
                <a:cs typeface="+mj-lt"/>
              </a:rPr>
              <a:t>Databases</a:t>
            </a:r>
            <a:r>
              <a:rPr lang="fr-FR" dirty="0">
                <a:solidFill>
                  <a:srgbClr val="FF0000"/>
                </a:solidFill>
                <a:ea typeface="+mj-lt"/>
                <a:cs typeface="+mj-lt"/>
              </a:rPr>
              <a:t> Checkpoint</a:t>
            </a:r>
            <a:br>
              <a:rPr lang="fr-FR" dirty="0">
                <a:solidFill>
                  <a:srgbClr val="FF0000"/>
                </a:solidFill>
                <a:ea typeface="+mj-lt"/>
                <a:cs typeface="+mj-lt"/>
              </a:rPr>
            </a:br>
            <a:r>
              <a:rPr lang="fr-FR" dirty="0">
                <a:ea typeface="+mj-lt"/>
                <a:cs typeface="+mj-lt"/>
              </a:rPr>
              <a:t>MySQL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3945" y="2443380"/>
            <a:ext cx="11993671" cy="43071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fr-FR" b="1" u="sng" err="1">
                <a:solidFill>
                  <a:srgbClr val="002060"/>
                </a:solidFill>
                <a:ea typeface="+mn-lt"/>
                <a:cs typeface="+mn-lt"/>
              </a:rPr>
              <a:t>What</a:t>
            </a:r>
            <a:r>
              <a:rPr lang="fr-FR" b="1" u="sng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FR" b="1" u="sng" err="1">
                <a:solidFill>
                  <a:srgbClr val="002060"/>
                </a:solidFill>
                <a:ea typeface="+mn-lt"/>
                <a:cs typeface="+mn-lt"/>
              </a:rPr>
              <a:t>is</a:t>
            </a:r>
            <a:r>
              <a:rPr lang="fr-FR" b="1" u="sng" dirty="0">
                <a:solidFill>
                  <a:srgbClr val="002060"/>
                </a:solidFill>
                <a:ea typeface="+mn-lt"/>
                <a:cs typeface="+mn-lt"/>
              </a:rPr>
              <a:t> MySQL ?</a:t>
            </a:r>
          </a:p>
          <a:p>
            <a:pPr algn="l"/>
            <a:r>
              <a:rPr lang="fr-FR" dirty="0">
                <a:ea typeface="+mn-lt"/>
                <a:cs typeface="+mn-lt"/>
              </a:rPr>
              <a:t>MySQL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an open-source </a:t>
            </a:r>
            <a:r>
              <a:rPr lang="fr-FR" dirty="0" err="1">
                <a:ea typeface="+mn-lt"/>
                <a:cs typeface="+mn-lt"/>
              </a:rPr>
              <a:t>relational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database</a:t>
            </a:r>
            <a:r>
              <a:rPr lang="fr-FR" dirty="0">
                <a:ea typeface="+mn-lt"/>
                <a:cs typeface="+mn-lt"/>
              </a:rPr>
              <a:t> management system (RDBMS)</a:t>
            </a:r>
            <a:endParaRPr lang="fr-FR" dirty="0"/>
          </a:p>
          <a:p>
            <a:pPr algn="l"/>
            <a:r>
              <a:rPr lang="fr-FR" dirty="0">
                <a:ea typeface="+mn-lt"/>
                <a:cs typeface="+mn-lt"/>
              </a:rPr>
              <a:t>Uses tables as the main component</a:t>
            </a:r>
            <a:endParaRPr lang="fr-FR" dirty="0"/>
          </a:p>
          <a:p>
            <a:pPr algn="l"/>
            <a:r>
              <a:rPr lang="fr-FR" dirty="0" err="1">
                <a:ea typeface="+mn-lt"/>
                <a:cs typeface="+mn-lt"/>
              </a:rPr>
              <a:t>Offers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less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functionality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than</a:t>
            </a:r>
            <a:r>
              <a:rPr lang="fr-FR" dirty="0">
                <a:ea typeface="+mn-lt"/>
                <a:cs typeface="+mn-lt"/>
              </a:rPr>
              <a:t> PostgreSQL.</a:t>
            </a:r>
          </a:p>
          <a:p>
            <a:pPr algn="l"/>
            <a:r>
              <a:rPr lang="fr-FR" b="1" u="sng" dirty="0" err="1">
                <a:solidFill>
                  <a:srgbClr val="002060"/>
                </a:solidFill>
                <a:ea typeface="+mn-lt"/>
                <a:cs typeface="+mn-lt"/>
              </a:rPr>
              <a:t>MuyuSQL</a:t>
            </a:r>
            <a:r>
              <a:rPr lang="fr-FR" b="1" u="sng" dirty="0">
                <a:solidFill>
                  <a:srgbClr val="002060"/>
                </a:solidFill>
                <a:ea typeface="+mn-lt"/>
                <a:cs typeface="+mn-lt"/>
              </a:rPr>
              <a:t>:</a:t>
            </a:r>
          </a:p>
          <a:p>
            <a:pPr algn="l"/>
            <a:r>
              <a:rPr lang="fr-FR" dirty="0" err="1">
                <a:ea typeface="+mn-lt"/>
                <a:cs typeface="+mn-lt"/>
              </a:rPr>
              <a:t>Features</a:t>
            </a:r>
            <a:r>
              <a:rPr lang="fr-FR" dirty="0">
                <a:ea typeface="+mn-lt"/>
                <a:cs typeface="+mn-lt"/>
              </a:rPr>
              <a:t> OF MySQL</a:t>
            </a:r>
            <a:endParaRPr lang="fr-FR" dirty="0"/>
          </a:p>
          <a:p>
            <a:pPr algn="l"/>
            <a:r>
              <a:rPr lang="fr-FR" dirty="0">
                <a:ea typeface="+mn-lt"/>
                <a:cs typeface="+mn-lt"/>
              </a:rPr>
              <a:t>Security and </a:t>
            </a:r>
            <a:r>
              <a:rPr lang="fr-FR" dirty="0" err="1">
                <a:ea typeface="+mn-lt"/>
                <a:cs typeface="+mn-lt"/>
              </a:rPr>
              <a:t>authentication</a:t>
            </a:r>
            <a:endParaRPr lang="fr-FR" dirty="0" err="1"/>
          </a:p>
          <a:p>
            <a:pPr algn="l"/>
            <a:r>
              <a:rPr lang="fr-FR" dirty="0">
                <a:ea typeface="+mn-lt"/>
                <a:cs typeface="+mn-lt"/>
              </a:rPr>
              <a:t>Client server </a:t>
            </a:r>
            <a:r>
              <a:rPr lang="fr-FR" dirty="0" err="1">
                <a:ea typeface="+mn-lt"/>
                <a:cs typeface="+mn-lt"/>
              </a:rPr>
              <a:t>execution</a:t>
            </a:r>
            <a:r>
              <a:rPr lang="fr-FR" dirty="0">
                <a:ea typeface="+mn-lt"/>
                <a:cs typeface="+mn-lt"/>
              </a:rPr>
              <a:t> and </a:t>
            </a:r>
            <a:r>
              <a:rPr lang="fr-FR" dirty="0" err="1">
                <a:ea typeface="+mn-lt"/>
                <a:cs typeface="+mn-lt"/>
              </a:rPr>
              <a:t>remote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database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access</a:t>
            </a:r>
            <a:endParaRPr lang="fr-FR" dirty="0" err="1"/>
          </a:p>
          <a:p>
            <a:pPr algn="l"/>
            <a:r>
              <a:rPr lang="fr-FR" dirty="0">
                <a:ea typeface="+mn-lt"/>
                <a:cs typeface="+mn-lt"/>
              </a:rPr>
              <a:t>Embedded SQL</a:t>
            </a:r>
            <a:endParaRPr lang="fr-FR" dirty="0"/>
          </a:p>
          <a:p>
            <a:pPr algn="l"/>
            <a:r>
              <a:rPr lang="fr-FR" dirty="0">
                <a:ea typeface="+mn-lt"/>
                <a:cs typeface="+mn-lt"/>
              </a:rPr>
              <a:t>Transaction Control </a:t>
            </a:r>
            <a:r>
              <a:rPr lang="fr-FR" dirty="0" err="1">
                <a:ea typeface="+mn-lt"/>
                <a:cs typeface="+mn-lt"/>
              </a:rPr>
              <a:t>Language</a:t>
            </a:r>
            <a:r>
              <a:rPr lang="fr-FR" dirty="0">
                <a:ea typeface="+mn-lt"/>
                <a:cs typeface="+mn-lt"/>
              </a:rPr>
              <a:t>...</a:t>
            </a:r>
            <a:endParaRPr lang="fr-FR" dirty="0"/>
          </a:p>
          <a:p>
            <a:pPr algn="l"/>
            <a:endParaRPr lang="fr-FR" b="1" u="sng" dirty="0">
              <a:solidFill>
                <a:srgbClr val="00206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FD0921-A4A6-4D06-9484-DD96B73E2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69" y="165927"/>
            <a:ext cx="11935215" cy="65955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fr-FR" b="1" u="sng" dirty="0">
                <a:solidFill>
                  <a:srgbClr val="002060"/>
                </a:solidFill>
                <a:ea typeface="+mn-lt"/>
                <a:cs typeface="+mn-lt"/>
              </a:rPr>
              <a:t>PostgreSQL:</a:t>
            </a:r>
            <a:endParaRPr lang="fr-FR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fr-FR" dirty="0" err="1">
                <a:ea typeface="+mn-lt"/>
                <a:cs typeface="+mn-lt"/>
              </a:rPr>
              <a:t>What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PostgreSQL ?</a:t>
            </a:r>
            <a:endParaRPr lang="fr-FR" dirty="0"/>
          </a:p>
          <a:p>
            <a:pPr>
              <a:buNone/>
            </a:pPr>
            <a:r>
              <a:rPr lang="fr-FR" dirty="0">
                <a:ea typeface="+mn-lt"/>
                <a:cs typeface="+mn-lt"/>
              </a:rPr>
              <a:t>An </a:t>
            </a:r>
            <a:r>
              <a:rPr lang="fr-FR" dirty="0" err="1">
                <a:ea typeface="+mn-lt"/>
                <a:cs typeface="+mn-lt"/>
              </a:rPr>
              <a:t>advanced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 err="1">
                <a:ea typeface="+mn-lt"/>
                <a:cs typeface="+mn-lt"/>
              </a:rPr>
              <a:t>enterprise</a:t>
            </a:r>
            <a:r>
              <a:rPr lang="fr-FR" dirty="0">
                <a:ea typeface="+mn-lt"/>
                <a:cs typeface="+mn-lt"/>
              </a:rPr>
              <a:t>-class, and open-source </a:t>
            </a:r>
            <a:r>
              <a:rPr lang="fr-FR" dirty="0" err="1">
                <a:ea typeface="+mn-lt"/>
                <a:cs typeface="+mn-lt"/>
              </a:rPr>
              <a:t>relational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database</a:t>
            </a:r>
            <a:r>
              <a:rPr lang="fr-FR" dirty="0">
                <a:ea typeface="+mn-lt"/>
                <a:cs typeface="+mn-lt"/>
              </a:rPr>
              <a:t> system</a:t>
            </a:r>
            <a:endParaRPr lang="fr-FR" dirty="0"/>
          </a:p>
          <a:p>
            <a:pPr>
              <a:buNone/>
            </a:pPr>
            <a:r>
              <a:rPr lang="fr-FR" dirty="0">
                <a:ea typeface="+mn-lt"/>
                <a:cs typeface="+mn-lt"/>
              </a:rPr>
              <a:t>A </a:t>
            </a:r>
            <a:r>
              <a:rPr lang="fr-FR" dirty="0" err="1">
                <a:ea typeface="+mn-lt"/>
                <a:cs typeface="+mn-lt"/>
              </a:rPr>
              <a:t>highly</a:t>
            </a:r>
            <a:r>
              <a:rPr lang="fr-FR" dirty="0">
                <a:ea typeface="+mn-lt"/>
                <a:cs typeface="+mn-lt"/>
              </a:rPr>
              <a:t> stable </a:t>
            </a:r>
            <a:r>
              <a:rPr lang="fr-FR" dirty="0" err="1">
                <a:ea typeface="+mn-lt"/>
                <a:cs typeface="+mn-lt"/>
              </a:rPr>
              <a:t>database</a:t>
            </a:r>
            <a:endParaRPr lang="fr-FR" dirty="0" err="1"/>
          </a:p>
          <a:p>
            <a:pPr>
              <a:buNone/>
            </a:pPr>
            <a:r>
              <a:rPr lang="fr-FR" dirty="0" err="1">
                <a:ea typeface="+mn-lt"/>
                <a:cs typeface="+mn-lt"/>
              </a:rPr>
              <a:t>Used</a:t>
            </a:r>
            <a:r>
              <a:rPr lang="fr-FR" dirty="0">
                <a:ea typeface="+mn-lt"/>
                <a:cs typeface="+mn-lt"/>
              </a:rPr>
              <a:t> as a </a:t>
            </a:r>
            <a:r>
              <a:rPr lang="fr-FR" dirty="0" err="1">
                <a:ea typeface="+mn-lt"/>
                <a:cs typeface="+mn-lt"/>
              </a:rPr>
              <a:t>primary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database</a:t>
            </a:r>
            <a:r>
              <a:rPr lang="fr-FR" dirty="0">
                <a:ea typeface="+mn-lt"/>
                <a:cs typeface="+mn-lt"/>
              </a:rPr>
              <a:t> for </a:t>
            </a:r>
            <a:r>
              <a:rPr lang="fr-FR" dirty="0" err="1">
                <a:ea typeface="+mn-lt"/>
                <a:cs typeface="+mn-lt"/>
              </a:rPr>
              <a:t>many</a:t>
            </a:r>
            <a:r>
              <a:rPr lang="fr-FR" dirty="0">
                <a:ea typeface="+mn-lt"/>
                <a:cs typeface="+mn-lt"/>
              </a:rPr>
              <a:t> web applications</a:t>
            </a:r>
            <a:endParaRPr lang="fr-FR">
              <a:cs typeface="Calibri" panose="020F0502020204030204"/>
            </a:endParaRPr>
          </a:p>
          <a:p>
            <a:pPr>
              <a:buNone/>
            </a:pPr>
            <a:r>
              <a:rPr lang="fr-FR" dirty="0">
                <a:ea typeface="+mn-lt"/>
                <a:cs typeface="+mn-lt"/>
              </a:rPr>
              <a:t>General </a:t>
            </a:r>
            <a:r>
              <a:rPr lang="fr-FR" dirty="0" err="1">
                <a:ea typeface="+mn-lt"/>
                <a:cs typeface="+mn-lt"/>
              </a:rPr>
              <a:t>purpose</a:t>
            </a:r>
            <a:r>
              <a:rPr lang="fr-FR" dirty="0">
                <a:ea typeface="+mn-lt"/>
                <a:cs typeface="+mn-lt"/>
              </a:rPr>
              <a:t> transaction </a:t>
            </a:r>
            <a:r>
              <a:rPr lang="fr-FR" dirty="0" err="1">
                <a:ea typeface="+mn-lt"/>
                <a:cs typeface="+mn-lt"/>
              </a:rPr>
              <a:t>database</a:t>
            </a:r>
            <a:endParaRPr lang="fr-FR" dirty="0" err="1"/>
          </a:p>
          <a:p>
            <a:pPr>
              <a:buNone/>
            </a:pPr>
            <a:r>
              <a:rPr lang="fr-FR" dirty="0" err="1">
                <a:ea typeface="+mn-lt"/>
                <a:cs typeface="+mn-lt"/>
              </a:rPr>
              <a:t>Language</a:t>
            </a:r>
            <a:r>
              <a:rPr lang="fr-FR" dirty="0">
                <a:ea typeface="+mn-lt"/>
                <a:cs typeface="+mn-lt"/>
              </a:rPr>
              <a:t> support : Python ,Java ,JavaScript (Node.js)...</a:t>
            </a:r>
            <a:endParaRPr lang="fr-FR">
              <a:cs typeface="Calibri" panose="020F0502020204030204"/>
            </a:endParaRPr>
          </a:p>
          <a:p>
            <a:pPr>
              <a:buNone/>
            </a:pPr>
            <a:r>
              <a:rPr lang="fr-FR" dirty="0" err="1">
                <a:ea typeface="+mn-lt"/>
                <a:cs typeface="+mn-lt"/>
              </a:rPr>
              <a:t>Features</a:t>
            </a:r>
            <a:r>
              <a:rPr lang="fr-FR" dirty="0">
                <a:ea typeface="+mn-lt"/>
                <a:cs typeface="+mn-lt"/>
              </a:rPr>
              <a:t> OF PostgreSQL :</a:t>
            </a:r>
            <a:endParaRPr lang="fr-FR">
              <a:cs typeface="Calibri" panose="020F0502020204030204"/>
            </a:endParaRPr>
          </a:p>
          <a:p>
            <a:pPr>
              <a:buNone/>
            </a:pPr>
            <a:r>
              <a:rPr lang="fr-FR" dirty="0">
                <a:ea typeface="+mn-lt"/>
                <a:cs typeface="+mn-lt"/>
              </a:rPr>
              <a:t>Can run </a:t>
            </a:r>
            <a:r>
              <a:rPr lang="fr-FR" dirty="0" err="1">
                <a:ea typeface="+mn-lt"/>
                <a:cs typeface="+mn-lt"/>
              </a:rPr>
              <a:t>dynamic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websites</a:t>
            </a:r>
            <a:r>
              <a:rPr lang="fr-FR" dirty="0">
                <a:ea typeface="+mn-lt"/>
                <a:cs typeface="+mn-lt"/>
              </a:rPr>
              <a:t> and web apps as a LAMP stack option.</a:t>
            </a:r>
            <a:endParaRPr lang="fr-FR" dirty="0"/>
          </a:p>
          <a:p>
            <a:pPr>
              <a:buNone/>
            </a:pPr>
            <a:r>
              <a:rPr lang="fr-FR" dirty="0" err="1">
                <a:ea typeface="+mn-lt"/>
                <a:cs typeface="+mn-lt"/>
              </a:rPr>
              <a:t>Freely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available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under</a:t>
            </a:r>
            <a:r>
              <a:rPr lang="fr-FR" dirty="0">
                <a:ea typeface="+mn-lt"/>
                <a:cs typeface="+mn-lt"/>
              </a:rPr>
              <a:t> an open source </a:t>
            </a:r>
            <a:r>
              <a:rPr lang="fr-FR" dirty="0" err="1">
                <a:ea typeface="+mn-lt"/>
                <a:cs typeface="+mn-lt"/>
              </a:rPr>
              <a:t>license</a:t>
            </a:r>
            <a:r>
              <a:rPr lang="fr-FR" dirty="0">
                <a:ea typeface="+mn-lt"/>
                <a:cs typeface="+mn-lt"/>
              </a:rPr>
              <a:t> PostgreSQL</a:t>
            </a:r>
            <a:endParaRPr lang="fr-FR">
              <a:cs typeface="Calibri" panose="020F0502020204030204"/>
            </a:endParaRPr>
          </a:p>
          <a:p>
            <a:pPr>
              <a:buNone/>
            </a:pPr>
            <a:r>
              <a:rPr lang="fr-FR" dirty="0" err="1">
                <a:ea typeface="+mn-lt"/>
                <a:cs typeface="+mn-lt"/>
              </a:rPr>
              <a:t>Asynchronous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replication</a:t>
            </a:r>
            <a:r>
              <a:rPr lang="fr-FR" dirty="0">
                <a:ea typeface="+mn-lt"/>
                <a:cs typeface="+mn-lt"/>
              </a:rPr>
              <a:t>...</a:t>
            </a:r>
            <a:endParaRPr lang="fr-FR" dirty="0"/>
          </a:p>
          <a:p>
            <a:pPr>
              <a:buNone/>
            </a:pPr>
            <a:r>
              <a:rPr lang="fr-FR" dirty="0">
                <a:ea typeface="+mn-lt"/>
                <a:cs typeface="+mn-lt"/>
              </a:rPr>
              <a:t>Table </a:t>
            </a:r>
            <a:r>
              <a:rPr lang="fr-FR" dirty="0" err="1">
                <a:ea typeface="+mn-lt"/>
                <a:cs typeface="+mn-lt"/>
              </a:rPr>
              <a:t>inheritance</a:t>
            </a:r>
            <a:endParaRPr lang="fr-FR" dirty="0" err="1"/>
          </a:p>
          <a:p>
            <a:pPr marL="0" indent="0">
              <a:buNone/>
            </a:pPr>
            <a:r>
              <a:rPr lang="fr-FR" dirty="0" err="1">
                <a:ea typeface="+mn-lt"/>
                <a:cs typeface="+mn-lt"/>
              </a:rPr>
              <a:t>Sophisticated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locking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mechanism</a:t>
            </a:r>
            <a:endParaRPr lang="fr-FR" dirty="0" err="1"/>
          </a:p>
        </p:txBody>
      </p:sp>
    </p:spTree>
    <p:extLst>
      <p:ext uri="{BB962C8B-B14F-4D97-AF65-F5344CB8AC3E}">
        <p14:creationId xmlns:p14="http://schemas.microsoft.com/office/powerpoint/2010/main" val="58629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E73C33-721B-48A7-B215-6259DEF1C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2" y="124173"/>
            <a:ext cx="11883024" cy="66582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b="1" u="sng" dirty="0">
                <a:solidFill>
                  <a:srgbClr val="002060"/>
                </a:solidFill>
                <a:ea typeface="+mn-lt"/>
                <a:cs typeface="+mn-lt"/>
              </a:rPr>
              <a:t>SQL Server:</a:t>
            </a:r>
          </a:p>
          <a:p>
            <a:pPr>
              <a:buNone/>
            </a:pPr>
            <a:r>
              <a:rPr lang="fr-FR" dirty="0">
                <a:ea typeface="+mn-lt"/>
                <a:cs typeface="+mn-lt"/>
              </a:rPr>
              <a:t>A </a:t>
            </a:r>
            <a:r>
              <a:rPr lang="fr-FR" dirty="0" err="1">
                <a:ea typeface="+mn-lt"/>
                <a:cs typeface="+mn-lt"/>
              </a:rPr>
              <a:t>Relational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Database</a:t>
            </a:r>
            <a:r>
              <a:rPr lang="fr-FR" dirty="0">
                <a:ea typeface="+mn-lt"/>
                <a:cs typeface="+mn-lt"/>
              </a:rPr>
              <a:t> Management System (RDBM)</a:t>
            </a:r>
            <a:endParaRPr lang="fr-FR">
              <a:cs typeface="Calibri" panose="020F0502020204030204"/>
            </a:endParaRPr>
          </a:p>
          <a:p>
            <a:pPr>
              <a:buNone/>
            </a:pPr>
            <a:r>
              <a:rPr lang="fr-FR" dirty="0" err="1">
                <a:ea typeface="+mn-lt"/>
                <a:cs typeface="+mn-lt"/>
              </a:rPr>
              <a:t>Developed</a:t>
            </a:r>
            <a:r>
              <a:rPr lang="fr-FR" dirty="0">
                <a:ea typeface="+mn-lt"/>
                <a:cs typeface="+mn-lt"/>
              </a:rPr>
              <a:t> and </a:t>
            </a:r>
            <a:r>
              <a:rPr lang="fr-FR" dirty="0" err="1">
                <a:ea typeface="+mn-lt"/>
                <a:cs typeface="+mn-lt"/>
              </a:rPr>
              <a:t>operated</a:t>
            </a:r>
            <a:r>
              <a:rPr lang="fr-FR" dirty="0">
                <a:ea typeface="+mn-lt"/>
                <a:cs typeface="+mn-lt"/>
              </a:rPr>
              <a:t> by Microsoft.</a:t>
            </a:r>
            <a:endParaRPr lang="fr-FR" dirty="0"/>
          </a:p>
          <a:p>
            <a:pPr>
              <a:buNone/>
            </a:pPr>
            <a:r>
              <a:rPr lang="fr-FR" dirty="0" err="1">
                <a:ea typeface="+mn-lt"/>
                <a:cs typeface="+mn-lt"/>
              </a:rPr>
              <a:t>It's</a:t>
            </a:r>
            <a:r>
              <a:rPr lang="fr-FR" dirty="0">
                <a:ea typeface="+mn-lt"/>
                <a:cs typeface="+mn-lt"/>
              </a:rPr>
              <a:t> manages and </a:t>
            </a:r>
            <a:r>
              <a:rPr lang="fr-FR" dirty="0" err="1">
                <a:ea typeface="+mn-lt"/>
                <a:cs typeface="+mn-lt"/>
              </a:rPr>
              <a:t>performs</a:t>
            </a:r>
            <a:r>
              <a:rPr lang="fr-FR" dirty="0">
                <a:ea typeface="+mn-lt"/>
                <a:cs typeface="+mn-lt"/>
              </a:rPr>
              <a:t> all the </a:t>
            </a:r>
            <a:r>
              <a:rPr lang="fr-FR" dirty="0" err="1">
                <a:ea typeface="+mn-lt"/>
                <a:cs typeface="+mn-lt"/>
              </a:rPr>
              <a:t>database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operations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  <a:p>
            <a:pPr>
              <a:buNone/>
            </a:pPr>
            <a:r>
              <a:rPr lang="fr-FR" dirty="0">
                <a:ea typeface="+mn-lt"/>
                <a:cs typeface="+mn-lt"/>
              </a:rPr>
              <a:t>It has </a:t>
            </a:r>
            <a:r>
              <a:rPr lang="fr-FR" dirty="0" err="1">
                <a:ea typeface="+mn-lt"/>
                <a:cs typeface="+mn-lt"/>
              </a:rPr>
              <a:t>both</a:t>
            </a:r>
            <a:r>
              <a:rPr lang="fr-FR" dirty="0">
                <a:ea typeface="+mn-lt"/>
                <a:cs typeface="+mn-lt"/>
              </a:rPr>
              <a:t> command-line and GUI(</a:t>
            </a:r>
            <a:r>
              <a:rPr lang="fr-FR" dirty="0" err="1">
                <a:ea typeface="+mn-lt"/>
                <a:cs typeface="+mn-lt"/>
              </a:rPr>
              <a:t>Graphical</a:t>
            </a:r>
            <a:r>
              <a:rPr lang="fr-FR" dirty="0">
                <a:ea typeface="+mn-lt"/>
                <a:cs typeface="+mn-lt"/>
              </a:rPr>
              <a:t> User Interface)</a:t>
            </a:r>
            <a:endParaRPr lang="fr-FR" dirty="0"/>
          </a:p>
          <a:p>
            <a:pPr>
              <a:buNone/>
            </a:pPr>
            <a:r>
              <a:rPr lang="fr-FR" dirty="0">
                <a:ea typeface="+mn-lt"/>
                <a:cs typeface="+mn-lt"/>
              </a:rPr>
              <a:t>TH</a:t>
            </a:r>
            <a:endParaRPr lang="fr-FR" dirty="0"/>
          </a:p>
          <a:p>
            <a:pPr>
              <a:buNone/>
            </a:pPr>
            <a:r>
              <a:rPr lang="fr-FR" b="1" u="sng" dirty="0" err="1">
                <a:solidFill>
                  <a:srgbClr val="002060"/>
                </a:solidFill>
                <a:ea typeface="+mn-lt"/>
                <a:cs typeface="+mn-lt"/>
              </a:rPr>
              <a:t>Features</a:t>
            </a:r>
            <a:r>
              <a:rPr lang="fr-FR" b="1" u="sng" dirty="0">
                <a:solidFill>
                  <a:srgbClr val="002060"/>
                </a:solidFill>
                <a:ea typeface="+mn-lt"/>
                <a:cs typeface="+mn-lt"/>
              </a:rPr>
              <a:t> OF SQL Server: SQL Server:</a:t>
            </a:r>
          </a:p>
          <a:p>
            <a:pPr>
              <a:buNone/>
            </a:pPr>
            <a:r>
              <a:rPr lang="fr-FR" dirty="0">
                <a:ea typeface="+mn-lt"/>
                <a:cs typeface="+mn-lt"/>
              </a:rPr>
              <a:t>High </a:t>
            </a:r>
            <a:r>
              <a:rPr lang="fr-FR" dirty="0" err="1">
                <a:ea typeface="+mn-lt"/>
                <a:cs typeface="+mn-lt"/>
              </a:rPr>
              <a:t>availability</a:t>
            </a:r>
            <a:r>
              <a:rPr lang="fr-FR" dirty="0">
                <a:ea typeface="+mn-lt"/>
                <a:cs typeface="+mn-lt"/>
              </a:rPr>
              <a:t> management.</a:t>
            </a:r>
            <a:endParaRPr lang="fr-FR" dirty="0"/>
          </a:p>
          <a:p>
            <a:pPr>
              <a:buNone/>
            </a:pPr>
            <a:r>
              <a:rPr lang="fr-FR" dirty="0">
                <a:ea typeface="+mn-lt"/>
                <a:cs typeface="+mn-lt"/>
              </a:rPr>
              <a:t>Support for </a:t>
            </a:r>
            <a:r>
              <a:rPr lang="fr-FR" dirty="0" err="1">
                <a:ea typeface="+mn-lt"/>
                <a:cs typeface="+mn-lt"/>
              </a:rPr>
              <a:t>geographic</a:t>
            </a:r>
            <a:r>
              <a:rPr lang="fr-FR" dirty="0">
                <a:ea typeface="+mn-lt"/>
                <a:cs typeface="+mn-lt"/>
              </a:rPr>
              <a:t> data.</a:t>
            </a:r>
            <a:endParaRPr lang="fr-FR">
              <a:cs typeface="Calibri" panose="020F0502020204030204"/>
            </a:endParaRPr>
          </a:p>
          <a:p>
            <a:pPr>
              <a:buNone/>
            </a:pPr>
            <a:r>
              <a:rPr lang="fr-FR" dirty="0" err="1">
                <a:ea typeface="+mn-lt"/>
                <a:cs typeface="+mn-lt"/>
              </a:rPr>
              <a:t>Centralized</a:t>
            </a:r>
            <a:r>
              <a:rPr lang="fr-FR" dirty="0">
                <a:ea typeface="+mn-lt"/>
                <a:cs typeface="+mn-lt"/>
              </a:rPr>
              <a:t> management and </a:t>
            </a:r>
            <a:r>
              <a:rPr lang="fr-FR" dirty="0" err="1">
                <a:ea typeface="+mn-lt"/>
                <a:cs typeface="+mn-lt"/>
              </a:rPr>
              <a:t>deployment</a:t>
            </a:r>
            <a:r>
              <a:rPr lang="fr-FR" dirty="0">
                <a:ea typeface="+mn-lt"/>
                <a:cs typeface="+mn-lt"/>
              </a:rPr>
              <a:t> of multiple instances and applications </a:t>
            </a:r>
            <a:r>
              <a:rPr lang="fr-FR" dirty="0" err="1">
                <a:ea typeface="+mn-lt"/>
                <a:cs typeface="+mn-lt"/>
              </a:rPr>
              <a:t>from</a:t>
            </a:r>
            <a:r>
              <a:rPr lang="fr-FR" dirty="0">
                <a:ea typeface="+mn-lt"/>
                <a:cs typeface="+mn-lt"/>
              </a:rPr>
              <a:t> a single point of control...</a:t>
            </a:r>
            <a:endParaRPr lang="fr-FR" dirty="0">
              <a:cs typeface="Calibri"/>
            </a:endParaRPr>
          </a:p>
          <a:p>
            <a:pPr>
              <a:buNone/>
            </a:pPr>
            <a:r>
              <a:rPr lang="fr-FR" dirty="0" err="1">
                <a:ea typeface="+mn-lt"/>
                <a:cs typeface="+mn-lt"/>
              </a:rPr>
              <a:t>Programmability</a:t>
            </a:r>
            <a:r>
              <a:rPr lang="fr-FR" dirty="0">
                <a:ea typeface="+mn-lt"/>
                <a:cs typeface="+mn-lt"/>
              </a:rPr>
              <a:t>...</a:t>
            </a:r>
            <a:endParaRPr lang="fr-FR" dirty="0">
              <a:cs typeface="Calibri"/>
            </a:endParaRPr>
          </a:p>
          <a:p>
            <a:pPr>
              <a:buNone/>
            </a:pPr>
            <a:endParaRPr lang="fr-FR" b="1" u="sng" dirty="0">
              <a:solidFill>
                <a:srgbClr val="00206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8876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84C3D-BE11-4510-B2BE-210D78AB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51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  <a:ea typeface="+mj-lt"/>
                <a:cs typeface="+mj-lt"/>
              </a:rPr>
              <a:t>MySQL VS PostgreSQL VS SQL Server</a:t>
            </a:r>
            <a:endParaRPr lang="fr-FR" b="1">
              <a:solidFill>
                <a:srgbClr val="FF0000"/>
              </a:solidFill>
              <a:cs typeface="Calibri Light" panose="020F03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B453ED-A25D-45E3-ABC7-2ABACDE35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16" y="1397653"/>
            <a:ext cx="11976968" cy="533254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b="1" u="sng" dirty="0">
                <a:solidFill>
                  <a:srgbClr val="002060"/>
                </a:solidFill>
                <a:ea typeface="+mn-lt"/>
                <a:cs typeface="+mn-lt"/>
              </a:rPr>
              <a:t>MySQL YY:</a:t>
            </a:r>
            <a:endParaRPr lang="fr-FR" b="1" u="sng">
              <a:solidFill>
                <a:srgbClr val="002060"/>
              </a:solidFill>
              <a:cs typeface="Calibri" panose="020F0502020204030204"/>
            </a:endParaRPr>
          </a:p>
          <a:p>
            <a:pPr>
              <a:buNone/>
            </a:pPr>
            <a:r>
              <a:rPr lang="fr-FR" dirty="0">
                <a:ea typeface="+mn-lt"/>
                <a:cs typeface="+mn-lt"/>
              </a:rPr>
              <a:t>A </a:t>
            </a:r>
            <a:r>
              <a:rPr lang="fr-FR" dirty="0" err="1">
                <a:ea typeface="+mn-lt"/>
                <a:cs typeface="+mn-lt"/>
              </a:rPr>
              <a:t>relational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database</a:t>
            </a:r>
            <a:r>
              <a:rPr lang="fr-FR" dirty="0">
                <a:ea typeface="+mn-lt"/>
                <a:cs typeface="+mn-lt"/>
              </a:rPr>
              <a:t> management system.</a:t>
            </a:r>
            <a:endParaRPr lang="fr-FR" dirty="0"/>
          </a:p>
          <a:p>
            <a:pPr>
              <a:buNone/>
            </a:pPr>
            <a:r>
              <a:rPr lang="fr-FR" dirty="0">
                <a:ea typeface="+mn-lt"/>
                <a:cs typeface="+mn-lt"/>
              </a:rPr>
              <a:t>Most </a:t>
            </a:r>
            <a:r>
              <a:rPr lang="fr-FR" dirty="0" err="1">
                <a:ea typeface="+mn-lt"/>
                <a:cs typeface="+mn-lt"/>
              </a:rPr>
              <a:t>popular</a:t>
            </a:r>
            <a:r>
              <a:rPr lang="fr-FR" dirty="0">
                <a:ea typeface="+mn-lt"/>
                <a:cs typeface="+mn-lt"/>
              </a:rPr>
              <a:t> open source </a:t>
            </a:r>
            <a:r>
              <a:rPr lang="fr-FR" dirty="0" err="1">
                <a:ea typeface="+mn-lt"/>
                <a:cs typeface="+mn-lt"/>
              </a:rPr>
              <a:t>database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MuyuSQL</a:t>
            </a:r>
            <a:r>
              <a:rPr lang="fr-FR" dirty="0">
                <a:ea typeface="+mn-lt"/>
                <a:cs typeface="+mn-lt"/>
              </a:rPr>
              <a:t>:</a:t>
            </a:r>
            <a:endParaRPr lang="fr-FR"/>
          </a:p>
          <a:p>
            <a:pPr>
              <a:buNone/>
            </a:pPr>
            <a:r>
              <a:rPr lang="fr-FR" dirty="0">
                <a:ea typeface="+mn-lt"/>
                <a:cs typeface="+mn-lt"/>
              </a:rPr>
              <a:t>Not extensible.</a:t>
            </a:r>
            <a:endParaRPr lang="fr-FR" dirty="0">
              <a:cs typeface="Calibri" panose="020F0502020204030204"/>
            </a:endParaRPr>
          </a:p>
          <a:p>
            <a:pPr>
              <a:buNone/>
            </a:pPr>
            <a:endParaRPr lang="fr-FR" dirty="0">
              <a:ea typeface="+mn-lt"/>
              <a:cs typeface="+mn-lt"/>
            </a:endParaRPr>
          </a:p>
          <a:p>
            <a:pPr>
              <a:buNone/>
            </a:pPr>
            <a:r>
              <a:rPr lang="fr-FR" b="1" u="sng" dirty="0">
                <a:solidFill>
                  <a:srgbClr val="002060"/>
                </a:solidFill>
                <a:ea typeface="+mn-lt"/>
                <a:cs typeface="+mn-lt"/>
              </a:rPr>
              <a:t>PostgreSQL:</a:t>
            </a:r>
            <a:endParaRPr lang="fr-FR" b="1" u="sng" dirty="0">
              <a:solidFill>
                <a:srgbClr val="002060"/>
              </a:solidFill>
              <a:cs typeface="Calibri" panose="020F0502020204030204"/>
            </a:endParaRPr>
          </a:p>
          <a:p>
            <a:pPr>
              <a:buNone/>
            </a:pPr>
            <a:r>
              <a:rPr lang="fr-FR" dirty="0" err="1">
                <a:ea typeface="+mn-lt"/>
                <a:cs typeface="+mn-lt"/>
              </a:rPr>
              <a:t>Available</a:t>
            </a:r>
            <a:r>
              <a:rPr lang="fr-FR" dirty="0">
                <a:ea typeface="+mn-lt"/>
                <a:cs typeface="+mn-lt"/>
              </a:rPr>
              <a:t> as free and open source software in </a:t>
            </a:r>
            <a:r>
              <a:rPr lang="fr-FR" dirty="0" err="1">
                <a:ea typeface="+mn-lt"/>
                <a:cs typeface="+mn-lt"/>
              </a:rPr>
              <a:t>perpetuity</a:t>
            </a:r>
            <a:endParaRPr lang="fr-FR">
              <a:cs typeface="Calibri" panose="020F0502020204030204"/>
            </a:endParaRPr>
          </a:p>
          <a:p>
            <a:pPr>
              <a:buNone/>
            </a:pPr>
            <a:r>
              <a:rPr lang="fr-FR" dirty="0">
                <a:ea typeface="+mn-lt"/>
                <a:cs typeface="+mn-lt"/>
              </a:rPr>
              <a:t>An </a:t>
            </a:r>
            <a:r>
              <a:rPr lang="fr-FR" dirty="0" err="1">
                <a:ea typeface="+mn-lt"/>
                <a:cs typeface="+mn-lt"/>
              </a:rPr>
              <a:t>object-relational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database</a:t>
            </a:r>
            <a:r>
              <a:rPr lang="fr-FR" dirty="0">
                <a:ea typeface="+mn-lt"/>
                <a:cs typeface="+mn-lt"/>
              </a:rPr>
              <a:t> management system.</a:t>
            </a:r>
            <a:endParaRPr lang="fr-FR" dirty="0"/>
          </a:p>
          <a:p>
            <a:pPr>
              <a:buNone/>
            </a:pPr>
            <a:r>
              <a:rPr lang="fr-FR" dirty="0">
                <a:ea typeface="+mn-lt"/>
                <a:cs typeface="+mn-lt"/>
              </a:rPr>
              <a:t>More </a:t>
            </a:r>
            <a:r>
              <a:rPr lang="fr-FR" dirty="0" err="1">
                <a:ea typeface="+mn-lt"/>
                <a:cs typeface="+mn-lt"/>
              </a:rPr>
              <a:t>advanced</a:t>
            </a:r>
            <a:r>
              <a:rPr lang="fr-FR" dirty="0">
                <a:ea typeface="+mn-lt"/>
                <a:cs typeface="+mn-lt"/>
              </a:rPr>
              <a:t> and </a:t>
            </a:r>
            <a:r>
              <a:rPr lang="fr-FR" dirty="0" err="1">
                <a:ea typeface="+mn-lt"/>
                <a:cs typeface="+mn-lt"/>
              </a:rPr>
              <a:t>Highly</a:t>
            </a:r>
            <a:r>
              <a:rPr lang="fr-FR" dirty="0">
                <a:ea typeface="+mn-lt"/>
                <a:cs typeface="+mn-lt"/>
              </a:rPr>
              <a:t> extensible.</a:t>
            </a:r>
            <a:endParaRPr lang="fr-FR" dirty="0"/>
          </a:p>
          <a:p>
            <a:pPr>
              <a:buNone/>
            </a:pPr>
            <a:r>
              <a:rPr lang="fr-FR" dirty="0" err="1">
                <a:ea typeface="+mn-lt"/>
                <a:cs typeface="+mn-lt"/>
              </a:rPr>
              <a:t>Provides</a:t>
            </a:r>
            <a:r>
              <a:rPr lang="fr-FR" dirty="0">
                <a:ea typeface="+mn-lt"/>
                <a:cs typeface="+mn-lt"/>
              </a:rPr>
              <a:t> online backup.</a:t>
            </a:r>
            <a:endParaRPr lang="fr-FR">
              <a:cs typeface="Calibri" panose="020F0502020204030204"/>
            </a:endParaRPr>
          </a:p>
          <a:p>
            <a:pPr>
              <a:buNone/>
            </a:pPr>
            <a:r>
              <a:rPr lang="fr-FR" dirty="0">
                <a:ea typeface="+mn-lt"/>
                <a:cs typeface="+mn-lt"/>
              </a:rPr>
              <a:t>Most </a:t>
            </a:r>
            <a:r>
              <a:rPr lang="fr-FR" dirty="0" err="1">
                <a:ea typeface="+mn-lt"/>
                <a:cs typeface="+mn-lt"/>
              </a:rPr>
              <a:t>advanced</a:t>
            </a:r>
            <a:r>
              <a:rPr lang="fr-FR" dirty="0">
                <a:ea typeface="+mn-lt"/>
                <a:cs typeface="+mn-lt"/>
              </a:rPr>
              <a:t> open source </a:t>
            </a:r>
            <a:r>
              <a:rPr lang="fr-FR" dirty="0" err="1">
                <a:ea typeface="+mn-lt"/>
                <a:cs typeface="+mn-lt"/>
              </a:rPr>
              <a:t>database</a:t>
            </a:r>
            <a:r>
              <a:rPr lang="fr-FR" dirty="0">
                <a:ea typeface="+mn-lt"/>
                <a:cs typeface="+mn-lt"/>
              </a:rPr>
              <a:t>. PostgreSQL</a:t>
            </a:r>
            <a:endParaRPr lang="fr-FR">
              <a:cs typeface="Calibri" panose="020F0502020204030204"/>
            </a:endParaRPr>
          </a:p>
          <a:p>
            <a:pPr>
              <a:buNone/>
            </a:pPr>
            <a:r>
              <a:rPr lang="fr-FR" dirty="0">
                <a:ea typeface="+mn-lt"/>
                <a:cs typeface="+mn-lt"/>
              </a:rPr>
              <a:t>PostgreSQL </a:t>
            </a:r>
            <a:r>
              <a:rPr lang="fr-FR" dirty="0" err="1">
                <a:ea typeface="+mn-lt"/>
                <a:cs typeface="+mn-lt"/>
              </a:rPr>
              <a:t>does</a:t>
            </a:r>
            <a:r>
              <a:rPr lang="fr-FR" dirty="0">
                <a:ea typeface="+mn-lt"/>
                <a:cs typeface="+mn-lt"/>
              </a:rPr>
              <a:t> not have a native data type for </a:t>
            </a:r>
            <a:r>
              <a:rPr lang="fr-FR" dirty="0" err="1">
                <a:ea typeface="+mn-lt"/>
                <a:cs typeface="+mn-lt"/>
              </a:rPr>
              <a:t>geographic</a:t>
            </a:r>
            <a:r>
              <a:rPr lang="fr-FR" dirty="0">
                <a:ea typeface="+mn-lt"/>
                <a:cs typeface="+mn-lt"/>
              </a:rPr>
              <a:t> data.</a:t>
            </a:r>
            <a:endParaRPr lang="fr-FR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1744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3DE211-7981-40E0-9467-C92247EF0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13735"/>
            <a:ext cx="11997846" cy="667909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b="1" u="sng" dirty="0">
                <a:solidFill>
                  <a:srgbClr val="002060"/>
                </a:solidFill>
                <a:ea typeface="+mn-lt"/>
                <a:cs typeface="+mn-lt"/>
              </a:rPr>
              <a:t>SQL Server:</a:t>
            </a:r>
            <a:endParaRPr lang="fr-FR" b="1" u="sng" dirty="0">
              <a:solidFill>
                <a:srgbClr val="002060"/>
              </a:solidFill>
              <a:cs typeface="Calibri"/>
            </a:endParaRPr>
          </a:p>
          <a:p>
            <a:pPr>
              <a:buNone/>
            </a:pPr>
            <a:r>
              <a:rPr lang="fr-FR" dirty="0" err="1">
                <a:ea typeface="+mn-lt"/>
                <a:cs typeface="+mn-lt"/>
              </a:rPr>
              <a:t>Available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through</a:t>
            </a:r>
            <a:r>
              <a:rPr lang="fr-FR" dirty="0">
                <a:ea typeface="+mn-lt"/>
                <a:cs typeface="+mn-lt"/>
              </a:rPr>
              <a:t> commercial </a:t>
            </a:r>
            <a:r>
              <a:rPr lang="fr-FR" dirty="0" err="1">
                <a:ea typeface="+mn-lt"/>
                <a:cs typeface="+mn-lt"/>
              </a:rPr>
              <a:t>license</a:t>
            </a:r>
            <a:r>
              <a:rPr lang="fr-FR" dirty="0">
                <a:ea typeface="+mn-lt"/>
                <a:cs typeface="+mn-lt"/>
              </a:rPr>
              <a:t> and can </a:t>
            </a:r>
            <a:r>
              <a:rPr lang="fr-FR" dirty="0" err="1">
                <a:ea typeface="+mn-lt"/>
                <a:cs typeface="+mn-lt"/>
              </a:rPr>
              <a:t>be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licensed</a:t>
            </a:r>
            <a:r>
              <a:rPr lang="fr-FR" dirty="0">
                <a:ea typeface="+mn-lt"/>
                <a:cs typeface="+mn-lt"/>
              </a:rPr>
              <a:t> SE</a:t>
            </a:r>
            <a:endParaRPr lang="fr-FR" dirty="0"/>
          </a:p>
          <a:p>
            <a:pPr>
              <a:buNone/>
            </a:pPr>
            <a:r>
              <a:rPr lang="fr-FR" dirty="0">
                <a:ea typeface="+mn-lt"/>
                <a:cs typeface="+mn-lt"/>
              </a:rPr>
              <a:t>on a per-</a:t>
            </a:r>
            <a:r>
              <a:rPr lang="fr-FR" dirty="0" err="1">
                <a:ea typeface="+mn-lt"/>
                <a:cs typeface="+mn-lt"/>
              </a:rPr>
              <a:t>core</a:t>
            </a:r>
            <a:r>
              <a:rPr lang="fr-FR" dirty="0">
                <a:ea typeface="+mn-lt"/>
                <a:cs typeface="+mn-lt"/>
              </a:rPr>
              <a:t> model or server and client </a:t>
            </a:r>
            <a:r>
              <a:rPr lang="fr-FR" dirty="0" err="1">
                <a:ea typeface="+mn-lt"/>
                <a:cs typeface="+mn-lt"/>
              </a:rPr>
              <a:t>access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level</a:t>
            </a:r>
            <a:r>
              <a:rPr lang="fr-FR" dirty="0">
                <a:ea typeface="+mn-lt"/>
                <a:cs typeface="+mn-lt"/>
              </a:rPr>
              <a:t> (CAL) model.</a:t>
            </a:r>
            <a:endParaRPr lang="fr-FR" dirty="0"/>
          </a:p>
          <a:p>
            <a:pPr>
              <a:buNone/>
            </a:pPr>
            <a:r>
              <a:rPr lang="fr-FR" dirty="0">
                <a:ea typeface="+mn-lt"/>
                <a:cs typeface="+mn-lt"/>
              </a:rPr>
              <a:t>Use a variant of </a:t>
            </a:r>
            <a:r>
              <a:rPr lang="fr-FR" dirty="0" err="1">
                <a:ea typeface="+mn-lt"/>
                <a:cs typeface="+mn-lt"/>
              </a:rPr>
              <a:t>Structured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Query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Language</a:t>
            </a:r>
            <a:r>
              <a:rPr lang="fr-FR" dirty="0">
                <a:ea typeface="+mn-lt"/>
                <a:cs typeface="+mn-lt"/>
              </a:rPr>
              <a:t> (SQL) </a:t>
            </a:r>
            <a:r>
              <a:rPr lang="fr-FR" dirty="0" err="1">
                <a:ea typeface="+mn-lt"/>
                <a:cs typeface="+mn-lt"/>
              </a:rPr>
              <a:t>called</a:t>
            </a:r>
            <a:r>
              <a:rPr lang="fr-FR" dirty="0">
                <a:ea typeface="+mn-lt"/>
                <a:cs typeface="+mn-lt"/>
              </a:rPr>
              <a:t> T-SQL</a:t>
            </a:r>
            <a:endParaRPr lang="fr-FR">
              <a:cs typeface="Calibri" panose="020F0502020204030204"/>
            </a:endParaRPr>
          </a:p>
          <a:p>
            <a:pPr>
              <a:buNone/>
            </a:pPr>
            <a:r>
              <a:rPr lang="fr-FR" dirty="0">
                <a:ea typeface="+mn-lt"/>
                <a:cs typeface="+mn-lt"/>
              </a:rPr>
              <a:t>(for </a:t>
            </a:r>
            <a:r>
              <a:rPr lang="fr-FR" dirty="0" err="1">
                <a:ea typeface="+mn-lt"/>
                <a:cs typeface="+mn-lt"/>
              </a:rPr>
              <a:t>Transact</a:t>
            </a:r>
            <a:r>
              <a:rPr lang="fr-FR" dirty="0">
                <a:ea typeface="+mn-lt"/>
                <a:cs typeface="+mn-lt"/>
              </a:rPr>
              <a:t>-SQL) Microsoft" .</a:t>
            </a:r>
            <a:endParaRPr lang="fr-FR">
              <a:cs typeface="Calibri" panose="020F0502020204030204"/>
            </a:endParaRPr>
          </a:p>
          <a:p>
            <a:pPr>
              <a:buNone/>
            </a:pPr>
            <a:r>
              <a:rPr lang="fr-FR" dirty="0">
                <a:ea typeface="+mn-lt"/>
                <a:cs typeface="+mn-lt"/>
              </a:rPr>
              <a:t>SQL Server has the </a:t>
            </a:r>
            <a:r>
              <a:rPr lang="fr-FR" dirty="0" err="1">
                <a:ea typeface="+mn-lt"/>
                <a:cs typeface="+mn-lt"/>
              </a:rPr>
              <a:t>geography</a:t>
            </a:r>
            <a:r>
              <a:rPr lang="fr-FR" dirty="0">
                <a:ea typeface="+mn-lt"/>
                <a:cs typeface="+mn-lt"/>
              </a:rPr>
              <a:t> data type for </a:t>
            </a:r>
            <a:r>
              <a:rPr lang="fr-FR" dirty="0" err="1">
                <a:ea typeface="+mn-lt"/>
                <a:cs typeface="+mn-lt"/>
              </a:rPr>
              <a:t>storing</a:t>
            </a:r>
            <a:r>
              <a:rPr lang="fr-FR" dirty="0">
                <a:ea typeface="+mn-lt"/>
                <a:cs typeface="+mn-lt"/>
              </a:rPr>
              <a:t> SOL Se </a:t>
            </a:r>
            <a:r>
              <a:rPr lang="fr-FR" dirty="0" err="1">
                <a:ea typeface="+mn-lt"/>
                <a:cs typeface="+mn-lt"/>
              </a:rPr>
              <a:t>rver</a:t>
            </a:r>
            <a:endParaRPr lang="fr-FR" dirty="0" err="1"/>
          </a:p>
          <a:p>
            <a:pPr>
              <a:buNone/>
            </a:pPr>
            <a:r>
              <a:rPr lang="fr-FR" dirty="0" err="1">
                <a:ea typeface="+mn-lt"/>
                <a:cs typeface="+mn-lt"/>
              </a:rPr>
              <a:t>geographic</a:t>
            </a:r>
            <a:r>
              <a:rPr lang="fr-FR" dirty="0">
                <a:ea typeface="+mn-lt"/>
                <a:cs typeface="+mn-lt"/>
              </a:rPr>
              <a:t> spatial data.</a:t>
            </a:r>
            <a:endParaRPr lang="fr-FR" dirty="0"/>
          </a:p>
          <a:p>
            <a:pPr marL="0" indent="0">
              <a:buNone/>
            </a:pPr>
            <a:r>
              <a:rPr lang="fr-FR" dirty="0" err="1">
                <a:ea typeface="+mn-lt"/>
                <a:cs typeface="+mn-lt"/>
              </a:rPr>
              <a:t>Easy</a:t>
            </a:r>
            <a:r>
              <a:rPr lang="fr-FR" dirty="0">
                <a:ea typeface="+mn-lt"/>
                <a:cs typeface="+mn-lt"/>
              </a:rPr>
              <a:t> to use and reliable,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strong</a:t>
            </a:r>
            <a:r>
              <a:rPr lang="fr-FR" dirty="0">
                <a:ea typeface="+mn-lt"/>
                <a:cs typeface="+mn-lt"/>
              </a:rPr>
              <a:t> .NET compatibility.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87701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Introduction to Databases Checkpoint MySQL</vt:lpstr>
      <vt:lpstr>Présentation PowerPoint</vt:lpstr>
      <vt:lpstr>Présentation PowerPoint</vt:lpstr>
      <vt:lpstr>MySQL VS PostgreSQL VS SQL Server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67</cp:revision>
  <dcterms:created xsi:type="dcterms:W3CDTF">2022-02-06T14:20:45Z</dcterms:created>
  <dcterms:modified xsi:type="dcterms:W3CDTF">2022-02-06T14:34:27Z</dcterms:modified>
</cp:coreProperties>
</file>