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5C3CAB-C215-4B5D-97C5-5999492B4C21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82536AE-9C4A-42B0-8BC9-BDA123A9B55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828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Gouvernance de la </a:t>
            </a:r>
            <a:r>
              <a:rPr lang="fr-FR" dirty="0" err="1" smtClean="0"/>
              <a:t>sécurite</a:t>
            </a:r>
            <a:r>
              <a:rPr lang="fr-FR" dirty="0" smtClean="0"/>
              <a:t> du Système d’information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Sébastien CASTET</a:t>
            </a:r>
          </a:p>
          <a:p>
            <a:r>
              <a:rPr lang="fr-FR" dirty="0" smtClean="0"/>
              <a:t>Gestion de l’Information </a:t>
            </a:r>
            <a:r>
              <a:rPr lang="fr-FR" dirty="0"/>
              <a:t>S</a:t>
            </a:r>
            <a:r>
              <a:rPr lang="fr-FR" dirty="0" smtClean="0"/>
              <a:t>tratégique</a:t>
            </a:r>
            <a:endParaRPr lang="fr-FR" dirty="0" smtClean="0"/>
          </a:p>
          <a:p>
            <a:r>
              <a:rPr lang="fr-FR" dirty="0" smtClean="0">
                <a:solidFill>
                  <a:srgbClr val="00B0F0"/>
                </a:solidFill>
              </a:rPr>
              <a:t>eisti</a:t>
            </a:r>
            <a:r>
              <a:rPr lang="fr-FR" dirty="0" smtClean="0">
                <a:solidFill>
                  <a:srgbClr val="00B0F0"/>
                </a:solidFill>
              </a:rPr>
              <a:t>.castet@gmail.com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b="1" u="sng" dirty="0"/>
              <a:t>Audit de </a:t>
            </a:r>
            <a:r>
              <a:rPr lang="fr-FR" b="1" u="sng" dirty="0" smtClean="0"/>
              <a:t>sécurité </a:t>
            </a:r>
            <a:r>
              <a:rPr lang="fr-FR" b="1" dirty="0" smtClean="0"/>
              <a:t>: </a:t>
            </a:r>
            <a:r>
              <a:rPr lang="fr-FR" dirty="0" smtClean="0"/>
              <a:t>Revue </a:t>
            </a:r>
            <a:r>
              <a:rPr lang="fr-FR" dirty="0"/>
              <a:t>indépendante et examen des enregistrements et de l’activité du système afin de </a:t>
            </a:r>
            <a:r>
              <a:rPr lang="fr-FR" dirty="0" smtClean="0"/>
              <a:t>vérifier l’exactitude </a:t>
            </a:r>
            <a:r>
              <a:rPr lang="fr-FR" dirty="0"/>
              <a:t>des contrôles du système pour s’assurer de leur concordance avec la politique </a:t>
            </a:r>
            <a:r>
              <a:rPr lang="fr-FR" dirty="0" smtClean="0"/>
              <a:t>de sécurité </a:t>
            </a:r>
            <a:r>
              <a:rPr lang="fr-FR" dirty="0"/>
              <a:t>établie et les procédures d’exploitation, pour détecter les infractions à la sécurité et </a:t>
            </a:r>
            <a:r>
              <a:rPr lang="fr-FR" dirty="0" smtClean="0"/>
              <a:t>pour recommander </a:t>
            </a:r>
            <a:r>
              <a:rPr lang="fr-FR" dirty="0"/>
              <a:t>les modifications appropriées des contrôles, de la politique et des procédures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Auditabilité</a:t>
            </a:r>
            <a:r>
              <a:rPr lang="fr-FR" u="sng" dirty="0" smtClean="0"/>
              <a:t> </a:t>
            </a:r>
            <a:r>
              <a:rPr lang="fr-FR" dirty="0" smtClean="0"/>
              <a:t>: Aptitude </a:t>
            </a:r>
            <a:r>
              <a:rPr lang="fr-FR" dirty="0"/>
              <a:t>à fournir, à une autorité compétente, la preuve que la conception et le fonctionnement </a:t>
            </a:r>
            <a:r>
              <a:rPr lang="fr-FR" dirty="0" smtClean="0"/>
              <a:t>du système </a:t>
            </a:r>
            <a:r>
              <a:rPr lang="fr-FR" dirty="0"/>
              <a:t>et de ses contrôles internes sont conformes aux exigences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/>
              <a:t>Authentification / </a:t>
            </a:r>
            <a:r>
              <a:rPr lang="fr-FR" b="1" u="sng" dirty="0" smtClean="0"/>
              <a:t>identification : </a:t>
            </a:r>
            <a:r>
              <a:rPr lang="fr-FR" dirty="0" smtClean="0"/>
              <a:t>L’authentification </a:t>
            </a:r>
            <a:r>
              <a:rPr lang="fr-FR" dirty="0"/>
              <a:t>a pour but de vérifier l’identité dont une entité se réclame. </a:t>
            </a:r>
            <a:r>
              <a:rPr lang="fr-FR" dirty="0" smtClean="0"/>
              <a:t>Généralement l’authentification </a:t>
            </a:r>
            <a:r>
              <a:rPr lang="fr-FR" dirty="0"/>
              <a:t>est précédée d’une identification qui permet à cette entité de se faire </a:t>
            </a:r>
            <a:r>
              <a:rPr lang="fr-FR" dirty="0" smtClean="0"/>
              <a:t>reconnaître du </a:t>
            </a:r>
            <a:r>
              <a:rPr lang="fr-FR" dirty="0"/>
              <a:t>système par un élément dont on l’a doté. En résumé, s’identifier c’est communiquer son identité</a:t>
            </a:r>
            <a:r>
              <a:rPr lang="fr-FR" dirty="0" smtClean="0"/>
              <a:t>, s’authentifier </a:t>
            </a:r>
            <a:r>
              <a:rPr lang="fr-FR" dirty="0"/>
              <a:t>c’est apporter la preuve de son identité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23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u="sng" dirty="0"/>
              <a:t>Authentification de l’entité homologue </a:t>
            </a:r>
            <a:r>
              <a:rPr lang="fr-FR" dirty="0"/>
              <a:t>: Confirmation qu’une entité homologue d’une association est bien l’entité déclarée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/>
              <a:t>Authentification de l’origine des données : </a:t>
            </a:r>
            <a:r>
              <a:rPr lang="fr-FR" dirty="0"/>
              <a:t>Confirmation que la source des données reçues est telle que déclarée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Confidentialité : </a:t>
            </a:r>
            <a:r>
              <a:rPr lang="fr-FR" dirty="0" smtClean="0"/>
              <a:t>Propriété </a:t>
            </a:r>
            <a:r>
              <a:rPr lang="fr-FR" dirty="0"/>
              <a:t>d’une information qui n’est ni disponible, ni divulguée aux personnes, entités ou </a:t>
            </a:r>
            <a:r>
              <a:rPr lang="fr-FR" dirty="0" smtClean="0"/>
              <a:t>processus non </a:t>
            </a:r>
            <a:r>
              <a:rPr lang="fr-FR" dirty="0"/>
              <a:t>autorisés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Cryptographie : </a:t>
            </a:r>
            <a:r>
              <a:rPr lang="fr-FR" dirty="0" smtClean="0"/>
              <a:t>Discipline </a:t>
            </a:r>
            <a:r>
              <a:rPr lang="fr-FR" dirty="0"/>
              <a:t>incluant les principes, moyens et méthodes de transformation des données, dans le </a:t>
            </a:r>
            <a:r>
              <a:rPr lang="fr-FR" dirty="0" smtClean="0"/>
              <a:t>but de </a:t>
            </a:r>
            <a:r>
              <a:rPr lang="fr-FR" dirty="0"/>
              <a:t>cacher leur contenu, d’empêcher que leur modification ne passe inaperçue et/ou </a:t>
            </a:r>
            <a:r>
              <a:rPr lang="fr-FR" dirty="0" smtClean="0"/>
              <a:t>d’empêcher leur </a:t>
            </a:r>
            <a:r>
              <a:rPr lang="fr-FR" dirty="0"/>
              <a:t>utilisation non autorisée.</a:t>
            </a:r>
          </a:p>
        </p:txBody>
      </p:sp>
    </p:spTree>
    <p:extLst>
      <p:ext uri="{BB962C8B-B14F-4D97-AF65-F5344CB8AC3E}">
        <p14:creationId xmlns:p14="http://schemas.microsoft.com/office/powerpoint/2010/main" val="185647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u="sng" dirty="0" smtClean="0"/>
              <a:t>Cybersécurité :</a:t>
            </a:r>
            <a:r>
              <a:rPr lang="fr-FR" dirty="0" smtClean="0"/>
              <a:t>  État </a:t>
            </a:r>
            <a:r>
              <a:rPr lang="fr-FR" dirty="0"/>
              <a:t>recherché pour un système d’information lui permettant de résister à des événements </a:t>
            </a:r>
            <a:r>
              <a:rPr lang="fr-FR" dirty="0" smtClean="0"/>
              <a:t>issus  du </a:t>
            </a:r>
            <a:r>
              <a:rPr lang="fr-FR" dirty="0"/>
              <a:t>cyberespace susceptibles de compromettre la disponibilité, l’intégrité ou la confidentialité </a:t>
            </a:r>
            <a:r>
              <a:rPr lang="fr-FR" dirty="0" smtClean="0"/>
              <a:t>des  données </a:t>
            </a:r>
            <a:r>
              <a:rPr lang="fr-FR" dirty="0"/>
              <a:t>stockées, traitées ou transmises et des services connexes que ces systèmes offrent </a:t>
            </a:r>
            <a:r>
              <a:rPr lang="fr-FR" dirty="0" smtClean="0"/>
              <a:t>ou qu’ils </a:t>
            </a:r>
            <a:r>
              <a:rPr lang="fr-FR" dirty="0"/>
              <a:t>rendent </a:t>
            </a:r>
            <a:r>
              <a:rPr lang="fr-FR" dirty="0" smtClean="0"/>
              <a:t>accessibles.</a:t>
            </a:r>
          </a:p>
          <a:p>
            <a:r>
              <a:rPr lang="fr-FR" dirty="0" smtClean="0"/>
              <a:t>La </a:t>
            </a:r>
            <a:r>
              <a:rPr lang="fr-FR" dirty="0"/>
              <a:t>cybersécurité fait appel à des techniques de sécurité des </a:t>
            </a:r>
            <a:r>
              <a:rPr lang="fr-FR" dirty="0" smtClean="0"/>
              <a:t>systèmes d’information </a:t>
            </a:r>
            <a:r>
              <a:rPr lang="fr-FR" dirty="0"/>
              <a:t>et s’appuie sur la lutte contre la </a:t>
            </a:r>
            <a:r>
              <a:rPr lang="fr-FR" b="1" dirty="0"/>
              <a:t>cybercriminalité</a:t>
            </a:r>
            <a:r>
              <a:rPr lang="fr-FR" dirty="0"/>
              <a:t> et sur la mise en place </a:t>
            </a:r>
            <a:r>
              <a:rPr lang="fr-FR" dirty="0" smtClean="0"/>
              <a:t>d’une </a:t>
            </a:r>
            <a:r>
              <a:rPr lang="fr-FR" b="1" dirty="0" err="1" smtClean="0"/>
              <a:t>cyberdéfense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Disponibilité : </a:t>
            </a:r>
            <a:r>
              <a:rPr lang="fr-FR" dirty="0" smtClean="0"/>
              <a:t>Propriété </a:t>
            </a:r>
            <a:r>
              <a:rPr lang="fr-FR" dirty="0"/>
              <a:t>d’être accessible et utilisable sur demande par une entité autorisée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94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u="sng" dirty="0"/>
              <a:t>Intégrité : </a:t>
            </a:r>
            <a:r>
              <a:rPr lang="fr-FR" dirty="0"/>
              <a:t>Garantie que le système et l’information traitée ne sont modifiés que par une action volontaire et légitime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Intégrité </a:t>
            </a:r>
            <a:r>
              <a:rPr lang="fr-FR" b="1" u="sng" dirty="0"/>
              <a:t>des données </a:t>
            </a:r>
            <a:r>
              <a:rPr lang="fr-FR" dirty="0"/>
              <a:t>: Propriété assurant que des données n’ont pas été modifiées ou détruites de façon non autorisée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u="sng" dirty="0"/>
              <a:t>Répudiation : </a:t>
            </a:r>
            <a:r>
              <a:rPr lang="fr-FR" dirty="0"/>
              <a:t>Le fait, pour une des entités impliquées dans la communication, de nier avoir participé aux échanges, totalement ou en partie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Système d’information </a:t>
            </a:r>
            <a:r>
              <a:rPr lang="fr-FR" dirty="0" smtClean="0"/>
              <a:t>: Ensemble </a:t>
            </a:r>
            <a:r>
              <a:rPr lang="fr-FR" dirty="0"/>
              <a:t>organisé de ressources (matériels, logiciels, personnel, données et procédures</a:t>
            </a:r>
            <a:r>
              <a:rPr lang="fr-FR" dirty="0" smtClean="0"/>
              <a:t>) permettant </a:t>
            </a:r>
            <a:r>
              <a:rPr lang="fr-FR" dirty="0"/>
              <a:t>de traiter et de diffuser de l’information.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60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Glossaire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AES Advanced </a:t>
            </a:r>
            <a:r>
              <a:rPr lang="fr-FR" dirty="0" err="1"/>
              <a:t>Encryption</a:t>
            </a:r>
            <a:r>
              <a:rPr lang="fr-FR" dirty="0"/>
              <a:t> Standard</a:t>
            </a:r>
          </a:p>
          <a:p>
            <a:r>
              <a:rPr lang="fr-FR" dirty="0"/>
              <a:t>ANSSI Agence Nationale de la Sécurité des Systèmes d’Information</a:t>
            </a:r>
          </a:p>
          <a:p>
            <a:r>
              <a:rPr lang="en-US" dirty="0"/>
              <a:t>ADSL Asymmetric Digital Subscriber Line</a:t>
            </a:r>
          </a:p>
          <a:p>
            <a:r>
              <a:rPr lang="en-US" dirty="0"/>
              <a:t>BIOS Basic Input Output System</a:t>
            </a:r>
          </a:p>
          <a:p>
            <a:r>
              <a:rPr lang="fr-FR" dirty="0"/>
              <a:t>BAN Body Area Network</a:t>
            </a:r>
          </a:p>
          <a:p>
            <a:r>
              <a:rPr lang="fr-FR" dirty="0"/>
              <a:t>BGP Border Gateway Protocol</a:t>
            </a:r>
          </a:p>
          <a:p>
            <a:r>
              <a:rPr lang="fr-FR" dirty="0" err="1"/>
              <a:t>Botnets</a:t>
            </a:r>
            <a:r>
              <a:rPr lang="fr-FR" dirty="0"/>
              <a:t> Réseau d’ordinateurs infectés</a:t>
            </a:r>
          </a:p>
          <a:p>
            <a:r>
              <a:rPr lang="en-US" dirty="0"/>
              <a:t>BYOD Bring Your Own Devices</a:t>
            </a:r>
          </a:p>
          <a:p>
            <a:r>
              <a:rPr lang="fr-FR" dirty="0"/>
              <a:t>CAN Campus Are Network</a:t>
            </a:r>
          </a:p>
          <a:p>
            <a:r>
              <a:rPr lang="fr-FR" dirty="0"/>
              <a:t>CEH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Ethical</a:t>
            </a:r>
            <a:r>
              <a:rPr lang="fr-FR" dirty="0"/>
              <a:t> Hacker</a:t>
            </a:r>
          </a:p>
          <a:p>
            <a:r>
              <a:rPr lang="en-US" dirty="0"/>
              <a:t>CISSP Certified Information System Security Professional</a:t>
            </a:r>
          </a:p>
          <a:p>
            <a:r>
              <a:rPr lang="en-US" dirty="0"/>
              <a:t>CASB Cloud Access Security Brokers</a:t>
            </a:r>
          </a:p>
          <a:p>
            <a:r>
              <a:rPr lang="fr-FR" dirty="0"/>
              <a:t>CSG Cloud Security Gateway</a:t>
            </a:r>
          </a:p>
          <a:p>
            <a:r>
              <a:rPr lang="fr-FR" dirty="0"/>
              <a:t>CLUSIF Club de la Sécurité de l’Information Français</a:t>
            </a:r>
          </a:p>
          <a:p>
            <a:r>
              <a:rPr lang="fr-FR" dirty="0"/>
              <a:t>CMS Content Management System</a:t>
            </a:r>
          </a:p>
          <a:p>
            <a:r>
              <a:rPr lang="fr-FR" dirty="0"/>
              <a:t>CCMP </a:t>
            </a:r>
            <a:r>
              <a:rPr lang="fr-FR" dirty="0" err="1"/>
              <a:t>Counter</a:t>
            </a:r>
            <a:r>
              <a:rPr lang="fr-FR" dirty="0"/>
              <a:t> </a:t>
            </a:r>
            <a:r>
              <a:rPr lang="fr-FR" dirty="0" err="1"/>
              <a:t>Cipher</a:t>
            </a:r>
            <a:r>
              <a:rPr lang="fr-FR" dirty="0"/>
              <a:t> Mode Protocol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DMZ </a:t>
            </a:r>
            <a:r>
              <a:rPr lang="fr-FR" dirty="0" err="1"/>
              <a:t>Demilitarized</a:t>
            </a:r>
            <a:r>
              <a:rPr lang="fr-FR" dirty="0"/>
              <a:t> Zone</a:t>
            </a:r>
          </a:p>
          <a:p>
            <a:r>
              <a:rPr lang="en-US" dirty="0" err="1"/>
              <a:t>DDoS</a:t>
            </a:r>
            <a:r>
              <a:rPr lang="en-US" dirty="0"/>
              <a:t> Distributed Denial of Service Attack</a:t>
            </a:r>
          </a:p>
          <a:p>
            <a:r>
              <a:rPr lang="fr-FR" dirty="0"/>
              <a:t>DNS Domain Name System</a:t>
            </a:r>
          </a:p>
          <a:p>
            <a:r>
              <a:rPr lang="fr-FR" dirty="0"/>
              <a:t>EBIOS Expression des Besoins et Identification des Objectifs de Sécurité</a:t>
            </a:r>
          </a:p>
          <a:p>
            <a:r>
              <a:rPr lang="fr-FR" dirty="0"/>
              <a:t>GPG GNU </a:t>
            </a:r>
            <a:r>
              <a:rPr lang="fr-FR" dirty="0" err="1"/>
              <a:t>Privacy</a:t>
            </a:r>
            <a:r>
              <a:rPr lang="fr-FR" dirty="0"/>
              <a:t> </a:t>
            </a:r>
            <a:r>
              <a:rPr lang="fr-FR" dirty="0" err="1"/>
              <a:t>Guard</a:t>
            </a:r>
            <a:endParaRPr lang="fr-FR" dirty="0"/>
          </a:p>
          <a:p>
            <a:r>
              <a:rPr lang="fr-FR" dirty="0"/>
              <a:t>HTTPS HyperText Transfer Protocol Secure</a:t>
            </a:r>
          </a:p>
          <a:p>
            <a:r>
              <a:rPr lang="fr-FR" dirty="0"/>
              <a:t>IGC Infrastructure de Gestion de Clés (= PKI - Public Key Infrastructure)</a:t>
            </a:r>
          </a:p>
          <a:p>
            <a:r>
              <a:rPr lang="fr-FR" dirty="0"/>
              <a:t>ICMP Internet Control Message Protocol</a:t>
            </a:r>
          </a:p>
          <a:p>
            <a:r>
              <a:rPr lang="fr-FR" dirty="0"/>
              <a:t>IP Internet Protocol</a:t>
            </a:r>
          </a:p>
          <a:p>
            <a:r>
              <a:rPr lang="fr-FR" dirty="0" err="1"/>
              <a:t>IPsec</a:t>
            </a:r>
            <a:r>
              <a:rPr lang="fr-FR" dirty="0"/>
              <a:t> Internet Protocol Security</a:t>
            </a:r>
          </a:p>
          <a:p>
            <a:r>
              <a:rPr lang="fr-FR" dirty="0"/>
              <a:t>IDS Intrusion </a:t>
            </a:r>
            <a:r>
              <a:rPr lang="fr-FR" dirty="0" err="1"/>
              <a:t>Detection</a:t>
            </a:r>
            <a:r>
              <a:rPr lang="fr-FR" dirty="0"/>
              <a:t> System</a:t>
            </a:r>
          </a:p>
          <a:p>
            <a:r>
              <a:rPr lang="fr-FR" dirty="0"/>
              <a:t>IPS Intrusion </a:t>
            </a:r>
            <a:r>
              <a:rPr lang="fr-FR" dirty="0" err="1"/>
              <a:t>Prevention</a:t>
            </a:r>
            <a:r>
              <a:rPr lang="fr-FR" dirty="0"/>
              <a:t> System</a:t>
            </a:r>
          </a:p>
          <a:p>
            <a:r>
              <a:rPr lang="fr-FR" dirty="0"/>
              <a:t>LAN Local Area Network</a:t>
            </a:r>
          </a:p>
          <a:p>
            <a:r>
              <a:rPr lang="fr-FR" dirty="0"/>
              <a:t>MOE Maîtrise </a:t>
            </a:r>
            <a:r>
              <a:rPr lang="fr-FR" dirty="0" smtClean="0"/>
              <a:t>d’Œuvre</a:t>
            </a:r>
            <a:endParaRPr lang="fr-FR" dirty="0"/>
          </a:p>
          <a:p>
            <a:r>
              <a:rPr lang="fr-FR" dirty="0"/>
              <a:t>MOA Maîtrise d’Ouvrage</a:t>
            </a:r>
          </a:p>
          <a:p>
            <a:r>
              <a:rPr lang="fr-FR" dirty="0"/>
              <a:t>MAC Media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47408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Glossaire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MEHARI </a:t>
            </a:r>
            <a:r>
              <a:rPr lang="fr-FR" dirty="0" err="1"/>
              <a:t>MÉthode</a:t>
            </a:r>
            <a:r>
              <a:rPr lang="fr-FR" dirty="0"/>
              <a:t> Harmonisée d’Analyse de Risques</a:t>
            </a:r>
          </a:p>
          <a:p>
            <a:r>
              <a:rPr lang="fr-FR" dirty="0"/>
              <a:t>MAN </a:t>
            </a:r>
            <a:r>
              <a:rPr lang="fr-FR" dirty="0" err="1"/>
              <a:t>Metropolitan</a:t>
            </a:r>
            <a:r>
              <a:rPr lang="fr-FR" dirty="0"/>
              <a:t> Area </a:t>
            </a:r>
            <a:r>
              <a:rPr lang="fr-FR" dirty="0" smtClean="0"/>
              <a:t>Network</a:t>
            </a:r>
          </a:p>
          <a:p>
            <a:r>
              <a:rPr lang="fr-FR" dirty="0"/>
              <a:t>OTP One Time </a:t>
            </a:r>
            <a:r>
              <a:rPr lang="fr-FR" dirty="0" err="1"/>
              <a:t>Password</a:t>
            </a:r>
            <a:endParaRPr lang="fr-FR" dirty="0"/>
          </a:p>
          <a:p>
            <a:r>
              <a:rPr lang="en-US" dirty="0"/>
              <a:t>OSPF Open Shortest Path First</a:t>
            </a:r>
          </a:p>
          <a:p>
            <a:r>
              <a:rPr lang="en-US" dirty="0"/>
              <a:t>OCTAVE </a:t>
            </a:r>
            <a:r>
              <a:rPr lang="en-US" dirty="0" err="1"/>
              <a:t>Operationnaly</a:t>
            </a:r>
            <a:r>
              <a:rPr lang="en-US" dirty="0"/>
              <a:t> Critical Threat, Asset, and Vulnerability Evaluation</a:t>
            </a:r>
          </a:p>
          <a:p>
            <a:r>
              <a:rPr lang="fr-FR" dirty="0"/>
              <a:t>PAN </a:t>
            </a:r>
            <a:r>
              <a:rPr lang="fr-FR" dirty="0" err="1"/>
              <a:t>Personal</a:t>
            </a:r>
            <a:r>
              <a:rPr lang="fr-FR" dirty="0"/>
              <a:t> Area Network</a:t>
            </a:r>
          </a:p>
          <a:p>
            <a:r>
              <a:rPr lang="fr-FR" dirty="0"/>
              <a:t>PCA Plan de Continuité d’Activité</a:t>
            </a:r>
          </a:p>
          <a:p>
            <a:r>
              <a:rPr lang="fr-FR" dirty="0"/>
              <a:t>PRA Plan de Reprise d’Activité</a:t>
            </a:r>
          </a:p>
          <a:p>
            <a:r>
              <a:rPr lang="fr-FR" dirty="0"/>
              <a:t>PSSI Politique de Sécurité des Systèmes d’Information</a:t>
            </a:r>
          </a:p>
          <a:p>
            <a:r>
              <a:rPr lang="fr-FR" dirty="0"/>
              <a:t>PSSIE Politique de Sécurité des Systèmes d’Information de l’État</a:t>
            </a:r>
          </a:p>
          <a:p>
            <a:r>
              <a:rPr lang="fr-FR" dirty="0"/>
              <a:t>POP Post Office Protocol</a:t>
            </a:r>
          </a:p>
          <a:p>
            <a:r>
              <a:rPr lang="fr-FR" dirty="0"/>
              <a:t>PSK </a:t>
            </a:r>
            <a:r>
              <a:rPr lang="fr-FR" dirty="0" err="1"/>
              <a:t>Pre-Shared</a:t>
            </a:r>
            <a:r>
              <a:rPr lang="fr-FR" dirty="0"/>
              <a:t> Key</a:t>
            </a:r>
          </a:p>
          <a:p>
            <a:r>
              <a:rPr lang="fr-FR" dirty="0"/>
              <a:t>RGS Référentiel Général de Sécurité</a:t>
            </a:r>
          </a:p>
          <a:p>
            <a:r>
              <a:rPr lang="fr-FR" dirty="0"/>
              <a:t>RAS </a:t>
            </a:r>
            <a:r>
              <a:rPr lang="fr-FR" dirty="0" err="1"/>
              <a:t>Remote</a:t>
            </a:r>
            <a:r>
              <a:rPr lang="fr-FR" dirty="0"/>
              <a:t> Access Server</a:t>
            </a:r>
          </a:p>
          <a:p>
            <a:r>
              <a:rPr lang="fr-FR" dirty="0"/>
              <a:t>RSSI Responsable de la sécurité des systèmes d’informatique</a:t>
            </a:r>
          </a:p>
          <a:p>
            <a:r>
              <a:rPr lang="fr-FR" dirty="0"/>
              <a:t>RSA </a:t>
            </a:r>
            <a:r>
              <a:rPr lang="fr-FR" dirty="0" err="1"/>
              <a:t>Rivest</a:t>
            </a:r>
            <a:r>
              <a:rPr lang="fr-FR" dirty="0"/>
              <a:t> Shamir </a:t>
            </a:r>
            <a:r>
              <a:rPr lang="fr-FR" dirty="0" err="1"/>
              <a:t>Adleman</a:t>
            </a:r>
            <a:r>
              <a:rPr lang="fr-FR" dirty="0"/>
              <a:t> (initiales des trois inventeurs</a:t>
            </a:r>
            <a:r>
              <a:rPr lang="fr-FR" dirty="0" smtClean="0"/>
              <a:t>)</a:t>
            </a:r>
          </a:p>
          <a:p>
            <a:r>
              <a:rPr lang="fr-FR" dirty="0"/>
              <a:t>RIP </a:t>
            </a:r>
            <a:r>
              <a:rPr lang="fr-FR" dirty="0" err="1"/>
              <a:t>Routing</a:t>
            </a:r>
            <a:r>
              <a:rPr lang="fr-FR" dirty="0"/>
              <a:t> Information Protocol</a:t>
            </a:r>
          </a:p>
          <a:p>
            <a:r>
              <a:rPr lang="fr-FR" dirty="0"/>
              <a:t>SCP Secure </a:t>
            </a:r>
            <a:r>
              <a:rPr lang="fr-FR" dirty="0" smtClean="0"/>
              <a:t>copy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SFTP </a:t>
            </a:r>
            <a:r>
              <a:rPr lang="fr-FR" dirty="0"/>
              <a:t>Secure File Transfer Protocol</a:t>
            </a:r>
          </a:p>
          <a:p>
            <a:r>
              <a:rPr lang="fr-FR" dirty="0"/>
              <a:t>SSH Secure Shell</a:t>
            </a:r>
          </a:p>
          <a:p>
            <a:r>
              <a:rPr lang="fr-FR" dirty="0"/>
              <a:t>SSL Secure Socket Layer</a:t>
            </a:r>
          </a:p>
          <a:p>
            <a:r>
              <a:rPr lang="en-US" dirty="0"/>
              <a:t>SIEM Security Information and Event Management</a:t>
            </a:r>
          </a:p>
          <a:p>
            <a:r>
              <a:rPr lang="fr-FR" dirty="0"/>
              <a:t>SOC Security Operating Center</a:t>
            </a:r>
          </a:p>
          <a:p>
            <a:r>
              <a:rPr lang="fr-FR" dirty="0"/>
              <a:t>SLA Service </a:t>
            </a:r>
            <a:r>
              <a:rPr lang="fr-FR" dirty="0" err="1"/>
              <a:t>Level</a:t>
            </a:r>
            <a:r>
              <a:rPr lang="fr-FR" dirty="0"/>
              <a:t> Agreement</a:t>
            </a:r>
          </a:p>
          <a:p>
            <a:r>
              <a:rPr lang="fr-FR" dirty="0"/>
              <a:t>SSID Service Set </a:t>
            </a:r>
            <a:r>
              <a:rPr lang="fr-FR" dirty="0" err="1"/>
              <a:t>IDentifier</a:t>
            </a:r>
            <a:endParaRPr lang="fr-FR" dirty="0"/>
          </a:p>
          <a:p>
            <a:r>
              <a:rPr lang="fr-FR" dirty="0"/>
              <a:t>SMTP Simple Mail Transfer Protocol</a:t>
            </a:r>
          </a:p>
          <a:p>
            <a:r>
              <a:rPr lang="fr-FR" dirty="0"/>
              <a:t>SSO Single </a:t>
            </a:r>
            <a:r>
              <a:rPr lang="fr-FR" dirty="0" err="1"/>
              <a:t>Sign</a:t>
            </a:r>
            <a:r>
              <a:rPr lang="fr-FR" dirty="0"/>
              <a:t>-On</a:t>
            </a:r>
          </a:p>
          <a:p>
            <a:r>
              <a:rPr lang="fr-FR" dirty="0" err="1"/>
              <a:t>SaaS</a:t>
            </a:r>
            <a:r>
              <a:rPr lang="fr-FR" dirty="0"/>
              <a:t> Software as a Service</a:t>
            </a:r>
          </a:p>
          <a:p>
            <a:r>
              <a:rPr lang="fr-FR" dirty="0"/>
              <a:t>TCP Transmission Control Protocol</a:t>
            </a:r>
          </a:p>
          <a:p>
            <a:r>
              <a:rPr lang="fr-FR" dirty="0"/>
              <a:t>TLS Transport Layer Security</a:t>
            </a:r>
          </a:p>
          <a:p>
            <a:r>
              <a:rPr lang="fr-FR" dirty="0"/>
              <a:t>USB </a:t>
            </a:r>
            <a:r>
              <a:rPr lang="fr-FR" dirty="0" err="1"/>
              <a:t>Universal</a:t>
            </a:r>
            <a:r>
              <a:rPr lang="fr-FR" dirty="0"/>
              <a:t> Serial Bus</a:t>
            </a:r>
          </a:p>
          <a:p>
            <a:r>
              <a:rPr lang="fr-FR" dirty="0"/>
              <a:t>UDP User </a:t>
            </a:r>
            <a:r>
              <a:rPr lang="fr-FR" dirty="0" err="1"/>
              <a:t>Datagram</a:t>
            </a:r>
            <a:r>
              <a:rPr lang="fr-FR" dirty="0"/>
              <a:t> </a:t>
            </a:r>
            <a:r>
              <a:rPr lang="fr-FR" dirty="0" smtClean="0"/>
              <a:t>Protocol</a:t>
            </a:r>
          </a:p>
          <a:p>
            <a:r>
              <a:rPr lang="fr-FR" dirty="0"/>
              <a:t>VLAN Virtual LAN</a:t>
            </a:r>
          </a:p>
          <a:p>
            <a:r>
              <a:rPr lang="fr-FR" dirty="0"/>
              <a:t>VPN Virtual </a:t>
            </a:r>
            <a:r>
              <a:rPr lang="fr-FR" dirty="0" err="1"/>
              <a:t>Private</a:t>
            </a:r>
            <a:r>
              <a:rPr lang="fr-FR" dirty="0"/>
              <a:t> Network</a:t>
            </a:r>
          </a:p>
          <a:p>
            <a:r>
              <a:rPr lang="en-US" dirty="0"/>
              <a:t>VRF Virtual Routing and Forwarding</a:t>
            </a:r>
          </a:p>
          <a:p>
            <a:r>
              <a:rPr lang="fr-FR" dirty="0"/>
              <a:t>WAN Wide Area Network</a:t>
            </a:r>
          </a:p>
          <a:p>
            <a:r>
              <a:rPr lang="fr-FR" dirty="0"/>
              <a:t>WPA Wi-Fi </a:t>
            </a:r>
            <a:r>
              <a:rPr lang="fr-FR" dirty="0" err="1"/>
              <a:t>Protected</a:t>
            </a:r>
            <a:r>
              <a:rPr lang="fr-FR" dirty="0"/>
              <a:t> Access</a:t>
            </a:r>
          </a:p>
          <a:p>
            <a:r>
              <a:rPr lang="fr-FR" dirty="0"/>
              <a:t>WPS Wi-Fi </a:t>
            </a:r>
            <a:r>
              <a:rPr lang="fr-FR" dirty="0" err="1"/>
              <a:t>Protected</a:t>
            </a:r>
            <a:r>
              <a:rPr lang="fr-FR" dirty="0"/>
              <a:t> Setup</a:t>
            </a:r>
          </a:p>
          <a:p>
            <a:r>
              <a:rPr lang="fr-FR" dirty="0"/>
              <a:t>WPAN Wireless PAN</a:t>
            </a:r>
          </a:p>
        </p:txBody>
      </p:sp>
    </p:spTree>
    <p:extLst>
      <p:ext uri="{BB962C8B-B14F-4D97-AF65-F5344CB8AC3E}">
        <p14:creationId xmlns:p14="http://schemas.microsoft.com/office/powerpoint/2010/main" val="390245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08D16C315EB46974E5EF97436D15F" ma:contentTypeVersion="7" ma:contentTypeDescription="Crée un document." ma:contentTypeScope="" ma:versionID="9b0f11f87440b65506831eabd05aa9d2">
  <xsd:schema xmlns:xsd="http://www.w3.org/2001/XMLSchema" xmlns:xs="http://www.w3.org/2001/XMLSchema" xmlns:p="http://schemas.microsoft.com/office/2006/metadata/properties" xmlns:ns2="74e9726d-2de7-4d3e-83e1-f15cb81c19be" targetNamespace="http://schemas.microsoft.com/office/2006/metadata/properties" ma:root="true" ma:fieldsID="24698a94f1deaf5bda3c4990a9d38078" ns2:_="">
    <xsd:import namespace="74e9726d-2de7-4d3e-83e1-f15cb81c1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9726d-2de7-4d3e-83e1-f15cb81c19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FE26E2-592F-44AD-8F01-B80DAFD8C182}"/>
</file>

<file path=customXml/itemProps2.xml><?xml version="1.0" encoding="utf-8"?>
<ds:datastoreItem xmlns:ds="http://schemas.openxmlformats.org/officeDocument/2006/customXml" ds:itemID="{6880933C-7916-4BB7-8A09-EF6AE7F0F339}"/>
</file>

<file path=customXml/itemProps3.xml><?xml version="1.0" encoding="utf-8"?>
<ds:datastoreItem xmlns:ds="http://schemas.openxmlformats.org/officeDocument/2006/customXml" ds:itemID="{F6A77C91-4DC2-4C13-B3E5-B38095E9CA17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</TotalTime>
  <Words>794</Words>
  <Application>Microsoft Office PowerPoint</Application>
  <PresentationFormat>Affichage à l'écran (4:3)</PresentationFormat>
  <Paragraphs>104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Apex</vt:lpstr>
      <vt:lpstr>Gouvernance de la sécurite du Système d’information</vt:lpstr>
      <vt:lpstr>Définitions</vt:lpstr>
      <vt:lpstr>Définition</vt:lpstr>
      <vt:lpstr>Définitions</vt:lpstr>
      <vt:lpstr>Définitions</vt:lpstr>
      <vt:lpstr>Glossaire</vt:lpstr>
      <vt:lpstr>Glossaire</vt:lpstr>
    </vt:vector>
  </TitlesOfParts>
  <Company>CCI Pau Béarn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de la sécurite du Système d’information</dc:title>
  <dc:creator>CASTET Sébastien</dc:creator>
  <cp:lastModifiedBy>CASTET Sébastien</cp:lastModifiedBy>
  <cp:revision>13</cp:revision>
  <dcterms:created xsi:type="dcterms:W3CDTF">2018-03-11T20:27:27Z</dcterms:created>
  <dcterms:modified xsi:type="dcterms:W3CDTF">2018-03-14T23:18:24Z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0x010100A2408D16C315EB46974E5EF97436D15F</vt:lpwstr>
  </property>
</Properties>
</file>