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6"/>
  </p:notesMasterIdLst>
  <p:sldIdLst>
    <p:sldId id="262" r:id="rId5"/>
    <p:sldId id="353" r:id="rId6"/>
    <p:sldId id="363" r:id="rId7"/>
    <p:sldId id="360" r:id="rId8"/>
    <p:sldId id="366" r:id="rId9"/>
    <p:sldId id="367" r:id="rId10"/>
    <p:sldId id="378" r:id="rId11"/>
    <p:sldId id="368" r:id="rId12"/>
    <p:sldId id="379" r:id="rId13"/>
    <p:sldId id="369" r:id="rId14"/>
    <p:sldId id="370" r:id="rId15"/>
    <p:sldId id="380" r:id="rId16"/>
    <p:sldId id="381" r:id="rId17"/>
    <p:sldId id="382" r:id="rId18"/>
    <p:sldId id="372" r:id="rId19"/>
    <p:sldId id="373" r:id="rId20"/>
    <p:sldId id="374" r:id="rId21"/>
    <p:sldId id="375" r:id="rId22"/>
    <p:sldId id="377" r:id="rId23"/>
    <p:sldId id="376" r:id="rId24"/>
    <p:sldId id="288"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DEE9BD-E1C5-47E3-9C45-23E5CFF542B9}" v="2" dt="2020-12-09T11:17:42.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53353" autoAdjust="0"/>
  </p:normalViewPr>
  <p:slideViewPr>
    <p:cSldViewPr>
      <p:cViewPr varScale="1">
        <p:scale>
          <a:sx n="93" d="100"/>
          <a:sy n="93" d="100"/>
        </p:scale>
        <p:origin x="-496" y="-6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hier PETITJEAN" userId="S::gauthier.petitjean@teams.eisti.fr::36ce7c84-8acc-4ee8-825d-46919fa267d8" providerId="AD" clId="Web-{79DEE9BD-E1C5-47E3-9C45-23E5CFF542B9}"/>
    <pc:docChg chg="addSld delSld">
      <pc:chgData name="Gauthier PETITJEAN" userId="S::gauthier.petitjean@teams.eisti.fr::36ce7c84-8acc-4ee8-825d-46919fa267d8" providerId="AD" clId="Web-{79DEE9BD-E1C5-47E3-9C45-23E5CFF542B9}" dt="2020-12-09T11:17:41.956" v="1"/>
      <pc:docMkLst>
        <pc:docMk/>
      </pc:docMkLst>
      <pc:sldChg chg="add del">
        <pc:chgData name="Gauthier PETITJEAN" userId="S::gauthier.petitjean@teams.eisti.fr::36ce7c84-8acc-4ee8-825d-46919fa267d8" providerId="AD" clId="Web-{79DEE9BD-E1C5-47E3-9C45-23E5CFF542B9}" dt="2020-12-09T11:17:41.956" v="1"/>
        <pc:sldMkLst>
          <pc:docMk/>
          <pc:sldMk cId="1517734583" sldId="3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DBFB2-6063-4AD6-A60B-69B30CC35BD0}" type="datetimeFigureOut">
              <a:rPr lang="fr-FR" smtClean="0"/>
              <a:t>09/12/2020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2687F-630D-48D5-B713-8ADD89BD9620}" type="slidenum">
              <a:rPr lang="fr-FR" smtClean="0"/>
              <a:t>‹#›</a:t>
            </a:fld>
            <a:endParaRPr lang="fr-FR"/>
          </a:p>
        </p:txBody>
      </p:sp>
    </p:spTree>
    <p:extLst>
      <p:ext uri="{BB962C8B-B14F-4D97-AF65-F5344CB8AC3E}">
        <p14:creationId xmlns:p14="http://schemas.microsoft.com/office/powerpoint/2010/main" val="204843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a:t>Modifiez le style du titre</a:t>
            </a:r>
            <a:endParaRPr kumimoji="0" lang="en-US"/>
          </a:p>
        </p:txBody>
      </p:sp>
      <p:sp>
        <p:nvSpPr>
          <p:cNvPr id="28" name="Espace réservé de la date 27"/>
          <p:cNvSpPr>
            <a:spLocks noGrp="1"/>
          </p:cNvSpPr>
          <p:nvPr>
            <p:ph type="dt" sz="half" idx="10"/>
          </p:nvPr>
        </p:nvSpPr>
        <p:spPr/>
        <p:txBody>
          <a:bodyPr/>
          <a:lstStyle/>
          <a:p>
            <a:fld id="{E65C3CAB-C215-4B5D-97C5-5999492B4C21}" type="datetimeFigureOut">
              <a:rPr lang="fr-FR" smtClean="0"/>
              <a:t>09/12/2020</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E82536AE-9C4A-42B0-8BC9-BDA123A9B550}" type="slidenum">
              <a:rPr lang="fr-FR" smtClean="0"/>
              <a:t>‹#›</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09/12/2020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09/12/2020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09/12/2020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E65C3CAB-C215-4B5D-97C5-5999492B4C21}" type="datetimeFigureOut">
              <a:rPr lang="fr-FR" smtClean="0"/>
              <a:t>09/12/2020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E82536AE-9C4A-42B0-8BC9-BDA123A9B550}"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E65C3CAB-C215-4B5D-97C5-5999492B4C21}" type="datetimeFigureOut">
              <a:rPr lang="fr-FR" smtClean="0"/>
              <a:t>09/12/2020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E65C3CAB-C215-4B5D-97C5-5999492B4C21}" type="datetimeFigureOut">
              <a:rPr lang="fr-FR" smtClean="0"/>
              <a:t>09/12/2020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E65C3CAB-C215-4B5D-97C5-5999492B4C21}" type="datetimeFigureOut">
              <a:rPr lang="fr-FR" smtClean="0"/>
              <a:t>09/12/2020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5C3CAB-C215-4B5D-97C5-5999492B4C21}" type="datetimeFigureOut">
              <a:rPr lang="fr-FR" smtClean="0"/>
              <a:t>09/12/2020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a:t>Modifiez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E65C3CAB-C215-4B5D-97C5-5999492B4C21}" type="datetimeFigureOut">
              <a:rPr lang="fr-FR" smtClean="0"/>
              <a:t>09/12/2020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E65C3CAB-C215-4B5D-97C5-5999492B4C21}" type="datetimeFigureOut">
              <a:rPr lang="fr-FR" smtClean="0"/>
              <a:t>09/12/2020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65C3CAB-C215-4B5D-97C5-5999492B4C21}" type="datetimeFigureOut">
              <a:rPr lang="fr-FR" smtClean="0"/>
              <a:t>09/12/2020</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82536AE-9C4A-42B0-8BC9-BDA123A9B550}" type="slidenum">
              <a:rPr lang="fr-FR" smtClean="0"/>
              <a:t>‹#›</a:t>
            </a:fld>
            <a:endParaRPr lang="fr-F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ssi.gouv.fr/entreprise/guide/externalisation-et-securite-des-systemes-dinformation-un-guide-pour-maitriser-les-risques/" TargetMode="External"/><Relationship Id="rId2" Type="http://schemas.openxmlformats.org/officeDocument/2006/relationships/hyperlink" Target="http://www.ssi.gouv.fr/uploads/IMG/pdf/2010-12-03_Guide_externalisation.pdf"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Function_as_a_Service" TargetMode="External"/><Relationship Id="rId13" Type="http://schemas.openxmlformats.org/officeDocument/2006/relationships/hyperlink" Target="https://en.wikipedia.org/wiki/IT_as_a_service" TargetMode="External"/><Relationship Id="rId18" Type="http://schemas.openxmlformats.org/officeDocument/2006/relationships/hyperlink" Target="https://en.wikipedia.org/wiki/Monitoring_as_a_Service" TargetMode="External"/><Relationship Id="rId26" Type="http://schemas.openxmlformats.org/officeDocument/2006/relationships/hyperlink" Target="https://en.wikipedia.org/wiki/RaaS" TargetMode="External"/><Relationship Id="rId3" Type="http://schemas.openxmlformats.org/officeDocument/2006/relationships/hyperlink" Target="https://en.wikipedia.org/wiki/Data_as_a_service" TargetMode="External"/><Relationship Id="rId21" Type="http://schemas.openxmlformats.org/officeDocument/2006/relationships/hyperlink" Target="https://en.wikipedia.org/wiki/Payments_as_a_service" TargetMode="External"/><Relationship Id="rId7" Type="http://schemas.openxmlformats.org/officeDocument/2006/relationships/hyperlink" Target="https://en.wikipedia.org/wiki/Energy_Storage_as_a_Service_(ESaaS)" TargetMode="External"/><Relationship Id="rId12" Type="http://schemas.openxmlformats.org/officeDocument/2006/relationships/hyperlink" Target="https://en.wikipedia.org/wiki/IaaS" TargetMode="External"/><Relationship Id="rId17" Type="http://schemas.openxmlformats.org/officeDocument/2006/relationships/hyperlink" Target="https://en.wikipedia.org/wiki/Mobility_as_a_service" TargetMode="External"/><Relationship Id="rId25" Type="http://schemas.openxmlformats.org/officeDocument/2006/relationships/hyperlink" Target="https://en.wikipedia.org/wiki/Robot_as_a_service" TargetMode="External"/><Relationship Id="rId2" Type="http://schemas.openxmlformats.org/officeDocument/2006/relationships/hyperlink" Target="https://en.wikipedia.org/wiki/Content_as_a_Service" TargetMode="External"/><Relationship Id="rId16" Type="http://schemas.openxmlformats.org/officeDocument/2006/relationships/hyperlink" Target="https://en.wikipedia.org/wiki/Mobile_backend_as_a_service" TargetMode="External"/><Relationship Id="rId20" Type="http://schemas.openxmlformats.org/officeDocument/2006/relationships/hyperlink" Target="https://en.wikipedia.org/wiki/NaaS" TargetMode="External"/><Relationship Id="rId29" Type="http://schemas.openxmlformats.org/officeDocument/2006/relationships/hyperlink" Target="https://en.wikipedia.org/wiki/Software_as_a_service" TargetMode="External"/><Relationship Id="rId1" Type="http://schemas.openxmlformats.org/officeDocument/2006/relationships/slideLayout" Target="../slideLayouts/slideLayout3.xml"/><Relationship Id="rId6" Type="http://schemas.openxmlformats.org/officeDocument/2006/relationships/hyperlink" Target="https://en.wikipedia.org/wiki/Desktop_as_a_Service" TargetMode="External"/><Relationship Id="rId11" Type="http://schemas.openxmlformats.org/officeDocument/2006/relationships/hyperlink" Target="https://en.wikipedia.org/wiki/Infrastructure_as_a_service" TargetMode="External"/><Relationship Id="rId24" Type="http://schemas.openxmlformats.org/officeDocument/2006/relationships/hyperlink" Target="https://en.wikipedia.org/wiki/Recovery_as_a_service" TargetMode="External"/><Relationship Id="rId5" Type="http://schemas.openxmlformats.org/officeDocument/2006/relationships/hyperlink" Target="https://en.wikipedia.org/wiki/Database_as_a_service" TargetMode="External"/><Relationship Id="rId15" Type="http://schemas.openxmlformats.org/officeDocument/2006/relationships/hyperlink" Target="https://en.wikipedia.org/wiki/Logging_as_a_service" TargetMode="External"/><Relationship Id="rId23" Type="http://schemas.openxmlformats.org/officeDocument/2006/relationships/hyperlink" Target="https://en.wikipedia.org/wiki/PaaS" TargetMode="External"/><Relationship Id="rId28" Type="http://schemas.openxmlformats.org/officeDocument/2006/relationships/hyperlink" Target="https://en.wikipedia.org/wiki/Security_as_a_service" TargetMode="External"/><Relationship Id="rId10" Type="http://schemas.openxmlformats.org/officeDocument/2006/relationships/hyperlink" Target="https://en.wikipedia.org/wiki/GaaS" TargetMode="External"/><Relationship Id="rId19" Type="http://schemas.openxmlformats.org/officeDocument/2006/relationships/hyperlink" Target="https://en.wikipedia.org/wiki/Network_as_a_service" TargetMode="External"/><Relationship Id="rId31" Type="http://schemas.openxmlformats.org/officeDocument/2006/relationships/hyperlink" Target="https://en.wikipedia.org/wiki/Storage_as_a_service" TargetMode="External"/><Relationship Id="rId4" Type="http://schemas.openxmlformats.org/officeDocument/2006/relationships/hyperlink" Target="https://en.wikipedia.org/wiki/DaaS" TargetMode="External"/><Relationship Id="rId9" Type="http://schemas.openxmlformats.org/officeDocument/2006/relationships/hyperlink" Target="https://en.wikipedia.org/wiki/FaaS" TargetMode="External"/><Relationship Id="rId14" Type="http://schemas.openxmlformats.org/officeDocument/2006/relationships/hyperlink" Target="https://en.wikipedia.org/wiki/ITaaS" TargetMode="External"/><Relationship Id="rId22" Type="http://schemas.openxmlformats.org/officeDocument/2006/relationships/hyperlink" Target="https://en.wikipedia.org/wiki/Platform_as_a_service" TargetMode="External"/><Relationship Id="rId27" Type="http://schemas.openxmlformats.org/officeDocument/2006/relationships/hyperlink" Target="https://en.wikipedia.org/wiki/Search_as_a_service" TargetMode="External"/><Relationship Id="rId30" Type="http://schemas.openxmlformats.org/officeDocument/2006/relationships/hyperlink" Target="https://en.wikipedia.org/wiki/Saa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371600"/>
            <a:ext cx="9144000" cy="1828800"/>
          </a:xfrm>
        </p:spPr>
        <p:txBody>
          <a:bodyPr>
            <a:normAutofit fontScale="90000"/>
          </a:bodyPr>
          <a:lstStyle/>
          <a:p>
            <a:r>
              <a:rPr lang="fr-FR" dirty="0"/>
              <a:t>Cybersécurité opérationnelle en entreprise</a:t>
            </a:r>
          </a:p>
        </p:txBody>
      </p:sp>
    </p:spTree>
    <p:extLst>
      <p:ext uri="{BB962C8B-B14F-4D97-AF65-F5344CB8AC3E}">
        <p14:creationId xmlns:p14="http://schemas.microsoft.com/office/powerpoint/2010/main" val="212554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endParaRPr lang="fr-FR" i="1" u="sng" dirty="0"/>
          </a:p>
        </p:txBody>
      </p:sp>
      <p:sp>
        <p:nvSpPr>
          <p:cNvPr id="7" name="Titre 1"/>
          <p:cNvSpPr>
            <a:spLocks noGrp="1"/>
          </p:cNvSpPr>
          <p:nvPr>
            <p:ph type="title"/>
          </p:nvPr>
        </p:nvSpPr>
        <p:spPr>
          <a:xfrm>
            <a:off x="0" y="116632"/>
            <a:ext cx="9144000" cy="1224136"/>
          </a:xfrm>
        </p:spPr>
        <p:txBody>
          <a:bodyPr/>
          <a:lstStyle/>
          <a:p>
            <a:pPr algn="ctr"/>
            <a:r>
              <a:rPr lang="fr-FR" dirty="0"/>
              <a:t>Risques liés aux données à caractère personnel</a:t>
            </a:r>
          </a:p>
        </p:txBody>
      </p:sp>
    </p:spTree>
    <p:extLst>
      <p:ext uri="{BB962C8B-B14F-4D97-AF65-F5344CB8AC3E}">
        <p14:creationId xmlns:p14="http://schemas.microsoft.com/office/powerpoint/2010/main" val="154441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r>
              <a:rPr lang="fr-FR" sz="2400" dirty="0"/>
              <a:t>La nécessité de faire évoluer le système, pour diverses raisons (obsolescence, montée en charge, nouvelles fonctionnalités demandées), peut nécessiter la mise en œuvre de nouvelles solutions logicielles ou matérielles.</a:t>
            </a:r>
          </a:p>
          <a:p>
            <a:pPr fontAlgn="t"/>
            <a:endParaRPr lang="fr-FR" sz="2400" dirty="0"/>
          </a:p>
          <a:p>
            <a:pPr fontAlgn="t"/>
            <a:r>
              <a:rPr lang="fr-FR" sz="2400" dirty="0"/>
              <a:t>Les choix du prestataire peuvent souffrir de limitations en termes de sécurité, notamment pour des raisons économiques, ce qui pourrait entraîner son incapacité à satisfaire certaines exigences de sécurité du donneur d’ordres.</a:t>
            </a:r>
          </a:p>
          <a:p>
            <a:pPr fontAlgn="t"/>
            <a:r>
              <a:rPr lang="fr-FR" sz="2400" dirty="0"/>
              <a:t>Il convient par conséquent de prévoir que le contrat permette de valider les choix du prestataire, après que ce dernier ait apporté la justification de la conformité avec les exigences de sécurité.</a:t>
            </a:r>
          </a:p>
        </p:txBody>
      </p:sp>
      <p:sp>
        <p:nvSpPr>
          <p:cNvPr id="7" name="Titre 1"/>
          <p:cNvSpPr>
            <a:spLocks noGrp="1"/>
          </p:cNvSpPr>
          <p:nvPr>
            <p:ph type="title"/>
          </p:nvPr>
        </p:nvSpPr>
        <p:spPr>
          <a:xfrm>
            <a:off x="0" y="116632"/>
            <a:ext cx="9144000" cy="1224136"/>
          </a:xfrm>
        </p:spPr>
        <p:txBody>
          <a:bodyPr/>
          <a:lstStyle/>
          <a:p>
            <a:pPr algn="ctr"/>
            <a:r>
              <a:rPr lang="fr-FR" dirty="0"/>
              <a:t>Risques liés aux choix techniques du prestataire</a:t>
            </a:r>
          </a:p>
        </p:txBody>
      </p:sp>
    </p:spTree>
    <p:extLst>
      <p:ext uri="{BB962C8B-B14F-4D97-AF65-F5344CB8AC3E}">
        <p14:creationId xmlns:p14="http://schemas.microsoft.com/office/powerpoint/2010/main" val="151773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r>
              <a:rPr lang="fr-FR" sz="2400" dirty="0"/>
              <a:t>En outre, il faut être particulièrement vigilant sur l’utilisation d’applications propriétaires peu répandues ou de certaines fonctionnalités développées par le prestataire, greffées sur des applications standard.</a:t>
            </a:r>
          </a:p>
          <a:p>
            <a:pPr fontAlgn="t"/>
            <a:r>
              <a:rPr lang="fr-FR" sz="2400" dirty="0"/>
              <a:t>En effet, le </a:t>
            </a:r>
            <a:r>
              <a:rPr lang="fr-FR" sz="2400" b="1" dirty="0"/>
              <a:t>prestataire peut à tout moment décider de ne plus maintenir une application ou d’abandonner une fonctionnalité </a:t>
            </a:r>
            <a:r>
              <a:rPr lang="fr-FR" sz="2400" dirty="0"/>
              <a:t>offerte auparavant.</a:t>
            </a:r>
          </a:p>
          <a:p>
            <a:pPr fontAlgn="t"/>
            <a:endParaRPr lang="fr-FR" sz="2400" dirty="0"/>
          </a:p>
          <a:p>
            <a:pPr fontAlgn="t"/>
            <a:r>
              <a:rPr lang="fr-FR" sz="2400" dirty="0"/>
              <a:t>Les applications utilisées doivent être dans la mesure du possible interopérables (a minima compatibilité assurée avec les systèmes d’exploitation et bases de données les plus courants).</a:t>
            </a:r>
          </a:p>
        </p:txBody>
      </p:sp>
      <p:sp>
        <p:nvSpPr>
          <p:cNvPr id="7" name="Titre 1"/>
          <p:cNvSpPr>
            <a:spLocks noGrp="1"/>
          </p:cNvSpPr>
          <p:nvPr>
            <p:ph type="title"/>
          </p:nvPr>
        </p:nvSpPr>
        <p:spPr>
          <a:xfrm>
            <a:off x="0" y="116632"/>
            <a:ext cx="9144000" cy="1224136"/>
          </a:xfrm>
        </p:spPr>
        <p:txBody>
          <a:bodyPr/>
          <a:lstStyle/>
          <a:p>
            <a:pPr algn="ctr"/>
            <a:r>
              <a:rPr lang="fr-FR" dirty="0"/>
              <a:t>Risques liés aux choix techniques du prestataire</a:t>
            </a:r>
          </a:p>
        </p:txBody>
      </p:sp>
    </p:spTree>
    <p:extLst>
      <p:ext uri="{BB962C8B-B14F-4D97-AF65-F5344CB8AC3E}">
        <p14:creationId xmlns:p14="http://schemas.microsoft.com/office/powerpoint/2010/main" val="400725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r>
              <a:rPr lang="fr-FR" sz="2400" b="1" u="sng" dirty="0"/>
              <a:t>Il convient de s’assurer que les données peuvent être restituées à tout moment dans un format standard, et si possible ouvert, gage de leur intégration future dans d’autres applications.</a:t>
            </a:r>
          </a:p>
          <a:p>
            <a:pPr fontAlgn="t"/>
            <a:r>
              <a:rPr lang="fr-FR" sz="2400" dirty="0"/>
              <a:t>La description précise de cette restitution (conditions, délais, formats) doit figurer dans le contrat.</a:t>
            </a:r>
          </a:p>
          <a:p>
            <a:pPr fontAlgn="t"/>
            <a:endParaRPr lang="fr-FR" sz="2400" dirty="0"/>
          </a:p>
          <a:p>
            <a:pPr fontAlgn="t"/>
            <a:r>
              <a:rPr lang="fr-FR" sz="2400" dirty="0"/>
              <a:t>De façon générale, la question de la réversibilité doit être une préoccupation permanente du donneur d’ordres. Quelles que soient les évolutions du système, il doit être en mesure d’en reprendre l’exploitation à son compte, ou de la confier à un autre tiers de son choix, et ce, à tout moment et sans difficulté particulière.</a:t>
            </a:r>
          </a:p>
        </p:txBody>
      </p:sp>
      <p:sp>
        <p:nvSpPr>
          <p:cNvPr id="7" name="Titre 1"/>
          <p:cNvSpPr>
            <a:spLocks noGrp="1"/>
          </p:cNvSpPr>
          <p:nvPr>
            <p:ph type="title"/>
          </p:nvPr>
        </p:nvSpPr>
        <p:spPr>
          <a:xfrm>
            <a:off x="0" y="116632"/>
            <a:ext cx="9144000" cy="1224136"/>
          </a:xfrm>
        </p:spPr>
        <p:txBody>
          <a:bodyPr/>
          <a:lstStyle/>
          <a:p>
            <a:pPr algn="ctr"/>
            <a:r>
              <a:rPr lang="fr-FR" dirty="0"/>
              <a:t>Risques liés aux choix techniques du prestataire</a:t>
            </a:r>
          </a:p>
        </p:txBody>
      </p:sp>
    </p:spTree>
    <p:extLst>
      <p:ext uri="{BB962C8B-B14F-4D97-AF65-F5344CB8AC3E}">
        <p14:creationId xmlns:p14="http://schemas.microsoft.com/office/powerpoint/2010/main" val="81560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Autofit/>
          </a:bodyPr>
          <a:lstStyle/>
          <a:p>
            <a:pPr fontAlgn="t"/>
            <a:r>
              <a:rPr lang="fr-FR" sz="1300" dirty="0"/>
              <a:t>En évitant le déplacement d’un technicien, les interventions à distance permettent une réduction significative des coûts et des délais d’intervention. La mise en œuvre d’une liaison permettant d’intervenir à distance est indispensable notamment en cas de besoin élevé en disponibilité du système d'information.</a:t>
            </a:r>
          </a:p>
          <a:p>
            <a:pPr fontAlgn="t"/>
            <a:endParaRPr lang="fr-FR" sz="1300" dirty="0"/>
          </a:p>
          <a:p>
            <a:pPr fontAlgn="t"/>
            <a:r>
              <a:rPr lang="fr-FR" sz="1300" dirty="0"/>
              <a:t>Les principaux modes d’intervention à distance sont :</a:t>
            </a:r>
          </a:p>
          <a:p>
            <a:pPr marL="416052" indent="-342900" fontAlgn="t">
              <a:buFontTx/>
              <a:buChar char="-"/>
            </a:pPr>
            <a:r>
              <a:rPr lang="fr-FR" sz="1300" dirty="0"/>
              <a:t>le télédiagnostic : supervision d’équipements réseau et sécurité, diagnostic d’anomalies sur une application..</a:t>
            </a:r>
          </a:p>
          <a:p>
            <a:pPr marL="416052" indent="-342900" fontAlgn="t">
              <a:buFontTx/>
              <a:buChar char="-"/>
            </a:pPr>
            <a:r>
              <a:rPr lang="fr-FR" sz="1300" dirty="0"/>
              <a:t>la télémaintenance : réalisation, après le diagnostic, des opérations à distance sur le dispositif ; </a:t>
            </a:r>
          </a:p>
          <a:p>
            <a:pPr marL="416052" indent="-342900" fontAlgn="t">
              <a:buFontTx/>
              <a:buChar char="-"/>
            </a:pPr>
            <a:r>
              <a:rPr lang="fr-FR" sz="1300" dirty="0"/>
              <a:t>la télédistribution : mise à jour d’une application à distance.</a:t>
            </a:r>
          </a:p>
          <a:p>
            <a:pPr marL="416052" indent="-342900" fontAlgn="t">
              <a:buFontTx/>
              <a:buChar char="-"/>
            </a:pPr>
            <a:endParaRPr lang="fr-FR" sz="1300" dirty="0"/>
          </a:p>
          <a:p>
            <a:pPr fontAlgn="t"/>
            <a:r>
              <a:rPr lang="fr-FR" sz="1300" dirty="0"/>
              <a:t>Les interventions à distance concernent d’abord les moyens informatiques :</a:t>
            </a:r>
          </a:p>
          <a:p>
            <a:pPr marL="416052" indent="-342900" fontAlgn="t">
              <a:buFontTx/>
              <a:buChar char="-"/>
            </a:pPr>
            <a:r>
              <a:rPr lang="fr-FR" sz="1300" dirty="0"/>
              <a:t>serveurs, postes de travail ; </a:t>
            </a:r>
          </a:p>
          <a:p>
            <a:pPr marL="416052" indent="-342900" fontAlgn="t">
              <a:buFontTx/>
              <a:buChar char="-"/>
            </a:pPr>
            <a:r>
              <a:rPr lang="fr-FR" sz="1300" dirty="0"/>
              <a:t>baies de stockage (SAN, NAS, sauvegardes) ; </a:t>
            </a:r>
          </a:p>
          <a:p>
            <a:pPr marL="416052" indent="-342900" fontAlgn="t">
              <a:buFontTx/>
              <a:buChar char="-"/>
            </a:pPr>
            <a:r>
              <a:rPr lang="fr-FR" sz="1300" dirty="0"/>
              <a:t>équipements réseau, sécurité ; </a:t>
            </a:r>
          </a:p>
          <a:p>
            <a:pPr marL="416052" indent="-342900" fontAlgn="t">
              <a:buFontTx/>
              <a:buChar char="-"/>
            </a:pPr>
            <a:r>
              <a:rPr lang="fr-FR" sz="1300" dirty="0"/>
              <a:t>imprimantes, photocopieurs ; </a:t>
            </a:r>
          </a:p>
          <a:p>
            <a:pPr marL="416052" indent="-342900" fontAlgn="t">
              <a:buFontTx/>
              <a:buChar char="-"/>
            </a:pPr>
            <a:r>
              <a:rPr lang="fr-FR" sz="1300" dirty="0"/>
              <a:t>progiciels de gestion intégrée, etc…</a:t>
            </a:r>
          </a:p>
          <a:p>
            <a:pPr fontAlgn="t"/>
            <a:endParaRPr lang="fr-FR" sz="1300" dirty="0"/>
          </a:p>
          <a:p>
            <a:pPr fontAlgn="t"/>
            <a:r>
              <a:rPr lang="fr-FR" sz="1300" dirty="0"/>
              <a:t>Mais aussi les systèmes de servitude et d’environnement :</a:t>
            </a:r>
          </a:p>
          <a:p>
            <a:pPr marL="416052" indent="-342900" fontAlgn="t">
              <a:buFontTx/>
              <a:buChar char="-"/>
            </a:pPr>
            <a:r>
              <a:rPr lang="fr-FR" sz="1300" dirty="0"/>
              <a:t>climatisation ; </a:t>
            </a:r>
          </a:p>
          <a:p>
            <a:pPr marL="416052" indent="-342900" fontAlgn="t">
              <a:buFontTx/>
              <a:buChar char="-"/>
            </a:pPr>
            <a:r>
              <a:rPr lang="fr-FR" sz="1300" dirty="0"/>
              <a:t>onduleurs ; </a:t>
            </a:r>
          </a:p>
          <a:p>
            <a:pPr marL="416052" indent="-342900" fontAlgn="t">
              <a:buFontTx/>
              <a:buChar char="-"/>
            </a:pPr>
            <a:r>
              <a:rPr lang="fr-FR" sz="1300" dirty="0"/>
              <a:t>autocommutateurs téléphoniques privés (PABX) ; </a:t>
            </a:r>
          </a:p>
          <a:p>
            <a:pPr marL="416052" indent="-342900" fontAlgn="t">
              <a:buFontTx/>
              <a:buChar char="-"/>
            </a:pPr>
            <a:r>
              <a:rPr lang="fr-FR" sz="1300" dirty="0"/>
              <a:t>surveillance des accès ; </a:t>
            </a:r>
          </a:p>
          <a:p>
            <a:pPr marL="416052" indent="-342900" fontAlgn="t">
              <a:buFontTx/>
              <a:buChar char="-"/>
            </a:pPr>
            <a:r>
              <a:rPr lang="fr-FR" sz="1300" dirty="0"/>
              <a:t>Ascenseurs, etc...</a:t>
            </a:r>
          </a:p>
        </p:txBody>
      </p:sp>
      <p:sp>
        <p:nvSpPr>
          <p:cNvPr id="7" name="Titre 1"/>
          <p:cNvSpPr>
            <a:spLocks noGrp="1"/>
          </p:cNvSpPr>
          <p:nvPr>
            <p:ph type="title"/>
          </p:nvPr>
        </p:nvSpPr>
        <p:spPr>
          <a:xfrm>
            <a:off x="0" y="116632"/>
            <a:ext cx="9144000" cy="1224136"/>
          </a:xfrm>
        </p:spPr>
        <p:txBody>
          <a:bodyPr/>
          <a:lstStyle/>
          <a:p>
            <a:pPr algn="ctr"/>
            <a:r>
              <a:rPr lang="fr-FR" dirty="0"/>
              <a:t>Risques liés aux interventions à distance</a:t>
            </a:r>
          </a:p>
        </p:txBody>
      </p:sp>
    </p:spTree>
    <p:extLst>
      <p:ext uri="{BB962C8B-B14F-4D97-AF65-F5344CB8AC3E}">
        <p14:creationId xmlns:p14="http://schemas.microsoft.com/office/powerpoint/2010/main" val="531334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r>
              <a:rPr lang="fr-FR" dirty="0"/>
              <a:t>L’exploitation de vulnérabilités sur un dispositif de télémaintenance est susceptible de faciliter les intrusions dans le système d'information et d'affecter ainsi la sécurité de l’ensemble du SI.</a:t>
            </a:r>
          </a:p>
          <a:p>
            <a:pPr fontAlgn="t"/>
            <a:endParaRPr lang="fr-FR" dirty="0"/>
          </a:p>
          <a:p>
            <a:pPr fontAlgn="t"/>
            <a:r>
              <a:rPr lang="fr-FR" dirty="0"/>
              <a:t>Voici un certain nombre de vulnérabilités fréquemment liées aux dispositifs de télémaintenance :</a:t>
            </a:r>
          </a:p>
          <a:p>
            <a:pPr marL="416052" indent="-342900" fontAlgn="t">
              <a:buFontTx/>
              <a:buChar char="-"/>
            </a:pPr>
            <a:r>
              <a:rPr lang="fr-FR" dirty="0"/>
              <a:t>liaison établie de façon permanente avec l’extérieur ; </a:t>
            </a:r>
          </a:p>
          <a:p>
            <a:pPr marL="416052" indent="-342900" fontAlgn="t">
              <a:buFontTx/>
              <a:buChar char="-"/>
            </a:pPr>
            <a:r>
              <a:rPr lang="fr-FR" dirty="0"/>
              <a:t>mots de passe par défaut (connus dans le monde entier) ou faibles ; </a:t>
            </a:r>
          </a:p>
          <a:p>
            <a:pPr marL="416052" indent="-342900" fontAlgn="t">
              <a:buFontTx/>
              <a:buChar char="-"/>
            </a:pPr>
            <a:r>
              <a:rPr lang="fr-FR" dirty="0"/>
              <a:t>présence de failles dans les interfaces d’accès:</a:t>
            </a:r>
          </a:p>
          <a:p>
            <a:pPr marL="416052" indent="-342900" fontAlgn="t">
              <a:buFontTx/>
              <a:buChar char="-"/>
            </a:pPr>
            <a:r>
              <a:rPr lang="fr-FR" dirty="0"/>
              <a:t>systèmes d’exploitation des dispositifs non tenus à jour ; </a:t>
            </a:r>
          </a:p>
          <a:p>
            <a:pPr marL="416052" indent="-342900" fontAlgn="t">
              <a:buFontTx/>
              <a:buChar char="-"/>
            </a:pPr>
            <a:r>
              <a:rPr lang="fr-FR" dirty="0"/>
              <a:t>absence de traçabilité des actions ; </a:t>
            </a:r>
          </a:p>
          <a:p>
            <a:pPr marL="416052" indent="-342900" fontAlgn="t">
              <a:buFontTx/>
              <a:buChar char="-"/>
            </a:pPr>
            <a:r>
              <a:rPr lang="fr-FR" dirty="0"/>
              <a:t>personnels responsables de ces dispositifs non conscients des problèmes de sécurité ou mal formés ; </a:t>
            </a:r>
          </a:p>
          <a:p>
            <a:pPr marL="416052" indent="-342900" fontAlgn="t">
              <a:buFontTx/>
              <a:buChar char="-"/>
            </a:pPr>
            <a:r>
              <a:rPr lang="fr-FR" dirty="0"/>
              <a:t>interconnexion de systèmes sécurisés de confiance à des systèmes de niveau faible (internet par exemple).</a:t>
            </a:r>
          </a:p>
        </p:txBody>
      </p:sp>
      <p:sp>
        <p:nvSpPr>
          <p:cNvPr id="7" name="Titre 1"/>
          <p:cNvSpPr>
            <a:spLocks noGrp="1"/>
          </p:cNvSpPr>
          <p:nvPr>
            <p:ph type="title"/>
          </p:nvPr>
        </p:nvSpPr>
        <p:spPr>
          <a:xfrm>
            <a:off x="0" y="116632"/>
            <a:ext cx="9144000" cy="1224136"/>
          </a:xfrm>
        </p:spPr>
        <p:txBody>
          <a:bodyPr/>
          <a:lstStyle/>
          <a:p>
            <a:pPr algn="ctr"/>
            <a:r>
              <a:rPr lang="fr-FR" dirty="0"/>
              <a:t>Risques liés aux interventions à distance</a:t>
            </a:r>
          </a:p>
        </p:txBody>
      </p:sp>
    </p:spTree>
    <p:extLst>
      <p:ext uri="{BB962C8B-B14F-4D97-AF65-F5344CB8AC3E}">
        <p14:creationId xmlns:p14="http://schemas.microsoft.com/office/powerpoint/2010/main" val="432833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r>
              <a:rPr lang="fr-FR" dirty="0"/>
              <a:t>Les principaux risques liés aux dispositifs dédiés aux interventions à distance sont :</a:t>
            </a:r>
          </a:p>
          <a:p>
            <a:pPr marL="416052" indent="-342900" fontAlgn="t">
              <a:buFontTx/>
              <a:buChar char="-"/>
            </a:pPr>
            <a:r>
              <a:rPr lang="fr-FR" dirty="0"/>
              <a:t>l'intrusion dans le système d'information par une personne non autorisée (exploitation d’un mot de passe faible, d’une faille ou d’une porte dérobée) avec des conséquences plus ou moins graves selon les motivations de l’attaquant et sa capacité à ne pas être détecté :</a:t>
            </a:r>
          </a:p>
          <a:p>
            <a:pPr marL="1211580" lvl="1" indent="-342900" fontAlgn="t">
              <a:buFontTx/>
              <a:buChar char="-"/>
            </a:pPr>
            <a:r>
              <a:rPr lang="fr-FR" dirty="0"/>
              <a:t>indisponibilité de l’équipement pouvant entraîner l’indisponibilité du système d'information ;</a:t>
            </a:r>
          </a:p>
          <a:p>
            <a:pPr marL="1211580" lvl="1" indent="-342900" fontAlgn="t">
              <a:buFontTx/>
              <a:buChar char="-"/>
            </a:pPr>
            <a:r>
              <a:rPr lang="fr-FR" dirty="0"/>
              <a:t>atteinte à la confidentialité ou à l’intégrité des données présentes sur le système d'information ;</a:t>
            </a:r>
          </a:p>
          <a:p>
            <a:pPr marL="416052" indent="-342900" fontAlgn="t">
              <a:buFontTx/>
              <a:buChar char="-"/>
            </a:pPr>
            <a:r>
              <a:rPr lang="fr-FR" dirty="0"/>
              <a:t>l'abus de droits d’un technicien du centre de support lors d’une intervention :</a:t>
            </a:r>
          </a:p>
          <a:p>
            <a:pPr marL="1211580" lvl="1" indent="-342900" fontAlgn="t">
              <a:buFontTx/>
              <a:buChar char="-"/>
            </a:pPr>
            <a:r>
              <a:rPr lang="fr-FR" dirty="0"/>
              <a:t>accès à des données confidentielles ou téléchargement massif de ces dernières ; </a:t>
            </a:r>
          </a:p>
          <a:p>
            <a:pPr marL="1211580" lvl="1" indent="-342900" fontAlgn="t">
              <a:buFontTx/>
              <a:buChar char="-"/>
            </a:pPr>
            <a:r>
              <a:rPr lang="fr-FR" dirty="0"/>
              <a:t>modification de données sur le système d'information, éventuellement sans laisser de traces (absence de fonction de traçabilité ou possibilité d’effacer les traces à postériori).</a:t>
            </a:r>
          </a:p>
        </p:txBody>
      </p:sp>
      <p:sp>
        <p:nvSpPr>
          <p:cNvPr id="7" name="Titre 1"/>
          <p:cNvSpPr>
            <a:spLocks noGrp="1"/>
          </p:cNvSpPr>
          <p:nvPr>
            <p:ph type="title"/>
          </p:nvPr>
        </p:nvSpPr>
        <p:spPr>
          <a:xfrm>
            <a:off x="0" y="116632"/>
            <a:ext cx="9144000" cy="1224136"/>
          </a:xfrm>
        </p:spPr>
        <p:txBody>
          <a:bodyPr/>
          <a:lstStyle/>
          <a:p>
            <a:pPr algn="ctr"/>
            <a:r>
              <a:rPr lang="fr-FR" dirty="0"/>
              <a:t>Risques liés aux interventions à distance</a:t>
            </a:r>
          </a:p>
        </p:txBody>
      </p:sp>
    </p:spTree>
    <p:extLst>
      <p:ext uri="{BB962C8B-B14F-4D97-AF65-F5344CB8AC3E}">
        <p14:creationId xmlns:p14="http://schemas.microsoft.com/office/powerpoint/2010/main" val="202516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Autofit/>
          </a:bodyPr>
          <a:lstStyle/>
          <a:p>
            <a:pPr algn="just" fontAlgn="t"/>
            <a:r>
              <a:rPr lang="fr-FR" dirty="0"/>
              <a:t>Il est recommandé de demander un descriptif des dispositifs de télémaintenance et des mesures de sécurité techniques et organisationnelles proposés :</a:t>
            </a:r>
          </a:p>
          <a:p>
            <a:pPr fontAlgn="t"/>
            <a:endParaRPr lang="fr-FR" dirty="0"/>
          </a:p>
          <a:p>
            <a:pPr marL="416052" indent="-342900" fontAlgn="t">
              <a:buFontTx/>
              <a:buChar char="-"/>
            </a:pPr>
            <a:r>
              <a:rPr lang="fr-FR" dirty="0"/>
              <a:t>la sécurité de la liaison : réseau public ou ligne spécialisée, type de VPN, etc…</a:t>
            </a:r>
          </a:p>
          <a:p>
            <a:pPr marL="416052" indent="-342900" fontAlgn="t">
              <a:buFontTx/>
              <a:buChar char="-"/>
            </a:pPr>
            <a:r>
              <a:rPr lang="fr-FR" dirty="0"/>
              <a:t>les dispositifs techniques de sécurité : filtrage des accès réseau, droits d’accès, etc… </a:t>
            </a:r>
          </a:p>
          <a:p>
            <a:pPr marL="416052" indent="-342900" fontAlgn="t">
              <a:buFontTx/>
              <a:buChar char="-"/>
            </a:pPr>
            <a:r>
              <a:rPr lang="fr-FR" dirty="0"/>
              <a:t>les mesures organisationnelles, les procédures retenues pour déclencher une intervention ; </a:t>
            </a:r>
          </a:p>
          <a:p>
            <a:pPr marL="416052" indent="-342900" fontAlgn="t">
              <a:buFontTx/>
              <a:buChar char="-"/>
            </a:pPr>
            <a:r>
              <a:rPr lang="fr-FR" dirty="0"/>
              <a:t>les mécanismes d’authentification des techniciens assurant le support ; </a:t>
            </a:r>
          </a:p>
          <a:p>
            <a:pPr marL="416052" indent="-342900" fontAlgn="t">
              <a:buFontTx/>
              <a:buChar char="-"/>
            </a:pPr>
            <a:r>
              <a:rPr lang="fr-FR" dirty="0"/>
              <a:t>la traçabilité des actions ; </a:t>
            </a:r>
          </a:p>
          <a:p>
            <a:pPr marL="416052" indent="-342900" fontAlgn="t">
              <a:buFontTx/>
              <a:buChar char="-"/>
            </a:pPr>
            <a:r>
              <a:rPr lang="fr-FR" dirty="0"/>
              <a:t>la protection des accès aux données confidentielles en cas d’utilisation sur un système de production ;</a:t>
            </a:r>
          </a:p>
          <a:p>
            <a:pPr marL="416052" indent="-342900" fontAlgn="t">
              <a:buFontTx/>
              <a:buChar char="-"/>
            </a:pPr>
            <a:r>
              <a:rPr lang="fr-FR" dirty="0"/>
              <a:t>les éventuels rapports d’audit et plans d’action afférents.</a:t>
            </a:r>
          </a:p>
        </p:txBody>
      </p:sp>
      <p:sp>
        <p:nvSpPr>
          <p:cNvPr id="7" name="Titre 1"/>
          <p:cNvSpPr>
            <a:spLocks noGrp="1"/>
          </p:cNvSpPr>
          <p:nvPr>
            <p:ph type="title"/>
          </p:nvPr>
        </p:nvSpPr>
        <p:spPr>
          <a:xfrm>
            <a:off x="0" y="116632"/>
            <a:ext cx="9144000" cy="1080120"/>
          </a:xfrm>
        </p:spPr>
        <p:txBody>
          <a:bodyPr/>
          <a:lstStyle/>
          <a:p>
            <a:pPr algn="ctr"/>
            <a:r>
              <a:rPr lang="fr-FR" dirty="0"/>
              <a:t>Recommandations</a:t>
            </a:r>
          </a:p>
        </p:txBody>
      </p:sp>
    </p:spTree>
    <p:extLst>
      <p:ext uri="{BB962C8B-B14F-4D97-AF65-F5344CB8AC3E}">
        <p14:creationId xmlns:p14="http://schemas.microsoft.com/office/powerpoint/2010/main" val="2020365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r>
              <a:rPr lang="fr-FR" b="1" u="sng" dirty="0"/>
              <a:t>Risques liés à la localisation des données :</a:t>
            </a:r>
          </a:p>
          <a:p>
            <a:pPr fontAlgn="t"/>
            <a:r>
              <a:rPr lang="fr-FR" dirty="0"/>
              <a:t>En Europe, le cadre juridique de protection des données à caractère personnel s’appuie sur le principe suivant : il doit être possible de constater à tout moment la localisation des données (principe de territorialité).</a:t>
            </a:r>
          </a:p>
          <a:p>
            <a:pPr fontAlgn="t"/>
            <a:r>
              <a:rPr lang="fr-FR" dirty="0"/>
              <a:t>Or, le plus souvent dans un cloud, cette localisation est impossible. En effet, les données peuvent être déplacées très rapidement, d’un État à un autre, en fonction des ressources disponibles au sein des infrastructures du prestataire.</a:t>
            </a:r>
          </a:p>
          <a:p>
            <a:pPr fontAlgn="t"/>
            <a:r>
              <a:rPr lang="fr-FR" dirty="0"/>
              <a:t>L’impossibilité de localiser les données dans les </a:t>
            </a:r>
            <a:r>
              <a:rPr lang="fr-FR" dirty="0" err="1"/>
              <a:t>clouds</a:t>
            </a:r>
            <a:r>
              <a:rPr lang="fr-FR" dirty="0"/>
              <a:t> publics pose le problème de la compétence des juridictions et du droit applicable. L’impossibilité de réaliser des audits, parfois imposés par un cadre réglementaire, ne permet pas de vérifier la mise en œuvre des mesures de sécurité.</a:t>
            </a:r>
          </a:p>
          <a:p>
            <a:pPr fontAlgn="t"/>
            <a:r>
              <a:rPr lang="fr-FR" dirty="0"/>
              <a:t>En l’absence d’un niveau homogène de protection des données personnelles, et de garantie quant aux mesures de sécurités mises en œuvre, la confidentialité des données est incertaine.</a:t>
            </a:r>
          </a:p>
        </p:txBody>
      </p:sp>
      <p:sp>
        <p:nvSpPr>
          <p:cNvPr id="7" name="Titre 1"/>
          <p:cNvSpPr>
            <a:spLocks noGrp="1"/>
          </p:cNvSpPr>
          <p:nvPr>
            <p:ph type="title"/>
          </p:nvPr>
        </p:nvSpPr>
        <p:spPr>
          <a:xfrm>
            <a:off x="0" y="116632"/>
            <a:ext cx="9144000" cy="864096"/>
          </a:xfrm>
        </p:spPr>
        <p:txBody>
          <a:bodyPr/>
          <a:lstStyle/>
          <a:p>
            <a:pPr algn="ctr"/>
            <a:r>
              <a:rPr lang="fr-FR" dirty="0"/>
              <a:t>Le cloud public</a:t>
            </a:r>
          </a:p>
        </p:txBody>
      </p:sp>
    </p:spTree>
    <p:extLst>
      <p:ext uri="{BB962C8B-B14F-4D97-AF65-F5344CB8AC3E}">
        <p14:creationId xmlns:p14="http://schemas.microsoft.com/office/powerpoint/2010/main" val="1806339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r>
              <a:rPr lang="fr-FR" b="1" u="sng" dirty="0"/>
              <a:t>Risques de perte de maîtrise de son SI </a:t>
            </a:r>
            <a:r>
              <a:rPr lang="fr-FR" dirty="0"/>
              <a:t>:</a:t>
            </a:r>
          </a:p>
          <a:p>
            <a:pPr marL="416052" indent="-342900" fontAlgn="t">
              <a:buFontTx/>
              <a:buChar char="-"/>
            </a:pPr>
            <a:r>
              <a:rPr lang="fr-FR" b="1" dirty="0"/>
              <a:t>perte de gouvernance : </a:t>
            </a:r>
            <a:r>
              <a:rPr lang="fr-FR" dirty="0"/>
              <a:t>en utilisant les services d’une infrastructure cloud, le client concède au prestataire un contrôle total, y compris sur la gestion des incidents de sécurité ;</a:t>
            </a:r>
          </a:p>
          <a:p>
            <a:pPr marL="416052" indent="-342900" fontAlgn="t">
              <a:buFontTx/>
              <a:buChar char="-"/>
            </a:pPr>
            <a:r>
              <a:rPr lang="fr-FR" b="1" dirty="0"/>
              <a:t>dépendance technologique : </a:t>
            </a:r>
            <a:r>
              <a:rPr lang="fr-FR" dirty="0"/>
              <a:t>les offres ne garantissent pas toujours la portabilité des données, des applications ou des services. Il paraît difficile dans ces conditions d’envisager un changement de prestataire ou de </a:t>
            </a:r>
            <a:r>
              <a:rPr lang="fr-FR" dirty="0" err="1"/>
              <a:t>réinternaliser</a:t>
            </a:r>
            <a:r>
              <a:rPr lang="fr-FR" dirty="0"/>
              <a:t> le système.</a:t>
            </a:r>
          </a:p>
          <a:p>
            <a:pPr marL="416052" indent="-342900" fontAlgn="t">
              <a:buFontTx/>
              <a:buChar char="-"/>
            </a:pPr>
            <a:endParaRPr lang="fr-FR" dirty="0"/>
          </a:p>
          <a:p>
            <a:pPr fontAlgn="t"/>
            <a:r>
              <a:rPr lang="fr-FR" b="1" u="sng" dirty="0"/>
              <a:t>Risques liés à la mutualisation des ressources :</a:t>
            </a:r>
          </a:p>
          <a:p>
            <a:pPr marL="416052" indent="-342900" fontAlgn="t">
              <a:buFontTx/>
              <a:buChar char="-"/>
            </a:pPr>
            <a:r>
              <a:rPr lang="fr-FR" b="1" dirty="0"/>
              <a:t>isolation défaillante : </a:t>
            </a:r>
            <a:r>
              <a:rPr lang="fr-FR" dirty="0"/>
              <a:t>les mécanismes de séparation des ressources (stockage, mémoire) peuvent être défaillants et l’intégrité ou la confidentialité des données compromises ;</a:t>
            </a:r>
          </a:p>
          <a:p>
            <a:pPr marL="416052" indent="-342900" fontAlgn="t">
              <a:buFontTx/>
              <a:buChar char="-"/>
            </a:pPr>
            <a:r>
              <a:rPr lang="fr-FR" b="1" dirty="0"/>
              <a:t>effacement incomplet ou non sécurisé </a:t>
            </a:r>
            <a:r>
              <a:rPr lang="fr-FR" dirty="0"/>
              <a:t>: il n’y a aucune garantie que les données soient réellement effacées ou qu’il n’existe pas d’autres copies stockées dans le cloud. </a:t>
            </a:r>
          </a:p>
        </p:txBody>
      </p:sp>
      <p:sp>
        <p:nvSpPr>
          <p:cNvPr id="7" name="Titre 1"/>
          <p:cNvSpPr>
            <a:spLocks noGrp="1"/>
          </p:cNvSpPr>
          <p:nvPr>
            <p:ph type="title"/>
          </p:nvPr>
        </p:nvSpPr>
        <p:spPr>
          <a:xfrm>
            <a:off x="0" y="116632"/>
            <a:ext cx="9144000" cy="864096"/>
          </a:xfrm>
        </p:spPr>
        <p:txBody>
          <a:bodyPr/>
          <a:lstStyle/>
          <a:p>
            <a:pPr algn="ctr"/>
            <a:r>
              <a:rPr lang="fr-FR" dirty="0"/>
              <a:t>Le cloud public</a:t>
            </a:r>
          </a:p>
        </p:txBody>
      </p:sp>
    </p:spTree>
    <p:extLst>
      <p:ext uri="{BB962C8B-B14F-4D97-AF65-F5344CB8AC3E}">
        <p14:creationId xmlns:p14="http://schemas.microsoft.com/office/powerpoint/2010/main" val="396239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6632"/>
            <a:ext cx="9144000" cy="792088"/>
          </a:xfrm>
        </p:spPr>
        <p:txBody>
          <a:bodyPr/>
          <a:lstStyle/>
          <a:p>
            <a:pPr algn="ctr"/>
            <a:r>
              <a:rPr lang="fr-FR" dirty="0"/>
              <a:t>Infogérance</a:t>
            </a:r>
          </a:p>
        </p:txBody>
      </p:sp>
      <p:sp>
        <p:nvSpPr>
          <p:cNvPr id="3" name="Espace réservé du texte 2"/>
          <p:cNvSpPr>
            <a:spLocks noGrp="1"/>
          </p:cNvSpPr>
          <p:nvPr>
            <p:ph type="body" idx="1"/>
          </p:nvPr>
        </p:nvSpPr>
        <p:spPr>
          <a:xfrm>
            <a:off x="0" y="1340768"/>
            <a:ext cx="9144000" cy="1509712"/>
          </a:xfrm>
        </p:spPr>
        <p:txBody>
          <a:bodyPr>
            <a:noAutofit/>
          </a:bodyPr>
          <a:lstStyle/>
          <a:p>
            <a:pPr fontAlgn="t"/>
            <a:r>
              <a:rPr lang="fr-FR" dirty="0"/>
              <a:t>Les entreprises et les administrations peuvent choisir de confier à un tiers tout ou partie d’une activité qui pourrait être réalisée en interne. Dans le domaine des systèmes d’information (SI), cette externalisation est appelée infogérance.</a:t>
            </a:r>
            <a:br>
              <a:rPr lang="fr-FR" dirty="0"/>
            </a:br>
            <a:endParaRPr lang="fr-FR" dirty="0"/>
          </a:p>
          <a:p>
            <a:pPr fontAlgn="t"/>
            <a:r>
              <a:rPr lang="fr-FR" dirty="0"/>
              <a:t>Ces prestations peuvent induire, en fonction du contexte dans lequel elles sont réalisées, des risques pour le système d’information comme pour les données (intégrité, disponibilité, confidentialité).</a:t>
            </a:r>
          </a:p>
        </p:txBody>
      </p:sp>
      <p:sp>
        <p:nvSpPr>
          <p:cNvPr id="5" name="ZoneTexte 4"/>
          <p:cNvSpPr txBox="1"/>
          <p:nvPr/>
        </p:nvSpPr>
        <p:spPr>
          <a:xfrm>
            <a:off x="216408" y="5469031"/>
            <a:ext cx="4067559" cy="923330"/>
          </a:xfrm>
          <a:prstGeom prst="rect">
            <a:avLst/>
          </a:prstGeom>
          <a:noFill/>
        </p:spPr>
        <p:txBody>
          <a:bodyPr wrap="square" rtlCol="0">
            <a:spAutoFit/>
          </a:bodyPr>
          <a:lstStyle/>
          <a:p>
            <a:pPr algn="just"/>
            <a:r>
              <a:rPr lang="fr-FR" dirty="0">
                <a:hlinkClick r:id="rId2"/>
              </a:rPr>
              <a:t>http://www.ssi.gouv.fr/uploads/IMG/pdf/2010-12-03_Guide_externalisation.pdf</a:t>
            </a:r>
            <a:endParaRPr lang="fr-FR" dirty="0"/>
          </a:p>
        </p:txBody>
      </p:sp>
      <p:sp>
        <p:nvSpPr>
          <p:cNvPr id="6" name="ZoneTexte 5"/>
          <p:cNvSpPr txBox="1"/>
          <p:nvPr/>
        </p:nvSpPr>
        <p:spPr>
          <a:xfrm>
            <a:off x="4644008" y="5192032"/>
            <a:ext cx="4248472" cy="1200329"/>
          </a:xfrm>
          <a:prstGeom prst="rect">
            <a:avLst/>
          </a:prstGeom>
          <a:noFill/>
        </p:spPr>
        <p:txBody>
          <a:bodyPr wrap="square" rtlCol="0">
            <a:spAutoFit/>
          </a:bodyPr>
          <a:lstStyle/>
          <a:p>
            <a:pPr algn="just"/>
            <a:r>
              <a:rPr lang="fr-FR" dirty="0">
                <a:hlinkClick r:id="rId3"/>
              </a:rPr>
              <a:t>http://www.ssi.gouv.fr/entreprise/guide/externalisation-et-securite-des-systemes-dinformation-un-guide-pour-maitriser-les-risques/</a:t>
            </a:r>
            <a:endParaRPr lang="fr-FR" dirty="0"/>
          </a:p>
        </p:txBody>
      </p:sp>
    </p:spTree>
    <p:extLst>
      <p:ext uri="{BB962C8B-B14F-4D97-AF65-F5344CB8AC3E}">
        <p14:creationId xmlns:p14="http://schemas.microsoft.com/office/powerpoint/2010/main" val="2783068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rmAutofit/>
          </a:bodyPr>
          <a:lstStyle/>
          <a:p>
            <a:pPr fontAlgn="t"/>
            <a:r>
              <a:rPr lang="fr-FR" dirty="0"/>
              <a:t>On portera une attention particulière à </a:t>
            </a:r>
            <a:r>
              <a:rPr lang="fr-FR" b="1" u="sng" dirty="0"/>
              <a:t>l’appréciation des risques</a:t>
            </a:r>
            <a:r>
              <a:rPr lang="fr-FR" dirty="0"/>
              <a:t>, en particulier en ce qui concerne les données dites «sensibles» : données à caractère personnel, médicales, financières, secrets industriels …</a:t>
            </a:r>
          </a:p>
          <a:p>
            <a:pPr fontAlgn="t"/>
            <a:endParaRPr lang="fr-FR" dirty="0"/>
          </a:p>
          <a:p>
            <a:pPr fontAlgn="t"/>
            <a:r>
              <a:rPr lang="fr-FR" dirty="0"/>
              <a:t>Il faut être conscient des risques que comporte l’externalisation des services d’une messagerie d’entreprise ou d’une suite bureautique auprès d’un prestataire cloud. Les informations échangées ou traitées par ce biais (pièces jointes, agendas des décideurs, etc.) peuvent revêtir un caractère «sensible», et sont susceptibles d’intéresser la concurrence.</a:t>
            </a:r>
          </a:p>
          <a:p>
            <a:pPr fontAlgn="t"/>
            <a:endParaRPr lang="fr-FR" dirty="0"/>
          </a:p>
          <a:p>
            <a:pPr algn="ctr" fontAlgn="t"/>
            <a:r>
              <a:rPr lang="fr-FR" b="1" dirty="0"/>
              <a:t>Enfin il est recommandé d’étudier attentivement les conditions des offres, en particulier le régime juridique auquel sont soumises les données et les mesures mises en œuvre pour assurer leur confidentialité.</a:t>
            </a:r>
          </a:p>
        </p:txBody>
      </p:sp>
      <p:sp>
        <p:nvSpPr>
          <p:cNvPr id="7" name="Titre 1"/>
          <p:cNvSpPr>
            <a:spLocks noGrp="1"/>
          </p:cNvSpPr>
          <p:nvPr>
            <p:ph type="title"/>
          </p:nvPr>
        </p:nvSpPr>
        <p:spPr>
          <a:xfrm>
            <a:off x="0" y="116632"/>
            <a:ext cx="9144000" cy="1080120"/>
          </a:xfrm>
        </p:spPr>
        <p:txBody>
          <a:bodyPr/>
          <a:lstStyle/>
          <a:p>
            <a:pPr algn="ctr"/>
            <a:r>
              <a:rPr lang="fr-FR" dirty="0"/>
              <a:t>Recommandations cloud</a:t>
            </a:r>
          </a:p>
        </p:txBody>
      </p:sp>
    </p:spTree>
    <p:extLst>
      <p:ext uri="{BB962C8B-B14F-4D97-AF65-F5344CB8AC3E}">
        <p14:creationId xmlns:p14="http://schemas.microsoft.com/office/powerpoint/2010/main" val="410410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836712"/>
            <a:ext cx="3657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435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2232248"/>
          </a:xfrm>
        </p:spPr>
        <p:txBody>
          <a:bodyPr>
            <a:noAutofit/>
          </a:bodyPr>
          <a:lstStyle/>
          <a:p>
            <a:pPr fontAlgn="t"/>
            <a:r>
              <a:rPr lang="fr-FR" b="1" dirty="0"/>
              <a:t>L’externalisation</a:t>
            </a:r>
            <a:r>
              <a:rPr lang="fr-FR" dirty="0"/>
              <a:t> (en anglais « outsourcing ») est une démarche consistant à confier à un tiers tout ou partie d’une activité qui jusqu’alors était réalisée en interne.</a:t>
            </a:r>
          </a:p>
          <a:p>
            <a:pPr fontAlgn="t"/>
            <a:r>
              <a:rPr lang="fr-FR" b="1" dirty="0"/>
              <a:t>L’infogérance</a:t>
            </a:r>
            <a:r>
              <a:rPr lang="fr-FR" dirty="0"/>
              <a:t> est le terme consacré à l’externalisation appliquée au domaine des systèmes d'information.</a:t>
            </a:r>
          </a:p>
          <a:p>
            <a:pPr fontAlgn="t"/>
            <a:endParaRPr lang="fr-FR" dirty="0"/>
          </a:p>
          <a:p>
            <a:pPr fontAlgn="t"/>
            <a:r>
              <a:rPr lang="fr-FR" dirty="0"/>
              <a:t>L’infogérance recouvre un large spectre de prestations. Diverses déclinaisons de ce type de service et une multitude d’acronymes ont fait leur apparition :</a:t>
            </a:r>
          </a:p>
          <a:p>
            <a:pPr fontAlgn="t"/>
            <a:endParaRPr lang="fr-FR" dirty="0"/>
          </a:p>
          <a:p>
            <a:pPr fontAlgn="t"/>
            <a:r>
              <a:rPr lang="fr-FR" dirty="0"/>
              <a:t>MCO (maintien en condition opérationnelle), TMA (tierce maintenance applicative), ASP (Application Service Provider), MSSP (</a:t>
            </a:r>
            <a:r>
              <a:rPr lang="fr-FR" dirty="0" err="1"/>
              <a:t>Managed</a:t>
            </a:r>
            <a:r>
              <a:rPr lang="fr-FR" dirty="0"/>
              <a:t> Security Service Provider), etc…</a:t>
            </a:r>
          </a:p>
          <a:p>
            <a:pPr fontAlgn="t"/>
            <a:endParaRPr lang="fr-FR" dirty="0"/>
          </a:p>
        </p:txBody>
      </p:sp>
      <p:sp>
        <p:nvSpPr>
          <p:cNvPr id="7" name="Titre 1"/>
          <p:cNvSpPr>
            <a:spLocks noGrp="1"/>
          </p:cNvSpPr>
          <p:nvPr>
            <p:ph type="title"/>
          </p:nvPr>
        </p:nvSpPr>
        <p:spPr>
          <a:xfrm>
            <a:off x="0" y="116632"/>
            <a:ext cx="9144000" cy="792088"/>
          </a:xfrm>
        </p:spPr>
        <p:txBody>
          <a:bodyPr/>
          <a:lstStyle/>
          <a:p>
            <a:pPr algn="ctr"/>
            <a:r>
              <a:rPr lang="fr-FR" dirty="0"/>
              <a:t>Référence ANSSI</a:t>
            </a:r>
          </a:p>
        </p:txBody>
      </p:sp>
    </p:spTree>
    <p:extLst>
      <p:ext uri="{BB962C8B-B14F-4D97-AF65-F5344CB8AC3E}">
        <p14:creationId xmlns:p14="http://schemas.microsoft.com/office/powerpoint/2010/main" val="110786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1832" y="1412776"/>
            <a:ext cx="9144000" cy="1509712"/>
          </a:xfrm>
        </p:spPr>
        <p:txBody>
          <a:bodyPr>
            <a:noAutofit/>
          </a:bodyPr>
          <a:lstStyle/>
          <a:p>
            <a:pPr fontAlgn="t"/>
            <a:r>
              <a:rPr lang="fr-FR" sz="2400" b="1" dirty="0"/>
              <a:t>On identifie trois grands domaines de risques :</a:t>
            </a:r>
          </a:p>
          <a:p>
            <a:pPr fontAlgn="t"/>
            <a:endParaRPr lang="fr-FR" sz="2400" b="1" dirty="0"/>
          </a:p>
          <a:p>
            <a:pPr marL="416052" indent="-342900" fontAlgn="base">
              <a:buFontTx/>
              <a:buChar char="-"/>
            </a:pPr>
            <a:r>
              <a:rPr lang="fr-FR" dirty="0"/>
              <a:t>La perte de maîtrise du système d’information ;</a:t>
            </a:r>
          </a:p>
          <a:p>
            <a:pPr marL="416052" indent="-342900" fontAlgn="base">
              <a:buFontTx/>
              <a:buChar char="-"/>
            </a:pPr>
            <a:r>
              <a:rPr lang="fr-FR" dirty="0"/>
              <a:t>Les interventions à distance ;</a:t>
            </a:r>
          </a:p>
          <a:p>
            <a:pPr marL="416052" indent="-342900" fontAlgn="base">
              <a:buFontTx/>
              <a:buChar char="-"/>
            </a:pPr>
            <a:r>
              <a:rPr lang="fr-FR" dirty="0"/>
              <a:t>L’hébergement mutualisé.</a:t>
            </a:r>
          </a:p>
          <a:p>
            <a:pPr marL="416052" indent="-342900" fontAlgn="base">
              <a:buFontTx/>
              <a:buChar char="-"/>
            </a:pPr>
            <a:endParaRPr lang="fr-FR" dirty="0"/>
          </a:p>
          <a:p>
            <a:pPr fontAlgn="t"/>
            <a:r>
              <a:rPr lang="fr-FR" dirty="0"/>
              <a:t>Pour autant, externalisation et sécurité des systèmes d’information ne doivent pas être opposées, et le recours à un prestataire est même souhaitable lorsque les compétences en interne sont absentes ou insuffisantes.</a:t>
            </a:r>
          </a:p>
        </p:txBody>
      </p:sp>
      <p:sp>
        <p:nvSpPr>
          <p:cNvPr id="7" name="Titre 1"/>
          <p:cNvSpPr>
            <a:spLocks noGrp="1"/>
          </p:cNvSpPr>
          <p:nvPr>
            <p:ph type="title"/>
          </p:nvPr>
        </p:nvSpPr>
        <p:spPr>
          <a:xfrm>
            <a:off x="0" y="116632"/>
            <a:ext cx="9144000" cy="792088"/>
          </a:xfrm>
        </p:spPr>
        <p:txBody>
          <a:bodyPr/>
          <a:lstStyle/>
          <a:p>
            <a:pPr algn="ctr"/>
            <a:r>
              <a:rPr lang="fr-FR" dirty="0"/>
              <a:t>Risques</a:t>
            </a:r>
          </a:p>
        </p:txBody>
      </p:sp>
    </p:spTree>
    <p:extLst>
      <p:ext uri="{BB962C8B-B14F-4D97-AF65-F5344CB8AC3E}">
        <p14:creationId xmlns:p14="http://schemas.microsoft.com/office/powerpoint/2010/main" val="327715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99392"/>
            <a:ext cx="9144000" cy="792088"/>
          </a:xfrm>
        </p:spPr>
        <p:txBody>
          <a:bodyPr/>
          <a:lstStyle/>
          <a:p>
            <a:pPr algn="ctr"/>
            <a:r>
              <a:rPr lang="fr-FR" dirty="0"/>
              <a:t>** as a service</a:t>
            </a:r>
          </a:p>
        </p:txBody>
      </p:sp>
      <p:graphicFrame>
        <p:nvGraphicFramePr>
          <p:cNvPr id="6" name="Tableau 5"/>
          <p:cNvGraphicFramePr>
            <a:graphicFrameLocks noGrp="1"/>
          </p:cNvGraphicFramePr>
          <p:nvPr>
            <p:extLst>
              <p:ext uri="{D42A27DB-BD31-4B8C-83A1-F6EECF244321}">
                <p14:modId xmlns:p14="http://schemas.microsoft.com/office/powerpoint/2010/main" val="3898012220"/>
              </p:ext>
            </p:extLst>
          </p:nvPr>
        </p:nvGraphicFramePr>
        <p:xfrm>
          <a:off x="1187624" y="772889"/>
          <a:ext cx="5688631" cy="5896471"/>
        </p:xfrm>
        <a:graphic>
          <a:graphicData uri="http://schemas.openxmlformats.org/drawingml/2006/table">
            <a:tbl>
              <a:tblPr/>
              <a:tblGrid>
                <a:gridCol w="2201668">
                  <a:extLst>
                    <a:ext uri="{9D8B030D-6E8A-4147-A177-3AD203B41FA5}">
                      <a16:colId xmlns:a16="http://schemas.microsoft.com/office/drawing/2014/main" val="20000"/>
                    </a:ext>
                  </a:extLst>
                </a:gridCol>
                <a:gridCol w="3486963">
                  <a:extLst>
                    <a:ext uri="{9D8B030D-6E8A-4147-A177-3AD203B41FA5}">
                      <a16:colId xmlns:a16="http://schemas.microsoft.com/office/drawing/2014/main" val="20001"/>
                    </a:ext>
                  </a:extLst>
                </a:gridCol>
              </a:tblGrid>
              <a:tr h="228229">
                <a:tc>
                  <a:txBody>
                    <a:bodyPr/>
                    <a:lstStyle/>
                    <a:p>
                      <a:pPr algn="ctr"/>
                      <a:r>
                        <a:rPr lang="fr-FR" sz="1200" dirty="0">
                          <a:solidFill>
                            <a:schemeClr val="bg1"/>
                          </a:solidFill>
                          <a:effectLst/>
                        </a:rPr>
                        <a:t>Service</a:t>
                      </a: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fr-FR" sz="1200">
                          <a:solidFill>
                            <a:schemeClr val="bg1"/>
                          </a:solidFill>
                          <a:effectLst/>
                        </a:rPr>
                        <a:t>Abbr.</a:t>
                      </a: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0"/>
                  </a:ext>
                </a:extLst>
              </a:tr>
              <a:tr h="228229">
                <a:tc>
                  <a:txBody>
                    <a:bodyPr/>
                    <a:lstStyle/>
                    <a:p>
                      <a:r>
                        <a:rPr lang="fr-FR" sz="1200" dirty="0" err="1">
                          <a:solidFill>
                            <a:schemeClr val="bg1"/>
                          </a:solidFill>
                          <a:effectLst/>
                        </a:rPr>
                        <a:t>Backend</a:t>
                      </a:r>
                      <a:r>
                        <a:rPr lang="fr-FR" sz="1200" dirty="0">
                          <a:solidFill>
                            <a:schemeClr val="bg1"/>
                          </a:solidFill>
                          <a:effectLst/>
                        </a:rPr>
                        <a:t> as a Service</a:t>
                      </a: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dirty="0" err="1">
                          <a:solidFill>
                            <a:schemeClr val="bg1"/>
                          </a:solidFill>
                          <a:effectLst/>
                        </a:rPr>
                        <a:t>BaaS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228229">
                <a:tc>
                  <a:txBody>
                    <a:bodyPr/>
                    <a:lstStyle/>
                    <a:p>
                      <a:r>
                        <a:rPr lang="fr-FR" sz="1200" u="none" strike="noStrike">
                          <a:solidFill>
                            <a:schemeClr val="bg1"/>
                          </a:solidFill>
                          <a:effectLst/>
                          <a:hlinkClick r:id="rId2" tooltip="Content as a Service"/>
                        </a:rPr>
                        <a:t>Content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dirty="0" err="1">
                          <a:solidFill>
                            <a:schemeClr val="bg1"/>
                          </a:solidFill>
                          <a:effectLst/>
                        </a:rPr>
                        <a:t>CaaS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228229">
                <a:tc>
                  <a:txBody>
                    <a:bodyPr/>
                    <a:lstStyle/>
                    <a:p>
                      <a:r>
                        <a:rPr lang="fr-FR" sz="1200" u="none" strike="noStrike">
                          <a:solidFill>
                            <a:schemeClr val="bg1"/>
                          </a:solidFill>
                          <a:effectLst/>
                          <a:hlinkClick r:id="rId3" tooltip="Data as a service"/>
                        </a:rPr>
                        <a:t>Data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4" tooltip="DaaS"/>
                        </a:rPr>
                        <a:t>DaaS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228229">
                <a:tc>
                  <a:txBody>
                    <a:bodyPr/>
                    <a:lstStyle/>
                    <a:p>
                      <a:r>
                        <a:rPr lang="fr-FR" sz="1200" u="none" strike="noStrike">
                          <a:solidFill>
                            <a:schemeClr val="bg1"/>
                          </a:solidFill>
                          <a:effectLst/>
                          <a:hlinkClick r:id="rId5" tooltip="Database as a service"/>
                        </a:rPr>
                        <a:t>Database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dirty="0" err="1">
                          <a:solidFill>
                            <a:schemeClr val="bg1"/>
                          </a:solidFill>
                          <a:effectLst/>
                        </a:rPr>
                        <a:t>DBaaS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228229">
                <a:tc>
                  <a:txBody>
                    <a:bodyPr/>
                    <a:lstStyle/>
                    <a:p>
                      <a:r>
                        <a:rPr lang="fr-FR" sz="1200" u="none" strike="noStrike">
                          <a:solidFill>
                            <a:schemeClr val="bg1"/>
                          </a:solidFill>
                          <a:effectLst/>
                          <a:hlinkClick r:id="rId6" tooltip="Desktop as a Service"/>
                        </a:rPr>
                        <a:t>Desktop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r h="427023">
                <a:tc>
                  <a:txBody>
                    <a:bodyPr/>
                    <a:lstStyle/>
                    <a:p>
                      <a:r>
                        <a:rPr lang="en-US" sz="1200" u="none" strike="noStrike">
                          <a:solidFill>
                            <a:schemeClr val="bg1"/>
                          </a:solidFill>
                          <a:effectLst/>
                          <a:hlinkClick r:id="rId7" tooltip="Energy Storage as a Service (ESaaS)"/>
                        </a:rPr>
                        <a:t>Energy Storage as a Service</a:t>
                      </a:r>
                      <a:endParaRPr lang="en-US"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7" tooltip="Energy Storage as a Service (ESaaS)"/>
                        </a:rPr>
                        <a:t>ESaaS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6"/>
                  </a:ext>
                </a:extLst>
              </a:tr>
              <a:tr h="228229">
                <a:tc>
                  <a:txBody>
                    <a:bodyPr/>
                    <a:lstStyle/>
                    <a:p>
                      <a:r>
                        <a:rPr lang="fr-FR" sz="1200" u="none" strike="noStrike">
                          <a:solidFill>
                            <a:schemeClr val="bg1"/>
                          </a:solidFill>
                          <a:effectLst/>
                          <a:hlinkClick r:id="rId8" tooltip="Function as a Service"/>
                        </a:rPr>
                        <a:t>Function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9" tooltip="FaaS"/>
                        </a:rPr>
                        <a:t>FaaS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7"/>
                  </a:ext>
                </a:extLst>
              </a:tr>
              <a:tr h="228229">
                <a:tc>
                  <a:txBody>
                    <a:bodyPr/>
                    <a:lstStyle/>
                    <a:p>
                      <a:r>
                        <a:rPr lang="fr-FR" sz="1200" u="none" strike="noStrike">
                          <a:solidFill>
                            <a:schemeClr val="bg1"/>
                          </a:solidFill>
                          <a:effectLst/>
                          <a:hlinkClick r:id="rId10" tooltip="GaaS"/>
                        </a:rPr>
                        <a:t>Games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10" tooltip="GaaS"/>
                        </a:rPr>
                        <a:t>GaaS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8"/>
                  </a:ext>
                </a:extLst>
              </a:tr>
              <a:tr h="228229">
                <a:tc>
                  <a:txBody>
                    <a:bodyPr/>
                    <a:lstStyle/>
                    <a:p>
                      <a:r>
                        <a:rPr lang="fr-FR" sz="1200" u="none" strike="noStrike">
                          <a:solidFill>
                            <a:schemeClr val="bg1"/>
                          </a:solidFill>
                          <a:effectLst/>
                          <a:hlinkClick r:id="rId11" tooltip="Infrastructure as a service"/>
                        </a:rPr>
                        <a:t>Infrastructure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12" tooltip="IaaS"/>
                        </a:rPr>
                        <a:t>IaaS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9"/>
                  </a:ext>
                </a:extLst>
              </a:tr>
              <a:tr h="228229">
                <a:tc>
                  <a:txBody>
                    <a:bodyPr/>
                    <a:lstStyle/>
                    <a:p>
                      <a:r>
                        <a:rPr lang="fr-FR" sz="1200" u="none" strike="noStrike">
                          <a:solidFill>
                            <a:schemeClr val="bg1"/>
                          </a:solidFill>
                          <a:effectLst/>
                          <a:hlinkClick r:id="rId13" tooltip="IT as a service"/>
                        </a:rPr>
                        <a:t>IT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14" tooltip="ITaaS"/>
                        </a:rPr>
                        <a:t>ITaaS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0"/>
                  </a:ext>
                </a:extLst>
              </a:tr>
              <a:tr h="228229">
                <a:tc>
                  <a:txBody>
                    <a:bodyPr/>
                    <a:lstStyle/>
                    <a:p>
                      <a:r>
                        <a:rPr lang="fr-FR" sz="1200" u="none" strike="noStrike">
                          <a:solidFill>
                            <a:schemeClr val="bg1"/>
                          </a:solidFill>
                          <a:effectLst/>
                          <a:hlinkClick r:id="rId15" tooltip="Logging as a service"/>
                        </a:rPr>
                        <a:t>Logging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15" tooltip="Logging as a service"/>
                        </a:rPr>
                        <a:t>LaaS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1"/>
                  </a:ext>
                </a:extLst>
              </a:tr>
              <a:tr h="427023">
                <a:tc>
                  <a:txBody>
                    <a:bodyPr/>
                    <a:lstStyle/>
                    <a:p>
                      <a:r>
                        <a:rPr lang="en-US" sz="1200" u="none" strike="noStrike">
                          <a:solidFill>
                            <a:schemeClr val="bg1"/>
                          </a:solidFill>
                          <a:effectLst/>
                          <a:hlinkClick r:id="rId16" tooltip="Mobile backend as a service"/>
                        </a:rPr>
                        <a:t>Mobile backend as a service</a:t>
                      </a:r>
                      <a:endParaRPr lang="en-US"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2"/>
                  </a:ext>
                </a:extLst>
              </a:tr>
              <a:tr h="228229">
                <a:tc>
                  <a:txBody>
                    <a:bodyPr/>
                    <a:lstStyle/>
                    <a:p>
                      <a:r>
                        <a:rPr lang="fr-FR" sz="1200" u="none" strike="noStrike">
                          <a:solidFill>
                            <a:schemeClr val="bg1"/>
                          </a:solidFill>
                          <a:effectLst/>
                          <a:hlinkClick r:id="rId17" tooltip="Mobility as a service"/>
                        </a:rPr>
                        <a:t>Mobility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a:solidFill>
                            <a:schemeClr val="bg1"/>
                          </a:solidFill>
                          <a:effectLst/>
                          <a:hlinkClick r:id="rId17" tooltip="Mobility as a service"/>
                        </a:rPr>
                        <a:t>MAAS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3"/>
                  </a:ext>
                </a:extLst>
              </a:tr>
              <a:tr h="228229">
                <a:tc>
                  <a:txBody>
                    <a:bodyPr/>
                    <a:lstStyle/>
                    <a:p>
                      <a:r>
                        <a:rPr lang="fr-FR" sz="1200" u="none" strike="noStrike">
                          <a:solidFill>
                            <a:schemeClr val="bg1"/>
                          </a:solidFill>
                          <a:effectLst/>
                          <a:hlinkClick r:id="rId18" tooltip="Monitoring as a Service"/>
                        </a:rPr>
                        <a:t>Monitoring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4"/>
                  </a:ext>
                </a:extLst>
              </a:tr>
              <a:tr h="228229">
                <a:tc>
                  <a:txBody>
                    <a:bodyPr/>
                    <a:lstStyle/>
                    <a:p>
                      <a:r>
                        <a:rPr lang="fr-FR" sz="1200" u="none" strike="noStrike">
                          <a:solidFill>
                            <a:schemeClr val="bg1"/>
                          </a:solidFill>
                          <a:effectLst/>
                          <a:hlinkClick r:id="rId19" tooltip="Network as a service"/>
                        </a:rPr>
                        <a:t>Network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20" tooltip="NaaS"/>
                        </a:rPr>
                        <a:t>NaaS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5"/>
                  </a:ext>
                </a:extLst>
              </a:tr>
              <a:tr h="228229">
                <a:tc>
                  <a:txBody>
                    <a:bodyPr/>
                    <a:lstStyle/>
                    <a:p>
                      <a:r>
                        <a:rPr lang="fr-FR" sz="1200" u="none" strike="noStrike">
                          <a:solidFill>
                            <a:schemeClr val="bg1"/>
                          </a:solidFill>
                          <a:effectLst/>
                          <a:hlinkClick r:id="rId21" tooltip="Payments as a service"/>
                        </a:rPr>
                        <a:t>Payments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6"/>
                  </a:ext>
                </a:extLst>
              </a:tr>
              <a:tr h="228229">
                <a:tc>
                  <a:txBody>
                    <a:bodyPr/>
                    <a:lstStyle/>
                    <a:p>
                      <a:r>
                        <a:rPr lang="fr-FR" sz="1200" u="none" strike="noStrike">
                          <a:solidFill>
                            <a:schemeClr val="bg1"/>
                          </a:solidFill>
                          <a:effectLst/>
                          <a:hlinkClick r:id="rId22" tooltip="Platform as a service"/>
                        </a:rPr>
                        <a:t>Platform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23" tooltip="PaaS"/>
                        </a:rPr>
                        <a:t>PaaS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7"/>
                  </a:ext>
                </a:extLst>
              </a:tr>
              <a:tr h="228229">
                <a:tc>
                  <a:txBody>
                    <a:bodyPr/>
                    <a:lstStyle/>
                    <a:p>
                      <a:r>
                        <a:rPr lang="fr-FR" sz="1200" u="none" strike="noStrike">
                          <a:solidFill>
                            <a:schemeClr val="bg1"/>
                          </a:solidFill>
                          <a:effectLst/>
                          <a:hlinkClick r:id="rId24" tooltip="Recovery as a service"/>
                        </a:rPr>
                        <a:t>Recovery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8"/>
                  </a:ext>
                </a:extLst>
              </a:tr>
              <a:tr h="228229">
                <a:tc>
                  <a:txBody>
                    <a:bodyPr/>
                    <a:lstStyle/>
                    <a:p>
                      <a:r>
                        <a:rPr lang="fr-FR" sz="1200" u="none" strike="noStrike">
                          <a:solidFill>
                            <a:schemeClr val="bg1"/>
                          </a:solidFill>
                          <a:effectLst/>
                          <a:hlinkClick r:id="rId25" tooltip="Robot as a service"/>
                        </a:rPr>
                        <a:t>Robot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26" tooltip="RaaS"/>
                        </a:rPr>
                        <a:t>RaaS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9"/>
                  </a:ext>
                </a:extLst>
              </a:tr>
              <a:tr h="228229">
                <a:tc>
                  <a:txBody>
                    <a:bodyPr/>
                    <a:lstStyle/>
                    <a:p>
                      <a:r>
                        <a:rPr lang="fr-FR" sz="1200" u="none" strike="noStrike">
                          <a:solidFill>
                            <a:schemeClr val="bg1"/>
                          </a:solidFill>
                          <a:effectLst/>
                          <a:hlinkClick r:id="rId27" tooltip="Search as a service"/>
                        </a:rPr>
                        <a:t>Search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20"/>
                  </a:ext>
                </a:extLst>
              </a:tr>
              <a:tr h="228229">
                <a:tc>
                  <a:txBody>
                    <a:bodyPr/>
                    <a:lstStyle/>
                    <a:p>
                      <a:r>
                        <a:rPr lang="fr-FR" sz="1200" u="none" strike="noStrike">
                          <a:solidFill>
                            <a:schemeClr val="bg1"/>
                          </a:solidFill>
                          <a:effectLst/>
                          <a:hlinkClick r:id="rId28" tooltip="Security as a service"/>
                        </a:rPr>
                        <a:t>Security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21"/>
                  </a:ext>
                </a:extLst>
              </a:tr>
              <a:tr h="228229">
                <a:tc>
                  <a:txBody>
                    <a:bodyPr/>
                    <a:lstStyle/>
                    <a:p>
                      <a:r>
                        <a:rPr lang="fr-FR" sz="1200" u="none" strike="noStrike">
                          <a:solidFill>
                            <a:schemeClr val="bg1"/>
                          </a:solidFill>
                          <a:effectLst/>
                          <a:hlinkClick r:id="rId29" tooltip="Software as a service"/>
                        </a:rPr>
                        <a:t>Software as a service</a:t>
                      </a:r>
                      <a:endParaRPr lang="fr-FR" sz="120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fr-FR" sz="1200" u="none" strike="noStrike" dirty="0" err="1">
                          <a:solidFill>
                            <a:schemeClr val="bg1"/>
                          </a:solidFill>
                          <a:effectLst/>
                          <a:hlinkClick r:id="rId30" tooltip="SaaS"/>
                        </a:rPr>
                        <a:t>SaaS</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22"/>
                  </a:ext>
                </a:extLst>
              </a:tr>
              <a:tr h="249616">
                <a:tc>
                  <a:txBody>
                    <a:bodyPr/>
                    <a:lstStyle/>
                    <a:p>
                      <a:r>
                        <a:rPr lang="fr-FR" sz="1200" u="none" strike="noStrike" dirty="0">
                          <a:solidFill>
                            <a:schemeClr val="bg1"/>
                          </a:solidFill>
                          <a:effectLst/>
                          <a:hlinkClick r:id="rId31" tooltip="Storage as a service"/>
                        </a:rPr>
                        <a:t>Storage as a service</a:t>
                      </a:r>
                      <a:endParaRPr lang="fr-FR" sz="1200" dirty="0">
                        <a:solidFill>
                          <a:schemeClr val="bg1"/>
                        </a:solidFill>
                        <a:effectLst/>
                      </a:endParaRPr>
                    </a:p>
                  </a:txBody>
                  <a:tcPr marL="31648" marR="31648" marT="15796" marB="1579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tx1"/>
                    </a:solidFill>
                  </a:tcPr>
                </a:tc>
                <a:tc>
                  <a:txBody>
                    <a:bodyPr/>
                    <a:lstStyle/>
                    <a:p>
                      <a:endParaRPr lang="fr-FR" sz="1200" dirty="0">
                        <a:solidFill>
                          <a:schemeClr val="bg1"/>
                        </a:solidFill>
                      </a:endParaRPr>
                    </a:p>
                  </a:txBody>
                  <a:tcPr marL="54547" marR="54547" marT="27273" marB="27273">
                    <a:lnL w="9525" cap="flat" cmpd="sng" algn="ctr">
                      <a:solidFill>
                        <a:srgbClr val="A2A9B1"/>
                      </a:solidFill>
                      <a:prstDash val="solid"/>
                      <a:round/>
                      <a:headEnd type="none" w="med" len="med"/>
                      <a:tailEnd type="none" w="med" len="med"/>
                    </a:lnL>
                    <a:lnT w="9525" cap="flat" cmpd="sng" algn="ctr">
                      <a:solidFill>
                        <a:srgbClr val="A2A9B1"/>
                      </a:solidFill>
                      <a:prstDash val="solid"/>
                      <a:round/>
                      <a:headEnd type="none" w="med" len="med"/>
                      <a:tailEnd type="none" w="med" len="med"/>
                    </a:lnT>
                    <a:solidFill>
                      <a:schemeClr val="tx1"/>
                    </a:solidFill>
                  </a:tcPr>
                </a:tc>
                <a:extLst>
                  <a:ext uri="{0D108BD9-81ED-4DB2-BD59-A6C34878D82A}">
                    <a16:rowId xmlns:a16="http://schemas.microsoft.com/office/drawing/2014/main" val="10023"/>
                  </a:ext>
                </a:extLst>
              </a:tr>
            </a:tbl>
          </a:graphicData>
        </a:graphic>
      </p:graphicFrame>
    </p:spTree>
    <p:extLst>
      <p:ext uri="{BB962C8B-B14F-4D97-AF65-F5344CB8AC3E}">
        <p14:creationId xmlns:p14="http://schemas.microsoft.com/office/powerpoint/2010/main" val="320192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2232248"/>
          </a:xfrm>
        </p:spPr>
        <p:txBody>
          <a:bodyPr>
            <a:noAutofit/>
          </a:bodyPr>
          <a:lstStyle/>
          <a:p>
            <a:pPr fontAlgn="t"/>
            <a:r>
              <a:rPr lang="fr-FR" sz="2400" dirty="0"/>
              <a:t>Pour répondre à un appel d’offres, un candidat peut se présenter seul, au sein d’un groupement avec une ou plusieurs entreprises, ou encore recourir à la sous-traitance.</a:t>
            </a:r>
          </a:p>
          <a:p>
            <a:pPr fontAlgn="t"/>
            <a:endParaRPr lang="fr-FR" sz="2400" dirty="0"/>
          </a:p>
          <a:p>
            <a:pPr fontAlgn="t"/>
            <a:r>
              <a:rPr lang="fr-FR" sz="2400" dirty="0"/>
              <a:t>Le titulaire du marché peut donc sous-traiter l’exécution de certaines parties de ce dernier, à condition toutefois d’avoir obtenu du pouvoir adjudicateur l’acceptation de chaque sous-traitant et l’agrément de ses conditions de paiement.</a:t>
            </a:r>
          </a:p>
          <a:p>
            <a:pPr fontAlgn="t"/>
            <a:endParaRPr lang="fr-FR" sz="2400" dirty="0"/>
          </a:p>
          <a:p>
            <a:pPr fontAlgn="t"/>
            <a:r>
              <a:rPr lang="fr-FR" sz="2400" dirty="0"/>
              <a:t>Même si le titulaire reste personnellement responsable de toutes les obligations résultant du marché, il convient de vérifier que le ou les sous-traitants disposent des capacités techniques et financières nécessaires à la bonne exécution des prestations.</a:t>
            </a:r>
          </a:p>
        </p:txBody>
      </p:sp>
      <p:sp>
        <p:nvSpPr>
          <p:cNvPr id="7" name="Titre 1"/>
          <p:cNvSpPr>
            <a:spLocks noGrp="1"/>
          </p:cNvSpPr>
          <p:nvPr>
            <p:ph type="title"/>
          </p:nvPr>
        </p:nvSpPr>
        <p:spPr>
          <a:xfrm>
            <a:off x="0" y="116632"/>
            <a:ext cx="9144000" cy="1224136"/>
          </a:xfrm>
        </p:spPr>
        <p:txBody>
          <a:bodyPr/>
          <a:lstStyle/>
          <a:p>
            <a:pPr algn="ctr"/>
            <a:r>
              <a:rPr lang="fr-FR" dirty="0"/>
              <a:t>Risques liés à</a:t>
            </a:r>
            <a:br>
              <a:rPr lang="fr-FR" dirty="0"/>
            </a:br>
            <a:r>
              <a:rPr lang="fr-FR" dirty="0"/>
              <a:t>la sous-traitance</a:t>
            </a:r>
          </a:p>
        </p:txBody>
      </p:sp>
    </p:spTree>
    <p:extLst>
      <p:ext uri="{BB962C8B-B14F-4D97-AF65-F5344CB8AC3E}">
        <p14:creationId xmlns:p14="http://schemas.microsoft.com/office/powerpoint/2010/main" val="360891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2232248"/>
          </a:xfrm>
        </p:spPr>
        <p:txBody>
          <a:bodyPr>
            <a:noAutofit/>
          </a:bodyPr>
          <a:lstStyle/>
          <a:p>
            <a:pPr fontAlgn="t"/>
            <a:r>
              <a:rPr lang="fr-FR" sz="2400" dirty="0"/>
              <a:t>Il convient également de s’assurer qu’une sous-traitance en cascade ne conduira pas à rendre inefficaces les contraintes de sécurité exigées du titulaire du marché.</a:t>
            </a:r>
          </a:p>
          <a:p>
            <a:pPr fontAlgn="t"/>
            <a:endParaRPr lang="fr-FR" sz="2400" dirty="0"/>
          </a:p>
          <a:p>
            <a:pPr fontAlgn="t"/>
            <a:r>
              <a:rPr lang="fr-FR" sz="2400" dirty="0"/>
              <a:t>En fonction de la nature des prestations sous-traitées et du besoin de sécurité identifié, le donneur d’ordres doit se réserver le droit de récuser tout sous-traitant ne présentant pas les garanties suffisantes pour exécuter les prestations conformément aux exigences de sécurité.</a:t>
            </a:r>
          </a:p>
        </p:txBody>
      </p:sp>
      <p:sp>
        <p:nvSpPr>
          <p:cNvPr id="7" name="Titre 1"/>
          <p:cNvSpPr>
            <a:spLocks noGrp="1"/>
          </p:cNvSpPr>
          <p:nvPr>
            <p:ph type="title"/>
          </p:nvPr>
        </p:nvSpPr>
        <p:spPr>
          <a:xfrm>
            <a:off x="0" y="116632"/>
            <a:ext cx="9144000" cy="1224136"/>
          </a:xfrm>
        </p:spPr>
        <p:txBody>
          <a:bodyPr/>
          <a:lstStyle/>
          <a:p>
            <a:pPr algn="ctr"/>
            <a:r>
              <a:rPr lang="fr-FR" dirty="0"/>
              <a:t>Risques liés à</a:t>
            </a:r>
            <a:br>
              <a:rPr lang="fr-FR" dirty="0"/>
            </a:br>
            <a:r>
              <a:rPr lang="fr-FR" dirty="0"/>
              <a:t>la sous-traitance</a:t>
            </a:r>
          </a:p>
        </p:txBody>
      </p:sp>
    </p:spTree>
    <p:extLst>
      <p:ext uri="{BB962C8B-B14F-4D97-AF65-F5344CB8AC3E}">
        <p14:creationId xmlns:p14="http://schemas.microsoft.com/office/powerpoint/2010/main" val="133903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Autofit/>
          </a:bodyPr>
          <a:lstStyle/>
          <a:p>
            <a:pPr fontAlgn="t"/>
            <a:r>
              <a:rPr lang="fr-FR" sz="2200" dirty="0"/>
              <a:t>Il convient de s’assurer que l’ensemble des lieux d’hébergement (site principal, site(s) de secours, de sauvegarde, etc…) répondent d’une part aux exigences de sécurité du donneur d’ordres, et d’autre part aux obligations légales et réglementaires, notamment en ce qui concerne la protection des données à caractère personnel. Il en va de même des sites de télémaintenance s’ils peuvent accéder aux données.</a:t>
            </a:r>
          </a:p>
          <a:p>
            <a:pPr fontAlgn="t"/>
            <a:endParaRPr lang="fr-FR" sz="2200" dirty="0"/>
          </a:p>
          <a:p>
            <a:pPr fontAlgn="t"/>
            <a:r>
              <a:rPr lang="fr-FR" sz="2200" dirty="0"/>
              <a:t>Certains types d’infogérance ne permettent pas de localiser avec certitude les données hébergées. Ce peut être le cas de solutions d’hébergement reposant sur des infrastructures réparties, telles que le cloud.</a:t>
            </a:r>
          </a:p>
          <a:p>
            <a:pPr fontAlgn="t"/>
            <a:endParaRPr lang="fr-FR" sz="2200" dirty="0"/>
          </a:p>
          <a:p>
            <a:pPr fontAlgn="t"/>
            <a:r>
              <a:rPr lang="fr-FR" sz="2200" dirty="0"/>
              <a:t>De telles solutions peuvent dans certains cas améliorer la disponibilité du système d'information, mais constituent souvent un facteur d’aggravation des risques d’atteinte à la confidentialité des données.</a:t>
            </a:r>
          </a:p>
        </p:txBody>
      </p:sp>
      <p:sp>
        <p:nvSpPr>
          <p:cNvPr id="7" name="Titre 1"/>
          <p:cNvSpPr>
            <a:spLocks noGrp="1"/>
          </p:cNvSpPr>
          <p:nvPr>
            <p:ph type="title"/>
          </p:nvPr>
        </p:nvSpPr>
        <p:spPr>
          <a:xfrm>
            <a:off x="0" y="116632"/>
            <a:ext cx="9144000" cy="1224136"/>
          </a:xfrm>
        </p:spPr>
        <p:txBody>
          <a:bodyPr/>
          <a:lstStyle/>
          <a:p>
            <a:pPr algn="ctr"/>
            <a:r>
              <a:rPr lang="fr-FR" dirty="0"/>
              <a:t>Risques liés à</a:t>
            </a:r>
            <a:br>
              <a:rPr lang="fr-FR" dirty="0"/>
            </a:br>
            <a:r>
              <a:rPr lang="fr-FR" dirty="0"/>
              <a:t>la localisation des données</a:t>
            </a:r>
          </a:p>
        </p:txBody>
      </p:sp>
    </p:spTree>
    <p:extLst>
      <p:ext uri="{BB962C8B-B14F-4D97-AF65-F5344CB8AC3E}">
        <p14:creationId xmlns:p14="http://schemas.microsoft.com/office/powerpoint/2010/main" val="488345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0" y="1340768"/>
            <a:ext cx="9144000" cy="5517232"/>
          </a:xfrm>
        </p:spPr>
        <p:txBody>
          <a:bodyPr>
            <a:noAutofit/>
          </a:bodyPr>
          <a:lstStyle/>
          <a:p>
            <a:pPr fontAlgn="t"/>
            <a:r>
              <a:rPr lang="fr-FR" sz="2200" dirty="0"/>
              <a:t>De manière générale, le risque de divulgation d’informations sensibles dans une opération d’infogérance doit être </a:t>
            </a:r>
            <a:r>
              <a:rPr lang="fr-FR" sz="2200" b="1" dirty="0"/>
              <a:t>systématiquement évalué</a:t>
            </a:r>
            <a:r>
              <a:rPr lang="fr-FR" sz="2200" dirty="0"/>
              <a:t>. Là encore, l’analyse de risques doit permettre de bien évaluer la nature et la gravité des impacts consécutifs à une divulgation d’informations et de prendre une décision en connaissance de cause.</a:t>
            </a:r>
          </a:p>
          <a:p>
            <a:pPr fontAlgn="t"/>
            <a:r>
              <a:rPr lang="fr-FR" sz="2200" dirty="0"/>
              <a:t>Une localisation de données non maîtrisée peut comporter d’autres risques :</a:t>
            </a:r>
          </a:p>
          <a:p>
            <a:pPr marL="416052" indent="-342900" fontAlgn="t">
              <a:buFontTx/>
              <a:buChar char="-"/>
            </a:pPr>
            <a:r>
              <a:rPr lang="fr-FR" sz="2200" dirty="0"/>
              <a:t>difficulté à exercer un droit de regard et de contrôle sur les personnels du prestataire ; </a:t>
            </a:r>
          </a:p>
          <a:p>
            <a:pPr marL="416052" indent="-342900" fontAlgn="t">
              <a:buFontTx/>
              <a:buChar char="-"/>
            </a:pPr>
            <a:r>
              <a:rPr lang="fr-FR" sz="2200" dirty="0"/>
              <a:t>difficulté à effectuer un audit de sécurité de l’infrastructure sous-jacente ; </a:t>
            </a:r>
          </a:p>
          <a:p>
            <a:pPr marL="416052" indent="-342900" fontAlgn="t">
              <a:buFontTx/>
              <a:buChar char="-"/>
            </a:pPr>
            <a:r>
              <a:rPr lang="fr-FR" sz="2200" dirty="0"/>
              <a:t>difficulté à répondre à d’éventuelles injonctions de la justice, pour des raisons fiscales par exemple, ou d’autres raisons d’ordre juridique.</a:t>
            </a:r>
          </a:p>
        </p:txBody>
      </p:sp>
      <p:sp>
        <p:nvSpPr>
          <p:cNvPr id="7" name="Titre 1"/>
          <p:cNvSpPr>
            <a:spLocks noGrp="1"/>
          </p:cNvSpPr>
          <p:nvPr>
            <p:ph type="title"/>
          </p:nvPr>
        </p:nvSpPr>
        <p:spPr>
          <a:xfrm>
            <a:off x="0" y="116632"/>
            <a:ext cx="9144000" cy="1224136"/>
          </a:xfrm>
        </p:spPr>
        <p:txBody>
          <a:bodyPr/>
          <a:lstStyle/>
          <a:p>
            <a:pPr algn="ctr"/>
            <a:r>
              <a:rPr lang="fr-FR" dirty="0"/>
              <a:t>Risques liés à</a:t>
            </a:r>
            <a:br>
              <a:rPr lang="fr-FR" dirty="0"/>
            </a:br>
            <a:r>
              <a:rPr lang="fr-FR" dirty="0"/>
              <a:t>la localisation des données</a:t>
            </a:r>
          </a:p>
        </p:txBody>
      </p:sp>
    </p:spTree>
    <p:extLst>
      <p:ext uri="{BB962C8B-B14F-4D97-AF65-F5344CB8AC3E}">
        <p14:creationId xmlns:p14="http://schemas.microsoft.com/office/powerpoint/2010/main" val="1265721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408D16C315EB46974E5EF97436D15F" ma:contentTypeVersion="7" ma:contentTypeDescription="Crée un document." ma:contentTypeScope="" ma:versionID="9b0f11f87440b65506831eabd05aa9d2">
  <xsd:schema xmlns:xsd="http://www.w3.org/2001/XMLSchema" xmlns:xs="http://www.w3.org/2001/XMLSchema" xmlns:p="http://schemas.microsoft.com/office/2006/metadata/properties" xmlns:ns2="74e9726d-2de7-4d3e-83e1-f15cb81c19be" targetNamespace="http://schemas.microsoft.com/office/2006/metadata/properties" ma:root="true" ma:fieldsID="24698a94f1deaf5bda3c4990a9d38078" ns2:_="">
    <xsd:import namespace="74e9726d-2de7-4d3e-83e1-f15cb81c19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e9726d-2de7-4d3e-83e1-f15cb81c19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C69B10-B40A-4B88-B202-99027CB91C13}">
  <ds:schemaRefs>
    <ds:schemaRef ds:uri="http://schemas.microsoft.com/sharepoint/v3/contenttype/forms"/>
  </ds:schemaRefs>
</ds:datastoreItem>
</file>

<file path=customXml/itemProps2.xml><?xml version="1.0" encoding="utf-8"?>
<ds:datastoreItem xmlns:ds="http://schemas.openxmlformats.org/officeDocument/2006/customXml" ds:itemID="{5BA350D0-2644-4F58-8F44-3640809232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e9726d-2de7-4d3e-83e1-f15cb81c19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528351-38ED-45A7-A46F-C85C6751022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Apex</Template>
  <TotalTime>228</TotalTime>
  <Words>2060</Words>
  <Application>Microsoft Office PowerPoint</Application>
  <PresentationFormat>On-screen Show (4:3)</PresentationFormat>
  <Paragraphs>170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Cybersécurité opérationnelle en entreprise</vt:lpstr>
      <vt:lpstr>Infogérance</vt:lpstr>
      <vt:lpstr>Référence ANSSI</vt:lpstr>
      <vt:lpstr>Risques</vt:lpstr>
      <vt:lpstr>** as a service</vt:lpstr>
      <vt:lpstr>Risques liés à la sous-traitance</vt:lpstr>
      <vt:lpstr>Risques liés à la sous-traitance</vt:lpstr>
      <vt:lpstr>Risques liés à la localisation des données</vt:lpstr>
      <vt:lpstr>Risques liés à la localisation des données</vt:lpstr>
      <vt:lpstr>Risques liés aux données à caractère personnel</vt:lpstr>
      <vt:lpstr>Risques liés aux choix techniques du prestataire</vt:lpstr>
      <vt:lpstr>Risques liés aux choix techniques du prestataire</vt:lpstr>
      <vt:lpstr>Risques liés aux choix techniques du prestataire</vt:lpstr>
      <vt:lpstr>Risques liés aux interventions à distance</vt:lpstr>
      <vt:lpstr>Risques liés aux interventions à distance</vt:lpstr>
      <vt:lpstr>Risques liés aux interventions à distance</vt:lpstr>
      <vt:lpstr>Recommandations</vt:lpstr>
      <vt:lpstr>Le cloud public</vt:lpstr>
      <vt:lpstr>Le cloud public</vt:lpstr>
      <vt:lpstr>Recommandations cloud</vt:lpstr>
      <vt:lpstr>PowerPoint Presentation</vt:lpstr>
    </vt:vector>
  </TitlesOfParts>
  <Company>CCI Pau Béarn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de la sécurite du Système d’information</dc:title>
  <dc:creator>CASTET Sébastien</dc:creator>
  <cp:lastModifiedBy>s-castet</cp:lastModifiedBy>
  <cp:revision>42</cp:revision>
  <dcterms:created xsi:type="dcterms:W3CDTF">2018-03-11T20:27:27Z</dcterms:created>
  <dcterms:modified xsi:type="dcterms:W3CDTF">2020-12-09T11:17:42Z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0x010100A2408D16C315EB46974E5EF97436D15F</vt:lpwstr>
  </property>
</Properties>
</file>