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3.xml" ContentType="application/vnd.openxmlformats-officedocument.presentationml.notes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62" r:id="rId2"/>
    <p:sldId id="352" r:id="rId3"/>
    <p:sldId id="353" r:id="rId4"/>
    <p:sldId id="291" r:id="rId5"/>
    <p:sldId id="293" r:id="rId6"/>
    <p:sldId id="354" r:id="rId7"/>
    <p:sldId id="359" r:id="rId8"/>
    <p:sldId id="355" r:id="rId9"/>
    <p:sldId id="357" r:id="rId10"/>
    <p:sldId id="356" r:id="rId11"/>
    <p:sldId id="358" r:id="rId12"/>
    <p:sldId id="261" r:id="rId13"/>
    <p:sldId id="288"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353" autoAdjust="0"/>
  </p:normalViewPr>
  <p:slideViewPr>
    <p:cSldViewPr>
      <p:cViewPr varScale="1">
        <p:scale>
          <a:sx n="48" d="100"/>
          <a:sy n="48" d="100"/>
        </p:scale>
        <p:origin x="-1796" y="-6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ADBFB2-6063-4AD6-A60B-69B30CC35BD0}" type="datetimeFigureOut">
              <a:rPr lang="fr-FR" smtClean="0"/>
              <a:t>22/01/2019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B2687F-630D-48D5-B713-8ADD89BD9620}" type="slidenum">
              <a:rPr lang="fr-FR" smtClean="0"/>
              <a:t>‹N°›</a:t>
            </a:fld>
            <a:endParaRPr lang="fr-FR"/>
          </a:p>
        </p:txBody>
      </p:sp>
    </p:spTree>
    <p:extLst>
      <p:ext uri="{BB962C8B-B14F-4D97-AF65-F5344CB8AC3E}">
        <p14:creationId xmlns:p14="http://schemas.microsoft.com/office/powerpoint/2010/main" val="2048434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fr-FR" smtClean="0"/>
          </a:p>
        </p:txBody>
      </p:sp>
      <p:sp>
        <p:nvSpPr>
          <p:cNvPr id="76804" name="Espace réservé du numéro de diapositive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C9C4B16-6B73-4DC5-A130-18BCA28B7917}" type="slidenum">
              <a:rPr lang="fr-FR" altLang="fr-FR" smtClean="0"/>
              <a:pPr fontAlgn="base">
                <a:spcBef>
                  <a:spcPct val="0"/>
                </a:spcBef>
                <a:spcAft>
                  <a:spcPct val="0"/>
                </a:spcAft>
                <a:defRPr/>
              </a:pPr>
              <a:t>4</a:t>
            </a:fld>
            <a:endParaRPr lang="fr-FR" alt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piloter la gouvernance des données personnelles de votre structure, vous aurez besoin d’un véritable chef d’orchestre qui exerce une mission d’information, de conseil et de contrôle en interne : le délégué à la protection des données. En attendant 2018, vous pouvez d’ores et déjà désigner un correspondant Informatique et Libertés (CIL), qui vous donnera un temps d’avance et vous permettra d’organiser les actions à mener.</a:t>
            </a:r>
          </a:p>
          <a:p>
            <a:endParaRPr lang="fr-FR" dirty="0" smtClean="0"/>
          </a:p>
          <a:p>
            <a:r>
              <a:rPr lang="fr-FR" dirty="0" smtClean="0"/>
              <a:t>Même si votre organisme n’est pas formellement dans l’obligation de désigner un délégué à la protection des données, il est fortement recommandé de désigner une personne, disposant de relais internes, chargée de s’assurer de la mise en conformité au règlement européen. Le délégué constitue un atout majeur pour comprendre et respecter les obligations du règlement, dialoguer avec les autorités de protection des données et réduire les risques de contentieux.</a:t>
            </a:r>
          </a:p>
          <a:p>
            <a:endParaRPr lang="fr-FR" dirty="0" smtClean="0"/>
          </a:p>
          <a:p>
            <a:r>
              <a:rPr lang="fr-FR" dirty="0" smtClean="0"/>
              <a:t>Pour vous accompagner dans la mise en place des nouvelles obligations imposées par le règlement européen, le délégué doit notamment :</a:t>
            </a:r>
          </a:p>
          <a:p>
            <a:pPr marL="171450" indent="-171450">
              <a:buFontTx/>
              <a:buChar char="-"/>
            </a:pPr>
            <a:r>
              <a:rPr lang="fr-FR" dirty="0" smtClean="0"/>
              <a:t>informer sur le contenu des nouvelles obligations, </a:t>
            </a:r>
          </a:p>
          <a:p>
            <a:pPr marL="171450" indent="-171450">
              <a:buFontTx/>
              <a:buChar char="-"/>
            </a:pPr>
            <a:r>
              <a:rPr lang="fr-FR" dirty="0" smtClean="0"/>
              <a:t>sensibiliser les décideurs sur l’impact de ces nouvelles règles, </a:t>
            </a:r>
          </a:p>
          <a:p>
            <a:pPr marL="171450" indent="-171450">
              <a:buFontTx/>
              <a:buChar char="-"/>
            </a:pPr>
            <a:r>
              <a:rPr lang="fr-FR" dirty="0" smtClean="0"/>
              <a:t>réaliser l’inventaire des traitements de données de votre organisme, </a:t>
            </a:r>
          </a:p>
          <a:p>
            <a:pPr marL="171450" indent="-171450">
              <a:buFontTx/>
              <a:buChar char="-"/>
            </a:pPr>
            <a:r>
              <a:rPr lang="fr-FR" dirty="0" smtClean="0"/>
              <a:t>concevoir des actions de sensibilisation, </a:t>
            </a:r>
          </a:p>
          <a:p>
            <a:pPr marL="171450" indent="-171450">
              <a:buFontTx/>
              <a:buChar char="-"/>
            </a:pPr>
            <a:r>
              <a:rPr lang="fr-FR" dirty="0" smtClean="0"/>
              <a:t>piloter la conformité en continu.</a:t>
            </a:r>
          </a:p>
          <a:p>
            <a:pPr marL="0" indent="0">
              <a:buFontTx/>
              <a:buNone/>
            </a:pPr>
            <a:endParaRPr lang="fr-FR" dirty="0" smtClean="0"/>
          </a:p>
          <a:p>
            <a:r>
              <a:rPr lang="fr-FR" dirty="0" smtClean="0"/>
              <a:t>Vous aurez franchi cette étape si :</a:t>
            </a:r>
          </a:p>
          <a:p>
            <a:r>
              <a:rPr lang="fr-FR" dirty="0" smtClean="0"/>
              <a:t>1/ vous avez désigné au sein de votre structure un pilote (un CIL qui a vocation à être désigné délégué), chargé de mettre en œuvre la conformité au règlement sur la base d’une lettre de mission,</a:t>
            </a:r>
          </a:p>
          <a:p>
            <a:r>
              <a:rPr lang="fr-FR" dirty="0" smtClean="0"/>
              <a:t>2/</a:t>
            </a:r>
            <a:r>
              <a:rPr lang="fr-FR" baseline="0" dirty="0" smtClean="0"/>
              <a:t> </a:t>
            </a:r>
            <a:r>
              <a:rPr lang="fr-FR" dirty="0" smtClean="0"/>
              <a:t>vous lui avez affecté les moyens humains et financiers nécessaires pour mettre en œuvre ses missions.</a:t>
            </a:r>
          </a:p>
          <a:p>
            <a:endParaRPr lang="fr-FR" dirty="0"/>
          </a:p>
        </p:txBody>
      </p:sp>
      <p:sp>
        <p:nvSpPr>
          <p:cNvPr id="4" name="Espace réservé du numéro de diapositive 3"/>
          <p:cNvSpPr>
            <a:spLocks noGrp="1"/>
          </p:cNvSpPr>
          <p:nvPr>
            <p:ph type="sldNum" sz="quarter" idx="10"/>
          </p:nvPr>
        </p:nvSpPr>
        <p:spPr/>
        <p:txBody>
          <a:bodyPr/>
          <a:lstStyle/>
          <a:p>
            <a:fld id="{67B2687F-630D-48D5-B713-8ADD89BD9620}" type="slidenum">
              <a:rPr lang="fr-FR" smtClean="0"/>
              <a:t>5</a:t>
            </a:fld>
            <a:endParaRPr lang="fr-FR"/>
          </a:p>
        </p:txBody>
      </p:sp>
    </p:spTree>
    <p:extLst>
      <p:ext uri="{BB962C8B-B14F-4D97-AF65-F5344CB8AC3E}">
        <p14:creationId xmlns:p14="http://schemas.microsoft.com/office/powerpoint/2010/main" val="2914184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mesurer concrètement l’impact du règlement européen sur la protection des données de votre activité, commencez par recenser de façon précise les traitements de données personnelles que vous mettez en œuvre. La tenue d’un registre des traitements vous permet de faire le point.</a:t>
            </a:r>
          </a:p>
          <a:p>
            <a:r>
              <a:rPr lang="fr-FR" dirty="0" smtClean="0"/>
              <a:t> </a:t>
            </a:r>
          </a:p>
          <a:p>
            <a:r>
              <a:rPr lang="fr-FR" dirty="0" smtClean="0"/>
              <a:t>Dans le cadre du futur règlement, les organismes doivent tenir une documentation interne complète sur leurs traitements de données personnelles et s’assurer que ces traitements respectent bien les nouvelles obligations légales.</a:t>
            </a:r>
          </a:p>
          <a:p>
            <a:endParaRPr lang="fr-FR" dirty="0" smtClean="0"/>
          </a:p>
          <a:p>
            <a:r>
              <a:rPr lang="fr-FR" dirty="0" smtClean="0"/>
              <a:t>Vous aurez franchi cette étape si :</a:t>
            </a:r>
          </a:p>
          <a:p>
            <a:r>
              <a:rPr lang="fr-FR" dirty="0" smtClean="0"/>
              <a:t>vous avez rencontré les services et les entités qui traitent des données personnelles, vous avez établi la liste des traitements par finalité principale (et non par outil ou applicatif utilisé) et les types de données traitées, vous avez identifié les sous-traitants qui interviennent sur chaque traitement, vous savez à qui et où les données sont transmises, vous savez où sont stockées vos données, vous savez combien de temps ces données sont conservées.</a:t>
            </a:r>
          </a:p>
        </p:txBody>
      </p:sp>
      <p:sp>
        <p:nvSpPr>
          <p:cNvPr id="4" name="Espace réservé du numéro de diapositive 3"/>
          <p:cNvSpPr>
            <a:spLocks noGrp="1"/>
          </p:cNvSpPr>
          <p:nvPr>
            <p:ph type="sldNum" sz="quarter" idx="10"/>
          </p:nvPr>
        </p:nvSpPr>
        <p:spPr/>
        <p:txBody>
          <a:bodyPr/>
          <a:lstStyle/>
          <a:p>
            <a:fld id="{67B2687F-630D-48D5-B713-8ADD89BD9620}" type="slidenum">
              <a:rPr lang="fr-FR" smtClean="0"/>
              <a:t>6</a:t>
            </a:fld>
            <a:endParaRPr lang="fr-FR"/>
          </a:p>
        </p:txBody>
      </p:sp>
    </p:spTree>
    <p:extLst>
      <p:ext uri="{BB962C8B-B14F-4D97-AF65-F5344CB8AC3E}">
        <p14:creationId xmlns:p14="http://schemas.microsoft.com/office/powerpoint/2010/main" val="291418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mesurer concrètement l’impact du règlement européen sur la protection des données de votre activité, commencez par recenser de façon précise les traitements de données personnelles que vous mettez en œuvre. La tenue d’un registre des traitements vous permet de faire le point.</a:t>
            </a:r>
          </a:p>
          <a:p>
            <a:r>
              <a:rPr lang="fr-FR" dirty="0" smtClean="0"/>
              <a:t> </a:t>
            </a:r>
          </a:p>
          <a:p>
            <a:r>
              <a:rPr lang="fr-FR" dirty="0" smtClean="0"/>
              <a:t>Dans le cadre du futur règlement, les organismes doivent tenir une documentation interne complète sur leurs traitements de données personnelles et s’assurer que ces traitements respectent bien les nouvelles obligations légales.</a:t>
            </a:r>
          </a:p>
          <a:p>
            <a:endParaRPr lang="fr-FR" dirty="0" smtClean="0"/>
          </a:p>
          <a:p>
            <a:r>
              <a:rPr lang="fr-FR" dirty="0" smtClean="0"/>
              <a:t>Vous aurez franchi cette étape si :</a:t>
            </a:r>
          </a:p>
          <a:p>
            <a:r>
              <a:rPr lang="fr-FR" dirty="0" smtClean="0"/>
              <a:t>vous avez rencontré les services et les entités qui traitent des données personnelles, vous avez établi la liste des traitements par finalité principale (et non par outil ou applicatif utilisé) et les types de données traitées, vous avez identifié les sous-traitants qui interviennent sur chaque traitement, vous savez à qui et où les données sont transmises, vous savez où sont stockées vos données, vous savez combien de temps ces données sont conservées.</a:t>
            </a:r>
          </a:p>
        </p:txBody>
      </p:sp>
      <p:sp>
        <p:nvSpPr>
          <p:cNvPr id="4" name="Espace réservé du numéro de diapositive 3"/>
          <p:cNvSpPr>
            <a:spLocks noGrp="1"/>
          </p:cNvSpPr>
          <p:nvPr>
            <p:ph type="sldNum" sz="quarter" idx="10"/>
          </p:nvPr>
        </p:nvSpPr>
        <p:spPr/>
        <p:txBody>
          <a:bodyPr/>
          <a:lstStyle/>
          <a:p>
            <a:fld id="{67B2687F-630D-48D5-B713-8ADD89BD9620}" type="slidenum">
              <a:rPr lang="fr-FR" smtClean="0"/>
              <a:t>7</a:t>
            </a:fld>
            <a:endParaRPr lang="fr-FR"/>
          </a:p>
        </p:txBody>
      </p:sp>
    </p:spTree>
    <p:extLst>
      <p:ext uri="{BB962C8B-B14F-4D97-AF65-F5344CB8AC3E}">
        <p14:creationId xmlns:p14="http://schemas.microsoft.com/office/powerpoint/2010/main" val="2914184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Sur la base du registre des traitements de données personnelles, identifiez les actions à mener pour vous conformer aux obligations actuelles et à venir. Priorisez ces actions au regard des risques que font peser vos traitements sur les droits et les libertés des personnes concernées. </a:t>
            </a:r>
          </a:p>
          <a:p>
            <a:r>
              <a:rPr lang="fr-FR" dirty="0" smtClean="0"/>
              <a:t>Après avoir identifié les traitements de données personnelles mis en œuvre au sein de votre organisme, vous devez, pour chacun d’eux, identifier les actions à mener pour vous conformer aux obligations actuelles et à venir.</a:t>
            </a:r>
          </a:p>
          <a:p>
            <a:r>
              <a:rPr lang="fr-FR" dirty="0" smtClean="0"/>
              <a:t>Cette priorisation peut être menée au regard des risques que font peser vos traitements sur les libertés des personnes concernées. Certaines tâches seront faciles à mettre en œuvre et vous permettront de progresser rapidement. </a:t>
            </a:r>
          </a:p>
          <a:p>
            <a:endParaRPr lang="fr-FR" dirty="0" smtClean="0"/>
          </a:p>
          <a:p>
            <a:r>
              <a:rPr lang="fr-FR" dirty="0" smtClean="0"/>
              <a:t>Points d’attention quels que soient les traitements de données</a:t>
            </a:r>
          </a:p>
          <a:p>
            <a:pPr marL="171450" indent="-171450">
              <a:buFontTx/>
              <a:buChar char="-"/>
            </a:pPr>
            <a:r>
              <a:rPr lang="fr-FR" dirty="0" smtClean="0"/>
              <a:t>Assurez-vous que seules les données strictement nécessaires à la poursuite de vos objectifs sont collectées et traitées. </a:t>
            </a:r>
          </a:p>
          <a:p>
            <a:pPr marL="171450" indent="-171450">
              <a:buFontTx/>
              <a:buChar char="-"/>
            </a:pPr>
            <a:r>
              <a:rPr lang="fr-FR" dirty="0" smtClean="0"/>
              <a:t>Identifiez la base juridique sur laquelle se fonde votre traitement (par exemple : consentement de la personne, intérêt légitime, contrat, obligation légale). </a:t>
            </a:r>
          </a:p>
          <a:p>
            <a:pPr marL="171450" indent="-171450">
              <a:buFontTx/>
              <a:buChar char="-"/>
            </a:pPr>
            <a:r>
              <a:rPr lang="fr-FR" dirty="0" smtClean="0"/>
              <a:t>Révisez vos mentions d’information afin qu’elles soient conformes aux exigences du règlement.  </a:t>
            </a:r>
          </a:p>
          <a:p>
            <a:pPr marL="171450" indent="-171450">
              <a:buFontTx/>
              <a:buChar char="-"/>
            </a:pPr>
            <a:r>
              <a:rPr lang="fr-FR" dirty="0" smtClean="0"/>
              <a:t>Vérifiez que vos sous-traitants connaissent leurs nouvelles obligations et leurs responsabilités, assurez-vous de l’existence de clauses contractuelles rappelant les obligations du sous-traitant en matière de sécurité, de confidentialité et de protection des données personnelles traitées. </a:t>
            </a:r>
          </a:p>
          <a:p>
            <a:pPr marL="171450" indent="-171450">
              <a:buFontTx/>
              <a:buChar char="-"/>
            </a:pPr>
            <a:r>
              <a:rPr lang="fr-FR" dirty="0" smtClean="0"/>
              <a:t>Prévoyez les modalités d’exercice des droits des personnes concernées (droit d’accès, de rectification, droit à la portabilité, retrait du consentement...). </a:t>
            </a:r>
          </a:p>
          <a:p>
            <a:pPr marL="171450" indent="-171450">
              <a:buFontTx/>
              <a:buChar char="-"/>
            </a:pPr>
            <a:r>
              <a:rPr lang="fr-FR" dirty="0" smtClean="0"/>
              <a:t>Vérifiez les mesures de sécurité mises en place. </a:t>
            </a:r>
          </a:p>
          <a:p>
            <a:pPr marL="171450" indent="-171450">
              <a:buFontTx/>
              <a:buChar char="-"/>
            </a:pPr>
            <a:endParaRPr lang="fr-FR" dirty="0" smtClean="0"/>
          </a:p>
          <a:p>
            <a:r>
              <a:rPr lang="fr-FR" sz="1200" dirty="0" smtClean="0"/>
              <a:t>Vous aurez franchi cette étape si :</a:t>
            </a:r>
          </a:p>
          <a:p>
            <a:r>
              <a:rPr lang="fr-FR" sz="1200" dirty="0" smtClean="0"/>
              <a:t>vous avez mis en place les premières mesures pour protéger les personnes concernées par vos traitements, vous avez identifié les traitements à risque.</a:t>
            </a:r>
            <a:endParaRPr lang="fr-FR" dirty="0" smtClean="0"/>
          </a:p>
          <a:p>
            <a:pPr marL="171450" indent="-171450">
              <a:buFontTx/>
              <a:buChar char="-"/>
            </a:pPr>
            <a:endParaRPr lang="fr-FR" dirty="0" smtClean="0"/>
          </a:p>
          <a:p>
            <a:pPr marL="0" indent="0">
              <a:buFontTx/>
              <a:buNone/>
            </a:pPr>
            <a:endParaRPr lang="fr-FR" dirty="0"/>
          </a:p>
        </p:txBody>
      </p:sp>
      <p:sp>
        <p:nvSpPr>
          <p:cNvPr id="4" name="Espace réservé du numéro de diapositive 3"/>
          <p:cNvSpPr>
            <a:spLocks noGrp="1"/>
          </p:cNvSpPr>
          <p:nvPr>
            <p:ph type="sldNum" sz="quarter" idx="10"/>
          </p:nvPr>
        </p:nvSpPr>
        <p:spPr/>
        <p:txBody>
          <a:bodyPr/>
          <a:lstStyle/>
          <a:p>
            <a:fld id="{67B2687F-630D-48D5-B713-8ADD89BD9620}" type="slidenum">
              <a:rPr lang="fr-FR" smtClean="0"/>
              <a:t>8</a:t>
            </a:fld>
            <a:endParaRPr lang="fr-FR"/>
          </a:p>
        </p:txBody>
      </p:sp>
    </p:spTree>
    <p:extLst>
      <p:ext uri="{BB962C8B-B14F-4D97-AF65-F5344CB8AC3E}">
        <p14:creationId xmlns:p14="http://schemas.microsoft.com/office/powerpoint/2010/main" val="2914184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L’étude d’impact sur la protection des données permet :</a:t>
            </a:r>
          </a:p>
          <a:p>
            <a:pPr marL="171450" indent="-171450">
              <a:buFontTx/>
              <a:buChar char="-"/>
            </a:pPr>
            <a:r>
              <a:rPr lang="fr-FR" dirty="0" smtClean="0"/>
              <a:t>de bâtir un traitement de données personnelles ou un produit respectueux de la vie privée, </a:t>
            </a:r>
          </a:p>
          <a:p>
            <a:pPr marL="171450" indent="-171450">
              <a:buFontTx/>
              <a:buChar char="-"/>
            </a:pPr>
            <a:r>
              <a:rPr lang="fr-FR" dirty="0" smtClean="0"/>
              <a:t>d’apprécier les impacts sur la vie privée des personnes concernées, </a:t>
            </a:r>
          </a:p>
          <a:p>
            <a:pPr marL="171450" indent="-171450">
              <a:buFontTx/>
              <a:buChar char="-"/>
            </a:pPr>
            <a:r>
              <a:rPr lang="fr-FR" dirty="0" smtClean="0"/>
              <a:t>de démontrer que les principes fondamentaux du règlement sont respectés.</a:t>
            </a:r>
          </a:p>
          <a:p>
            <a:pPr marL="0" indent="0">
              <a:buFontTx/>
              <a:buNone/>
            </a:pPr>
            <a:endParaRPr lang="fr-FR" dirty="0" smtClean="0"/>
          </a:p>
          <a:p>
            <a:pPr marL="0" indent="0">
              <a:buFontTx/>
              <a:buNone/>
            </a:pPr>
            <a:r>
              <a:rPr lang="fr-FR" dirty="0" smtClean="0"/>
              <a:t>Quand mener une étude d’impact sur la protection des données (PIA) ?</a:t>
            </a:r>
          </a:p>
          <a:p>
            <a:endParaRPr lang="fr-FR" dirty="0" smtClean="0"/>
          </a:p>
          <a:p>
            <a:pPr marL="171450" indent="-171450">
              <a:buFontTx/>
              <a:buChar char="-"/>
            </a:pPr>
            <a:r>
              <a:rPr lang="fr-FR" dirty="0" smtClean="0"/>
              <a:t>avant de collecter des données et de mettre en œuvre le traitement, </a:t>
            </a:r>
          </a:p>
          <a:p>
            <a:pPr marL="171450" indent="-171450">
              <a:buFontTx/>
              <a:buChar char="-"/>
            </a:pPr>
            <a:r>
              <a:rPr lang="fr-FR" dirty="0" smtClean="0"/>
              <a:t>sur tout traitement susceptible d’engendrer des risques élevés pour les droits et libertés des personnes physiques.</a:t>
            </a:r>
          </a:p>
          <a:p>
            <a:pPr marL="0" indent="0">
              <a:buFontTx/>
              <a:buNone/>
            </a:pPr>
            <a:endParaRPr lang="fr-FR" dirty="0" smtClean="0"/>
          </a:p>
          <a:p>
            <a:r>
              <a:rPr lang="fr-FR" dirty="0" smtClean="0"/>
              <a:t>Vous aurez franchi cette étape si :</a:t>
            </a:r>
          </a:p>
          <a:p>
            <a:r>
              <a:rPr lang="fr-FR" dirty="0" smtClean="0"/>
              <a:t>vous avez mis en place des mesures permettant de répondre aux principaux risques et menaces qui pèsent sur la vie privée des personnes concernées par vos traitements.</a:t>
            </a:r>
          </a:p>
        </p:txBody>
      </p:sp>
      <p:sp>
        <p:nvSpPr>
          <p:cNvPr id="4" name="Espace réservé du numéro de diapositive 3"/>
          <p:cNvSpPr>
            <a:spLocks noGrp="1"/>
          </p:cNvSpPr>
          <p:nvPr>
            <p:ph type="sldNum" sz="quarter" idx="10"/>
          </p:nvPr>
        </p:nvSpPr>
        <p:spPr/>
        <p:txBody>
          <a:bodyPr/>
          <a:lstStyle/>
          <a:p>
            <a:fld id="{67B2687F-630D-48D5-B713-8ADD89BD9620}" type="slidenum">
              <a:rPr lang="fr-FR" smtClean="0"/>
              <a:t>9</a:t>
            </a:fld>
            <a:endParaRPr lang="fr-FR"/>
          </a:p>
        </p:txBody>
      </p:sp>
    </p:spTree>
    <p:extLst>
      <p:ext uri="{BB962C8B-B14F-4D97-AF65-F5344CB8AC3E}">
        <p14:creationId xmlns:p14="http://schemas.microsoft.com/office/powerpoint/2010/main" val="2914184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garantir un haut niveau de protection des données personnelles en permanence, mettez en place des procédures internes qui garantissent la protection des données à tout moment, en prenant en compte l’ensemble des événements qui peuvent survenir au cours de la vie d’un traitement de données personnelles (par exemple : faille de sécurité, gestion des demandes de rectification ou d’accès, modification des données collectées, changement de prestataire etc.). </a:t>
            </a:r>
          </a:p>
          <a:p>
            <a:pPr marL="0" indent="0">
              <a:buFontTx/>
              <a:buNone/>
            </a:pPr>
            <a:endParaRPr lang="fr-FR" dirty="0" smtClean="0"/>
          </a:p>
          <a:p>
            <a:pPr marL="0" indent="0">
              <a:buFontTx/>
              <a:buNone/>
            </a:pPr>
            <a:r>
              <a:rPr lang="fr-FR" dirty="0" smtClean="0"/>
              <a:t>Vous aurez franchi cette étape si :</a:t>
            </a:r>
          </a:p>
          <a:p>
            <a:pPr marL="0" indent="0">
              <a:buFontTx/>
              <a:buNone/>
            </a:pPr>
            <a:r>
              <a:rPr lang="fr-FR" dirty="0" smtClean="0"/>
              <a:t>les réflexes de la protection des données sont acquis et appliqués au sein des services qui mettent en œuvre des traitements de données, votre organisme sait quoi faire et à qui s’adresser en cas d’incident.</a:t>
            </a:r>
          </a:p>
          <a:p>
            <a:pPr marL="0" indent="0">
              <a:buFontTx/>
              <a:buNone/>
            </a:pPr>
            <a:endParaRPr lang="fr-FR" dirty="0"/>
          </a:p>
        </p:txBody>
      </p:sp>
      <p:sp>
        <p:nvSpPr>
          <p:cNvPr id="4" name="Espace réservé du numéro de diapositive 3"/>
          <p:cNvSpPr>
            <a:spLocks noGrp="1"/>
          </p:cNvSpPr>
          <p:nvPr>
            <p:ph type="sldNum" sz="quarter" idx="10"/>
          </p:nvPr>
        </p:nvSpPr>
        <p:spPr/>
        <p:txBody>
          <a:bodyPr/>
          <a:lstStyle/>
          <a:p>
            <a:fld id="{67B2687F-630D-48D5-B713-8ADD89BD9620}" type="slidenum">
              <a:rPr lang="fr-FR" smtClean="0"/>
              <a:t>10</a:t>
            </a:fld>
            <a:endParaRPr lang="fr-FR"/>
          </a:p>
        </p:txBody>
      </p:sp>
    </p:spTree>
    <p:extLst>
      <p:ext uri="{BB962C8B-B14F-4D97-AF65-F5344CB8AC3E}">
        <p14:creationId xmlns:p14="http://schemas.microsoft.com/office/powerpoint/2010/main" val="2914184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prouver votre conformité au règlement, vous devez constituer et regrouper la documentation nécessaire. Les actions et documents réalisés à chaque étape doivent être réexaminés et actualisés régulièrement pour assurer une protection des données en continu.</a:t>
            </a:r>
          </a:p>
          <a:p>
            <a:endParaRPr lang="fr-FR" dirty="0" smtClean="0"/>
          </a:p>
          <a:p>
            <a:r>
              <a:rPr lang="fr-FR" dirty="0" smtClean="0"/>
              <a:t>Afin de prouver votre conformité, vous devez constituer un dossier documentaire permettant de démontrer que le traitement de données personnelles est conforme au règlement. Les mesures organisationnelles et techniques sont réexaminées et actualisées si nécessaire. </a:t>
            </a:r>
          </a:p>
          <a:p>
            <a:endParaRPr lang="fr-FR" dirty="0" smtClean="0"/>
          </a:p>
          <a:p>
            <a:r>
              <a:rPr lang="fr-FR" dirty="0" smtClean="0"/>
              <a:t>Votre dossier devra notamment comporter les éléments suivants</a:t>
            </a:r>
          </a:p>
          <a:p>
            <a:pPr marL="171450" indent="-171450">
              <a:buFontTx/>
              <a:buChar char="-"/>
            </a:pPr>
            <a:r>
              <a:rPr lang="fr-FR" dirty="0" smtClean="0"/>
              <a:t>La documentation sur vos traitements de données personnelles</a:t>
            </a:r>
          </a:p>
          <a:p>
            <a:pPr marL="628650" lvl="1" indent="-171450">
              <a:buFontTx/>
              <a:buChar char="-"/>
            </a:pPr>
            <a:r>
              <a:rPr lang="fr-FR" dirty="0" smtClean="0"/>
              <a:t>le registre des traitements (pour les responsables de traitements)  ou des catégories d’activités de traitements (pour les sous-traitants),</a:t>
            </a:r>
          </a:p>
          <a:p>
            <a:pPr marL="628650" lvl="1" indent="-171450">
              <a:buFontTx/>
              <a:buChar char="-"/>
            </a:pPr>
            <a:r>
              <a:rPr lang="fr-FR" dirty="0" smtClean="0"/>
              <a:t>les analyses d’impact sur la protection des données (PIA ; voir étape 4) pour les traitements susceptibles d’engendrer des risques élevés pour les droits et libertés des personnes,</a:t>
            </a:r>
          </a:p>
          <a:p>
            <a:pPr marL="628650" lvl="1" indent="-171450">
              <a:buFontTx/>
              <a:buChar char="-"/>
            </a:pPr>
            <a:r>
              <a:rPr lang="fr-FR" dirty="0" smtClean="0"/>
              <a:t>l’encadrement des transferts de données hors de l’Union européenne (notamment les clauses contractuelles types ou les BCR).</a:t>
            </a:r>
          </a:p>
          <a:p>
            <a:pPr marL="457200" lvl="1" indent="0">
              <a:buFontTx/>
              <a:buNone/>
            </a:pPr>
            <a:endParaRPr lang="fr-FR" dirty="0" smtClean="0"/>
          </a:p>
          <a:p>
            <a:pPr marL="171450" indent="-171450">
              <a:buFontTx/>
              <a:buChar char="-"/>
            </a:pPr>
            <a:r>
              <a:rPr lang="fr-FR" dirty="0" smtClean="0"/>
              <a:t>L’information des personnes</a:t>
            </a:r>
          </a:p>
          <a:p>
            <a:pPr marL="628650" lvl="1" indent="-171450">
              <a:buFontTx/>
              <a:buChar char="-"/>
            </a:pPr>
            <a:r>
              <a:rPr lang="fr-FR" dirty="0" smtClean="0"/>
              <a:t>les mentions d’information, </a:t>
            </a:r>
          </a:p>
          <a:p>
            <a:pPr marL="628650" lvl="1" indent="-171450">
              <a:buFontTx/>
              <a:buChar char="-"/>
            </a:pPr>
            <a:r>
              <a:rPr lang="fr-FR" dirty="0" smtClean="0"/>
              <a:t>les modèles de recueil du consentement des personnes concernées, </a:t>
            </a:r>
          </a:p>
          <a:p>
            <a:pPr marL="628650" lvl="1" indent="-171450">
              <a:buFontTx/>
              <a:buChar char="-"/>
            </a:pPr>
            <a:r>
              <a:rPr lang="fr-FR" dirty="0" smtClean="0"/>
              <a:t>les procédures mises en place pour l’exercice des droits des personnes.</a:t>
            </a:r>
          </a:p>
          <a:p>
            <a:pPr marL="457200" lvl="1" indent="0">
              <a:buFontTx/>
              <a:buNone/>
            </a:pPr>
            <a:endParaRPr lang="fr-FR" dirty="0" smtClean="0"/>
          </a:p>
          <a:p>
            <a:pPr marL="171450" indent="-171450">
              <a:buFontTx/>
              <a:buChar char="-"/>
            </a:pPr>
            <a:r>
              <a:rPr lang="fr-FR" dirty="0" smtClean="0"/>
              <a:t>Les contrats qui définissent les rôles et les responsabilités des acteurs</a:t>
            </a:r>
          </a:p>
          <a:p>
            <a:pPr marL="628650" lvl="1" indent="-171450">
              <a:buFontTx/>
              <a:buChar char="-"/>
            </a:pPr>
            <a:r>
              <a:rPr lang="fr-FR" dirty="0" smtClean="0"/>
              <a:t>les contrats avec les sous-traitants, </a:t>
            </a:r>
          </a:p>
          <a:p>
            <a:pPr marL="628650" lvl="1" indent="-171450">
              <a:buFontTx/>
              <a:buChar char="-"/>
            </a:pPr>
            <a:r>
              <a:rPr lang="fr-FR" dirty="0" smtClean="0"/>
              <a:t>les procédures internes en cas de violations de données, </a:t>
            </a:r>
          </a:p>
          <a:p>
            <a:pPr marL="628650" lvl="1" indent="-171450">
              <a:buFontTx/>
              <a:buChar char="-"/>
            </a:pPr>
            <a:r>
              <a:rPr lang="fr-FR" dirty="0" smtClean="0"/>
              <a:t>les preuves que les personnes concernées ont donné leur consentement lorsque le traitement de leurs données repose sur cette base.</a:t>
            </a:r>
          </a:p>
          <a:p>
            <a:pPr marL="457200" lvl="1" indent="0">
              <a:buFontTx/>
              <a:buNone/>
            </a:pPr>
            <a:endParaRPr lang="fr-FR" dirty="0" smtClean="0"/>
          </a:p>
          <a:p>
            <a:pPr marL="457200" lvl="1" indent="0">
              <a:buFontTx/>
              <a:buNone/>
            </a:pPr>
            <a:r>
              <a:rPr lang="fr-FR" dirty="0" smtClean="0"/>
              <a:t>Vous aurez franchi cette étape si : votre documentation démontre que vous respectez les obligations prévues par le règlement européen.</a:t>
            </a:r>
          </a:p>
        </p:txBody>
      </p:sp>
      <p:sp>
        <p:nvSpPr>
          <p:cNvPr id="4" name="Espace réservé du numéro de diapositive 3"/>
          <p:cNvSpPr>
            <a:spLocks noGrp="1"/>
          </p:cNvSpPr>
          <p:nvPr>
            <p:ph type="sldNum" sz="quarter" idx="10"/>
          </p:nvPr>
        </p:nvSpPr>
        <p:spPr/>
        <p:txBody>
          <a:bodyPr/>
          <a:lstStyle/>
          <a:p>
            <a:fld id="{67B2687F-630D-48D5-B713-8ADD89BD9620}" type="slidenum">
              <a:rPr lang="fr-FR" smtClean="0"/>
              <a:t>11</a:t>
            </a:fld>
            <a:endParaRPr lang="fr-FR"/>
          </a:p>
        </p:txBody>
      </p:sp>
    </p:spTree>
    <p:extLst>
      <p:ext uri="{BB962C8B-B14F-4D97-AF65-F5344CB8AC3E}">
        <p14:creationId xmlns:p14="http://schemas.microsoft.com/office/powerpoint/2010/main" val="2914184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fr-FR" smtClean="0"/>
              <a:t>Modifiez le style du titre</a:t>
            </a:r>
            <a:endParaRPr kumimoji="0" lang="en-US"/>
          </a:p>
        </p:txBody>
      </p:sp>
      <p:sp>
        <p:nvSpPr>
          <p:cNvPr id="28" name="Espace réservé de la date 27"/>
          <p:cNvSpPr>
            <a:spLocks noGrp="1"/>
          </p:cNvSpPr>
          <p:nvPr>
            <p:ph type="dt" sz="half" idx="10"/>
          </p:nvPr>
        </p:nvSpPr>
        <p:spPr/>
        <p:txBody>
          <a:bodyPr/>
          <a:lstStyle/>
          <a:p>
            <a:fld id="{E65C3CAB-C215-4B5D-97C5-5999492B4C21}" type="datetimeFigureOut">
              <a:rPr lang="fr-FR" smtClean="0"/>
              <a:t>22/01/2019</a:t>
            </a:fld>
            <a:endParaRPr lang="fr-FR"/>
          </a:p>
        </p:txBody>
      </p:sp>
      <p:sp>
        <p:nvSpPr>
          <p:cNvPr id="17" name="Espace réservé du pied de page 16"/>
          <p:cNvSpPr>
            <a:spLocks noGrp="1"/>
          </p:cNvSpPr>
          <p:nvPr>
            <p:ph type="ftr" sz="quarter" idx="11"/>
          </p:nvPr>
        </p:nvSpPr>
        <p:spPr/>
        <p:txBody>
          <a:bodyPr/>
          <a:lstStyle/>
          <a:p>
            <a:endParaRPr lang="fr-FR"/>
          </a:p>
        </p:txBody>
      </p:sp>
      <p:sp>
        <p:nvSpPr>
          <p:cNvPr id="29" name="Espace réservé du numéro de diapositive 28"/>
          <p:cNvSpPr>
            <a:spLocks noGrp="1"/>
          </p:cNvSpPr>
          <p:nvPr>
            <p:ph type="sldNum" sz="quarter" idx="12"/>
          </p:nvPr>
        </p:nvSpPr>
        <p:spPr/>
        <p:txBody>
          <a:bodyPr/>
          <a:lstStyle/>
          <a:p>
            <a:fld id="{E82536AE-9C4A-42B0-8BC9-BDA123A9B550}" type="slidenum">
              <a:rPr lang="fr-FR" smtClean="0"/>
              <a:t>‹N°›</a:t>
            </a:fld>
            <a:endParaRPr lang="fr-FR"/>
          </a:p>
        </p:txBody>
      </p:sp>
      <p:sp>
        <p:nvSpPr>
          <p:cNvPr id="9" name="Sous-titr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65C3CAB-C215-4B5D-97C5-5999492B4C21}" type="datetimeFigureOut">
              <a:rPr lang="fr-FR" smtClean="0"/>
              <a:t>22/01/2019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65C3CAB-C215-4B5D-97C5-5999492B4C21}" type="datetimeFigureOut">
              <a:rPr lang="fr-FR" smtClean="0"/>
              <a:t>22/01/2019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51520" y="9220"/>
            <a:ext cx="8712968" cy="971508"/>
          </a:xfrm>
        </p:spPr>
        <p:txBody>
          <a:bodyPr/>
          <a:lstStyle>
            <a:lvl1pPr algn="l">
              <a:defRPr sz="2800"/>
            </a:lvl1pPr>
          </a:lstStyle>
          <a:p>
            <a:r>
              <a:rPr lang="fr-FR" dirty="0" smtClean="0"/>
              <a:t>Modifiez le style du titre</a:t>
            </a:r>
            <a:endParaRPr lang="fr-FR" dirty="0"/>
          </a:p>
        </p:txBody>
      </p:sp>
      <p:sp>
        <p:nvSpPr>
          <p:cNvPr id="3" name="Espace réservé du contenu 2"/>
          <p:cNvSpPr>
            <a:spLocks noGrp="1"/>
          </p:cNvSpPr>
          <p:nvPr>
            <p:ph idx="1"/>
          </p:nvPr>
        </p:nvSpPr>
        <p:spPr/>
        <p:txBody>
          <a:bodyPr>
            <a:normAutofit/>
          </a:bodyPr>
          <a:lstStyle>
            <a:lvl1pPr algn="just">
              <a:defRPr sz="2000"/>
            </a:lvl1pPr>
            <a:lvl2pPr>
              <a:defRPr sz="1800"/>
            </a:lvl2pPr>
            <a:lvl3pPr>
              <a:defRPr sz="1600"/>
            </a:lvl3pPr>
            <a:lvl4pPr>
              <a:defRPr sz="1400"/>
            </a:lvl4pPr>
            <a:lvl5pPr>
              <a:defRPr sz="14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Rectangle 11"/>
          <p:cNvSpPr/>
          <p:nvPr userDrawn="1"/>
        </p:nvSpPr>
        <p:spPr>
          <a:xfrm>
            <a:off x="0" y="6593262"/>
            <a:ext cx="3419872" cy="66937"/>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Picture 18" descr="logo_cybereduv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6467727"/>
            <a:ext cx="1008112" cy="3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Espace réservé du texte 17"/>
          <p:cNvSpPr>
            <a:spLocks noGrp="1"/>
          </p:cNvSpPr>
          <p:nvPr>
            <p:ph type="body" sz="quarter" idx="10"/>
          </p:nvPr>
        </p:nvSpPr>
        <p:spPr>
          <a:xfrm>
            <a:off x="250825" y="1052512"/>
            <a:ext cx="8713663" cy="576287"/>
          </a:xfrm>
        </p:spPr>
        <p:txBody>
          <a:bodyPr/>
          <a:lstStyle>
            <a:lvl1pPr marL="0" indent="0">
              <a:buNone/>
              <a:defRPr sz="2000" b="1" i="1" u="none"/>
            </a:lvl1pPr>
          </a:lstStyle>
          <a:p>
            <a:pPr lvl="0"/>
            <a:r>
              <a:rPr lang="fr-FR" dirty="0" smtClean="0"/>
              <a:t>Modifiez les styles du texte du masque</a:t>
            </a:r>
          </a:p>
        </p:txBody>
      </p:sp>
      <p:sp>
        <p:nvSpPr>
          <p:cNvPr id="4" name="Espace réservé de la date 3"/>
          <p:cNvSpPr>
            <a:spLocks noGrp="1"/>
          </p:cNvSpPr>
          <p:nvPr>
            <p:ph type="dt" sz="half" idx="11"/>
          </p:nvPr>
        </p:nvSpPr>
        <p:spPr/>
        <p:txBody>
          <a:bodyPr/>
          <a:lstStyle/>
          <a:p>
            <a:pPr>
              <a:defRPr/>
            </a:pPr>
            <a:r>
              <a:rPr lang="fr-FR" dirty="0" smtClean="0"/>
              <a:t>05/11/2015</a:t>
            </a:r>
            <a:endParaRPr lang="fr-FR" dirty="0"/>
          </a:p>
        </p:txBody>
      </p:sp>
      <p:sp>
        <p:nvSpPr>
          <p:cNvPr id="5" name="Espace réservé du pied de page 4"/>
          <p:cNvSpPr>
            <a:spLocks noGrp="1"/>
          </p:cNvSpPr>
          <p:nvPr>
            <p:ph type="ftr" sz="quarter" idx="12"/>
          </p:nvPr>
        </p:nvSpPr>
        <p:spPr/>
        <p:txBody>
          <a:bodyPr/>
          <a:lstStyle/>
          <a:p>
            <a:pPr>
              <a:defRPr/>
            </a:pPr>
            <a:r>
              <a:rPr lang="fr-FR" smtClean="0"/>
              <a:t>Sensibilisation et initiation à la cybersécurité</a:t>
            </a:r>
            <a:endParaRPr lang="fr-FR" dirty="0"/>
          </a:p>
        </p:txBody>
      </p:sp>
      <p:sp>
        <p:nvSpPr>
          <p:cNvPr id="6" name="Espace réservé du numéro de diapositive 5"/>
          <p:cNvSpPr>
            <a:spLocks noGrp="1"/>
          </p:cNvSpPr>
          <p:nvPr>
            <p:ph type="sldNum" sz="quarter" idx="13"/>
          </p:nvPr>
        </p:nvSpPr>
        <p:spPr/>
        <p:txBody>
          <a:bodyPr/>
          <a:lstStyle/>
          <a:p>
            <a:pPr>
              <a:defRPr/>
            </a:pPr>
            <a:fld id="{DAC45385-D604-40AE-9F53-03BDB8FC03CC}" type="slidenum">
              <a:rPr lang="fr-FR" smtClean="0"/>
              <a:pPr>
                <a:defRPr/>
              </a:pPr>
              <a:t>‹N°›</a:t>
            </a:fld>
            <a:endParaRPr lang="fr-FR" dirty="0"/>
          </a:p>
        </p:txBody>
      </p:sp>
    </p:spTree>
    <p:extLst>
      <p:ext uri="{BB962C8B-B14F-4D97-AF65-F5344CB8AC3E}">
        <p14:creationId xmlns:p14="http://schemas.microsoft.com/office/powerpoint/2010/main" val="382391396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51520" y="9220"/>
            <a:ext cx="8712968" cy="971508"/>
          </a:xfrm>
        </p:spPr>
        <p:txBody>
          <a:bodyPr/>
          <a:lstStyle>
            <a:lvl1pPr algn="l">
              <a:defRPr sz="2800"/>
            </a:lvl1pPr>
          </a:lstStyle>
          <a:p>
            <a:r>
              <a:rPr lang="fr-FR" dirty="0" smtClean="0"/>
              <a:t>Modifiez le style du titre</a:t>
            </a:r>
            <a:endParaRPr lang="fr-FR" dirty="0"/>
          </a:p>
        </p:txBody>
      </p:sp>
      <p:sp>
        <p:nvSpPr>
          <p:cNvPr id="3" name="Espace réservé du contenu 2"/>
          <p:cNvSpPr>
            <a:spLocks noGrp="1"/>
          </p:cNvSpPr>
          <p:nvPr>
            <p:ph idx="1"/>
          </p:nvPr>
        </p:nvSpPr>
        <p:spPr/>
        <p:txBody>
          <a:bodyPr>
            <a:normAutofit/>
          </a:bodyPr>
          <a:lstStyle>
            <a:lvl1pPr algn="just">
              <a:defRPr sz="2000"/>
            </a:lvl1pPr>
            <a:lvl2pPr>
              <a:defRPr sz="1800"/>
            </a:lvl2pPr>
            <a:lvl3pPr>
              <a:defRPr sz="1600"/>
            </a:lvl3pPr>
            <a:lvl4pPr>
              <a:defRPr sz="1400"/>
            </a:lvl4pPr>
            <a:lvl5pPr>
              <a:defRPr sz="14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Rectangle 11"/>
          <p:cNvSpPr/>
          <p:nvPr userDrawn="1"/>
        </p:nvSpPr>
        <p:spPr>
          <a:xfrm>
            <a:off x="0" y="6593262"/>
            <a:ext cx="3419872" cy="66937"/>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Picture 18" descr="logo_cybereduv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6467727"/>
            <a:ext cx="1008112" cy="3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Espace réservé du texte 17"/>
          <p:cNvSpPr>
            <a:spLocks noGrp="1"/>
          </p:cNvSpPr>
          <p:nvPr>
            <p:ph type="body" sz="quarter" idx="10"/>
          </p:nvPr>
        </p:nvSpPr>
        <p:spPr>
          <a:xfrm>
            <a:off x="250825" y="1052512"/>
            <a:ext cx="8713663" cy="576287"/>
          </a:xfrm>
        </p:spPr>
        <p:txBody>
          <a:bodyPr/>
          <a:lstStyle>
            <a:lvl1pPr marL="0" indent="0">
              <a:buNone/>
              <a:defRPr sz="2000" b="1" i="1" u="none"/>
            </a:lvl1pPr>
          </a:lstStyle>
          <a:p>
            <a:pPr lvl="0"/>
            <a:r>
              <a:rPr lang="fr-FR" dirty="0" smtClean="0"/>
              <a:t>Modifiez les styles du texte du masque</a:t>
            </a:r>
          </a:p>
        </p:txBody>
      </p:sp>
      <p:sp>
        <p:nvSpPr>
          <p:cNvPr id="4" name="Espace réservé de la date 3"/>
          <p:cNvSpPr>
            <a:spLocks noGrp="1"/>
          </p:cNvSpPr>
          <p:nvPr>
            <p:ph type="dt" sz="half" idx="11"/>
          </p:nvPr>
        </p:nvSpPr>
        <p:spPr/>
        <p:txBody>
          <a:bodyPr/>
          <a:lstStyle/>
          <a:p>
            <a:pPr>
              <a:defRPr/>
            </a:pPr>
            <a:r>
              <a:rPr lang="fr-FR" dirty="0" smtClean="0"/>
              <a:t>05/11/2015</a:t>
            </a:r>
            <a:endParaRPr lang="fr-FR" dirty="0"/>
          </a:p>
        </p:txBody>
      </p:sp>
      <p:sp>
        <p:nvSpPr>
          <p:cNvPr id="5" name="Espace réservé du pied de page 4"/>
          <p:cNvSpPr>
            <a:spLocks noGrp="1"/>
          </p:cNvSpPr>
          <p:nvPr>
            <p:ph type="ftr" sz="quarter" idx="12"/>
          </p:nvPr>
        </p:nvSpPr>
        <p:spPr/>
        <p:txBody>
          <a:bodyPr/>
          <a:lstStyle/>
          <a:p>
            <a:pPr>
              <a:defRPr/>
            </a:pPr>
            <a:r>
              <a:rPr lang="fr-FR" smtClean="0"/>
              <a:t>Sensibilisation et initiation à la cybersécurité</a:t>
            </a:r>
            <a:endParaRPr lang="fr-FR" dirty="0"/>
          </a:p>
        </p:txBody>
      </p:sp>
      <p:sp>
        <p:nvSpPr>
          <p:cNvPr id="6" name="Espace réservé du numéro de diapositive 5"/>
          <p:cNvSpPr>
            <a:spLocks noGrp="1"/>
          </p:cNvSpPr>
          <p:nvPr>
            <p:ph type="sldNum" sz="quarter" idx="13"/>
          </p:nvPr>
        </p:nvSpPr>
        <p:spPr/>
        <p:txBody>
          <a:bodyPr/>
          <a:lstStyle/>
          <a:p>
            <a:pPr>
              <a:defRPr/>
            </a:pPr>
            <a:fld id="{DAC45385-D604-40AE-9F53-03BDB8FC03CC}" type="slidenum">
              <a:rPr lang="fr-FR" smtClean="0"/>
              <a:pPr>
                <a:defRPr/>
              </a:pPr>
              <a:t>‹N°›</a:t>
            </a:fld>
            <a:endParaRPr lang="fr-FR" dirty="0"/>
          </a:p>
        </p:txBody>
      </p:sp>
    </p:spTree>
    <p:extLst>
      <p:ext uri="{BB962C8B-B14F-4D97-AF65-F5344CB8AC3E}">
        <p14:creationId xmlns:p14="http://schemas.microsoft.com/office/powerpoint/2010/main" val="38239139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65C3CAB-C215-4B5D-97C5-5999492B4C21}" type="datetimeFigureOut">
              <a:rPr lang="fr-FR" smtClean="0"/>
              <a:t>22/01/2019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3">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p>
            <a:fld id="{E65C3CAB-C215-4B5D-97C5-5999492B4C21}" type="datetimeFigureOut">
              <a:rPr lang="fr-FR" smtClean="0"/>
              <a:t>22/01/2019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a:xfrm>
            <a:off x="7924800" y="6416675"/>
            <a:ext cx="762000" cy="365125"/>
          </a:xfrm>
        </p:spPr>
        <p:txBody>
          <a:bodyPr/>
          <a:lstStyle/>
          <a:p>
            <a:fld id="{E82536AE-9C4A-42B0-8BC9-BDA123A9B550}"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contenu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E65C3CAB-C215-4B5D-97C5-5999492B4C21}" type="datetimeFigureOut">
              <a:rPr lang="fr-FR" smtClean="0"/>
              <a:t>22/01/2019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E65C3CAB-C215-4B5D-97C5-5999492B4C21}" type="datetimeFigureOut">
              <a:rPr lang="fr-FR" smtClean="0"/>
              <a:t>22/01/2019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E65C3CAB-C215-4B5D-97C5-5999492B4C21}" type="datetimeFigureOut">
              <a:rPr lang="fr-FR" smtClean="0"/>
              <a:t>22/01/2019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65C3CAB-C215-4B5D-97C5-5999492B4C21}" type="datetimeFigureOut">
              <a:rPr lang="fr-FR" smtClean="0"/>
              <a:t>22/01/2019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E65C3CAB-C215-4B5D-97C5-5999492B4C21}" type="datetimeFigureOut">
              <a:rPr lang="fr-FR" smtClean="0"/>
              <a:t>22/01/2019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fr-FR" smtClean="0">
                <a:solidFill>
                  <a:schemeClr val="lt1"/>
                </a:solidFill>
                <a:latin typeface="+mn-lt"/>
                <a:ea typeface="+mn-ea"/>
                <a:cs typeface="+mn-cs"/>
              </a:rPr>
              <a:t>Cliquez sur l'icône pour ajouter une image</a:t>
            </a:r>
            <a:endParaRPr kumimoji="0" lang="en-US" dirty="0">
              <a:solidFill>
                <a:schemeClr val="lt1"/>
              </a:solidFill>
              <a:latin typeface="+mn-lt"/>
              <a:ea typeface="+mn-ea"/>
              <a:cs typeface="+mn-cs"/>
            </a:endParaRPr>
          </a:p>
        </p:txBody>
      </p:sp>
      <p:sp>
        <p:nvSpPr>
          <p:cNvPr id="4" name="Espace réservé du texte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E65C3CAB-C215-4B5D-97C5-5999492B4C21}" type="datetimeFigureOut">
              <a:rPr lang="fr-FR" smtClean="0"/>
              <a:t>22/01/2019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65C3CAB-C215-4B5D-97C5-5999492B4C21}" type="datetimeFigureOut">
              <a:rPr lang="fr-FR" smtClean="0"/>
              <a:t>22/01/2019</a:t>
            </a:fld>
            <a:endParaRPr lang="fr-FR"/>
          </a:p>
        </p:txBody>
      </p:sp>
      <p:sp>
        <p:nvSpPr>
          <p:cNvPr id="3" name="Espace réservé du pied de page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fr-FR"/>
          </a:p>
        </p:txBody>
      </p:sp>
      <p:sp>
        <p:nvSpPr>
          <p:cNvPr id="23" name="Espace réservé du numéro de diapositive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E82536AE-9C4A-42B0-8BC9-BDA123A9B550}" type="slidenum">
              <a:rPr lang="fr-FR" smtClean="0"/>
              <a:t>‹N°›</a:t>
            </a:fld>
            <a:endParaRPr lang="fr-F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 id="2147483699" r:id="rId13"/>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www.cnil.fr/fr/reglement-europeen-protection-donnees" TargetMode="External"/><Relationship Id="rId2" Type="http://schemas.openxmlformats.org/officeDocument/2006/relationships/hyperlink" Target="https://www.cnil.fr/fr/se-preparer-au-reglement-europeen" TargetMode="External"/><Relationship Id="rId1" Type="http://schemas.openxmlformats.org/officeDocument/2006/relationships/slideLayout" Target="../slideLayouts/slideLayout2.xml"/><Relationship Id="rId4" Type="http://schemas.openxmlformats.org/officeDocument/2006/relationships/hyperlink" Target="http://eur-lex.europa.eu/legal-content/FR/TXT/HTML/?uri=CELEX:32016L0680&amp;from=FR"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371600"/>
            <a:ext cx="9144000" cy="1828800"/>
          </a:xfrm>
        </p:spPr>
        <p:txBody>
          <a:bodyPr>
            <a:normAutofit fontScale="90000"/>
          </a:bodyPr>
          <a:lstStyle/>
          <a:p>
            <a:r>
              <a:rPr lang="fr-FR" dirty="0" smtClean="0"/>
              <a:t>Cybersécurité opérationnelle en entreprise</a:t>
            </a:r>
            <a:endParaRPr lang="fr-FR" dirty="0"/>
          </a:p>
        </p:txBody>
      </p:sp>
    </p:spTree>
    <p:extLst>
      <p:ext uri="{BB962C8B-B14F-4D97-AF65-F5344CB8AC3E}">
        <p14:creationId xmlns:p14="http://schemas.microsoft.com/office/powerpoint/2010/main" val="2125542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5. Organiser les processus internes</a:t>
            </a:r>
            <a:endParaRPr lang="fr-FR"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013" t="84958" r="10060" b="8510"/>
          <a:stretch/>
        </p:blipFill>
        <p:spPr bwMode="auto">
          <a:xfrm>
            <a:off x="-36512" y="6309320"/>
            <a:ext cx="9144000" cy="530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Espace réservé du contenu 2"/>
          <p:cNvSpPr>
            <a:spLocks noGrp="1"/>
          </p:cNvSpPr>
          <p:nvPr>
            <p:ph idx="1"/>
          </p:nvPr>
        </p:nvSpPr>
        <p:spPr>
          <a:xfrm>
            <a:off x="0" y="1052736"/>
            <a:ext cx="9107488" cy="5787526"/>
          </a:xfrm>
        </p:spPr>
        <p:txBody>
          <a:bodyPr>
            <a:noAutofit/>
          </a:bodyPr>
          <a:lstStyle/>
          <a:p>
            <a:pPr marL="171450" indent="-171450">
              <a:buFontTx/>
              <a:buChar char="-"/>
            </a:pPr>
            <a:r>
              <a:rPr lang="fr-FR" b="1" dirty="0" smtClean="0"/>
              <a:t>prendre </a:t>
            </a:r>
            <a:r>
              <a:rPr lang="fr-FR" b="1" dirty="0"/>
              <a:t>en compte </a:t>
            </a:r>
            <a:r>
              <a:rPr lang="fr-FR" dirty="0"/>
              <a:t>la protection des données personnelles dès la conception d’une application ou d’un traitement (minimisation de la collecte de données au regard de la finalité, cookies, durées de conservation, mentions d’information, recueil du consentement, sécurité et confidentialité des données, s’assurer du rôle et de la responsabilité des acteurs impliqués dans la mise en œuvre de traitements de données) ; pour cela, appuyez-vous sur les conseils du délégué à la protection des données, </a:t>
            </a:r>
          </a:p>
          <a:p>
            <a:pPr marL="171450" indent="-171450">
              <a:buFontTx/>
              <a:buChar char="-"/>
            </a:pPr>
            <a:r>
              <a:rPr lang="fr-FR" b="1" dirty="0"/>
              <a:t>sensibiliser et d’organiser </a:t>
            </a:r>
            <a:r>
              <a:rPr lang="fr-FR" dirty="0"/>
              <a:t>la remontée d’information en construisant notamment un plan de formation et de communication auprès de vos collaborateurs, </a:t>
            </a:r>
          </a:p>
          <a:p>
            <a:pPr marL="171450" indent="-171450">
              <a:buFontTx/>
              <a:buChar char="-"/>
            </a:pPr>
            <a:r>
              <a:rPr lang="fr-FR" b="1" dirty="0"/>
              <a:t>traiter</a:t>
            </a:r>
            <a:r>
              <a:rPr lang="fr-FR" dirty="0"/>
              <a:t> les réclamations et les demandes des personnes concernées quant à l’exercice de leurs droits (droits d’accès, de rectification, d’opposition, droit à la portabilité, retrait du consentement) en définissant les acteurs et les modalités (l’exercice des droits doit pouvoir se faire par voie électronique, si les données ont été collectées par ce moyen), </a:t>
            </a:r>
          </a:p>
          <a:p>
            <a:pPr marL="171450" indent="-171450">
              <a:buFontTx/>
              <a:buChar char="-"/>
            </a:pPr>
            <a:r>
              <a:rPr lang="fr-FR" b="1" dirty="0"/>
              <a:t>anticiper</a:t>
            </a:r>
            <a:r>
              <a:rPr lang="fr-FR" dirty="0"/>
              <a:t> les violations de données en prévoyant, dans certains cas, la notification à l’autorité de protection des données dans les 72 heures et aux personnes concernées dans les meilleurs délais</a:t>
            </a:r>
          </a:p>
        </p:txBody>
      </p:sp>
    </p:spTree>
    <p:extLst>
      <p:ext uri="{BB962C8B-B14F-4D97-AF65-F5344CB8AC3E}">
        <p14:creationId xmlns:p14="http://schemas.microsoft.com/office/powerpoint/2010/main" val="4196366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6. Documenter la conformité</a:t>
            </a:r>
            <a:endParaRPr lang="fr-FR" dirty="0"/>
          </a:p>
        </p:txBody>
      </p:sp>
      <p:sp>
        <p:nvSpPr>
          <p:cNvPr id="3" name="Espace réservé du contenu 2"/>
          <p:cNvSpPr>
            <a:spLocks noGrp="1"/>
          </p:cNvSpPr>
          <p:nvPr>
            <p:ph idx="1"/>
          </p:nvPr>
        </p:nvSpPr>
        <p:spPr>
          <a:xfrm>
            <a:off x="0" y="1052736"/>
            <a:ext cx="9107488" cy="2088232"/>
          </a:xfrm>
        </p:spPr>
        <p:txBody>
          <a:bodyPr>
            <a:noAutofit/>
          </a:bodyPr>
          <a:lstStyle/>
          <a:p>
            <a:pPr marL="137160" indent="0">
              <a:buNone/>
            </a:pPr>
            <a:r>
              <a:rPr lang="fr-FR" sz="2200" dirty="0"/>
              <a:t>Afin de prouver votre conformité, vous devez constituer un dossier documentaire permettant de démontrer que le traitement de données personnelles est conforme au règlement. Les mesures organisationnelles et techniques sont réexaminées et actualisées si nécessaire. </a:t>
            </a:r>
          </a:p>
          <a:p>
            <a:endParaRPr lang="fr-FR" sz="2200" dirty="0"/>
          </a:p>
          <a:p>
            <a:pPr marL="137160" indent="0">
              <a:buNone/>
            </a:pPr>
            <a:r>
              <a:rPr lang="fr-FR" sz="2200" dirty="0"/>
              <a:t>Votre dossier devra notamment comporter les éléments </a:t>
            </a:r>
            <a:r>
              <a:rPr lang="fr-FR" sz="2200" dirty="0" smtClean="0"/>
              <a:t>suivants :</a:t>
            </a:r>
          </a:p>
          <a:p>
            <a:pPr marL="137160" indent="0">
              <a:buNone/>
            </a:pPr>
            <a:endParaRPr lang="fr-FR" sz="2200" dirty="0"/>
          </a:p>
          <a:p>
            <a:pPr marL="171450" indent="-171450">
              <a:buFontTx/>
              <a:buChar char="-"/>
            </a:pPr>
            <a:r>
              <a:rPr lang="fr-FR" sz="2200" dirty="0"/>
              <a:t>La documentation sur vos traitements de données </a:t>
            </a:r>
            <a:r>
              <a:rPr lang="fr-FR" sz="2200" dirty="0" smtClean="0"/>
              <a:t>personnelles</a:t>
            </a:r>
            <a:endParaRPr lang="fr-FR" sz="2200" dirty="0"/>
          </a:p>
          <a:p>
            <a:pPr marL="171450" indent="-171450">
              <a:buFontTx/>
              <a:buChar char="-"/>
            </a:pPr>
            <a:r>
              <a:rPr lang="fr-FR" sz="2200" dirty="0"/>
              <a:t>L’information des </a:t>
            </a:r>
            <a:r>
              <a:rPr lang="fr-FR" sz="2200" dirty="0" smtClean="0"/>
              <a:t>personnes</a:t>
            </a:r>
            <a:endParaRPr lang="fr-FR" sz="2200" dirty="0"/>
          </a:p>
          <a:p>
            <a:pPr marL="171450" indent="-171450">
              <a:buFontTx/>
              <a:buChar char="-"/>
            </a:pPr>
            <a:r>
              <a:rPr lang="fr-FR" sz="2200" dirty="0"/>
              <a:t>Les contrats qui définissent les rôles et les responsabilités des acteurs</a:t>
            </a: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013" t="84958" r="10060" b="8510"/>
          <a:stretch/>
        </p:blipFill>
        <p:spPr bwMode="auto">
          <a:xfrm>
            <a:off x="-36512" y="6309320"/>
            <a:ext cx="9144000" cy="530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6366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Références CNIL :</a:t>
            </a:r>
            <a:endParaRPr lang="fr-FR" dirty="0"/>
          </a:p>
        </p:txBody>
      </p:sp>
      <p:sp>
        <p:nvSpPr>
          <p:cNvPr id="3" name="Espace réservé du contenu 2"/>
          <p:cNvSpPr>
            <a:spLocks noGrp="1"/>
          </p:cNvSpPr>
          <p:nvPr>
            <p:ph idx="1"/>
          </p:nvPr>
        </p:nvSpPr>
        <p:spPr>
          <a:xfrm>
            <a:off x="0" y="1600200"/>
            <a:ext cx="9144000" cy="4709160"/>
          </a:xfrm>
        </p:spPr>
        <p:txBody>
          <a:bodyPr/>
          <a:lstStyle/>
          <a:p>
            <a:pPr marL="137160" indent="0" algn="ctr">
              <a:buNone/>
            </a:pPr>
            <a:r>
              <a:rPr lang="fr-FR" dirty="0">
                <a:hlinkClick r:id="rId2"/>
              </a:rPr>
              <a:t>https://</a:t>
            </a:r>
            <a:r>
              <a:rPr lang="fr-FR" dirty="0" smtClean="0">
                <a:hlinkClick r:id="rId2"/>
              </a:rPr>
              <a:t>www.cnil.fr/fr/se-preparer-au-reglement-europeen</a:t>
            </a:r>
            <a:endParaRPr lang="fr-FR" dirty="0" smtClean="0"/>
          </a:p>
          <a:p>
            <a:pPr algn="ctr"/>
            <a:endParaRPr lang="fr-FR" dirty="0"/>
          </a:p>
        </p:txBody>
      </p:sp>
      <p:sp>
        <p:nvSpPr>
          <p:cNvPr id="4" name="ZoneTexte 3"/>
          <p:cNvSpPr txBox="1"/>
          <p:nvPr/>
        </p:nvSpPr>
        <p:spPr>
          <a:xfrm>
            <a:off x="216408" y="2701359"/>
            <a:ext cx="8460047" cy="1987193"/>
          </a:xfrm>
          <a:prstGeom prst="rect">
            <a:avLst/>
          </a:prstGeom>
          <a:noFill/>
        </p:spPr>
        <p:txBody>
          <a:bodyPr wrap="square" rtlCol="0">
            <a:normAutofit/>
          </a:bodyPr>
          <a:lstStyle/>
          <a:p>
            <a:pPr algn="just"/>
            <a:r>
              <a:rPr lang="fr-FR" dirty="0"/>
              <a:t>Règlement européen 2016/679</a:t>
            </a:r>
          </a:p>
          <a:p>
            <a:pPr algn="just"/>
            <a:r>
              <a:rPr lang="fr-FR" dirty="0">
                <a:hlinkClick r:id="rId3"/>
              </a:rPr>
              <a:t>Règlement (UE) 2016/679 du Parlement européen et du Conseil du 27 avril 2016 relatif à la protection des personnes physiques à l'égard du traitement des données à caractère personnel et à la libre circulation de ces données, et abrogeant la...</a:t>
            </a:r>
          </a:p>
          <a:p>
            <a:pPr algn="just"/>
            <a:endParaRPr lang="fr-FR" dirty="0"/>
          </a:p>
        </p:txBody>
      </p:sp>
      <p:sp>
        <p:nvSpPr>
          <p:cNvPr id="5" name="ZoneTexte 4"/>
          <p:cNvSpPr txBox="1"/>
          <p:nvPr/>
        </p:nvSpPr>
        <p:spPr>
          <a:xfrm>
            <a:off x="323527" y="4723968"/>
            <a:ext cx="8352927" cy="1720490"/>
          </a:xfrm>
          <a:prstGeom prst="rect">
            <a:avLst/>
          </a:prstGeom>
          <a:noFill/>
        </p:spPr>
        <p:txBody>
          <a:bodyPr wrap="square" rtlCol="0">
            <a:normAutofit/>
          </a:bodyPr>
          <a:lstStyle/>
          <a:p>
            <a:pPr algn="just"/>
            <a:r>
              <a:rPr lang="fr-FR" dirty="0"/>
              <a:t>Directive 2016/680</a:t>
            </a:r>
          </a:p>
          <a:p>
            <a:pPr algn="just"/>
            <a:r>
              <a:rPr lang="fr-FR" u="sng" dirty="0">
                <a:hlinkClick r:id="rId4"/>
              </a:rPr>
              <a:t>Directive (</a:t>
            </a:r>
            <a:r>
              <a:rPr lang="fr-FR" u="sng" dirty="0" err="1">
                <a:hlinkClick r:id="rId4"/>
              </a:rPr>
              <a:t>ue</a:t>
            </a:r>
            <a:r>
              <a:rPr lang="fr-FR" u="sng" dirty="0">
                <a:hlinkClick r:id="rId4"/>
              </a:rPr>
              <a:t>) 2016/680 du parlement européen et du conseil du 27 avril 2016 relative à la protection des personnes physiques à l'</a:t>
            </a:r>
            <a:r>
              <a:rPr lang="fr-FR" u="sng" dirty="0" err="1">
                <a:hlinkClick r:id="rId4"/>
              </a:rPr>
              <a:t>egard</a:t>
            </a:r>
            <a:r>
              <a:rPr lang="fr-FR" u="sng" dirty="0">
                <a:hlinkClick r:id="rId4"/>
              </a:rPr>
              <a:t> du traitement des </a:t>
            </a:r>
            <a:r>
              <a:rPr lang="fr-FR" u="sng" dirty="0" err="1">
                <a:hlinkClick r:id="rId4"/>
              </a:rPr>
              <a:t>donnees</a:t>
            </a:r>
            <a:r>
              <a:rPr lang="fr-FR" u="sng" dirty="0">
                <a:hlinkClick r:id="rId4"/>
              </a:rPr>
              <a:t> à caractère personnel par les autorités compétentes à des fins de prévention et...</a:t>
            </a:r>
          </a:p>
          <a:p>
            <a:pPr algn="just"/>
            <a:endParaRPr lang="fr-FR" dirty="0"/>
          </a:p>
        </p:txBody>
      </p:sp>
    </p:spTree>
    <p:extLst>
      <p:ext uri="{BB962C8B-B14F-4D97-AF65-F5344CB8AC3E}">
        <p14:creationId xmlns:p14="http://schemas.microsoft.com/office/powerpoint/2010/main" val="2785053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836712"/>
            <a:ext cx="36576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435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6858000"/>
          </a:xfrm>
        </p:spPr>
        <p:txBody>
          <a:bodyPr anchor="ctr"/>
          <a:lstStyle/>
          <a:p>
            <a:pPr algn="ctr"/>
            <a:r>
              <a:rPr lang="fr-FR" dirty="0" smtClean="0"/>
              <a:t>Règlement General Protection Données</a:t>
            </a:r>
            <a:br>
              <a:rPr lang="fr-FR" dirty="0" smtClean="0"/>
            </a:br>
            <a:r>
              <a:rPr lang="fr-FR" dirty="0" smtClean="0"/>
              <a:t>-</a:t>
            </a:r>
            <a:r>
              <a:rPr lang="fr-FR" dirty="0"/>
              <a:t/>
            </a:r>
            <a:br>
              <a:rPr lang="fr-FR" dirty="0"/>
            </a:br>
            <a:r>
              <a:rPr lang="fr-FR" dirty="0" smtClean="0"/>
              <a:t>General Data Protection </a:t>
            </a:r>
            <a:r>
              <a:rPr lang="fr-FR" dirty="0" err="1" smtClean="0"/>
              <a:t>Regulation</a:t>
            </a:r>
            <a:endParaRPr lang="fr-FR" dirty="0"/>
          </a:p>
        </p:txBody>
      </p:sp>
    </p:spTree>
    <p:extLst>
      <p:ext uri="{BB962C8B-B14F-4D97-AF65-F5344CB8AC3E}">
        <p14:creationId xmlns:p14="http://schemas.microsoft.com/office/powerpoint/2010/main" val="1053699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32656"/>
            <a:ext cx="9144000" cy="875184"/>
          </a:xfrm>
        </p:spPr>
        <p:txBody>
          <a:bodyPr/>
          <a:lstStyle/>
          <a:p>
            <a:pPr algn="ctr"/>
            <a:r>
              <a:rPr lang="fr-FR" dirty="0" smtClean="0"/>
              <a:t>Objectifs</a:t>
            </a:r>
            <a:endParaRPr lang="fr-FR" dirty="0"/>
          </a:p>
        </p:txBody>
      </p:sp>
      <p:sp>
        <p:nvSpPr>
          <p:cNvPr id="3" name="Espace réservé du texte 2"/>
          <p:cNvSpPr>
            <a:spLocks noGrp="1"/>
          </p:cNvSpPr>
          <p:nvPr>
            <p:ph type="body" idx="1"/>
          </p:nvPr>
        </p:nvSpPr>
        <p:spPr>
          <a:xfrm>
            <a:off x="0" y="1628800"/>
            <a:ext cx="9144000" cy="5229200"/>
          </a:xfrm>
        </p:spPr>
        <p:txBody>
          <a:bodyPr>
            <a:normAutofit/>
          </a:bodyPr>
          <a:lstStyle/>
          <a:p>
            <a:r>
              <a:rPr lang="fr-FR" i="1" dirty="0"/>
              <a:t>Le règlement vise à remplacer la directive européenne de 1995 sur la protection des données à caractère personnel (95/46/CE), par une législation unique, afin de mettre fin à la fragmentation juridique actuelle entre les Etats membres</a:t>
            </a:r>
            <a:r>
              <a:rPr lang="fr-FR" i="1" dirty="0" smtClean="0"/>
              <a:t>.</a:t>
            </a:r>
          </a:p>
          <a:p>
            <a:endParaRPr lang="fr-FR" i="1" dirty="0"/>
          </a:p>
          <a:p>
            <a:r>
              <a:rPr lang="fr-FR" dirty="0"/>
              <a:t>De nouveaux outils de conformité :</a:t>
            </a:r>
          </a:p>
          <a:p>
            <a:pPr marL="416052" indent="-342900" fontAlgn="base">
              <a:buFontTx/>
              <a:buChar char="-"/>
            </a:pPr>
            <a:r>
              <a:rPr lang="fr-FR" dirty="0" smtClean="0"/>
              <a:t>la </a:t>
            </a:r>
            <a:r>
              <a:rPr lang="fr-FR" dirty="0"/>
              <a:t>tenue d’un registre des traitements mis en </a:t>
            </a:r>
            <a:r>
              <a:rPr lang="fr-FR" dirty="0" smtClean="0"/>
              <a:t>œuvre</a:t>
            </a:r>
          </a:p>
          <a:p>
            <a:pPr marL="416052" indent="-342900" fontAlgn="base">
              <a:buFontTx/>
              <a:buChar char="-"/>
            </a:pPr>
            <a:r>
              <a:rPr lang="fr-FR" dirty="0" smtClean="0"/>
              <a:t>la </a:t>
            </a:r>
            <a:r>
              <a:rPr lang="fr-FR" dirty="0"/>
              <a:t>notification de failles de sécurité (aux autorités et personnes </a:t>
            </a:r>
            <a:r>
              <a:rPr lang="fr-FR" dirty="0" smtClean="0"/>
              <a:t>concernées – 72h)</a:t>
            </a:r>
          </a:p>
          <a:p>
            <a:pPr marL="416052" indent="-342900" fontAlgn="base">
              <a:buFontTx/>
              <a:buChar char="-"/>
            </a:pPr>
            <a:r>
              <a:rPr lang="fr-FR" dirty="0" smtClean="0"/>
              <a:t>la </a:t>
            </a:r>
            <a:r>
              <a:rPr lang="fr-FR" dirty="0"/>
              <a:t>certification de </a:t>
            </a:r>
            <a:r>
              <a:rPr lang="fr-FR" dirty="0" smtClean="0"/>
              <a:t>traitements</a:t>
            </a:r>
          </a:p>
          <a:p>
            <a:pPr marL="416052" indent="-342900" fontAlgn="base">
              <a:buFontTx/>
              <a:buChar char="-"/>
            </a:pPr>
            <a:r>
              <a:rPr lang="fr-FR" dirty="0" smtClean="0"/>
              <a:t>l’adhésion </a:t>
            </a:r>
            <a:r>
              <a:rPr lang="fr-FR" dirty="0"/>
              <a:t>à des codes de </a:t>
            </a:r>
            <a:r>
              <a:rPr lang="fr-FR" dirty="0" smtClean="0"/>
              <a:t>conduites</a:t>
            </a:r>
          </a:p>
          <a:p>
            <a:pPr marL="416052" indent="-342900" fontAlgn="base">
              <a:buFontTx/>
              <a:buChar char="-"/>
            </a:pPr>
            <a:r>
              <a:rPr lang="fr-FR" dirty="0" smtClean="0"/>
              <a:t>le Délégué </a:t>
            </a:r>
            <a:r>
              <a:rPr lang="fr-FR" dirty="0"/>
              <a:t>à la protection des </a:t>
            </a:r>
            <a:r>
              <a:rPr lang="fr-FR" dirty="0" smtClean="0"/>
              <a:t>données</a:t>
            </a:r>
          </a:p>
          <a:p>
            <a:pPr marL="416052" indent="-342900" fontAlgn="base">
              <a:buFontTx/>
              <a:buChar char="-"/>
            </a:pPr>
            <a:r>
              <a:rPr lang="fr-FR" dirty="0" smtClean="0"/>
              <a:t>les </a:t>
            </a:r>
            <a:r>
              <a:rPr lang="fr-FR" dirty="0"/>
              <a:t>études d’impact sur la vie privée (EIVP)</a:t>
            </a:r>
          </a:p>
          <a:p>
            <a:endParaRPr lang="fr-FR" i="1" dirty="0" smtClean="0"/>
          </a:p>
        </p:txBody>
      </p:sp>
    </p:spTree>
    <p:extLst>
      <p:ext uri="{BB962C8B-B14F-4D97-AF65-F5344CB8AC3E}">
        <p14:creationId xmlns:p14="http://schemas.microsoft.com/office/powerpoint/2010/main" val="2783068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457200" indent="-457200">
              <a:lnSpc>
                <a:spcPct val="150000"/>
              </a:lnSpc>
              <a:buFont typeface="+mj-lt"/>
              <a:buAutoNum type="arabicPeriod"/>
            </a:pPr>
            <a:r>
              <a:rPr lang="fr-FR" sz="2400" b="1" dirty="0" smtClean="0"/>
              <a:t>Désigner un pilote</a:t>
            </a:r>
          </a:p>
          <a:p>
            <a:pPr marL="457200" indent="-457200">
              <a:lnSpc>
                <a:spcPct val="150000"/>
              </a:lnSpc>
              <a:buFont typeface="+mj-lt"/>
              <a:buAutoNum type="arabicPeriod"/>
            </a:pPr>
            <a:r>
              <a:rPr lang="fr-FR" sz="2400" b="1" dirty="0" smtClean="0"/>
              <a:t>Cartographier le traitement des données personnelles</a:t>
            </a:r>
          </a:p>
          <a:p>
            <a:pPr marL="457200" indent="-457200">
              <a:lnSpc>
                <a:spcPct val="150000"/>
              </a:lnSpc>
              <a:buFont typeface="+mj-lt"/>
              <a:buAutoNum type="arabicPeriod"/>
            </a:pPr>
            <a:r>
              <a:rPr lang="fr-FR" sz="2400" b="1" dirty="0" smtClean="0"/>
              <a:t>Prioriser les actions</a:t>
            </a:r>
          </a:p>
          <a:p>
            <a:pPr marL="457200" indent="-457200">
              <a:lnSpc>
                <a:spcPct val="150000"/>
              </a:lnSpc>
              <a:buFont typeface="+mj-lt"/>
              <a:buAutoNum type="arabicPeriod"/>
            </a:pPr>
            <a:r>
              <a:rPr lang="fr-FR" sz="2400" b="1" dirty="0" smtClean="0"/>
              <a:t>Gérer les risques</a:t>
            </a:r>
          </a:p>
          <a:p>
            <a:pPr marL="457200" indent="-457200">
              <a:lnSpc>
                <a:spcPct val="150000"/>
              </a:lnSpc>
              <a:buFont typeface="+mj-lt"/>
              <a:buAutoNum type="arabicPeriod"/>
            </a:pPr>
            <a:r>
              <a:rPr lang="fr-FR" sz="2400" b="1" dirty="0" smtClean="0"/>
              <a:t>Organiser les processus internes</a:t>
            </a:r>
          </a:p>
          <a:p>
            <a:pPr marL="457200" indent="-457200">
              <a:lnSpc>
                <a:spcPct val="150000"/>
              </a:lnSpc>
              <a:buFont typeface="+mj-lt"/>
              <a:buAutoNum type="arabicPeriod"/>
            </a:pPr>
            <a:r>
              <a:rPr lang="fr-FR" sz="2400" b="1" dirty="0" smtClean="0"/>
              <a:t>Documenter la conformité</a:t>
            </a: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013" t="84958" r="10060" b="8510"/>
          <a:stretch/>
        </p:blipFill>
        <p:spPr bwMode="auto">
          <a:xfrm>
            <a:off x="-36512" y="6309320"/>
            <a:ext cx="9144000" cy="530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re 1"/>
          <p:cNvSpPr txBox="1">
            <a:spLocks/>
          </p:cNvSpPr>
          <p:nvPr/>
        </p:nvSpPr>
        <p:spPr>
          <a:xfrm>
            <a:off x="0" y="332656"/>
            <a:ext cx="9144000" cy="875184"/>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l" rtl="0" eaLnBrk="1" latinLnBrk="0" hangingPunct="1">
              <a:spcBef>
                <a:spcPct val="0"/>
              </a:spcBef>
              <a:buNone/>
              <a:defRPr kumimoji="0" sz="28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pPr algn="ctr"/>
            <a:r>
              <a:rPr lang="fr-FR" sz="4800" dirty="0" smtClean="0"/>
              <a:t>Actions</a:t>
            </a:r>
            <a:endParaRPr lang="fr-FR" sz="4800" dirty="0"/>
          </a:p>
        </p:txBody>
      </p:sp>
    </p:spTree>
    <p:extLst>
      <p:ext uri="{BB962C8B-B14F-4D97-AF65-F5344CB8AC3E}">
        <p14:creationId xmlns:p14="http://schemas.microsoft.com/office/powerpoint/2010/main" val="1389747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a:t>
            </a:r>
            <a:r>
              <a:rPr lang="fr-FR" dirty="0" smtClean="0"/>
              <a:t>. Désigner un pilote</a:t>
            </a:r>
            <a:endParaRPr lang="fr-FR" dirty="0"/>
          </a:p>
        </p:txBody>
      </p:sp>
      <p:sp>
        <p:nvSpPr>
          <p:cNvPr id="3" name="Espace réservé du contenu 2"/>
          <p:cNvSpPr>
            <a:spLocks noGrp="1"/>
          </p:cNvSpPr>
          <p:nvPr>
            <p:ph idx="1"/>
          </p:nvPr>
        </p:nvSpPr>
        <p:spPr>
          <a:xfrm>
            <a:off x="395536" y="1052736"/>
            <a:ext cx="8229600" cy="2088232"/>
          </a:xfrm>
        </p:spPr>
        <p:txBody>
          <a:bodyPr>
            <a:normAutofit/>
          </a:bodyPr>
          <a:lstStyle/>
          <a:p>
            <a:pPr marL="137160" indent="0">
              <a:buNone/>
            </a:pPr>
            <a:r>
              <a:rPr lang="fr-FR" dirty="0"/>
              <a:t>La désignation d’un délégué à la protection des données est obligatoire en 2018 si : vous êtes un organisme public, vous êtes une entreprise dont l’activité de base vous amène à réaliser un suivi régulier et systématique des personnes à grande échelle ou à traiter à grande échelle des données dites « sensibles » ou relatives à des condamnations pénales et à des infractions.  </a:t>
            </a: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013" t="84958" r="10060" b="8510"/>
          <a:stretch/>
        </p:blipFill>
        <p:spPr bwMode="auto">
          <a:xfrm>
            <a:off x="-36512" y="6309320"/>
            <a:ext cx="9144000" cy="530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ZoneTexte 6"/>
          <p:cNvSpPr txBox="1"/>
          <p:nvPr/>
        </p:nvSpPr>
        <p:spPr>
          <a:xfrm>
            <a:off x="107504" y="3374990"/>
            <a:ext cx="8855968" cy="3139321"/>
          </a:xfrm>
          <a:prstGeom prst="rect">
            <a:avLst/>
          </a:prstGeom>
          <a:noFill/>
        </p:spPr>
        <p:txBody>
          <a:bodyPr wrap="square" rtlCol="0">
            <a:spAutoFit/>
          </a:bodyPr>
          <a:lstStyle/>
          <a:p>
            <a:r>
              <a:rPr lang="fr-FR" dirty="0"/>
              <a:t> Le rôle du délégué à la protection des </a:t>
            </a:r>
            <a:r>
              <a:rPr lang="fr-FR" dirty="0" smtClean="0"/>
              <a:t>données :  «Chef d’orchestre» </a:t>
            </a:r>
            <a:r>
              <a:rPr lang="fr-FR" dirty="0"/>
              <a:t>de la conformité en matière de protection des données au sein de son organisme, le délégué à la protection des données est principalement chargé </a:t>
            </a:r>
            <a:r>
              <a:rPr lang="fr-FR" dirty="0" smtClean="0"/>
              <a:t>:</a:t>
            </a:r>
          </a:p>
          <a:p>
            <a:endParaRPr lang="fr-FR" dirty="0"/>
          </a:p>
          <a:p>
            <a:pPr marL="171450" indent="-171450">
              <a:buFontTx/>
              <a:buChar char="-"/>
            </a:pPr>
            <a:r>
              <a:rPr lang="fr-FR" dirty="0"/>
              <a:t>d’informer et de conseiller le responsable de traitement ou le sous-traitant ainsi que leurs employés,</a:t>
            </a:r>
          </a:p>
          <a:p>
            <a:pPr marL="171450" indent="-171450">
              <a:buFontTx/>
              <a:buChar char="-"/>
            </a:pPr>
            <a:r>
              <a:rPr lang="fr-FR" dirty="0"/>
              <a:t>de contrôler le respect du règlement et du droit national en matière de protection des données, </a:t>
            </a:r>
          </a:p>
          <a:p>
            <a:pPr marL="171450" indent="-171450">
              <a:buFontTx/>
              <a:buChar char="-"/>
            </a:pPr>
            <a:r>
              <a:rPr lang="fr-FR" dirty="0"/>
              <a:t>de conseiller l’organisme sur la réalisation d’études d’impact sur la protection des données et d’en vérifier l’exécution, </a:t>
            </a:r>
          </a:p>
          <a:p>
            <a:pPr marL="171450" indent="-171450">
              <a:buFontTx/>
              <a:buChar char="-"/>
            </a:pPr>
            <a:r>
              <a:rPr lang="fr-FR" dirty="0"/>
              <a:t>de coopérer avec l’autorité de contrôle et d’être le point de contact de celle-ci.</a:t>
            </a:r>
          </a:p>
        </p:txBody>
      </p:sp>
    </p:spTree>
    <p:extLst>
      <p:ext uri="{BB962C8B-B14F-4D97-AF65-F5344CB8AC3E}">
        <p14:creationId xmlns:p14="http://schemas.microsoft.com/office/powerpoint/2010/main" val="4132967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 Cartographier le traitement des données personnelles</a:t>
            </a:r>
            <a:endParaRPr lang="fr-FR" dirty="0"/>
          </a:p>
        </p:txBody>
      </p:sp>
      <p:sp>
        <p:nvSpPr>
          <p:cNvPr id="3" name="Espace réservé du contenu 2"/>
          <p:cNvSpPr>
            <a:spLocks noGrp="1"/>
          </p:cNvSpPr>
          <p:nvPr>
            <p:ph idx="1"/>
          </p:nvPr>
        </p:nvSpPr>
        <p:spPr>
          <a:xfrm>
            <a:off x="323528" y="1484784"/>
            <a:ext cx="8229600" cy="2088232"/>
          </a:xfrm>
        </p:spPr>
        <p:txBody>
          <a:bodyPr>
            <a:noAutofit/>
          </a:bodyPr>
          <a:lstStyle/>
          <a:p>
            <a:pPr marL="137160" indent="0">
              <a:buNone/>
            </a:pPr>
            <a:r>
              <a:rPr lang="fr-FR" dirty="0"/>
              <a:t>Pour être en capacité de mesurer l’impact du règlement sur votre activité et de répondre à cette exigence, vous devez au préalable recenser précisément :</a:t>
            </a:r>
          </a:p>
          <a:p>
            <a:pPr marL="171450" indent="-171450">
              <a:buFontTx/>
              <a:buChar char="-"/>
            </a:pPr>
            <a:r>
              <a:rPr lang="fr-FR" dirty="0"/>
              <a:t>les différents traitements de données personnelles, </a:t>
            </a:r>
          </a:p>
          <a:p>
            <a:pPr marL="171450" indent="-171450">
              <a:buFontTx/>
              <a:buChar char="-"/>
            </a:pPr>
            <a:r>
              <a:rPr lang="fr-FR" dirty="0"/>
              <a:t>les catégories de données personnelles traitées, </a:t>
            </a:r>
          </a:p>
          <a:p>
            <a:pPr marL="171450" indent="-171450">
              <a:buFontTx/>
              <a:buChar char="-"/>
            </a:pPr>
            <a:r>
              <a:rPr lang="fr-FR" dirty="0"/>
              <a:t>les objectifs poursuivis par les opérations de traitement de données, </a:t>
            </a:r>
          </a:p>
          <a:p>
            <a:pPr marL="171450" indent="-171450">
              <a:buFontTx/>
              <a:buChar char="-"/>
            </a:pPr>
            <a:r>
              <a:rPr lang="fr-FR" dirty="0"/>
              <a:t>les acteurs (internes ou externes) qui traitent ces données ; vous devrez notamment clairement identifier les prestataires sous-traitants, </a:t>
            </a:r>
          </a:p>
          <a:p>
            <a:pPr marL="171450" indent="-171450">
              <a:buFontTx/>
              <a:buChar char="-"/>
            </a:pPr>
            <a:r>
              <a:rPr lang="fr-FR" dirty="0"/>
              <a:t>les flux en indiquant l’origine et la destination des données, afin notamment d’identifier les éventuels transferts de données hors de l’Union européenne.</a:t>
            </a: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013" t="84958" r="10060" b="8510"/>
          <a:stretch/>
        </p:blipFill>
        <p:spPr bwMode="auto">
          <a:xfrm>
            <a:off x="-36512" y="6309320"/>
            <a:ext cx="9144000" cy="530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4126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 Cartographier le traitement des données personnelles</a:t>
            </a:r>
            <a:endParaRPr lang="fr-FR"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013" t="84958" r="10060" b="8510"/>
          <a:stretch/>
        </p:blipFill>
        <p:spPr bwMode="auto">
          <a:xfrm>
            <a:off x="-36512" y="6309320"/>
            <a:ext cx="9144000" cy="530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ZoneTexte 6"/>
          <p:cNvSpPr txBox="1"/>
          <p:nvPr/>
        </p:nvSpPr>
        <p:spPr>
          <a:xfrm>
            <a:off x="-56526" y="1119510"/>
            <a:ext cx="9144000" cy="5693866"/>
          </a:xfrm>
          <a:prstGeom prst="rect">
            <a:avLst/>
          </a:prstGeom>
          <a:noFill/>
        </p:spPr>
        <p:txBody>
          <a:bodyPr wrap="square" rtlCol="0">
            <a:spAutoFit/>
          </a:bodyPr>
          <a:lstStyle/>
          <a:p>
            <a:r>
              <a:rPr lang="fr-FR" sz="1300" dirty="0"/>
              <a:t> Pour chaque traitement de données personnelles, posez-vous les questions suivantes  :</a:t>
            </a:r>
          </a:p>
          <a:p>
            <a:r>
              <a:rPr lang="fr-FR" sz="1300" dirty="0"/>
              <a:t> </a:t>
            </a:r>
          </a:p>
          <a:p>
            <a:pPr marL="171450" indent="-171450">
              <a:buFontTx/>
              <a:buChar char="-"/>
            </a:pPr>
            <a:r>
              <a:rPr lang="fr-FR" sz="1300" dirty="0"/>
              <a:t>OÙ </a:t>
            </a:r>
            <a:r>
              <a:rPr lang="fr-FR" sz="1300" dirty="0" smtClean="0"/>
              <a:t>?</a:t>
            </a:r>
          </a:p>
          <a:p>
            <a:pPr marL="628650" lvl="1" indent="-171450">
              <a:buFontTx/>
              <a:buChar char="-"/>
            </a:pPr>
            <a:r>
              <a:rPr lang="fr-FR" sz="1300" dirty="0" smtClean="0"/>
              <a:t>Déterminez le lieu où les données sont hébergées.</a:t>
            </a:r>
          </a:p>
          <a:p>
            <a:pPr marL="628650" lvl="1" indent="-171450">
              <a:buFontTx/>
              <a:buChar char="-"/>
            </a:pPr>
            <a:r>
              <a:rPr lang="fr-FR" sz="1300" dirty="0" smtClean="0"/>
              <a:t>Indiquez </a:t>
            </a:r>
            <a:r>
              <a:rPr lang="fr-FR" sz="1300" dirty="0"/>
              <a:t>vers quels pays les données sont éventuellement transférées.</a:t>
            </a:r>
          </a:p>
          <a:p>
            <a:pPr lvl="1"/>
            <a:endParaRPr lang="fr-FR" sz="1300" dirty="0"/>
          </a:p>
          <a:p>
            <a:pPr marL="171450" indent="-171450">
              <a:buFontTx/>
              <a:buChar char="-"/>
            </a:pPr>
            <a:r>
              <a:rPr lang="fr-FR" sz="1300" dirty="0"/>
              <a:t>JUSQU’À QUAND ?</a:t>
            </a:r>
          </a:p>
          <a:p>
            <a:pPr marL="628650" lvl="1" indent="-171450">
              <a:buFontTx/>
              <a:buChar char="-"/>
            </a:pPr>
            <a:r>
              <a:rPr lang="fr-FR" sz="1300" dirty="0"/>
              <a:t>Indiquez, pour chaque catégorie de données, </a:t>
            </a:r>
          </a:p>
          <a:p>
            <a:pPr marL="628650" lvl="1" indent="-171450">
              <a:buFontTx/>
              <a:buChar char="-"/>
            </a:pPr>
            <a:r>
              <a:rPr lang="fr-FR" sz="1300" dirty="0"/>
              <a:t>combien de temps vous les conservez.</a:t>
            </a:r>
          </a:p>
          <a:p>
            <a:pPr lvl="1"/>
            <a:endParaRPr lang="fr-FR" sz="1300" dirty="0"/>
          </a:p>
          <a:p>
            <a:pPr marL="171450" indent="-171450">
              <a:buFontTx/>
              <a:buChar char="-"/>
            </a:pPr>
            <a:r>
              <a:rPr lang="fr-FR" sz="1300" dirty="0"/>
              <a:t>COMMENT ?</a:t>
            </a:r>
          </a:p>
          <a:p>
            <a:pPr marL="628650" lvl="1" indent="-171450">
              <a:buFontTx/>
              <a:buChar char="-"/>
            </a:pPr>
            <a:r>
              <a:rPr lang="fr-FR" sz="1300" dirty="0"/>
              <a:t>Précisez les mesures de sécurité mises en œuvre  pour minimiser les risques d’accès non autorisés aux données et donc d’impact sur la vie privée des personnes concernées.</a:t>
            </a:r>
          </a:p>
          <a:p>
            <a:pPr marL="171450" indent="-171450">
              <a:buFontTx/>
              <a:buChar char="-"/>
            </a:pPr>
            <a:r>
              <a:rPr lang="fr-FR" sz="1300" dirty="0"/>
              <a:t>QUI ?</a:t>
            </a:r>
          </a:p>
          <a:p>
            <a:pPr marL="628650" lvl="1" indent="-171450">
              <a:buFontTx/>
              <a:buChar char="-"/>
            </a:pPr>
            <a:r>
              <a:rPr lang="fr-FR" sz="1300" dirty="0"/>
              <a:t>Inscrivez dans le registre le nom et les coordonnées du responsable du traitement (et de son représentant légal) et, le cas échéant, du délégué à la protection des données.</a:t>
            </a:r>
          </a:p>
          <a:p>
            <a:pPr marL="628650" lvl="1" indent="-171450">
              <a:buFontTx/>
              <a:buChar char="-"/>
            </a:pPr>
            <a:r>
              <a:rPr lang="fr-FR" sz="1300" dirty="0"/>
              <a:t>Identifiez les responsables des services opérationnels traitant les données au sein de votre organisme. </a:t>
            </a:r>
          </a:p>
          <a:p>
            <a:pPr marL="628650" lvl="1" indent="-171450">
              <a:buFontTx/>
              <a:buChar char="-"/>
            </a:pPr>
            <a:r>
              <a:rPr lang="fr-FR" sz="1300" dirty="0"/>
              <a:t>Etablissez la liste des sous-traitants.</a:t>
            </a:r>
          </a:p>
          <a:p>
            <a:pPr lvl="1"/>
            <a:endParaRPr lang="fr-FR" sz="1300" dirty="0"/>
          </a:p>
          <a:p>
            <a:pPr marL="171450" indent="-171450">
              <a:buFontTx/>
              <a:buChar char="-"/>
            </a:pPr>
            <a:r>
              <a:rPr lang="fr-FR" sz="1300" dirty="0"/>
              <a:t>QUOI ?</a:t>
            </a:r>
          </a:p>
          <a:p>
            <a:pPr marL="628650" lvl="1" indent="-171450">
              <a:buFontTx/>
              <a:buChar char="-"/>
            </a:pPr>
            <a:r>
              <a:rPr lang="fr-FR" sz="1300" dirty="0"/>
              <a:t>Identifiez les catégories de données traitées.</a:t>
            </a:r>
          </a:p>
          <a:p>
            <a:pPr marL="628650" lvl="1" indent="-171450">
              <a:buFontTx/>
              <a:buChar char="-"/>
            </a:pPr>
            <a:r>
              <a:rPr lang="fr-FR" sz="1300" dirty="0"/>
              <a:t>Identifiez les données susceptibles de soulever des risques en raison de leur sensibilité particulière (par exemple : les données relatives à la santé ou les infractions).</a:t>
            </a:r>
          </a:p>
          <a:p>
            <a:pPr lvl="1"/>
            <a:endParaRPr lang="fr-FR" sz="1300" dirty="0"/>
          </a:p>
          <a:p>
            <a:pPr marL="171450" indent="-171450">
              <a:buFontTx/>
              <a:buChar char="-"/>
            </a:pPr>
            <a:r>
              <a:rPr lang="fr-FR" sz="1300" dirty="0"/>
              <a:t>POURQUOI ?</a:t>
            </a:r>
          </a:p>
          <a:p>
            <a:pPr marL="628650" lvl="1" indent="-171450">
              <a:buFontTx/>
              <a:buChar char="-"/>
            </a:pPr>
            <a:r>
              <a:rPr lang="fr-FR" sz="1300" dirty="0"/>
              <a:t>Indiquez la ou les finalités pour lesquelles vous collectez ou traitez ces données (par exemple : gestion de la relation commerciale, gestion RH</a:t>
            </a:r>
            <a:r>
              <a:rPr lang="fr-FR" sz="1300" dirty="0" smtClean="0"/>
              <a:t>…).</a:t>
            </a:r>
            <a:endParaRPr lang="fr-FR" sz="1300" dirty="0"/>
          </a:p>
        </p:txBody>
      </p:sp>
    </p:spTree>
    <p:extLst>
      <p:ext uri="{BB962C8B-B14F-4D97-AF65-F5344CB8AC3E}">
        <p14:creationId xmlns:p14="http://schemas.microsoft.com/office/powerpoint/2010/main" val="679500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27384"/>
            <a:ext cx="8712968" cy="628300"/>
          </a:xfrm>
        </p:spPr>
        <p:txBody>
          <a:bodyPr/>
          <a:lstStyle/>
          <a:p>
            <a:r>
              <a:rPr lang="fr-FR" dirty="0" smtClean="0"/>
              <a:t>3. Prioriser les actions</a:t>
            </a:r>
            <a:endParaRPr lang="fr-FR"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013" t="84958" r="10060" b="8510"/>
          <a:stretch/>
        </p:blipFill>
        <p:spPr bwMode="auto">
          <a:xfrm>
            <a:off x="-36512" y="6309320"/>
            <a:ext cx="9144000" cy="530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ZoneTexte 6"/>
          <p:cNvSpPr txBox="1"/>
          <p:nvPr/>
        </p:nvSpPr>
        <p:spPr>
          <a:xfrm>
            <a:off x="0" y="637520"/>
            <a:ext cx="9098748" cy="6247864"/>
          </a:xfrm>
          <a:prstGeom prst="rect">
            <a:avLst/>
          </a:prstGeom>
          <a:noFill/>
        </p:spPr>
        <p:txBody>
          <a:bodyPr wrap="square" rtlCol="0">
            <a:spAutoFit/>
          </a:bodyPr>
          <a:lstStyle/>
          <a:p>
            <a:r>
              <a:rPr lang="fr-FR" sz="2000" dirty="0"/>
              <a:t>Points d’attention nécessitant une vigilance </a:t>
            </a:r>
            <a:r>
              <a:rPr lang="fr-FR" sz="2000" dirty="0" smtClean="0"/>
              <a:t>particulière</a:t>
            </a:r>
          </a:p>
          <a:p>
            <a:endParaRPr lang="fr-FR" sz="2000" dirty="0"/>
          </a:p>
          <a:p>
            <a:r>
              <a:rPr lang="fr-FR" sz="2000" b="1" dirty="0" smtClean="0"/>
              <a:t>Vous </a:t>
            </a:r>
            <a:r>
              <a:rPr lang="fr-FR" sz="2000" b="1" dirty="0"/>
              <a:t>traitez certains types de données :</a:t>
            </a:r>
          </a:p>
          <a:p>
            <a:pPr marL="342900" indent="-342900">
              <a:buFontTx/>
              <a:buChar char="-"/>
            </a:pPr>
            <a:r>
              <a:rPr lang="fr-FR" sz="2000" dirty="0" smtClean="0"/>
              <a:t>des </a:t>
            </a:r>
            <a:r>
              <a:rPr lang="fr-FR" sz="2000" dirty="0"/>
              <a:t>données qui révèlent l’origine prétendument raciale ou ethnique, les opinions politiques, philosophiques ou religieuses, l’appartenance syndicale, - des données relatives à la santé ou l’orientation sexuelle, - des données génétiques ou biométriques,  - des données d’infraction ou de condamnation pénale, - des données concernant des mineurs</a:t>
            </a:r>
            <a:r>
              <a:rPr lang="fr-FR" sz="2000" dirty="0" smtClean="0"/>
              <a:t>.</a:t>
            </a:r>
          </a:p>
          <a:p>
            <a:pPr marL="342900" indent="-342900">
              <a:buFontTx/>
              <a:buChar char="-"/>
            </a:pPr>
            <a:endParaRPr lang="fr-FR" sz="2000" dirty="0"/>
          </a:p>
          <a:p>
            <a:r>
              <a:rPr lang="fr-FR" sz="2000" b="1" dirty="0"/>
              <a:t>Votre traitement de données personnelles a pour effet :</a:t>
            </a:r>
          </a:p>
          <a:p>
            <a:pPr marL="342900" indent="-342900">
              <a:buFontTx/>
              <a:buChar char="-"/>
            </a:pPr>
            <a:r>
              <a:rPr lang="fr-FR" sz="2000" dirty="0" smtClean="0"/>
              <a:t>la </a:t>
            </a:r>
            <a:r>
              <a:rPr lang="fr-FR" sz="2000" dirty="0"/>
              <a:t>surveillance systématique à grande échelle d’une zone accessible au public, - l’évaluation systématique et approfondie d’aspects personnels, y compris le profilage, sur la base de laquelle vous prenez des décisions produisant des effets juridiques à l’égard d’une personne physique ou l’affectant de manière significative</a:t>
            </a:r>
            <a:r>
              <a:rPr lang="fr-FR" sz="2000" dirty="0" smtClean="0"/>
              <a:t>.</a:t>
            </a:r>
          </a:p>
          <a:p>
            <a:pPr marL="342900" indent="-342900">
              <a:buFontTx/>
              <a:buChar char="-"/>
            </a:pPr>
            <a:endParaRPr lang="fr-FR" sz="2000" dirty="0"/>
          </a:p>
          <a:p>
            <a:r>
              <a:rPr lang="fr-FR" sz="2000" b="1" dirty="0"/>
              <a:t>Vous transférez des données hors de l’Union européenne ?</a:t>
            </a:r>
          </a:p>
          <a:p>
            <a:pPr marL="342900" indent="-342900">
              <a:buFontTx/>
              <a:buChar char="-"/>
            </a:pPr>
            <a:r>
              <a:rPr lang="fr-FR" sz="2000" dirty="0" smtClean="0"/>
              <a:t>Vérifiez </a:t>
            </a:r>
            <a:r>
              <a:rPr lang="fr-FR" sz="2000" dirty="0"/>
              <a:t>que le pays vers lequel vous transférez les données est reconnu comme adéquat par la Commission européenne. - Dans le cas contraire, encadrez vos transferts</a:t>
            </a:r>
            <a:r>
              <a:rPr lang="fr-FR" sz="2000" dirty="0" smtClean="0"/>
              <a:t>.</a:t>
            </a:r>
          </a:p>
        </p:txBody>
      </p:sp>
    </p:spTree>
    <p:extLst>
      <p:ext uri="{BB962C8B-B14F-4D97-AF65-F5344CB8AC3E}">
        <p14:creationId xmlns:p14="http://schemas.microsoft.com/office/powerpoint/2010/main" val="3116706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 Gérer les risques</a:t>
            </a:r>
            <a:endParaRPr lang="fr-FR"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013" t="84958" r="10060" b="8510"/>
          <a:stretch/>
        </p:blipFill>
        <p:spPr bwMode="auto">
          <a:xfrm>
            <a:off x="-36512" y="6309320"/>
            <a:ext cx="9144000" cy="530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Espace réservé du contenu 2"/>
          <p:cNvSpPr>
            <a:spLocks noGrp="1"/>
          </p:cNvSpPr>
          <p:nvPr>
            <p:ph idx="1"/>
          </p:nvPr>
        </p:nvSpPr>
        <p:spPr>
          <a:xfrm>
            <a:off x="0" y="1052736"/>
            <a:ext cx="9107488" cy="5787526"/>
          </a:xfrm>
        </p:spPr>
        <p:txBody>
          <a:bodyPr>
            <a:noAutofit/>
          </a:bodyPr>
          <a:lstStyle/>
          <a:p>
            <a:pPr marL="0" indent="0">
              <a:buNone/>
            </a:pPr>
            <a:r>
              <a:rPr lang="fr-FR" sz="2400" dirty="0"/>
              <a:t>Si vous avez identifié des traitements de données personnelles susceptibles d’engendrer des risques élevés pour les droits et libertés des personnes concernées, vous devrez mener, pour chacun de ces traitements, une étude d’impact sur la protection des données (en anglais, </a:t>
            </a:r>
            <a:r>
              <a:rPr lang="fr-FR" sz="2400" dirty="0" err="1"/>
              <a:t>Privacy</a:t>
            </a:r>
            <a:r>
              <a:rPr lang="fr-FR" sz="2400" dirty="0"/>
              <a:t> Impact </a:t>
            </a:r>
            <a:r>
              <a:rPr lang="fr-FR" sz="2400" dirty="0" err="1"/>
              <a:t>Assessment</a:t>
            </a:r>
            <a:r>
              <a:rPr lang="fr-FR" sz="2400" dirty="0"/>
              <a:t> ou PIA).</a:t>
            </a:r>
          </a:p>
          <a:p>
            <a:pPr marL="0" indent="0">
              <a:buFontTx/>
              <a:buNone/>
            </a:pPr>
            <a:endParaRPr lang="fr-FR" sz="2400" dirty="0" smtClean="0"/>
          </a:p>
          <a:p>
            <a:pPr marL="0" indent="0">
              <a:buFontTx/>
              <a:buNone/>
            </a:pPr>
            <a:r>
              <a:rPr lang="fr-FR" sz="2400" dirty="0" smtClean="0"/>
              <a:t>Que </a:t>
            </a:r>
            <a:r>
              <a:rPr lang="fr-FR" sz="2400" dirty="0"/>
              <a:t>contient une étude d’impact sur la protection des données </a:t>
            </a:r>
            <a:r>
              <a:rPr lang="fr-FR" sz="2400" dirty="0" smtClean="0"/>
              <a:t>?</a:t>
            </a:r>
            <a:endParaRPr lang="fr-FR" sz="2400" dirty="0"/>
          </a:p>
          <a:p>
            <a:pPr marL="171450" indent="-171450">
              <a:buFontTx/>
              <a:buChar char="-"/>
            </a:pPr>
            <a:r>
              <a:rPr lang="fr-FR" sz="2400" dirty="0"/>
              <a:t>une description du traitement et de ses finalités, </a:t>
            </a:r>
          </a:p>
          <a:p>
            <a:pPr marL="171450" indent="-171450">
              <a:buFontTx/>
              <a:buChar char="-"/>
            </a:pPr>
            <a:r>
              <a:rPr lang="fr-FR" sz="2400" dirty="0"/>
              <a:t>une évaluation de la nécessité et de la proportionnalité du traitement, </a:t>
            </a:r>
          </a:p>
          <a:p>
            <a:pPr marL="171450" indent="-171450">
              <a:buFontTx/>
              <a:buChar char="-"/>
            </a:pPr>
            <a:r>
              <a:rPr lang="fr-FR" sz="2400" dirty="0"/>
              <a:t>une appréciation des risques sur les droits et libertés des personnes concernées, </a:t>
            </a:r>
          </a:p>
          <a:p>
            <a:pPr marL="171450" indent="-171450">
              <a:buFontTx/>
              <a:buChar char="-"/>
            </a:pPr>
            <a:r>
              <a:rPr lang="fr-FR" sz="2400" dirty="0"/>
              <a:t>les mesures envisagées pour traiter ces risques et se </a:t>
            </a:r>
            <a:r>
              <a:rPr lang="fr-FR" sz="2400" dirty="0" smtClean="0"/>
              <a:t>conformer au règlement.</a:t>
            </a:r>
            <a:endParaRPr lang="fr-FR" sz="2400" dirty="0"/>
          </a:p>
        </p:txBody>
      </p:sp>
    </p:spTree>
    <p:extLst>
      <p:ext uri="{BB962C8B-B14F-4D97-AF65-F5344CB8AC3E}">
        <p14:creationId xmlns:p14="http://schemas.microsoft.com/office/powerpoint/2010/main" val="41963665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408D16C315EB46974E5EF97436D15F" ma:contentTypeVersion="7" ma:contentTypeDescription="Crée un document." ma:contentTypeScope="" ma:versionID="9b0f11f87440b65506831eabd05aa9d2">
  <xsd:schema xmlns:xsd="http://www.w3.org/2001/XMLSchema" xmlns:xs="http://www.w3.org/2001/XMLSchema" xmlns:p="http://schemas.microsoft.com/office/2006/metadata/properties" xmlns:ns2="74e9726d-2de7-4d3e-83e1-f15cb81c19be" targetNamespace="http://schemas.microsoft.com/office/2006/metadata/properties" ma:root="true" ma:fieldsID="24698a94f1deaf5bda3c4990a9d38078" ns2:_="">
    <xsd:import namespace="74e9726d-2de7-4d3e-83e1-f15cb81c19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e9726d-2de7-4d3e-83e1-f15cb81c19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C34C968-2556-4B60-931F-2E40D2E27E66}"/>
</file>

<file path=customXml/itemProps2.xml><?xml version="1.0" encoding="utf-8"?>
<ds:datastoreItem xmlns:ds="http://schemas.openxmlformats.org/officeDocument/2006/customXml" ds:itemID="{FEFC7F23-5CEB-458E-89FB-B8B0413EBDBD}"/>
</file>

<file path=customXml/itemProps3.xml><?xml version="1.0" encoding="utf-8"?>
<ds:datastoreItem xmlns:ds="http://schemas.openxmlformats.org/officeDocument/2006/customXml" ds:itemID="{5EE8BEDF-CC1B-4F47-8A8F-7D85DE54F604}"/>
</file>

<file path=docProps/app.xml><?xml version="1.0" encoding="utf-8"?>
<Properties xmlns="http://schemas.openxmlformats.org/officeDocument/2006/extended-properties" xmlns:vt="http://schemas.openxmlformats.org/officeDocument/2006/docPropsVTypes">
  <Template>Apex</Template>
  <TotalTime>149</TotalTime>
  <Words>2608</Words>
  <Application>Microsoft Office PowerPoint</Application>
  <PresentationFormat>Affichage à l'écran (4:3)</PresentationFormat>
  <Paragraphs>181</Paragraphs>
  <Slides>13</Slides>
  <Notes>8</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Apex</vt:lpstr>
      <vt:lpstr>Cybersécurité opérationnelle en entreprise</vt:lpstr>
      <vt:lpstr>Règlement General Protection Données - General Data Protection Regulation</vt:lpstr>
      <vt:lpstr>Objectifs</vt:lpstr>
      <vt:lpstr>Présentation PowerPoint</vt:lpstr>
      <vt:lpstr>1. Désigner un pilote</vt:lpstr>
      <vt:lpstr>2. Cartographier le traitement des données personnelles</vt:lpstr>
      <vt:lpstr>2. Cartographier le traitement des données personnelles</vt:lpstr>
      <vt:lpstr>3. Prioriser les actions</vt:lpstr>
      <vt:lpstr>4. Gérer les risques</vt:lpstr>
      <vt:lpstr>5. Organiser les processus internes</vt:lpstr>
      <vt:lpstr>6. Documenter la conformité</vt:lpstr>
      <vt:lpstr>Références CNIL :</vt:lpstr>
      <vt:lpstr>Présentation PowerPoint</vt:lpstr>
    </vt:vector>
  </TitlesOfParts>
  <Company>CCI Pau Béarn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de la sécurite du Système d’information</dc:title>
  <dc:creator>CASTET Sébastien</dc:creator>
  <cp:lastModifiedBy>s-castet</cp:lastModifiedBy>
  <cp:revision>26</cp:revision>
  <dcterms:created xsi:type="dcterms:W3CDTF">2018-03-11T20:27:27Z</dcterms:created>
  <dcterms:modified xsi:type="dcterms:W3CDTF">2019-01-22T22:36:18Z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0x010100A2408D16C315EB46974E5EF97436D15F</vt:lpwstr>
  </property>
</Properties>
</file>