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2" r:id="rId2"/>
    <p:sldId id="367" r:id="rId3"/>
    <p:sldId id="373" r:id="rId4"/>
    <p:sldId id="363" r:id="rId5"/>
    <p:sldId id="368" r:id="rId6"/>
    <p:sldId id="369" r:id="rId7"/>
    <p:sldId id="370" r:id="rId8"/>
    <p:sldId id="371" r:id="rId9"/>
    <p:sldId id="372" r:id="rId10"/>
    <p:sldId id="28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3353" autoAdjust="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DBFB2-6063-4AD6-A60B-69B30CC35BD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687F-630D-48D5-B713-8ADD89BD9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3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5C3CAB-C215-4B5D-97C5-5999492B4C2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fr-FR" dirty="0"/>
              <a:t>Cybersécurité opérationnelle en entreprise</a:t>
            </a:r>
          </a:p>
        </p:txBody>
      </p:sp>
    </p:spTree>
    <p:extLst>
      <p:ext uri="{BB962C8B-B14F-4D97-AF65-F5344CB8AC3E}">
        <p14:creationId xmlns:p14="http://schemas.microsoft.com/office/powerpoint/2010/main" val="212554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Société </a:t>
            </a:r>
            <a:r>
              <a:rPr lang="fr-FR" sz="2400" dirty="0" err="1"/>
              <a:t>Choco</a:t>
            </a:r>
            <a:r>
              <a:rPr lang="fr-FR" sz="2400" dirty="0"/>
              <a:t>-Béarn</a:t>
            </a:r>
          </a:p>
          <a:p>
            <a:pPr lvl="1"/>
            <a:r>
              <a:rPr lang="fr-FR" dirty="0"/>
              <a:t>Production de biscuits au chocolat</a:t>
            </a:r>
          </a:p>
          <a:p>
            <a:pPr lvl="1"/>
            <a:r>
              <a:rPr lang="fr-FR" dirty="0"/>
              <a:t>Installée à </a:t>
            </a:r>
            <a:r>
              <a:rPr lang="fr-FR" dirty="0" err="1"/>
              <a:t>Hélioparc</a:t>
            </a:r>
            <a:r>
              <a:rPr lang="fr-FR" dirty="0"/>
              <a:t> depuis le 1</a:t>
            </a:r>
            <a:r>
              <a:rPr lang="fr-FR" baseline="30000" dirty="0"/>
              <a:t>er</a:t>
            </a:r>
            <a:r>
              <a:rPr lang="fr-FR" dirty="0"/>
              <a:t> janvier 2018</a:t>
            </a:r>
          </a:p>
          <a:p>
            <a:pPr lvl="1"/>
            <a:r>
              <a:rPr lang="fr-FR" dirty="0"/>
              <a:t>1 dirigeant (associé)</a:t>
            </a:r>
          </a:p>
          <a:p>
            <a:pPr lvl="1"/>
            <a:r>
              <a:rPr lang="fr-FR" dirty="0"/>
              <a:t>1 directeur technique (associé)</a:t>
            </a:r>
          </a:p>
          <a:p>
            <a:pPr lvl="1"/>
            <a:r>
              <a:rPr lang="fr-FR" dirty="0"/>
              <a:t>1 comptable (mi-temps)</a:t>
            </a:r>
          </a:p>
          <a:p>
            <a:pPr lvl="1"/>
            <a:r>
              <a:rPr lang="fr-FR" dirty="0"/>
              <a:t>1 commercial France</a:t>
            </a:r>
          </a:p>
          <a:p>
            <a:pPr lvl="1"/>
            <a:r>
              <a:rPr lang="fr-FR" dirty="0"/>
              <a:t>1 commercial grand export (associé)</a:t>
            </a:r>
          </a:p>
          <a:p>
            <a:pPr lvl="1"/>
            <a:r>
              <a:rPr lang="fr-FR" dirty="0"/>
              <a:t>1 administrateur des ventes</a:t>
            </a:r>
          </a:p>
          <a:p>
            <a:pPr lvl="1"/>
            <a:r>
              <a:rPr lang="fr-FR" dirty="0"/>
              <a:t>1 stagiaire direction technique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Une équipe sécurité des systèmes d’information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21737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28152"/>
            <a:ext cx="8229600" cy="4709160"/>
          </a:xfrm>
        </p:spPr>
        <p:txBody>
          <a:bodyPr>
            <a:noAutofit/>
          </a:bodyPr>
          <a:lstStyle/>
          <a:p>
            <a:r>
              <a:rPr lang="fr-FR" dirty="0"/>
              <a:t>Situation 1 – titre :</a:t>
            </a:r>
          </a:p>
          <a:p>
            <a:pPr lvl="1"/>
            <a:r>
              <a:rPr lang="fr-FR" sz="2800" dirty="0"/>
              <a:t>Mesures d’urgence – but recherché</a:t>
            </a:r>
          </a:p>
          <a:p>
            <a:pPr lvl="1"/>
            <a:r>
              <a:rPr lang="fr-FR" sz="2800" dirty="0"/>
              <a:t>Mesures de résilience – but recherché</a:t>
            </a:r>
          </a:p>
          <a:p>
            <a:pPr lvl="1"/>
            <a:r>
              <a:rPr lang="fr-FR" sz="2800" dirty="0"/>
              <a:t>Actions correctives – but recherché</a:t>
            </a:r>
          </a:p>
          <a:p>
            <a:r>
              <a:rPr lang="fr-FR" dirty="0"/>
              <a:t>Situation 2 – titre :</a:t>
            </a:r>
          </a:p>
          <a:p>
            <a:pPr lvl="1"/>
            <a:r>
              <a:rPr lang="fr-FR" sz="2800" dirty="0"/>
              <a:t>Mesures d’urgence – but recherché</a:t>
            </a:r>
          </a:p>
          <a:p>
            <a:pPr lvl="1"/>
            <a:r>
              <a:rPr lang="fr-FR" sz="2800" dirty="0"/>
              <a:t>Mesures de résilience – but recherché</a:t>
            </a:r>
          </a:p>
          <a:p>
            <a:pPr lvl="1"/>
            <a:r>
              <a:rPr lang="fr-FR" sz="2800" dirty="0"/>
              <a:t>Actions correctives – but recherché</a:t>
            </a:r>
          </a:p>
          <a:p>
            <a:r>
              <a:rPr lang="fr-FR" dirty="0"/>
              <a:t>…</a:t>
            </a:r>
          </a:p>
          <a:p>
            <a:r>
              <a:rPr lang="fr-FR" i="1" dirty="0"/>
              <a:t>* pertinence &amp; réalisme de l’action proposée</a:t>
            </a:r>
          </a:p>
          <a:p>
            <a:pPr marL="585216" lvl="1" indent="0">
              <a:buNone/>
            </a:pPr>
            <a:endParaRPr lang="fr-FR" sz="280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41501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08h00 : arrivée des salariés. L’ADV allume tous les ordinateurs de la société et le stagiaire prépare le café.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08h05 : tous les ordinateurs sont allumés, rendez-vous au café.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08h20 : l’équipe de nuit annonce au directeur technique un ralentissement anormal dans le robot pétrisseur installé la semaine dernière.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08h25 : le responsable de la ligne de production explique au DT que le robot pétrisseur a bien été paramétré, que les derniers réglages ont été faits vendredi à distance par le fabricant.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08h30 : le DT contacte le fabricant pour avoir des explications. Ceux-ci affirment qu’aucune action n’a été menée à distance.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Vous êtes le RSSI : réagissez !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11078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08h50 : les 3 robots mélangeur, pétrisseur et empaqueteur sont à présent bloqués. Ils montent en température, sans fonctionner.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Vous êtes le RSSI : réagissez !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105628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09h10 : la surchauffe des 3 robots a déclenché un incendie dans la ligne de production. Le stock de matières premières est à proximité.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09h30 : après avoir quitté son poste pour aider en </a:t>
            </a:r>
            <a:r>
              <a:rPr lang="fr-FR" dirty="0" err="1"/>
              <a:t>prod</a:t>
            </a:r>
            <a:r>
              <a:rPr lang="fr-FR" dirty="0"/>
              <a:t>, l’ADV revient à son poste et découvre ses ordinateurs allumés, mais tous les fichiers sont illisibles.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Vous êtes le RSSI : réagissez !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51493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09h50 : intervention des sapeurs pompiers de Pau. Les fluides sont coupés.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.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.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.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Vous êtes le RSSI : réagissez !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30726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10h10 : les pompiers ont inondé la salle serveur.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Vous avez perdu l’eau, le gaz et l’électricité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Vous avez perdu la connexion internet</a:t>
            </a:r>
          </a:p>
          <a:p>
            <a:pPr marL="1211580" lvl="1" indent="-342900" fontAlgn="t">
              <a:buFontTx/>
              <a:buChar char="-"/>
            </a:pPr>
            <a:r>
              <a:rPr lang="fr-FR" dirty="0"/>
              <a:t> Vous avez perdu l’accès à la sauvegarde du serveur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Grâce  l’ordinateur portable personnel du DT vous avez réussi à prendre contact avec le hacker qui vous demande 12 bitcoins pour déchiffrer vos données.</a:t>
            </a:r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endParaRPr lang="fr-FR" dirty="0"/>
          </a:p>
          <a:p>
            <a:pPr marL="416052" indent="-342900" fontAlgn="t">
              <a:buFontTx/>
              <a:buChar char="-"/>
            </a:pPr>
            <a:r>
              <a:rPr lang="fr-FR" dirty="0"/>
              <a:t>Vous êtes le RSSI : réagissez !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7728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144000" cy="2232248"/>
          </a:xfrm>
        </p:spPr>
        <p:txBody>
          <a:bodyPr>
            <a:noAutofit/>
          </a:bodyPr>
          <a:lstStyle/>
          <a:p>
            <a:pPr fontAlgn="t"/>
            <a:r>
              <a:rPr lang="fr-FR" dirty="0"/>
              <a:t>Mercredi 18 novembre 2020.</a:t>
            </a:r>
          </a:p>
          <a:p>
            <a:pPr marL="416052" indent="-342900" fontAlgn="t">
              <a:buFontTx/>
              <a:buChar char="-"/>
            </a:pPr>
            <a:r>
              <a:rPr lang="fr-FR" dirty="0"/>
              <a:t>10h40 : vous avez terminé le scénario de gestion de crise que vous aviez préconisé à votre directeur. Présentez lui maintenant les actions corrigées que vous lui recommandez.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/>
          <a:lstStyle/>
          <a:p>
            <a:pPr algn="ctr"/>
            <a:r>
              <a:rPr lang="fr-FR" dirty="0"/>
              <a:t>Gestion de Crise</a:t>
            </a:r>
          </a:p>
        </p:txBody>
      </p:sp>
    </p:spTree>
    <p:extLst>
      <p:ext uri="{BB962C8B-B14F-4D97-AF65-F5344CB8AC3E}">
        <p14:creationId xmlns:p14="http://schemas.microsoft.com/office/powerpoint/2010/main" val="274915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7" ma:contentTypeDescription="Crée un document." ma:contentTypeScope="" ma:versionID="9b0f11f87440b65506831eabd05aa9d2">
  <xsd:schema xmlns:xsd="http://www.w3.org/2001/XMLSchema" xmlns:xs="http://www.w3.org/2001/XMLSchema" xmlns:p="http://schemas.microsoft.com/office/2006/metadata/properties" xmlns:ns2="74e9726d-2de7-4d3e-83e1-f15cb81c19be" targetNamespace="http://schemas.microsoft.com/office/2006/metadata/properties" ma:root="true" ma:fieldsID="24698a94f1deaf5bda3c4990a9d38078" ns2:_="">
    <xsd:import namespace="74e9726d-2de7-4d3e-83e1-f15cb81c1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CD7062-82E8-4383-96C5-9CAFEBFFF786}"/>
</file>

<file path=customXml/itemProps2.xml><?xml version="1.0" encoding="utf-8"?>
<ds:datastoreItem xmlns:ds="http://schemas.openxmlformats.org/officeDocument/2006/customXml" ds:itemID="{0E4BB465-4F4D-40C1-B3C3-9DFFFBB92085}"/>
</file>

<file path=customXml/itemProps3.xml><?xml version="1.0" encoding="utf-8"?>
<ds:datastoreItem xmlns:ds="http://schemas.openxmlformats.org/officeDocument/2006/customXml" ds:itemID="{2AFF1552-C048-44FA-B1C4-D26C818E6CDF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288</TotalTime>
  <Words>496</Words>
  <Application>Microsoft Office PowerPoint</Application>
  <PresentationFormat>Affichage à l'écran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Cybersécurité opérationnelle en entreprise</vt:lpstr>
      <vt:lpstr>Gestion de Crise</vt:lpstr>
      <vt:lpstr>Gestion de Crise</vt:lpstr>
      <vt:lpstr>Gestion de Crise</vt:lpstr>
      <vt:lpstr>Gestion de Crise</vt:lpstr>
      <vt:lpstr>Gestion de Crise</vt:lpstr>
      <vt:lpstr>Gestion de Crise</vt:lpstr>
      <vt:lpstr>Gestion de Crise</vt:lpstr>
      <vt:lpstr>Gestion de Crise</vt:lpstr>
      <vt:lpstr>Présentation PowerPoint</vt:lpstr>
    </vt:vector>
  </TitlesOfParts>
  <Company>CCI Pau Béarn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 la sécurite du Système d’information</dc:title>
  <dc:creator>CASTET Sébastien</dc:creator>
  <cp:lastModifiedBy>seb .</cp:lastModifiedBy>
  <cp:revision>47</cp:revision>
  <dcterms:created xsi:type="dcterms:W3CDTF">2018-03-11T20:27:27Z</dcterms:created>
  <dcterms:modified xsi:type="dcterms:W3CDTF">2020-11-17T10:19:55Z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