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398"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F89441F-182D-4421-81F7-72428200647B}" type="datetimeFigureOut">
              <a:rPr lang="es-CO" smtClean="0"/>
              <a:t>13/05/2021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2548290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89441F-182D-4421-81F7-72428200647B}" type="datetimeFigureOut">
              <a:rPr lang="es-CO" smtClean="0"/>
              <a:t>13/05/2021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214779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89441F-182D-4421-81F7-72428200647B}" type="datetimeFigureOut">
              <a:rPr lang="es-CO" smtClean="0"/>
              <a:t>13/05/2021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4068751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89441F-182D-4421-81F7-72428200647B}" type="datetimeFigureOut">
              <a:rPr lang="es-CO" smtClean="0"/>
              <a:t>13/05/2021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FD8AAB0-113A-47FE-A497-EAD4CFF8C9C2}" type="slidenum">
              <a:rPr lang="es-CO" smtClean="0"/>
              <a:t>‹Nº›</a:t>
            </a:fld>
            <a:endParaRPr lang="es-CO"/>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5124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89441F-182D-4421-81F7-72428200647B}" type="datetimeFigureOut">
              <a:rPr lang="es-CO" smtClean="0"/>
              <a:t>13/05/2021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2292128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F89441F-182D-4421-81F7-72428200647B}" type="datetimeFigureOut">
              <a:rPr lang="es-CO" smtClean="0"/>
              <a:t>13/05/2021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362365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F89441F-182D-4421-81F7-72428200647B}" type="datetimeFigureOut">
              <a:rPr lang="es-CO" smtClean="0"/>
              <a:t>13/05/2021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2605713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9441F-182D-4421-81F7-72428200647B}" type="datetimeFigureOut">
              <a:rPr lang="es-CO" smtClean="0"/>
              <a:t>13/05/2021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2513329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9441F-182D-4421-81F7-72428200647B}" type="datetimeFigureOut">
              <a:rPr lang="es-CO" smtClean="0"/>
              <a:t>13/05/2021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4161447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89441F-182D-4421-81F7-72428200647B}" type="datetimeFigureOut">
              <a:rPr lang="es-CO" smtClean="0"/>
              <a:t>13/05/2021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360426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9441F-182D-4421-81F7-72428200647B}" type="datetimeFigureOut">
              <a:rPr lang="es-CO" smtClean="0"/>
              <a:t>13/05/2021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37867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89441F-182D-4421-81F7-72428200647B}" type="datetimeFigureOut">
              <a:rPr lang="es-CO" smtClean="0"/>
              <a:t>13/05/2021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47695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89441F-182D-4421-81F7-72428200647B}" type="datetimeFigureOut">
              <a:rPr lang="es-CO" smtClean="0"/>
              <a:t>13/05/2021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184718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89441F-182D-4421-81F7-72428200647B}" type="datetimeFigureOut">
              <a:rPr lang="es-CO" smtClean="0"/>
              <a:t>13/05/2021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182663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89441F-182D-4421-81F7-72428200647B}" type="datetimeFigureOut">
              <a:rPr lang="es-CO" smtClean="0"/>
              <a:t>13/05/2021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337100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F89441F-182D-4421-81F7-72428200647B}" type="datetimeFigureOut">
              <a:rPr lang="es-CO" smtClean="0"/>
              <a:t>13/05/2021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372795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89441F-182D-4421-81F7-72428200647B}" type="datetimeFigureOut">
              <a:rPr lang="es-CO" smtClean="0"/>
              <a:t>13/05/2021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215743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89441F-182D-4421-81F7-72428200647B}" type="datetimeFigureOut">
              <a:rPr lang="es-CO" smtClean="0"/>
              <a:t>13/05/2021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CFD8AAB0-113A-47FE-A497-EAD4CFF8C9C2}" type="slidenum">
              <a:rPr lang="es-CO" smtClean="0"/>
              <a:t>‹Nº›</a:t>
            </a:fld>
            <a:endParaRPr lang="es-CO"/>
          </a:p>
        </p:txBody>
      </p:sp>
    </p:spTree>
    <p:extLst>
      <p:ext uri="{BB962C8B-B14F-4D97-AF65-F5344CB8AC3E}">
        <p14:creationId xmlns:p14="http://schemas.microsoft.com/office/powerpoint/2010/main" val="429226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F89441F-182D-4421-81F7-72428200647B}" type="datetimeFigureOut">
              <a:rPr lang="es-CO" smtClean="0"/>
              <a:t>13/05/2021</a:t>
            </a:fld>
            <a:endParaRPr lang="es-CO"/>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CO"/>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FD8AAB0-113A-47FE-A497-EAD4CFF8C9C2}" type="slidenum">
              <a:rPr lang="es-CO" smtClean="0"/>
              <a:t>‹Nº›</a:t>
            </a:fld>
            <a:endParaRPr lang="es-CO"/>
          </a:p>
        </p:txBody>
      </p:sp>
    </p:spTree>
    <p:extLst>
      <p:ext uri="{BB962C8B-B14F-4D97-AF65-F5344CB8AC3E}">
        <p14:creationId xmlns:p14="http://schemas.microsoft.com/office/powerpoint/2010/main" val="37752964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hyperlink" Target="mailto:gmgij7@outlook.com" TargetMode="External"/><Relationship Id="rId13" Type="http://schemas.openxmlformats.org/officeDocument/2006/relationships/hyperlink" Target="mailto:SCA116@Slcol.com" TargetMode="External"/><Relationship Id="rId18" Type="http://schemas.openxmlformats.org/officeDocument/2006/relationships/hyperlink" Target="mailto:PGM118@Slcol.com" TargetMode="External"/><Relationship Id="rId3" Type="http://schemas.openxmlformats.org/officeDocument/2006/relationships/hyperlink" Target="mailto:JLP111@Slcol.com" TargetMode="External"/><Relationship Id="rId7" Type="http://schemas.openxmlformats.org/officeDocument/2006/relationships/hyperlink" Target="mailto:DEP113@Slcol.com" TargetMode="External"/><Relationship Id="rId12" Type="http://schemas.openxmlformats.org/officeDocument/2006/relationships/hyperlink" Target="mailto:Antocos@yahoo.com.co" TargetMode="External"/><Relationship Id="rId17" Type="http://schemas.openxmlformats.org/officeDocument/2006/relationships/hyperlink" Target="mailto:PGM417@outlook.com.co" TargetMode="External"/><Relationship Id="rId2" Type="http://schemas.openxmlformats.org/officeDocument/2006/relationships/hyperlink" Target="mailto:JLP@gmail.com" TargetMode="External"/><Relationship Id="rId16" Type="http://schemas.openxmlformats.org/officeDocument/2006/relationships/hyperlink" Target="ftp://ftp7415/" TargetMode="External"/><Relationship Id="rId20" Type="http://schemas.openxmlformats.org/officeDocument/2006/relationships/hyperlink" Target="mailto:ALB119@Slcol.com.co" TargetMode="External"/><Relationship Id="rId1" Type="http://schemas.openxmlformats.org/officeDocument/2006/relationships/slideLayout" Target="../slideLayouts/slideLayout1.xml"/><Relationship Id="rId6" Type="http://schemas.openxmlformats.org/officeDocument/2006/relationships/hyperlink" Target="mailto:dep748@outlook.com" TargetMode="External"/><Relationship Id="rId11" Type="http://schemas.openxmlformats.org/officeDocument/2006/relationships/hyperlink" Target="mailto:CLA115@Slcol.com" TargetMode="External"/><Relationship Id="rId5" Type="http://schemas.openxmlformats.org/officeDocument/2006/relationships/hyperlink" Target="mailto:ACA112@Slcol.com" TargetMode="External"/><Relationship Id="rId15" Type="http://schemas.openxmlformats.org/officeDocument/2006/relationships/hyperlink" Target="mailto:SAC117@Slcol.com" TargetMode="External"/><Relationship Id="rId10" Type="http://schemas.openxmlformats.org/officeDocument/2006/relationships/hyperlink" Target="mailto:Carmensita123@gmail.com" TargetMode="External"/><Relationship Id="rId19" Type="http://schemas.openxmlformats.org/officeDocument/2006/relationships/hyperlink" Target="mailto:Barrerarl1254@gmail.com.co" TargetMode="External"/><Relationship Id="rId4" Type="http://schemas.openxmlformats.org/officeDocument/2006/relationships/hyperlink" Target="mailto:aca8@yahoo.com.co" TargetMode="External"/><Relationship Id="rId9" Type="http://schemas.openxmlformats.org/officeDocument/2006/relationships/hyperlink" Target="mailto:GMG114@Slcol.com" TargetMode="External"/><Relationship Id="rId14" Type="http://schemas.openxmlformats.org/officeDocument/2006/relationships/hyperlink" Target="mailto:SAC7845@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3" Type="http://schemas.openxmlformats.org/officeDocument/2006/relationships/hyperlink" Target="mailto:FGP7410@Slcol.com" TargetMode="External"/><Relationship Id="rId18" Type="http://schemas.openxmlformats.org/officeDocument/2006/relationships/hyperlink" Target="ftp://FTP7415@slcol.com/" TargetMode="External"/><Relationship Id="rId26" Type="http://schemas.openxmlformats.org/officeDocument/2006/relationships/hyperlink" Target="mailto:EOT7458@Slcol.com" TargetMode="External"/><Relationship Id="rId3" Type="http://schemas.openxmlformats.org/officeDocument/2006/relationships/hyperlink" Target="mailto:JCL9632@Slcol.com" TargetMode="External"/><Relationship Id="rId21" Type="http://schemas.openxmlformats.org/officeDocument/2006/relationships/hyperlink" Target="mailto:Betytia23@outlook.com" TargetMode="External"/><Relationship Id="rId34" Type="http://schemas.openxmlformats.org/officeDocument/2006/relationships/hyperlink" Target="mailto:IG17511@Slcol.com" TargetMode="External"/><Relationship Id="rId7" Type="http://schemas.openxmlformats.org/officeDocument/2006/relationships/hyperlink" Target="mailto:EMC8784@Slcol.com" TargetMode="External"/><Relationship Id="rId12" Type="http://schemas.openxmlformats.org/officeDocument/2006/relationships/hyperlink" Target="mailto:Franquix11@yahoo.com.co" TargetMode="External"/><Relationship Id="rId17" Type="http://schemas.openxmlformats.org/officeDocument/2006/relationships/hyperlink" Target="mailto:FELXK12@outlook.com.co" TargetMode="External"/><Relationship Id="rId25" Type="http://schemas.openxmlformats.org/officeDocument/2006/relationships/hyperlink" Target="mailto:Viveatm67@yahoo.com.co" TargetMode="External"/><Relationship Id="rId33" Type="http://schemas.openxmlformats.org/officeDocument/2006/relationships/hyperlink" Target="mailto:Focurs16@gmail.com" TargetMode="External"/><Relationship Id="rId2" Type="http://schemas.openxmlformats.org/officeDocument/2006/relationships/hyperlink" Target="mailto:Jbot@gmail.com" TargetMode="External"/><Relationship Id="rId16" Type="http://schemas.openxmlformats.org/officeDocument/2006/relationships/hyperlink" Target="ftp://ftp7415/" TargetMode="External"/><Relationship Id="rId20" Type="http://schemas.openxmlformats.org/officeDocument/2006/relationships/hyperlink" Target="mailto:MABM8520@Slcol.com.co" TargetMode="External"/><Relationship Id="rId29" Type="http://schemas.openxmlformats.org/officeDocument/2006/relationships/hyperlink" Target="mailto:Felizxx888@yahoo.com.co" TargetMode="External"/><Relationship Id="rId1" Type="http://schemas.openxmlformats.org/officeDocument/2006/relationships/slideLayout" Target="../slideLayouts/slideLayout3.xml"/><Relationship Id="rId6" Type="http://schemas.openxmlformats.org/officeDocument/2006/relationships/hyperlink" Target="mailto:emcdu23@outlook.com" TargetMode="External"/><Relationship Id="rId11" Type="http://schemas.openxmlformats.org/officeDocument/2006/relationships/hyperlink" Target="mailto:MBF7777@Slcol.com" TargetMode="External"/><Relationship Id="rId24" Type="http://schemas.openxmlformats.org/officeDocument/2006/relationships/hyperlink" Target="mailto:MNTV7854@Slcol.com" TargetMode="External"/><Relationship Id="rId32" Type="http://schemas.openxmlformats.org/officeDocument/2006/relationships/hyperlink" Target="mailto:HRU4158@Slcol.com" TargetMode="External"/><Relationship Id="rId5" Type="http://schemas.openxmlformats.org/officeDocument/2006/relationships/hyperlink" Target="mailto:WMC7845@Slcol.com" TargetMode="External"/><Relationship Id="rId15" Type="http://schemas.openxmlformats.org/officeDocument/2006/relationships/hyperlink" Target="mailto:APO4596@Slcol.com" TargetMode="External"/><Relationship Id="rId23" Type="http://schemas.openxmlformats.org/officeDocument/2006/relationships/hyperlink" Target="mailto:Monic21@yahoo.com.co" TargetMode="External"/><Relationship Id="rId28" Type="http://schemas.openxmlformats.org/officeDocument/2006/relationships/hyperlink" Target="mailto:MPB1235@Slcol.com" TargetMode="External"/><Relationship Id="rId10" Type="http://schemas.openxmlformats.org/officeDocument/2006/relationships/hyperlink" Target="mailto:Mari3212@gmail.com" TargetMode="External"/><Relationship Id="rId19" Type="http://schemas.openxmlformats.org/officeDocument/2006/relationships/hyperlink" Target="mailto:Marian23@gmail.com.co" TargetMode="External"/><Relationship Id="rId31" Type="http://schemas.openxmlformats.org/officeDocument/2006/relationships/hyperlink" Target="mailto:Hugixtefo@outlook.com" TargetMode="External"/><Relationship Id="rId4" Type="http://schemas.openxmlformats.org/officeDocument/2006/relationships/hyperlink" Target="mailto:willywilly@yahoo.com.co" TargetMode="External"/><Relationship Id="rId9" Type="http://schemas.openxmlformats.org/officeDocument/2006/relationships/hyperlink" Target="mailto:PFC7841@Slcol.com" TargetMode="External"/><Relationship Id="rId14" Type="http://schemas.openxmlformats.org/officeDocument/2006/relationships/hyperlink" Target="mailto:Augupo@gmail.com" TargetMode="External"/><Relationship Id="rId22" Type="http://schemas.openxmlformats.org/officeDocument/2006/relationships/hyperlink" Target="mailto:BLS5477@Slcol.com" TargetMode="External"/><Relationship Id="rId27" Type="http://schemas.openxmlformats.org/officeDocument/2006/relationships/hyperlink" Target="mailto:Vivient7415@gmail.com" TargetMode="External"/><Relationship Id="rId30" Type="http://schemas.openxmlformats.org/officeDocument/2006/relationships/hyperlink" Target="mailto:FRG7698@Slcol.com" TargetMode="External"/><Relationship Id="rId8" Type="http://schemas.openxmlformats.org/officeDocument/2006/relationships/hyperlink" Target="mailto:pauforeroq27@outlook.com"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EA0EE-9CB8-41A4-9682-BB817D245A2E}"/>
              </a:ext>
            </a:extLst>
          </p:cNvPr>
          <p:cNvSpPr>
            <a:spLocks noGrp="1"/>
          </p:cNvSpPr>
          <p:nvPr>
            <p:ph type="ctrTitle"/>
          </p:nvPr>
        </p:nvSpPr>
        <p:spPr>
          <a:xfrm>
            <a:off x="-237067" y="2218268"/>
            <a:ext cx="7197726" cy="2421464"/>
          </a:xfrm>
        </p:spPr>
        <p:txBody>
          <a:bodyPr>
            <a:noAutofit/>
          </a:bodyPr>
          <a:lstStyle/>
          <a:p>
            <a:pPr algn="ctr"/>
            <a:r>
              <a:rPr lang="es-CO" sz="10000" b="1" dirty="0" err="1">
                <a:latin typeface="Arial" panose="020B0604020202020204" pitchFamily="34" charset="0"/>
                <a:cs typeface="Arial" panose="020B0604020202020204" pitchFamily="34" charset="0"/>
              </a:rPr>
              <a:t>Sugar</a:t>
            </a:r>
            <a:r>
              <a:rPr lang="es-CO" sz="10000" b="1" dirty="0">
                <a:latin typeface="Arial" panose="020B0604020202020204" pitchFamily="34" charset="0"/>
                <a:cs typeface="Arial" panose="020B0604020202020204" pitchFamily="34" charset="0"/>
              </a:rPr>
              <a:t> light</a:t>
            </a:r>
          </a:p>
        </p:txBody>
      </p:sp>
      <p:sp>
        <p:nvSpPr>
          <p:cNvPr id="3" name="Subtítulo 2">
            <a:extLst>
              <a:ext uri="{FF2B5EF4-FFF2-40B4-BE49-F238E27FC236}">
                <a16:creationId xmlns:a16="http://schemas.microsoft.com/office/drawing/2014/main" id="{C386A28F-6049-4FA5-B171-0D57848EFEE3}"/>
              </a:ext>
            </a:extLst>
          </p:cNvPr>
          <p:cNvSpPr>
            <a:spLocks noGrp="1"/>
          </p:cNvSpPr>
          <p:nvPr>
            <p:ph type="subTitle" idx="1"/>
          </p:nvPr>
        </p:nvSpPr>
        <p:spPr>
          <a:xfrm>
            <a:off x="0" y="5608391"/>
            <a:ext cx="9144000" cy="1655762"/>
          </a:xfrm>
        </p:spPr>
        <p:txBody>
          <a:bodyPr>
            <a:normAutofit/>
          </a:bodyPr>
          <a:lstStyle/>
          <a:p>
            <a:pPr algn="just"/>
            <a:r>
              <a:rPr lang="es-CO" sz="2400" b="1" dirty="0">
                <a:latin typeface="Arial" panose="020B0604020202020204" pitchFamily="34" charset="0"/>
                <a:cs typeface="Arial" panose="020B0604020202020204" pitchFamily="34" charset="0"/>
              </a:rPr>
              <a:t>Empresa creada por: </a:t>
            </a:r>
            <a:r>
              <a:rPr lang="es-CO" sz="2400" dirty="0">
                <a:latin typeface="Arial" panose="020B0604020202020204" pitchFamily="34" charset="0"/>
                <a:cs typeface="Arial" panose="020B0604020202020204" pitchFamily="34" charset="0"/>
              </a:rPr>
              <a:t>Jerónimo Mancera Moreno.</a:t>
            </a:r>
          </a:p>
          <a:p>
            <a:pPr algn="just"/>
            <a:r>
              <a:rPr lang="es-CO" sz="2400" b="1" dirty="0">
                <a:latin typeface="Arial" panose="020B0604020202020204" pitchFamily="34" charset="0"/>
                <a:cs typeface="Arial" panose="020B0604020202020204" pitchFamily="34" charset="0"/>
              </a:rPr>
              <a:t>Curso: </a:t>
            </a:r>
            <a:r>
              <a:rPr lang="es-CO" sz="2400" dirty="0">
                <a:latin typeface="Arial" panose="020B0604020202020204" pitchFamily="34" charset="0"/>
                <a:cs typeface="Arial" panose="020B0604020202020204" pitchFamily="34" charset="0"/>
              </a:rPr>
              <a:t>11 C</a:t>
            </a:r>
          </a:p>
        </p:txBody>
      </p:sp>
      <p:pic>
        <p:nvPicPr>
          <p:cNvPr id="4" name="Imagen 3">
            <a:extLst>
              <a:ext uri="{FF2B5EF4-FFF2-40B4-BE49-F238E27FC236}">
                <a16:creationId xmlns:a16="http://schemas.microsoft.com/office/drawing/2014/main" id="{E377F79D-EF91-40BE-BABF-A8592764E306}"/>
              </a:ext>
            </a:extLst>
          </p:cNvPr>
          <p:cNvPicPr>
            <a:picLocks noChangeAspect="1"/>
          </p:cNvPicPr>
          <p:nvPr/>
        </p:nvPicPr>
        <p:blipFill>
          <a:blip r:embed="rId2"/>
          <a:stretch>
            <a:fillRect/>
          </a:stretch>
        </p:blipFill>
        <p:spPr>
          <a:xfrm>
            <a:off x="6465480" y="1535527"/>
            <a:ext cx="5176187" cy="2807873"/>
          </a:xfrm>
          <a:prstGeom prst="rect">
            <a:avLst/>
          </a:prstGeom>
        </p:spPr>
      </p:pic>
    </p:spTree>
    <p:extLst>
      <p:ext uri="{BB962C8B-B14F-4D97-AF65-F5344CB8AC3E}">
        <p14:creationId xmlns:p14="http://schemas.microsoft.com/office/powerpoint/2010/main" val="2365242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C5366043-01CB-4D6A-91BE-E4609C93650B}"/>
              </a:ext>
            </a:extLst>
          </p:cNvPr>
          <p:cNvSpPr>
            <a:spLocks noGrp="1"/>
          </p:cNvSpPr>
          <p:nvPr>
            <p:ph type="body" sz="half" idx="2"/>
          </p:nvPr>
        </p:nvSpPr>
        <p:spPr>
          <a:xfrm>
            <a:off x="685194" y="1849826"/>
            <a:ext cx="5934949" cy="3158347"/>
          </a:xfrm>
        </p:spPr>
        <p:txBody>
          <a:bodyPr>
            <a:normAutofit/>
          </a:bodyPr>
          <a:lstStyle/>
          <a:p>
            <a:pPr algn="just"/>
            <a:r>
              <a:rPr lang="es-CO" sz="2800" b="1" dirty="0">
                <a:latin typeface="Arial" panose="020B0604020202020204" pitchFamily="34" charset="0"/>
                <a:cs typeface="Arial" panose="020B0604020202020204" pitchFamily="34" charset="0"/>
              </a:rPr>
              <a:t>Ajiaco: </a:t>
            </a:r>
            <a:r>
              <a:rPr lang="es-MX" sz="2800" dirty="0">
                <a:latin typeface="Arial" panose="020B0604020202020204" pitchFamily="34" charset="0"/>
                <a:cs typeface="Arial" panose="020B0604020202020204" pitchFamily="34" charset="0"/>
              </a:rPr>
              <a:t>Pollo, papa criolla, papa sabanera,  cebolla larga, cilantro, guascas, trozos de mazorca,  alcaparras y crema de leche al gusto.</a:t>
            </a:r>
            <a:endParaRPr lang="es-CO" sz="2800" dirty="0">
              <a:latin typeface="Arial" panose="020B0604020202020204" pitchFamily="34" charset="0"/>
              <a:cs typeface="Arial" panose="020B0604020202020204" pitchFamily="34" charset="0"/>
            </a:endParaRPr>
          </a:p>
        </p:txBody>
      </p:sp>
      <p:pic>
        <p:nvPicPr>
          <p:cNvPr id="5122" name="Picture 2" descr="Ajiaco santafereño Receta de Jeison Rodriguez Sandoval- Cookpad">
            <a:extLst>
              <a:ext uri="{FF2B5EF4-FFF2-40B4-BE49-F238E27FC236}">
                <a16:creationId xmlns:a16="http://schemas.microsoft.com/office/drawing/2014/main" id="{41DE656F-CA0C-4631-B269-4954C65F0F4F}"/>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3505" r="33505"/>
          <a:stretch>
            <a:fillRect/>
          </a:stretch>
        </p:blipFill>
        <p:spPr bwMode="auto">
          <a:xfrm>
            <a:off x="7134127" y="938213"/>
            <a:ext cx="4372679"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781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23CFBE6-5B4B-4C37-ACCE-E65FCC08A61E}"/>
              </a:ext>
            </a:extLst>
          </p:cNvPr>
          <p:cNvSpPr>
            <a:spLocks noGrp="1"/>
          </p:cNvSpPr>
          <p:nvPr>
            <p:ph type="body" sz="half" idx="2"/>
          </p:nvPr>
        </p:nvSpPr>
        <p:spPr>
          <a:xfrm>
            <a:off x="442307" y="1849826"/>
            <a:ext cx="5934949" cy="3158347"/>
          </a:xfrm>
        </p:spPr>
        <p:txBody>
          <a:bodyPr>
            <a:normAutofit/>
          </a:bodyPr>
          <a:lstStyle/>
          <a:p>
            <a:pPr algn="just"/>
            <a:r>
              <a:rPr lang="es-CO" sz="2600" b="1" dirty="0">
                <a:latin typeface="Arial" panose="020B0604020202020204" pitchFamily="34" charset="0"/>
                <a:cs typeface="Arial" panose="020B0604020202020204" pitchFamily="34" charset="0"/>
              </a:rPr>
              <a:t>Calentado: </a:t>
            </a:r>
            <a:r>
              <a:rPr lang="es-MX" sz="2600" dirty="0">
                <a:latin typeface="Arial" panose="020B0604020202020204" pitchFamily="34" charset="0"/>
                <a:cs typeface="Arial" panose="020B0604020202020204" pitchFamily="34" charset="0"/>
              </a:rPr>
              <a:t>Arroz, carne en polvo, </a:t>
            </a:r>
            <a:r>
              <a:rPr lang="es-MX" sz="2600" dirty="0" err="1">
                <a:latin typeface="Arial" panose="020B0604020202020204" pitchFamily="34" charset="0"/>
                <a:cs typeface="Arial" panose="020B0604020202020204" pitchFamily="34" charset="0"/>
              </a:rPr>
              <a:t>Chicarron</a:t>
            </a:r>
            <a:r>
              <a:rPr lang="es-MX" sz="2600" dirty="0">
                <a:latin typeface="Arial" panose="020B0604020202020204" pitchFamily="34" charset="0"/>
                <a:cs typeface="Arial" panose="020B0604020202020204" pitchFamily="34" charset="0"/>
              </a:rPr>
              <a:t> al gusto, huevos fritos, frijoles colorados, hogao al gusto y plátano duro.</a:t>
            </a:r>
            <a:endParaRPr lang="es-CO" sz="2600" dirty="0">
              <a:latin typeface="Arial" panose="020B0604020202020204" pitchFamily="34" charset="0"/>
              <a:cs typeface="Arial" panose="020B0604020202020204" pitchFamily="34" charset="0"/>
            </a:endParaRPr>
          </a:p>
        </p:txBody>
      </p:sp>
      <p:pic>
        <p:nvPicPr>
          <p:cNvPr id="6146" name="Picture 2" descr="Calentao de fríjoles – unacolombianaencalifornia.com">
            <a:extLst>
              <a:ext uri="{FF2B5EF4-FFF2-40B4-BE49-F238E27FC236}">
                <a16:creationId xmlns:a16="http://schemas.microsoft.com/office/drawing/2014/main" id="{16CCBE54-2118-4A90-962D-EAA4D28E3FA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9041" r="29041"/>
          <a:stretch>
            <a:fillRect/>
          </a:stretch>
        </p:blipFill>
        <p:spPr bwMode="auto">
          <a:xfrm>
            <a:off x="6643688" y="257175"/>
            <a:ext cx="5305424" cy="576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63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C176BD27-1EF8-4A01-A73E-FECF080AD907}"/>
              </a:ext>
            </a:extLst>
          </p:cNvPr>
          <p:cNvSpPr>
            <a:spLocks noGrp="1"/>
          </p:cNvSpPr>
          <p:nvPr>
            <p:ph type="body" sz="half" idx="2"/>
          </p:nvPr>
        </p:nvSpPr>
        <p:spPr>
          <a:xfrm>
            <a:off x="885219" y="1621227"/>
            <a:ext cx="5934949" cy="3158347"/>
          </a:xfrm>
        </p:spPr>
        <p:txBody>
          <a:bodyPr>
            <a:normAutofit/>
          </a:bodyPr>
          <a:lstStyle/>
          <a:p>
            <a:pPr algn="just"/>
            <a:r>
              <a:rPr lang="es-CO" sz="2400" b="1" dirty="0">
                <a:latin typeface="Arial" panose="020B0604020202020204" pitchFamily="34" charset="0"/>
                <a:cs typeface="Arial" panose="020B0604020202020204" pitchFamily="34" charset="0"/>
              </a:rPr>
              <a:t>Sancocho: </a:t>
            </a:r>
            <a:r>
              <a:rPr lang="es-MX" sz="2400" dirty="0">
                <a:latin typeface="Arial" panose="020B0604020202020204" pitchFamily="34" charset="0"/>
                <a:cs typeface="Arial" panose="020B0604020202020204" pitchFamily="34" charset="0"/>
              </a:rPr>
              <a:t>Agua, </a:t>
            </a:r>
            <a:r>
              <a:rPr lang="es-MX" sz="2400" dirty="0" err="1">
                <a:latin typeface="Arial" panose="020B0604020202020204" pitchFamily="34" charset="0"/>
                <a:cs typeface="Arial" panose="020B0604020202020204" pitchFamily="34" charset="0"/>
              </a:rPr>
              <a:t>cebolla,costilla,sobre</a:t>
            </a:r>
            <a:r>
              <a:rPr lang="es-MX" sz="2400" dirty="0">
                <a:latin typeface="Arial" panose="020B0604020202020204" pitchFamily="34" charset="0"/>
                <a:cs typeface="Arial" panose="020B0604020202020204" pitchFamily="34" charset="0"/>
              </a:rPr>
              <a:t> de caldo de </a:t>
            </a:r>
            <a:r>
              <a:rPr lang="es-MX" sz="2400" dirty="0" err="1">
                <a:latin typeface="Arial" panose="020B0604020202020204" pitchFamily="34" charset="0"/>
                <a:cs typeface="Arial" panose="020B0604020202020204" pitchFamily="34" charset="0"/>
              </a:rPr>
              <a:t>costilla,cilantro,mazorca,platáno</a:t>
            </a:r>
            <a:r>
              <a:rPr lang="es-MX" sz="2400" dirty="0">
                <a:latin typeface="Arial" panose="020B0604020202020204" pitchFamily="34" charset="0"/>
                <a:cs typeface="Arial" panose="020B0604020202020204" pitchFamily="34" charset="0"/>
              </a:rPr>
              <a:t> verde, </a:t>
            </a:r>
            <a:r>
              <a:rPr lang="es-MX" sz="2400" dirty="0" err="1">
                <a:latin typeface="Arial" panose="020B0604020202020204" pitchFamily="34" charset="0"/>
                <a:cs typeface="Arial" panose="020B0604020202020204" pitchFamily="34" charset="0"/>
              </a:rPr>
              <a:t>yuca,papa,aceite</a:t>
            </a:r>
            <a:r>
              <a:rPr lang="es-MX" sz="2400" dirty="0">
                <a:latin typeface="Arial" panose="020B0604020202020204" pitchFamily="34" charset="0"/>
                <a:cs typeface="Arial" panose="020B0604020202020204" pitchFamily="34" charset="0"/>
              </a:rPr>
              <a:t> y tomates rojos.</a:t>
            </a:r>
            <a:endParaRPr lang="es-CO" sz="2400" dirty="0">
              <a:latin typeface="Arial" panose="020B0604020202020204" pitchFamily="34" charset="0"/>
              <a:cs typeface="Arial" panose="020B0604020202020204" pitchFamily="34" charset="0"/>
            </a:endParaRPr>
          </a:p>
        </p:txBody>
      </p:sp>
      <p:pic>
        <p:nvPicPr>
          <p:cNvPr id="7170" name="Picture 2" descr="Sancocho Colombiano Receta de Chef Juanxho- Cookpad">
            <a:extLst>
              <a:ext uri="{FF2B5EF4-FFF2-40B4-BE49-F238E27FC236}">
                <a16:creationId xmlns:a16="http://schemas.microsoft.com/office/drawing/2014/main" id="{0AD72641-6073-4388-BB2D-5BE9589BDAA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8581" r="18581"/>
          <a:stretch>
            <a:fillRect/>
          </a:stretch>
        </p:blipFill>
        <p:spPr bwMode="auto">
          <a:xfrm>
            <a:off x="7424803" y="609601"/>
            <a:ext cx="4105210" cy="5662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45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370E4762-DB59-40AB-9BB8-F260ED97DBF4}"/>
              </a:ext>
            </a:extLst>
          </p:cNvPr>
          <p:cNvSpPr>
            <a:spLocks noGrp="1"/>
          </p:cNvSpPr>
          <p:nvPr>
            <p:ph type="body" sz="half" idx="2"/>
          </p:nvPr>
        </p:nvSpPr>
        <p:spPr/>
        <p:txBody>
          <a:bodyPr>
            <a:normAutofit/>
          </a:bodyPr>
          <a:lstStyle/>
          <a:p>
            <a:pPr algn="just"/>
            <a:r>
              <a:rPr lang="es-CO" sz="2800" b="1" dirty="0" err="1"/>
              <a:t>Whaffle</a:t>
            </a:r>
            <a:r>
              <a:rPr lang="es-CO" sz="2800" b="1" dirty="0"/>
              <a:t> de Nutella: </a:t>
            </a:r>
            <a:r>
              <a:rPr lang="es-MX" sz="2800" dirty="0"/>
              <a:t>Mezcla para preparar </a:t>
            </a:r>
            <a:r>
              <a:rPr lang="es-MX" sz="2800" dirty="0" err="1"/>
              <a:t>whaffles</a:t>
            </a:r>
            <a:r>
              <a:rPr lang="es-MX" sz="2800" dirty="0"/>
              <a:t>, huevos, mantequilla, leche, </a:t>
            </a:r>
            <a:r>
              <a:rPr lang="es-MX" sz="2800" dirty="0" err="1"/>
              <a:t>azucar</a:t>
            </a:r>
            <a:r>
              <a:rPr lang="es-MX" sz="2800" dirty="0"/>
              <a:t> y Nutella.</a:t>
            </a:r>
            <a:endParaRPr lang="es-CO" sz="2800" dirty="0"/>
          </a:p>
        </p:txBody>
      </p:sp>
      <p:pic>
        <p:nvPicPr>
          <p:cNvPr id="8194" name="Picture 2" descr="Waffles con Nutella y Fruta">
            <a:extLst>
              <a:ext uri="{FF2B5EF4-FFF2-40B4-BE49-F238E27FC236}">
                <a16:creationId xmlns:a16="http://schemas.microsoft.com/office/drawing/2014/main" id="{240F7420-55E6-424A-8CE1-3E83E69812E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1512" r="11512"/>
          <a:stretch>
            <a:fillRect/>
          </a:stretch>
        </p:blipFill>
        <p:spPr bwMode="auto">
          <a:xfrm>
            <a:off x="7424803" y="609601"/>
            <a:ext cx="4219510" cy="554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59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CE1A30EB-FAC7-4F26-913C-52E89D186A39}"/>
              </a:ext>
            </a:extLst>
          </p:cNvPr>
          <p:cNvSpPr>
            <a:spLocks noGrp="1"/>
          </p:cNvSpPr>
          <p:nvPr>
            <p:ph type="body" sz="half" idx="2"/>
          </p:nvPr>
        </p:nvSpPr>
        <p:spPr>
          <a:xfrm>
            <a:off x="428019" y="2261377"/>
            <a:ext cx="5934949" cy="3158347"/>
          </a:xfrm>
        </p:spPr>
        <p:txBody>
          <a:bodyPr>
            <a:normAutofit fontScale="92500" lnSpcReduction="10000"/>
          </a:bodyPr>
          <a:lstStyle/>
          <a:p>
            <a:pPr algn="just"/>
            <a:r>
              <a:rPr lang="es-CO" sz="3200" b="1" dirty="0">
                <a:latin typeface="Arial" panose="020B0604020202020204" pitchFamily="34" charset="0"/>
                <a:cs typeface="Arial" panose="020B0604020202020204" pitchFamily="34" charset="0"/>
              </a:rPr>
              <a:t>Postre de tres leches con salsa de fresa: </a:t>
            </a:r>
            <a:r>
              <a:rPr lang="es-MX" sz="3200" dirty="0"/>
              <a:t>Leche </a:t>
            </a:r>
            <a:r>
              <a:rPr lang="es-MX" sz="3200" dirty="0" err="1"/>
              <a:t>deslactosada,crema</a:t>
            </a:r>
            <a:r>
              <a:rPr lang="es-MX" sz="3200" dirty="0"/>
              <a:t> de leche, gelatina sin sabor, agua </a:t>
            </a:r>
            <a:r>
              <a:rPr lang="es-MX" sz="3200" dirty="0" err="1"/>
              <a:t>fría,galletas,fresas,cerzas,moras,jalea</a:t>
            </a:r>
            <a:r>
              <a:rPr lang="es-MX" sz="3200" dirty="0"/>
              <a:t> de fresa.</a:t>
            </a:r>
            <a:endParaRPr lang="es-CO" sz="3200" dirty="0"/>
          </a:p>
        </p:txBody>
      </p:sp>
      <p:pic>
        <p:nvPicPr>
          <p:cNvPr id="9218" name="Picture 2" descr="Pastel o torta tres leches | Recetas de Laylita">
            <a:extLst>
              <a:ext uri="{FF2B5EF4-FFF2-40B4-BE49-F238E27FC236}">
                <a16:creationId xmlns:a16="http://schemas.microsoft.com/office/drawing/2014/main" id="{1506E1E0-4D37-4485-BCA4-729CF968DCD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8581" r="18581"/>
          <a:stretch>
            <a:fillRect/>
          </a:stretch>
        </p:blipFill>
        <p:spPr bwMode="auto">
          <a:xfrm>
            <a:off x="6686550" y="609600"/>
            <a:ext cx="4943475" cy="539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257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E6D6B8C-7A98-4805-87EE-BF4AD30A751D}"/>
              </a:ext>
            </a:extLst>
          </p:cNvPr>
          <p:cNvSpPr>
            <a:spLocks noGrp="1"/>
          </p:cNvSpPr>
          <p:nvPr>
            <p:ph type="body" sz="half" idx="2"/>
          </p:nvPr>
        </p:nvSpPr>
        <p:spPr/>
        <p:txBody>
          <a:bodyPr>
            <a:normAutofit/>
          </a:bodyPr>
          <a:lstStyle/>
          <a:p>
            <a:pPr algn="just"/>
            <a:r>
              <a:rPr lang="es-CO" sz="2800" b="1" dirty="0">
                <a:latin typeface="Arial" panose="020B0604020202020204" pitchFamily="34" charset="0"/>
                <a:cs typeface="Arial" panose="020B0604020202020204" pitchFamily="34" charset="0"/>
              </a:rPr>
              <a:t>Rollo de canela o chocolate: </a:t>
            </a:r>
            <a:r>
              <a:rPr lang="es-CO" sz="2800" dirty="0">
                <a:latin typeface="Arial" panose="020B0604020202020204" pitchFamily="34" charset="0"/>
                <a:cs typeface="Arial" panose="020B0604020202020204" pitchFamily="34" charset="0"/>
              </a:rPr>
              <a:t>Mantequilla, </a:t>
            </a:r>
            <a:r>
              <a:rPr lang="es-CO" sz="2800" dirty="0" err="1">
                <a:latin typeface="Arial" panose="020B0604020202020204" pitchFamily="34" charset="0"/>
                <a:cs typeface="Arial" panose="020B0604020202020204" pitchFamily="34" charset="0"/>
              </a:rPr>
              <a:t>huevos,leche,azucar</a:t>
            </a:r>
            <a:r>
              <a:rPr lang="es-CO" sz="2800" dirty="0">
                <a:latin typeface="Arial" panose="020B0604020202020204" pitchFamily="34" charset="0"/>
                <a:cs typeface="Arial" panose="020B0604020202020204" pitchFamily="34" charset="0"/>
              </a:rPr>
              <a:t>, una pizca de canela, chocolate o canela en barra tipo líquida.</a:t>
            </a:r>
          </a:p>
        </p:txBody>
      </p:sp>
      <p:pic>
        <p:nvPicPr>
          <p:cNvPr id="10242" name="Picture 2" descr="Rollitos de canela o Cinnamon rolls">
            <a:extLst>
              <a:ext uri="{FF2B5EF4-FFF2-40B4-BE49-F238E27FC236}">
                <a16:creationId xmlns:a16="http://schemas.microsoft.com/office/drawing/2014/main" id="{3F28B209-332C-42CE-BD6B-4FE0A80B219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8321" r="28321"/>
          <a:stretch>
            <a:fillRect/>
          </a:stretch>
        </p:blipFill>
        <p:spPr bwMode="auto">
          <a:xfrm>
            <a:off x="7424803" y="609601"/>
            <a:ext cx="416236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73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3A21568F-44C4-4E01-8645-C6C0D6CF1E57}"/>
              </a:ext>
            </a:extLst>
          </p:cNvPr>
          <p:cNvSpPr>
            <a:spLocks noGrp="1"/>
          </p:cNvSpPr>
          <p:nvPr>
            <p:ph type="body" sz="half" idx="2"/>
          </p:nvPr>
        </p:nvSpPr>
        <p:spPr>
          <a:xfrm>
            <a:off x="161051" y="2006989"/>
            <a:ext cx="5934949" cy="3158347"/>
          </a:xfrm>
        </p:spPr>
        <p:txBody>
          <a:bodyPr>
            <a:normAutofit/>
          </a:bodyPr>
          <a:lstStyle/>
          <a:p>
            <a:pPr algn="just"/>
            <a:r>
              <a:rPr lang="es-CO" sz="4000" b="1" dirty="0"/>
              <a:t>Postre de tres flanes: </a:t>
            </a:r>
            <a:r>
              <a:rPr lang="es-MX" sz="4000" dirty="0" err="1"/>
              <a:t>Azucar,agua,caramelo,mezcla</a:t>
            </a:r>
            <a:r>
              <a:rPr lang="es-MX" sz="4000" dirty="0"/>
              <a:t> de flanes.</a:t>
            </a:r>
            <a:endParaRPr lang="es-CO" sz="4000" dirty="0"/>
          </a:p>
        </p:txBody>
      </p:sp>
      <p:pic>
        <p:nvPicPr>
          <p:cNvPr id="11266" name="Picture 2" descr="Flan de tres leches --- Receta de DIVINA COCINA">
            <a:extLst>
              <a:ext uri="{FF2B5EF4-FFF2-40B4-BE49-F238E27FC236}">
                <a16:creationId xmlns:a16="http://schemas.microsoft.com/office/drawing/2014/main" id="{10E43505-198E-4D81-B485-2A5D88069426}"/>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8738" r="18738"/>
          <a:stretch>
            <a:fillRect/>
          </a:stretch>
        </p:blipFill>
        <p:spPr bwMode="auto">
          <a:xfrm>
            <a:off x="6372225" y="609601"/>
            <a:ext cx="5172075"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08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A24DAEAC-24CB-4254-A26D-4EB86649D305}"/>
              </a:ext>
            </a:extLst>
          </p:cNvPr>
          <p:cNvSpPr>
            <a:spLocks noGrp="1"/>
          </p:cNvSpPr>
          <p:nvPr>
            <p:ph type="body" sz="half" idx="2"/>
          </p:nvPr>
        </p:nvSpPr>
        <p:spPr>
          <a:xfrm>
            <a:off x="928082" y="1849826"/>
            <a:ext cx="5934949" cy="3158347"/>
          </a:xfrm>
        </p:spPr>
        <p:txBody>
          <a:bodyPr>
            <a:normAutofit/>
          </a:bodyPr>
          <a:lstStyle/>
          <a:p>
            <a:pPr algn="just"/>
            <a:r>
              <a:rPr lang="es-CO" sz="2800" b="1" dirty="0" err="1">
                <a:latin typeface="Arial" panose="020B0604020202020204" pitchFamily="34" charset="0"/>
                <a:cs typeface="Arial" panose="020B0604020202020204" pitchFamily="34" charset="0"/>
              </a:rPr>
              <a:t>Whaffle</a:t>
            </a:r>
            <a:r>
              <a:rPr lang="es-CO" sz="2800" b="1" dirty="0">
                <a:latin typeface="Arial" panose="020B0604020202020204" pitchFamily="34" charset="0"/>
                <a:cs typeface="Arial" panose="020B0604020202020204" pitchFamily="34" charset="0"/>
              </a:rPr>
              <a:t> de Oreo: </a:t>
            </a:r>
            <a:r>
              <a:rPr lang="es-MX" sz="2800" dirty="0">
                <a:latin typeface="Arial" panose="020B0604020202020204" pitchFamily="34" charset="0"/>
                <a:cs typeface="Arial" panose="020B0604020202020204" pitchFamily="34" charset="0"/>
              </a:rPr>
              <a:t>Mezcla para preparar </a:t>
            </a:r>
            <a:r>
              <a:rPr lang="es-MX" sz="2800" dirty="0" err="1">
                <a:latin typeface="Arial" panose="020B0604020202020204" pitchFamily="34" charset="0"/>
                <a:cs typeface="Arial" panose="020B0604020202020204" pitchFamily="34" charset="0"/>
              </a:rPr>
              <a:t>whaffles</a:t>
            </a:r>
            <a:r>
              <a:rPr lang="es-MX" sz="2800" dirty="0">
                <a:latin typeface="Arial" panose="020B0604020202020204" pitchFamily="34" charset="0"/>
                <a:cs typeface="Arial" panose="020B0604020202020204" pitchFamily="34" charset="0"/>
              </a:rPr>
              <a:t>, huevos, mantequilla, leche, </a:t>
            </a:r>
            <a:r>
              <a:rPr lang="es-MX" sz="2800" dirty="0" err="1">
                <a:latin typeface="Arial" panose="020B0604020202020204" pitchFamily="34" charset="0"/>
                <a:cs typeface="Arial" panose="020B0604020202020204" pitchFamily="34" charset="0"/>
              </a:rPr>
              <a:t>azucar</a:t>
            </a:r>
            <a:r>
              <a:rPr lang="es-MX" sz="2800" dirty="0">
                <a:latin typeface="Arial" panose="020B0604020202020204" pitchFamily="34" charset="0"/>
                <a:cs typeface="Arial" panose="020B0604020202020204" pitchFamily="34" charset="0"/>
              </a:rPr>
              <a:t>, Nutella y galletas Oreo.</a:t>
            </a:r>
            <a:endParaRPr lang="es-CO" sz="2800" dirty="0">
              <a:latin typeface="Arial" panose="020B0604020202020204" pitchFamily="34" charset="0"/>
              <a:cs typeface="Arial" panose="020B0604020202020204" pitchFamily="34" charset="0"/>
            </a:endParaRPr>
          </a:p>
        </p:txBody>
      </p:sp>
      <p:pic>
        <p:nvPicPr>
          <p:cNvPr id="12290" name="Picture 2" descr="Belgian waffles with Oreo - Picture of Chocolaterie CH, Kaunas - Tripadvisor">
            <a:extLst>
              <a:ext uri="{FF2B5EF4-FFF2-40B4-BE49-F238E27FC236}">
                <a16:creationId xmlns:a16="http://schemas.microsoft.com/office/drawing/2014/main" id="{1FA5B203-F377-418A-B76F-16E9FE8265B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9035" r="29035"/>
          <a:stretch>
            <a:fillRect/>
          </a:stretch>
        </p:blipFill>
        <p:spPr bwMode="auto">
          <a:xfrm>
            <a:off x="7424802" y="609601"/>
            <a:ext cx="4462397"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672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7A208AE2-DCD3-46E4-AD70-87761AA8D64F}"/>
              </a:ext>
            </a:extLst>
          </p:cNvPr>
          <p:cNvSpPr>
            <a:spLocks noGrp="1"/>
          </p:cNvSpPr>
          <p:nvPr>
            <p:ph type="body" sz="half" idx="2"/>
          </p:nvPr>
        </p:nvSpPr>
        <p:spPr>
          <a:xfrm>
            <a:off x="485169" y="2121288"/>
            <a:ext cx="4786919" cy="3158347"/>
          </a:xfrm>
        </p:spPr>
        <p:txBody>
          <a:bodyPr>
            <a:normAutofit/>
          </a:bodyPr>
          <a:lstStyle/>
          <a:p>
            <a:pPr algn="just"/>
            <a:r>
              <a:rPr lang="es-CO" sz="2200" b="1" dirty="0" err="1">
                <a:latin typeface="Arial" panose="020B0604020202020204" pitchFamily="34" charset="0"/>
                <a:cs typeface="Arial" panose="020B0604020202020204" pitchFamily="34" charset="0"/>
              </a:rPr>
              <a:t>Whaffle</a:t>
            </a:r>
            <a:r>
              <a:rPr lang="es-CO" sz="2200" b="1" dirty="0">
                <a:latin typeface="Arial" panose="020B0604020202020204" pitchFamily="34" charset="0"/>
                <a:cs typeface="Arial" panose="020B0604020202020204" pitchFamily="34" charset="0"/>
              </a:rPr>
              <a:t> de mora y gomitas:  </a:t>
            </a:r>
            <a:r>
              <a:rPr lang="es-MX" sz="2200" dirty="0">
                <a:latin typeface="Arial" panose="020B0604020202020204" pitchFamily="34" charset="0"/>
                <a:cs typeface="Arial" panose="020B0604020202020204" pitchFamily="34" charset="0"/>
              </a:rPr>
              <a:t>Mezcla para preparar </a:t>
            </a:r>
            <a:r>
              <a:rPr lang="es-MX" sz="2200" dirty="0" err="1">
                <a:latin typeface="Arial" panose="020B0604020202020204" pitchFamily="34" charset="0"/>
                <a:cs typeface="Arial" panose="020B0604020202020204" pitchFamily="34" charset="0"/>
              </a:rPr>
              <a:t>whaffles</a:t>
            </a:r>
            <a:r>
              <a:rPr lang="es-MX" sz="2200" dirty="0">
                <a:latin typeface="Arial" panose="020B0604020202020204" pitchFamily="34" charset="0"/>
                <a:cs typeface="Arial" panose="020B0604020202020204" pitchFamily="34" charset="0"/>
              </a:rPr>
              <a:t>, huevos, mantequilla, leche, </a:t>
            </a:r>
            <a:r>
              <a:rPr lang="es-MX" sz="2200" dirty="0" err="1">
                <a:latin typeface="Arial" panose="020B0604020202020204" pitchFamily="34" charset="0"/>
                <a:cs typeface="Arial" panose="020B0604020202020204" pitchFamily="34" charset="0"/>
              </a:rPr>
              <a:t>azucar</a:t>
            </a:r>
            <a:r>
              <a:rPr lang="es-MX" sz="2200" dirty="0">
                <a:latin typeface="Arial" panose="020B0604020202020204" pitchFamily="34" charset="0"/>
                <a:cs typeface="Arial" panose="020B0604020202020204" pitchFamily="34" charset="0"/>
              </a:rPr>
              <a:t>, Nutella, </a:t>
            </a:r>
            <a:r>
              <a:rPr lang="es-MX" sz="2200" dirty="0" err="1">
                <a:latin typeface="Arial" panose="020B0604020202020204" pitchFamily="34" charset="0"/>
                <a:cs typeface="Arial" panose="020B0604020202020204" pitchFamily="34" charset="0"/>
              </a:rPr>
              <a:t>fresas,cerzas,moras</a:t>
            </a:r>
            <a:r>
              <a:rPr lang="es-MX" sz="2200" dirty="0">
                <a:latin typeface="Arial" panose="020B0604020202020204" pitchFamily="34" charset="0"/>
                <a:cs typeface="Arial" panose="020B0604020202020204" pitchFamily="34" charset="0"/>
              </a:rPr>
              <a:t> y jalea de fresa.</a:t>
            </a:r>
            <a:endParaRPr lang="es-CO" sz="2200" dirty="0">
              <a:latin typeface="Arial" panose="020B0604020202020204" pitchFamily="34" charset="0"/>
              <a:cs typeface="Arial" panose="020B0604020202020204" pitchFamily="34" charset="0"/>
            </a:endParaRPr>
          </a:p>
        </p:txBody>
      </p:sp>
      <p:pic>
        <p:nvPicPr>
          <p:cNvPr id="13318" name="Picture 6" descr="Alfonzo Rivas &amp; CIA">
            <a:extLst>
              <a:ext uri="{FF2B5EF4-FFF2-40B4-BE49-F238E27FC236}">
                <a16:creationId xmlns:a16="http://schemas.microsoft.com/office/drawing/2014/main" id="{A0F31451-93AB-4EE3-851F-7BC54E4B10B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2789" r="12789"/>
          <a:stretch>
            <a:fillRect/>
          </a:stretch>
        </p:blipFill>
        <p:spPr bwMode="auto">
          <a:xfrm>
            <a:off x="5614986" y="838200"/>
            <a:ext cx="581501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879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C53FA-1683-4520-845F-75B7AF29DFDA}"/>
              </a:ext>
            </a:extLst>
          </p:cNvPr>
          <p:cNvSpPr>
            <a:spLocks noGrp="1"/>
          </p:cNvSpPr>
          <p:nvPr>
            <p:ph type="title"/>
          </p:nvPr>
        </p:nvSpPr>
        <p:spPr>
          <a:xfrm>
            <a:off x="785186" y="2603111"/>
            <a:ext cx="8101639" cy="1397389"/>
          </a:xfrm>
        </p:spPr>
        <p:txBody>
          <a:bodyPr>
            <a:normAutofit/>
          </a:bodyPr>
          <a:lstStyle/>
          <a:p>
            <a:pPr algn="just"/>
            <a:r>
              <a:rPr lang="es-CO" sz="4800" b="1" dirty="0" err="1">
                <a:latin typeface="Arial" panose="020B0604020202020204" pitchFamily="34" charset="0"/>
                <a:cs typeface="Arial" panose="020B0604020202020204" pitchFamily="34" charset="0"/>
              </a:rPr>
              <a:t>Coca-cola</a:t>
            </a:r>
            <a:endParaRPr lang="es-CO" sz="4800" b="1" dirty="0">
              <a:latin typeface="Arial" panose="020B0604020202020204" pitchFamily="34" charset="0"/>
              <a:cs typeface="Arial" panose="020B0604020202020204" pitchFamily="34" charset="0"/>
            </a:endParaRPr>
          </a:p>
        </p:txBody>
      </p:sp>
      <p:pic>
        <p:nvPicPr>
          <p:cNvPr id="14338" name="Picture 2" descr="La curiosa historia de cómo Pepsi salvó a Coca-Cola de que se revelara su  receta secreta | Internacional | Noticias | El Universo">
            <a:extLst>
              <a:ext uri="{FF2B5EF4-FFF2-40B4-BE49-F238E27FC236}">
                <a16:creationId xmlns:a16="http://schemas.microsoft.com/office/drawing/2014/main" id="{360741C6-DDD2-488C-8164-2BCA9A0E7C6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9054" r="29054"/>
          <a:stretch>
            <a:fillRect/>
          </a:stretch>
        </p:blipFill>
        <p:spPr bwMode="auto">
          <a:xfrm>
            <a:off x="5457825" y="609601"/>
            <a:ext cx="5222336" cy="5605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14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21D8D-39F4-49E9-9AF9-3306C55CD2F2}"/>
              </a:ext>
            </a:extLst>
          </p:cNvPr>
          <p:cNvSpPr>
            <a:spLocks noGrp="1"/>
          </p:cNvSpPr>
          <p:nvPr>
            <p:ph type="title"/>
          </p:nvPr>
        </p:nvSpPr>
        <p:spPr>
          <a:xfrm>
            <a:off x="-697847" y="5401733"/>
            <a:ext cx="10131425" cy="1456267"/>
          </a:xfrm>
        </p:spPr>
        <p:txBody>
          <a:bodyPr>
            <a:noAutofit/>
          </a:bodyPr>
          <a:lstStyle/>
          <a:p>
            <a:r>
              <a:rPr lang="es-CO" sz="5400" b="1" dirty="0">
                <a:latin typeface="Arial" panose="020B0604020202020204" pitchFamily="34" charset="0"/>
                <a:cs typeface="Arial" panose="020B0604020202020204" pitchFamily="34" charset="0"/>
              </a:rPr>
              <a:t>Nombre y logo de la empresa:</a:t>
            </a:r>
          </a:p>
        </p:txBody>
      </p:sp>
      <p:pic>
        <p:nvPicPr>
          <p:cNvPr id="4" name="Imagen 3">
            <a:extLst>
              <a:ext uri="{FF2B5EF4-FFF2-40B4-BE49-F238E27FC236}">
                <a16:creationId xmlns:a16="http://schemas.microsoft.com/office/drawing/2014/main" id="{6D249930-3893-4A4E-A993-D6F074E00169}"/>
              </a:ext>
            </a:extLst>
          </p:cNvPr>
          <p:cNvPicPr>
            <a:picLocks noChangeAspect="1"/>
          </p:cNvPicPr>
          <p:nvPr/>
        </p:nvPicPr>
        <p:blipFill>
          <a:blip r:embed="rId2"/>
          <a:stretch>
            <a:fillRect/>
          </a:stretch>
        </p:blipFill>
        <p:spPr>
          <a:xfrm>
            <a:off x="1828800" y="267041"/>
            <a:ext cx="8466667" cy="4592826"/>
          </a:xfrm>
          <a:prstGeom prst="rect">
            <a:avLst/>
          </a:prstGeom>
        </p:spPr>
      </p:pic>
    </p:spTree>
    <p:extLst>
      <p:ext uri="{BB962C8B-B14F-4D97-AF65-F5344CB8AC3E}">
        <p14:creationId xmlns:p14="http://schemas.microsoft.com/office/powerpoint/2010/main" val="3930978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4EC73F-57E7-4F42-A32C-BAB58D7F5906}"/>
              </a:ext>
            </a:extLst>
          </p:cNvPr>
          <p:cNvSpPr>
            <a:spLocks noGrp="1"/>
          </p:cNvSpPr>
          <p:nvPr>
            <p:ph type="title"/>
          </p:nvPr>
        </p:nvSpPr>
        <p:spPr>
          <a:xfrm>
            <a:off x="370849" y="2417373"/>
            <a:ext cx="5934969" cy="2023254"/>
          </a:xfrm>
        </p:spPr>
        <p:txBody>
          <a:bodyPr>
            <a:normAutofit/>
          </a:bodyPr>
          <a:lstStyle/>
          <a:p>
            <a:pPr algn="just"/>
            <a:r>
              <a:rPr lang="es-CO" sz="8000" b="1" dirty="0">
                <a:latin typeface="Arial" panose="020B0604020202020204" pitchFamily="34" charset="0"/>
                <a:cs typeface="Arial" panose="020B0604020202020204" pitchFamily="34" charset="0"/>
              </a:rPr>
              <a:t>Fanta</a:t>
            </a:r>
          </a:p>
        </p:txBody>
      </p:sp>
      <p:pic>
        <p:nvPicPr>
          <p:cNvPr id="15362" name="Picture 2" descr="Conoce todos los sabores de Fanta por el mundo | Fanta">
            <a:extLst>
              <a:ext uri="{FF2B5EF4-FFF2-40B4-BE49-F238E27FC236}">
                <a16:creationId xmlns:a16="http://schemas.microsoft.com/office/drawing/2014/main" id="{E8E6EF6B-2A70-4387-94B1-340BEC2C360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4315" r="24315"/>
          <a:stretch>
            <a:fillRect/>
          </a:stretch>
        </p:blipFill>
        <p:spPr bwMode="auto">
          <a:xfrm>
            <a:off x="4257676" y="609601"/>
            <a:ext cx="6422486"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609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96CFA-FDA3-4046-A016-D4020F5E4030}"/>
              </a:ext>
            </a:extLst>
          </p:cNvPr>
          <p:cNvSpPr>
            <a:spLocks noGrp="1"/>
          </p:cNvSpPr>
          <p:nvPr>
            <p:ph type="title"/>
          </p:nvPr>
        </p:nvSpPr>
        <p:spPr>
          <a:xfrm>
            <a:off x="485150" y="2838450"/>
            <a:ext cx="5934969" cy="2023254"/>
          </a:xfrm>
        </p:spPr>
        <p:txBody>
          <a:bodyPr>
            <a:normAutofit/>
          </a:bodyPr>
          <a:lstStyle/>
          <a:p>
            <a:r>
              <a:rPr lang="es-CO" sz="10000" b="1" dirty="0">
                <a:latin typeface="Arial" panose="020B0604020202020204" pitchFamily="34" charset="0"/>
                <a:cs typeface="Arial" panose="020B0604020202020204" pitchFamily="34" charset="0"/>
              </a:rPr>
              <a:t>Sprite</a:t>
            </a:r>
          </a:p>
        </p:txBody>
      </p:sp>
      <p:pic>
        <p:nvPicPr>
          <p:cNvPr id="16390" name="Picture 6" descr="Amazon.com : Sprite Lemon Lime Soda Soft Drinks, 12 fl oz, 6 Pack : Grocery  &amp; Gourmet Food">
            <a:extLst>
              <a:ext uri="{FF2B5EF4-FFF2-40B4-BE49-F238E27FC236}">
                <a16:creationId xmlns:a16="http://schemas.microsoft.com/office/drawing/2014/main" id="{38A500DE-F127-4C40-B794-DA9FFB4F372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8581" r="18581"/>
          <a:stretch>
            <a:fillRect/>
          </a:stretch>
        </p:blipFill>
        <p:spPr bwMode="auto">
          <a:xfrm>
            <a:off x="6420118" y="609600"/>
            <a:ext cx="5181331" cy="597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657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7874476F-E209-443E-8621-3B8E7D7687CD}"/>
              </a:ext>
            </a:extLst>
          </p:cNvPr>
          <p:cNvSpPr>
            <a:spLocks noGrp="1"/>
          </p:cNvSpPr>
          <p:nvPr>
            <p:ph type="body" sz="half" idx="2"/>
          </p:nvPr>
        </p:nvSpPr>
        <p:spPr>
          <a:xfrm>
            <a:off x="642331" y="1621227"/>
            <a:ext cx="5934949" cy="3158347"/>
          </a:xfrm>
        </p:spPr>
        <p:txBody>
          <a:bodyPr>
            <a:normAutofit/>
          </a:bodyPr>
          <a:lstStyle/>
          <a:p>
            <a:pPr algn="just"/>
            <a:r>
              <a:rPr lang="es-CO" sz="3200" b="1" dirty="0">
                <a:latin typeface="Arial" panose="020B0604020202020204" pitchFamily="34" charset="0"/>
                <a:cs typeface="Arial" panose="020B0604020202020204" pitchFamily="34" charset="0"/>
              </a:rPr>
              <a:t>Coctel del mar: </a:t>
            </a:r>
            <a:r>
              <a:rPr lang="es-MX" sz="3200" dirty="0">
                <a:latin typeface="Arial" panose="020B0604020202020204" pitchFamily="34" charset="0"/>
                <a:cs typeface="Arial" panose="020B0604020202020204" pitchFamily="34" charset="0"/>
              </a:rPr>
              <a:t>Ginebra, </a:t>
            </a:r>
            <a:r>
              <a:rPr lang="es-MX" sz="3200" dirty="0" err="1">
                <a:latin typeface="Arial" panose="020B0604020202020204" pitchFamily="34" charset="0"/>
                <a:cs typeface="Arial" panose="020B0604020202020204" pitchFamily="34" charset="0"/>
              </a:rPr>
              <a:t>razpao</a:t>
            </a:r>
            <a:r>
              <a:rPr lang="es-MX" sz="3200" dirty="0">
                <a:latin typeface="Arial" panose="020B0604020202020204" pitchFamily="34" charset="0"/>
                <a:cs typeface="Arial" panose="020B0604020202020204" pitchFamily="34" charset="0"/>
              </a:rPr>
              <a:t> de </a:t>
            </a:r>
            <a:r>
              <a:rPr lang="es-MX" sz="3200" dirty="0" err="1">
                <a:latin typeface="Arial" panose="020B0604020202020204" pitchFamily="34" charset="0"/>
                <a:cs typeface="Arial" panose="020B0604020202020204" pitchFamily="34" charset="0"/>
              </a:rPr>
              <a:t>arandanos,agua,limón</a:t>
            </a:r>
            <a:r>
              <a:rPr lang="es-MX" sz="3200" dirty="0">
                <a:latin typeface="Arial" panose="020B0604020202020204" pitchFamily="34" charset="0"/>
                <a:cs typeface="Arial" panose="020B0604020202020204" pitchFamily="34" charset="0"/>
              </a:rPr>
              <a:t>, tequila como opcional si el cliente lo desea.</a:t>
            </a:r>
            <a:endParaRPr lang="es-CO" sz="3200" dirty="0">
              <a:latin typeface="Arial" panose="020B0604020202020204" pitchFamily="34" charset="0"/>
              <a:cs typeface="Arial" panose="020B0604020202020204" pitchFamily="34" charset="0"/>
            </a:endParaRPr>
          </a:p>
        </p:txBody>
      </p:sp>
      <p:pic>
        <p:nvPicPr>
          <p:cNvPr id="17410" name="Picture 2" descr="Cóctel Laguna Azul / Receta En Casa - Cocteles.club">
            <a:extLst>
              <a:ext uri="{FF2B5EF4-FFF2-40B4-BE49-F238E27FC236}">
                <a16:creationId xmlns:a16="http://schemas.microsoft.com/office/drawing/2014/main" id="{4E3A075A-36AA-4004-8D02-C57ED928A83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1149" r="31149"/>
          <a:stretch>
            <a:fillRect/>
          </a:stretch>
        </p:blipFill>
        <p:spPr bwMode="auto">
          <a:xfrm>
            <a:off x="6757988" y="609600"/>
            <a:ext cx="5100637" cy="5919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988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150AA01-5E78-4901-804F-3FB843558DE4}"/>
              </a:ext>
            </a:extLst>
          </p:cNvPr>
          <p:cNvSpPr>
            <a:spLocks noGrp="1"/>
          </p:cNvSpPr>
          <p:nvPr>
            <p:ph type="body" sz="half" idx="2"/>
          </p:nvPr>
        </p:nvSpPr>
        <p:spPr>
          <a:xfrm>
            <a:off x="770919" y="1414463"/>
            <a:ext cx="5934949" cy="3248024"/>
          </a:xfrm>
        </p:spPr>
        <p:txBody>
          <a:bodyPr>
            <a:noAutofit/>
          </a:bodyPr>
          <a:lstStyle/>
          <a:p>
            <a:pPr algn="just"/>
            <a:r>
              <a:rPr lang="es-CO" sz="5400" b="1" dirty="0"/>
              <a:t>Coctel Martini y caviar:  </a:t>
            </a:r>
            <a:r>
              <a:rPr lang="it-IT" sz="5400" dirty="0"/>
              <a:t>Ginebra, Martini,Vermut seco y cereza.</a:t>
            </a:r>
            <a:endParaRPr lang="es-CO" sz="5400" dirty="0"/>
          </a:p>
        </p:txBody>
      </p:sp>
      <p:pic>
        <p:nvPicPr>
          <p:cNvPr id="18434" name="Picture 2" descr="Dry Martini - Fácil">
            <a:extLst>
              <a:ext uri="{FF2B5EF4-FFF2-40B4-BE49-F238E27FC236}">
                <a16:creationId xmlns:a16="http://schemas.microsoft.com/office/drawing/2014/main" id="{4B9671AD-30DD-4CC6-9C9F-CD8730C7219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9159" r="29159"/>
          <a:stretch>
            <a:fillRect/>
          </a:stretch>
        </p:blipFill>
        <p:spPr bwMode="auto">
          <a:xfrm>
            <a:off x="6958012" y="838200"/>
            <a:ext cx="4900614"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721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4A2AA1D7-5688-4E81-A0D9-B7CBB02B92F6}"/>
              </a:ext>
            </a:extLst>
          </p:cNvPr>
          <p:cNvSpPr>
            <a:spLocks noGrp="1"/>
          </p:cNvSpPr>
          <p:nvPr>
            <p:ph type="body" sz="half" idx="2"/>
          </p:nvPr>
        </p:nvSpPr>
        <p:spPr/>
        <p:txBody>
          <a:bodyPr>
            <a:normAutofit/>
          </a:bodyPr>
          <a:lstStyle/>
          <a:p>
            <a:pPr algn="just"/>
            <a:r>
              <a:rPr lang="es-CO" sz="2800" b="1" dirty="0">
                <a:latin typeface="Arial" panose="020B0604020202020204" pitchFamily="34" charset="0"/>
                <a:cs typeface="Arial" panose="020B0604020202020204" pitchFamily="34" charset="0"/>
              </a:rPr>
              <a:t>Coctel de frutas: </a:t>
            </a:r>
            <a:r>
              <a:rPr lang="es-MX" sz="2800" dirty="0">
                <a:latin typeface="Arial" panose="020B0604020202020204" pitchFamily="34" charset="0"/>
                <a:cs typeface="Arial" panose="020B0604020202020204" pitchFamily="34" charset="0"/>
              </a:rPr>
              <a:t>Frutas a elección del cliente, Azúcar, Vino o Cerveza, Whisky, ron o Vodka a elección del cliente.</a:t>
            </a:r>
            <a:r>
              <a:rPr lang="es-CO" sz="2800" dirty="0">
                <a:latin typeface="Arial" panose="020B0604020202020204" pitchFamily="34" charset="0"/>
                <a:cs typeface="Arial" panose="020B0604020202020204" pitchFamily="34" charset="0"/>
              </a:rPr>
              <a:t> </a:t>
            </a:r>
          </a:p>
        </p:txBody>
      </p:sp>
      <p:pic>
        <p:nvPicPr>
          <p:cNvPr id="19458" name="Picture 2" descr="Bebida De Frutas Con Alcohol - YouTube">
            <a:extLst>
              <a:ext uri="{FF2B5EF4-FFF2-40B4-BE49-F238E27FC236}">
                <a16:creationId xmlns:a16="http://schemas.microsoft.com/office/drawing/2014/main" id="{68838BC8-5FB5-455A-AFF5-BF18C6E96E1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2327" r="32327"/>
          <a:stretch>
            <a:fillRect/>
          </a:stretch>
        </p:blipFill>
        <p:spPr bwMode="auto">
          <a:xfrm>
            <a:off x="7424802" y="609601"/>
            <a:ext cx="4062347" cy="577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356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CC61B102-9FBF-41E1-942D-BD28AC9E0D78}"/>
              </a:ext>
            </a:extLst>
          </p:cNvPr>
          <p:cNvSpPr>
            <a:spLocks noGrp="1"/>
          </p:cNvSpPr>
          <p:nvPr>
            <p:ph type="body" sz="half" idx="2"/>
          </p:nvPr>
        </p:nvSpPr>
        <p:spPr>
          <a:xfrm>
            <a:off x="685194" y="2089927"/>
            <a:ext cx="5934949" cy="3158347"/>
          </a:xfrm>
        </p:spPr>
        <p:txBody>
          <a:bodyPr>
            <a:normAutofit/>
          </a:bodyPr>
          <a:lstStyle/>
          <a:p>
            <a:pPr algn="just"/>
            <a:r>
              <a:rPr lang="es-CO" sz="3600" b="1" dirty="0"/>
              <a:t>Michelada: </a:t>
            </a:r>
            <a:r>
              <a:rPr lang="es-CO" sz="3600" dirty="0"/>
              <a:t>Cerveza Corona, limón, sal, salsa inglesa, jugo </a:t>
            </a:r>
            <a:r>
              <a:rPr lang="es-CO" sz="3600" dirty="0" err="1"/>
              <a:t>maggi</a:t>
            </a:r>
            <a:r>
              <a:rPr lang="es-CO" sz="3600" dirty="0"/>
              <a:t>, Hielos.</a:t>
            </a:r>
          </a:p>
        </p:txBody>
      </p:sp>
      <p:pic>
        <p:nvPicPr>
          <p:cNvPr id="20482" name="Picture 2" descr="Receta Michelada tradicional - Guía Femenina | Receta | Receta de michelada,  Michelada, Imagenes de cervezas">
            <a:extLst>
              <a:ext uri="{FF2B5EF4-FFF2-40B4-BE49-F238E27FC236}">
                <a16:creationId xmlns:a16="http://schemas.microsoft.com/office/drawing/2014/main" id="{926E9F92-5FDF-43DE-94B7-B4A608CD631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0771" r="10771"/>
          <a:stretch>
            <a:fillRect/>
          </a:stretch>
        </p:blipFill>
        <p:spPr bwMode="auto">
          <a:xfrm>
            <a:off x="7424802" y="609601"/>
            <a:ext cx="4082003" cy="589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271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3B0C2-0BBD-4828-81D2-82568A2E0B07}"/>
              </a:ext>
            </a:extLst>
          </p:cNvPr>
          <p:cNvSpPr>
            <a:spLocks noGrp="1"/>
          </p:cNvSpPr>
          <p:nvPr>
            <p:ph type="title"/>
          </p:nvPr>
        </p:nvSpPr>
        <p:spPr>
          <a:xfrm>
            <a:off x="585162" y="2738437"/>
            <a:ext cx="5934969" cy="2023254"/>
          </a:xfrm>
        </p:spPr>
        <p:txBody>
          <a:bodyPr>
            <a:noAutofit/>
          </a:bodyPr>
          <a:lstStyle/>
          <a:p>
            <a:r>
              <a:rPr lang="es-CO" sz="8800" b="1" dirty="0">
                <a:latin typeface="Arial" panose="020B0604020202020204" pitchFamily="34" charset="0"/>
                <a:cs typeface="Arial" panose="020B0604020202020204" pitchFamily="34" charset="0"/>
              </a:rPr>
              <a:t>Cerveza Corona</a:t>
            </a:r>
          </a:p>
        </p:txBody>
      </p:sp>
      <p:pic>
        <p:nvPicPr>
          <p:cNvPr id="21506" name="Picture 2" descr="Cerveza Corona X6Und x 355 Ml C-U - Jumbo Colombia">
            <a:extLst>
              <a:ext uri="{FF2B5EF4-FFF2-40B4-BE49-F238E27FC236}">
                <a16:creationId xmlns:a16="http://schemas.microsoft.com/office/drawing/2014/main" id="{D7A246A6-DAAC-4494-B873-020B2EC546B6}"/>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8581" r="18581"/>
          <a:stretch>
            <a:fillRect/>
          </a:stretch>
        </p:blipFill>
        <p:spPr bwMode="auto">
          <a:xfrm>
            <a:off x="7424803" y="838200"/>
            <a:ext cx="4182035"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067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7E1F67D6-1E94-41E1-B0E9-CF1FDC2D3F45}"/>
              </a:ext>
            </a:extLst>
          </p:cNvPr>
          <p:cNvSpPr>
            <a:spLocks noGrp="1"/>
          </p:cNvSpPr>
          <p:nvPr>
            <p:ph type="body" sz="half" idx="2"/>
          </p:nvPr>
        </p:nvSpPr>
        <p:spPr>
          <a:xfrm>
            <a:off x="614362" y="2304239"/>
            <a:ext cx="5934949" cy="3158347"/>
          </a:xfrm>
        </p:spPr>
        <p:txBody>
          <a:bodyPr>
            <a:noAutofit/>
          </a:bodyPr>
          <a:lstStyle/>
          <a:p>
            <a:pPr algn="just"/>
            <a:r>
              <a:rPr lang="es-CO" sz="3600" b="1" dirty="0"/>
              <a:t>Limonada de </a:t>
            </a:r>
            <a:r>
              <a:rPr lang="es-CO" sz="3600" b="1" dirty="0" err="1"/>
              <a:t>cerezada</a:t>
            </a:r>
            <a:r>
              <a:rPr lang="es-CO" sz="3600" b="1" dirty="0"/>
              <a:t> o de coco: </a:t>
            </a:r>
            <a:r>
              <a:rPr lang="es-MX" sz="3600" dirty="0" err="1"/>
              <a:t>Limon,cereza</a:t>
            </a:r>
            <a:r>
              <a:rPr lang="es-MX" sz="3600" dirty="0"/>
              <a:t> o coco a petición del cliente ,ron, Sprite, </a:t>
            </a:r>
            <a:r>
              <a:rPr lang="es-MX" sz="3600" dirty="0" err="1"/>
              <a:t>azucar</a:t>
            </a:r>
            <a:r>
              <a:rPr lang="es-MX" sz="3600" dirty="0"/>
              <a:t>, hielo.</a:t>
            </a:r>
            <a:r>
              <a:rPr lang="es-CO" sz="3600" dirty="0"/>
              <a:t> </a:t>
            </a:r>
          </a:p>
        </p:txBody>
      </p:sp>
      <p:pic>
        <p:nvPicPr>
          <p:cNvPr id="22530" name="Picture 2" descr="Receta. Limonada cerezada. - YouTube">
            <a:extLst>
              <a:ext uri="{FF2B5EF4-FFF2-40B4-BE49-F238E27FC236}">
                <a16:creationId xmlns:a16="http://schemas.microsoft.com/office/drawing/2014/main" id="{7B92208C-A781-4450-BA19-ACDFD2FF12F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2327" r="3232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140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200E19A8-6CD4-4C08-803F-A504FD297BE9}"/>
              </a:ext>
            </a:extLst>
          </p:cNvPr>
          <p:cNvSpPr>
            <a:spLocks noGrp="1"/>
          </p:cNvSpPr>
          <p:nvPr>
            <p:ph type="body" sz="half" idx="2"/>
          </p:nvPr>
        </p:nvSpPr>
        <p:spPr>
          <a:xfrm>
            <a:off x="470881" y="1849826"/>
            <a:ext cx="6529994" cy="4169974"/>
          </a:xfrm>
        </p:spPr>
        <p:txBody>
          <a:bodyPr>
            <a:normAutofit/>
          </a:bodyPr>
          <a:lstStyle/>
          <a:p>
            <a:pPr algn="just"/>
            <a:r>
              <a:rPr lang="es-CO" sz="4000" b="1" dirty="0">
                <a:latin typeface="Arial" panose="020B0604020202020204" pitchFamily="34" charset="0"/>
                <a:cs typeface="Arial" panose="020B0604020202020204" pitchFamily="34" charset="0"/>
              </a:rPr>
              <a:t>Jugo de fresa: </a:t>
            </a:r>
            <a:r>
              <a:rPr lang="es-MX" sz="4000" dirty="0">
                <a:latin typeface="Arial" panose="020B0604020202020204" pitchFamily="34" charset="0"/>
                <a:cs typeface="Arial" panose="020B0604020202020204" pitchFamily="34" charset="0"/>
              </a:rPr>
              <a:t>Fresa, leche evaporada, </a:t>
            </a:r>
            <a:r>
              <a:rPr lang="es-MX" sz="4000" dirty="0" err="1">
                <a:latin typeface="Arial" panose="020B0604020202020204" pitchFamily="34" charset="0"/>
                <a:cs typeface="Arial" panose="020B0604020202020204" pitchFamily="34" charset="0"/>
              </a:rPr>
              <a:t>azucar</a:t>
            </a:r>
            <a:r>
              <a:rPr lang="es-MX" sz="4000" dirty="0">
                <a:latin typeface="Arial" panose="020B0604020202020204" pitchFamily="34" charset="0"/>
                <a:cs typeface="Arial" panose="020B0604020202020204" pitchFamily="34" charset="0"/>
              </a:rPr>
              <a:t> al gusto y agua.</a:t>
            </a:r>
            <a:endParaRPr lang="es-CO" sz="4000" dirty="0">
              <a:latin typeface="Arial" panose="020B0604020202020204" pitchFamily="34" charset="0"/>
              <a:cs typeface="Arial" panose="020B0604020202020204" pitchFamily="34" charset="0"/>
            </a:endParaRPr>
          </a:p>
        </p:txBody>
      </p:sp>
      <p:pic>
        <p:nvPicPr>
          <p:cNvPr id="23554" name="Picture 2" descr="Cómo hacer jugo de fresa - Fácil">
            <a:extLst>
              <a:ext uri="{FF2B5EF4-FFF2-40B4-BE49-F238E27FC236}">
                <a16:creationId xmlns:a16="http://schemas.microsoft.com/office/drawing/2014/main" id="{A3F5A1EE-7ECE-4A69-A52D-E8B3201D5CF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8581" r="18581"/>
          <a:stretch>
            <a:fillRect/>
          </a:stretch>
        </p:blipFill>
        <p:spPr bwMode="auto">
          <a:xfrm>
            <a:off x="7424802" y="838200"/>
            <a:ext cx="4519547"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26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8D4A4A-6F17-4887-A35F-9AFB006F2E75}"/>
              </a:ext>
            </a:extLst>
          </p:cNvPr>
          <p:cNvSpPr>
            <a:spLocks noGrp="1"/>
          </p:cNvSpPr>
          <p:nvPr>
            <p:ph type="ctrTitle"/>
          </p:nvPr>
        </p:nvSpPr>
        <p:spPr>
          <a:xfrm>
            <a:off x="-133350" y="-1114424"/>
            <a:ext cx="11944350" cy="1714499"/>
          </a:xfrm>
        </p:spPr>
        <p:txBody>
          <a:bodyPr>
            <a:noAutofit/>
          </a:bodyPr>
          <a:lstStyle/>
          <a:p>
            <a:r>
              <a:rPr lang="es-CO" sz="2000" b="1" dirty="0">
                <a:latin typeface="Arial" panose="020B0604020202020204" pitchFamily="34" charset="0"/>
                <a:cs typeface="Arial" panose="020B0604020202020204" pitchFamily="34" charset="0"/>
              </a:rPr>
              <a:t>Diagrama de base de datos relacionales</a:t>
            </a:r>
          </a:p>
        </p:txBody>
      </p:sp>
      <p:sp>
        <p:nvSpPr>
          <p:cNvPr id="3" name="Subtítulo 2">
            <a:extLst>
              <a:ext uri="{FF2B5EF4-FFF2-40B4-BE49-F238E27FC236}">
                <a16:creationId xmlns:a16="http://schemas.microsoft.com/office/drawing/2014/main" id="{67F4BEA2-BE14-43A0-81EB-F74BC98F5909}"/>
              </a:ext>
            </a:extLst>
          </p:cNvPr>
          <p:cNvSpPr>
            <a:spLocks noGrp="1"/>
          </p:cNvSpPr>
          <p:nvPr>
            <p:ph type="subTitle" idx="1"/>
          </p:nvPr>
        </p:nvSpPr>
        <p:spPr>
          <a:xfrm>
            <a:off x="0" y="6429370"/>
            <a:ext cx="8689976" cy="1228724"/>
          </a:xfrm>
        </p:spPr>
        <p:txBody>
          <a:bodyPr>
            <a:normAutofit/>
          </a:bodyPr>
          <a:lstStyle/>
          <a:p>
            <a:pPr algn="just"/>
            <a:r>
              <a:rPr lang="es-CO" sz="2000" b="1" dirty="0">
                <a:solidFill>
                  <a:schemeClr val="tx1"/>
                </a:solidFill>
              </a:rPr>
              <a:t>Facturación</a:t>
            </a:r>
          </a:p>
        </p:txBody>
      </p:sp>
      <p:graphicFrame>
        <p:nvGraphicFramePr>
          <p:cNvPr id="4" name="Tabla 3">
            <a:extLst>
              <a:ext uri="{FF2B5EF4-FFF2-40B4-BE49-F238E27FC236}">
                <a16:creationId xmlns:a16="http://schemas.microsoft.com/office/drawing/2014/main" id="{C957D325-29DB-4B28-BF18-90EF25128EC0}"/>
              </a:ext>
            </a:extLst>
          </p:cNvPr>
          <p:cNvGraphicFramePr>
            <a:graphicFrameLocks noGrp="1"/>
          </p:cNvGraphicFramePr>
          <p:nvPr>
            <p:extLst>
              <p:ext uri="{D42A27DB-BD31-4B8C-83A1-F6EECF244321}">
                <p14:modId xmlns:p14="http://schemas.microsoft.com/office/powerpoint/2010/main" val="3102595919"/>
              </p:ext>
            </p:extLst>
          </p:nvPr>
        </p:nvGraphicFramePr>
        <p:xfrm>
          <a:off x="266700" y="695325"/>
          <a:ext cx="11677655" cy="5734041"/>
        </p:xfrm>
        <a:graphic>
          <a:graphicData uri="http://schemas.openxmlformats.org/drawingml/2006/table">
            <a:tbl>
              <a:tblPr/>
              <a:tblGrid>
                <a:gridCol w="559699">
                  <a:extLst>
                    <a:ext uri="{9D8B030D-6E8A-4147-A177-3AD203B41FA5}">
                      <a16:colId xmlns:a16="http://schemas.microsoft.com/office/drawing/2014/main" val="3222740909"/>
                    </a:ext>
                  </a:extLst>
                </a:gridCol>
                <a:gridCol w="544892">
                  <a:extLst>
                    <a:ext uri="{9D8B030D-6E8A-4147-A177-3AD203B41FA5}">
                      <a16:colId xmlns:a16="http://schemas.microsoft.com/office/drawing/2014/main" val="1746341943"/>
                    </a:ext>
                  </a:extLst>
                </a:gridCol>
                <a:gridCol w="286265">
                  <a:extLst>
                    <a:ext uri="{9D8B030D-6E8A-4147-A177-3AD203B41FA5}">
                      <a16:colId xmlns:a16="http://schemas.microsoft.com/office/drawing/2014/main" val="3593704293"/>
                    </a:ext>
                  </a:extLst>
                </a:gridCol>
                <a:gridCol w="325749">
                  <a:extLst>
                    <a:ext uri="{9D8B030D-6E8A-4147-A177-3AD203B41FA5}">
                      <a16:colId xmlns:a16="http://schemas.microsoft.com/office/drawing/2014/main" val="4143544386"/>
                    </a:ext>
                  </a:extLst>
                </a:gridCol>
                <a:gridCol w="929870">
                  <a:extLst>
                    <a:ext uri="{9D8B030D-6E8A-4147-A177-3AD203B41FA5}">
                      <a16:colId xmlns:a16="http://schemas.microsoft.com/office/drawing/2014/main" val="1287854575"/>
                    </a:ext>
                  </a:extLst>
                </a:gridCol>
                <a:gridCol w="333647">
                  <a:extLst>
                    <a:ext uri="{9D8B030D-6E8A-4147-A177-3AD203B41FA5}">
                      <a16:colId xmlns:a16="http://schemas.microsoft.com/office/drawing/2014/main" val="2795726696"/>
                    </a:ext>
                  </a:extLst>
                </a:gridCol>
                <a:gridCol w="288240">
                  <a:extLst>
                    <a:ext uri="{9D8B030D-6E8A-4147-A177-3AD203B41FA5}">
                      <a16:colId xmlns:a16="http://schemas.microsoft.com/office/drawing/2014/main" val="2469890761"/>
                    </a:ext>
                  </a:extLst>
                </a:gridCol>
                <a:gridCol w="404720">
                  <a:extLst>
                    <a:ext uri="{9D8B030D-6E8A-4147-A177-3AD203B41FA5}">
                      <a16:colId xmlns:a16="http://schemas.microsoft.com/office/drawing/2014/main" val="4098104405"/>
                    </a:ext>
                  </a:extLst>
                </a:gridCol>
                <a:gridCol w="304033">
                  <a:extLst>
                    <a:ext uri="{9D8B030D-6E8A-4147-A177-3AD203B41FA5}">
                      <a16:colId xmlns:a16="http://schemas.microsoft.com/office/drawing/2014/main" val="2263003482"/>
                    </a:ext>
                  </a:extLst>
                </a:gridCol>
                <a:gridCol w="448153">
                  <a:extLst>
                    <a:ext uri="{9D8B030D-6E8A-4147-A177-3AD203B41FA5}">
                      <a16:colId xmlns:a16="http://schemas.microsoft.com/office/drawing/2014/main" val="964273727"/>
                    </a:ext>
                  </a:extLst>
                </a:gridCol>
                <a:gridCol w="598196">
                  <a:extLst>
                    <a:ext uri="{9D8B030D-6E8A-4147-A177-3AD203B41FA5}">
                      <a16:colId xmlns:a16="http://schemas.microsoft.com/office/drawing/2014/main" val="1503501948"/>
                    </a:ext>
                  </a:extLst>
                </a:gridCol>
                <a:gridCol w="542918">
                  <a:extLst>
                    <a:ext uri="{9D8B030D-6E8A-4147-A177-3AD203B41FA5}">
                      <a16:colId xmlns:a16="http://schemas.microsoft.com/office/drawing/2014/main" val="3825310648"/>
                    </a:ext>
                  </a:extLst>
                </a:gridCol>
                <a:gridCol w="280342">
                  <a:extLst>
                    <a:ext uri="{9D8B030D-6E8A-4147-A177-3AD203B41FA5}">
                      <a16:colId xmlns:a16="http://schemas.microsoft.com/office/drawing/2014/main" val="718060532"/>
                    </a:ext>
                  </a:extLst>
                </a:gridCol>
                <a:gridCol w="283304">
                  <a:extLst>
                    <a:ext uri="{9D8B030D-6E8A-4147-A177-3AD203B41FA5}">
                      <a16:colId xmlns:a16="http://schemas.microsoft.com/office/drawing/2014/main" val="4271904315"/>
                    </a:ext>
                  </a:extLst>
                </a:gridCol>
                <a:gridCol w="409656">
                  <a:extLst>
                    <a:ext uri="{9D8B030D-6E8A-4147-A177-3AD203B41FA5}">
                      <a16:colId xmlns:a16="http://schemas.microsoft.com/office/drawing/2014/main" val="1288834620"/>
                    </a:ext>
                  </a:extLst>
                </a:gridCol>
                <a:gridCol w="534034">
                  <a:extLst>
                    <a:ext uri="{9D8B030D-6E8A-4147-A177-3AD203B41FA5}">
                      <a16:colId xmlns:a16="http://schemas.microsoft.com/office/drawing/2014/main" val="3625983315"/>
                    </a:ext>
                  </a:extLst>
                </a:gridCol>
                <a:gridCol w="200386">
                  <a:extLst>
                    <a:ext uri="{9D8B030D-6E8A-4147-A177-3AD203B41FA5}">
                      <a16:colId xmlns:a16="http://schemas.microsoft.com/office/drawing/2014/main" val="1312403808"/>
                    </a:ext>
                  </a:extLst>
                </a:gridCol>
                <a:gridCol w="171759">
                  <a:extLst>
                    <a:ext uri="{9D8B030D-6E8A-4147-A177-3AD203B41FA5}">
                      <a16:colId xmlns:a16="http://schemas.microsoft.com/office/drawing/2014/main" val="1463248096"/>
                    </a:ext>
                  </a:extLst>
                </a:gridCol>
                <a:gridCol w="366222">
                  <a:extLst>
                    <a:ext uri="{9D8B030D-6E8A-4147-A177-3AD203B41FA5}">
                      <a16:colId xmlns:a16="http://schemas.microsoft.com/office/drawing/2014/main" val="3788992833"/>
                    </a:ext>
                  </a:extLst>
                </a:gridCol>
                <a:gridCol w="353390">
                  <a:extLst>
                    <a:ext uri="{9D8B030D-6E8A-4147-A177-3AD203B41FA5}">
                      <a16:colId xmlns:a16="http://schemas.microsoft.com/office/drawing/2014/main" val="3407955901"/>
                    </a:ext>
                  </a:extLst>
                </a:gridCol>
                <a:gridCol w="81932">
                  <a:extLst>
                    <a:ext uri="{9D8B030D-6E8A-4147-A177-3AD203B41FA5}">
                      <a16:colId xmlns:a16="http://schemas.microsoft.com/office/drawing/2014/main" val="1691402724"/>
                    </a:ext>
                  </a:extLst>
                </a:gridCol>
                <a:gridCol w="310944">
                  <a:extLst>
                    <a:ext uri="{9D8B030D-6E8A-4147-A177-3AD203B41FA5}">
                      <a16:colId xmlns:a16="http://schemas.microsoft.com/office/drawing/2014/main" val="872667965"/>
                    </a:ext>
                  </a:extLst>
                </a:gridCol>
                <a:gridCol w="663346">
                  <a:extLst>
                    <a:ext uri="{9D8B030D-6E8A-4147-A177-3AD203B41FA5}">
                      <a16:colId xmlns:a16="http://schemas.microsoft.com/office/drawing/2014/main" val="3836920001"/>
                    </a:ext>
                  </a:extLst>
                </a:gridCol>
                <a:gridCol w="417551">
                  <a:extLst>
                    <a:ext uri="{9D8B030D-6E8A-4147-A177-3AD203B41FA5}">
                      <a16:colId xmlns:a16="http://schemas.microsoft.com/office/drawing/2014/main" val="338122126"/>
                    </a:ext>
                  </a:extLst>
                </a:gridCol>
                <a:gridCol w="350428">
                  <a:extLst>
                    <a:ext uri="{9D8B030D-6E8A-4147-A177-3AD203B41FA5}">
                      <a16:colId xmlns:a16="http://schemas.microsoft.com/office/drawing/2014/main" val="660523217"/>
                    </a:ext>
                  </a:extLst>
                </a:gridCol>
                <a:gridCol w="322789">
                  <a:extLst>
                    <a:ext uri="{9D8B030D-6E8A-4147-A177-3AD203B41FA5}">
                      <a16:colId xmlns:a16="http://schemas.microsoft.com/office/drawing/2014/main" val="960554119"/>
                    </a:ext>
                  </a:extLst>
                </a:gridCol>
                <a:gridCol w="503432">
                  <a:extLst>
                    <a:ext uri="{9D8B030D-6E8A-4147-A177-3AD203B41FA5}">
                      <a16:colId xmlns:a16="http://schemas.microsoft.com/office/drawing/2014/main" val="3217602837"/>
                    </a:ext>
                  </a:extLst>
                </a:gridCol>
                <a:gridCol w="369184">
                  <a:extLst>
                    <a:ext uri="{9D8B030D-6E8A-4147-A177-3AD203B41FA5}">
                      <a16:colId xmlns:a16="http://schemas.microsoft.com/office/drawing/2014/main" val="1375910663"/>
                    </a:ext>
                  </a:extLst>
                </a:gridCol>
                <a:gridCol w="492574">
                  <a:extLst>
                    <a:ext uri="{9D8B030D-6E8A-4147-A177-3AD203B41FA5}">
                      <a16:colId xmlns:a16="http://schemas.microsoft.com/office/drawing/2014/main" val="2225707406"/>
                    </a:ext>
                  </a:extLst>
                </a:gridCol>
              </a:tblGrid>
              <a:tr h="175605">
                <a:tc gridSpan="29">
                  <a:txBody>
                    <a:bodyPr/>
                    <a:lstStyle/>
                    <a:p>
                      <a:pPr algn="ctr" fontAlgn="b"/>
                      <a:r>
                        <a:rPr lang="es-MX" sz="400" b="1" i="0" u="none" strike="noStrike">
                          <a:solidFill>
                            <a:srgbClr val="000000"/>
                          </a:solidFill>
                          <a:effectLst/>
                          <a:latin typeface="Arial" panose="020B0604020202020204" pitchFamily="34" charset="0"/>
                        </a:rPr>
                        <a:t>Entidad Facturación mensual sugar light</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33"/>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953720397"/>
                  </a:ext>
                </a:extLst>
              </a:tr>
              <a:tr h="187314">
                <a:tc gridSpan="11">
                  <a:txBody>
                    <a:bodyPr/>
                    <a:lstStyle/>
                    <a:p>
                      <a:pPr algn="ctr" fontAlgn="b"/>
                      <a:r>
                        <a:rPr lang="es-CO" sz="300" b="1" i="0" u="none" strike="noStrike" dirty="0">
                          <a:solidFill>
                            <a:srgbClr val="000000"/>
                          </a:solidFill>
                          <a:effectLst/>
                          <a:latin typeface="Arial" panose="020B0604020202020204" pitchFamily="34" charset="0"/>
                        </a:rPr>
                        <a:t>Venta mensual de productos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66"/>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gridSpan="12">
                  <a:txBody>
                    <a:bodyPr/>
                    <a:lstStyle/>
                    <a:p>
                      <a:pPr algn="ctr" fontAlgn="b"/>
                      <a:r>
                        <a:rPr lang="es-CO" sz="300" b="1" i="0" u="none" strike="noStrike">
                          <a:solidFill>
                            <a:srgbClr val="000000"/>
                          </a:solidFill>
                          <a:effectLst/>
                          <a:latin typeface="Arial" panose="020B0604020202020204" pitchFamily="34" charset="0"/>
                        </a:rPr>
                        <a:t>Gasto personal</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gridSpan="6">
                  <a:txBody>
                    <a:bodyPr/>
                    <a:lstStyle/>
                    <a:p>
                      <a:pPr algn="ctr" fontAlgn="b"/>
                      <a:r>
                        <a:rPr lang="es-CO" sz="300" b="1" i="0" u="none" strike="noStrike">
                          <a:solidFill>
                            <a:srgbClr val="000000"/>
                          </a:solidFill>
                          <a:effectLst/>
                          <a:latin typeface="Arial" panose="020B0604020202020204" pitchFamily="34" charset="0"/>
                        </a:rPr>
                        <a:t>Gasto materia prima</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023667796"/>
                  </a:ext>
                </a:extLst>
              </a:tr>
              <a:tr h="176468">
                <a:tc gridSpan="11">
                  <a:txBody>
                    <a:bodyPr/>
                    <a:lstStyle/>
                    <a:p>
                      <a:pPr algn="ctr" fontAlgn="b"/>
                      <a:r>
                        <a:rPr lang="es-CO" sz="200" b="1" i="0" u="none" strike="noStrike">
                          <a:solidFill>
                            <a:srgbClr val="000000"/>
                          </a:solidFill>
                          <a:effectLst/>
                          <a:latin typeface="Arial" panose="020B0604020202020204" pitchFamily="34" charset="0"/>
                        </a:rPr>
                        <a:t>Comida.</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66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s-CO" sz="300" b="1" i="0" u="none" strike="noStrike">
                          <a:solidFill>
                            <a:srgbClr val="000000"/>
                          </a:solidFill>
                          <a:effectLst/>
                          <a:latin typeface="Arial" panose="020B0604020202020204" pitchFamily="34" charset="0"/>
                        </a:rPr>
                        <a:t>Código del Chef</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CC"/>
                    </a:solidFill>
                  </a:tcPr>
                </a:tc>
                <a:tc>
                  <a:txBody>
                    <a:bodyPr/>
                    <a:lstStyle/>
                    <a:p>
                      <a:pPr algn="l" fontAlgn="b"/>
                      <a:r>
                        <a:rPr lang="es-CO" sz="300" b="1" i="0" u="none" strike="noStrike">
                          <a:solidFill>
                            <a:srgbClr val="000000"/>
                          </a:solidFill>
                          <a:effectLst/>
                          <a:latin typeface="Arial" panose="020B0604020202020204" pitchFamily="34" charset="0"/>
                        </a:rPr>
                        <a:t>Nombre del Chef</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CC"/>
                    </a:solidFill>
                  </a:tcPr>
                </a:tc>
                <a:tc>
                  <a:txBody>
                    <a:bodyPr/>
                    <a:lstStyle/>
                    <a:p>
                      <a:pPr algn="l" fontAlgn="b"/>
                      <a:r>
                        <a:rPr lang="es-CO" sz="300" b="1" i="0" u="none" strike="noStrike">
                          <a:solidFill>
                            <a:srgbClr val="000000"/>
                          </a:solidFill>
                          <a:effectLst/>
                          <a:latin typeface="Arial" panose="020B0604020202020204" pitchFamily="34" charset="0"/>
                        </a:rPr>
                        <a:t>Correo del Chef</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CC"/>
                    </a:solidFill>
                  </a:tcPr>
                </a:tc>
                <a:tc>
                  <a:txBody>
                    <a:bodyPr/>
                    <a:lstStyle/>
                    <a:p>
                      <a:pPr algn="l" fontAlgn="b"/>
                      <a:r>
                        <a:rPr lang="es-MX" sz="300" b="1" i="0" u="none" strike="noStrike">
                          <a:solidFill>
                            <a:srgbClr val="000000"/>
                          </a:solidFill>
                          <a:effectLst/>
                          <a:latin typeface="Arial" panose="020B0604020202020204" pitchFamily="34" charset="0"/>
                        </a:rPr>
                        <a:t>Correo de la empresa del Chef</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CC"/>
                    </a:solidFill>
                  </a:tcPr>
                </a:tc>
                <a:tc>
                  <a:txBody>
                    <a:bodyPr/>
                    <a:lstStyle/>
                    <a:p>
                      <a:pPr algn="l" fontAlgn="b"/>
                      <a:r>
                        <a:rPr lang="es-CO" sz="300" b="1" i="0" u="none" strike="noStrike">
                          <a:solidFill>
                            <a:srgbClr val="000000"/>
                          </a:solidFill>
                          <a:effectLst/>
                          <a:latin typeface="Arial" panose="020B0604020202020204" pitchFamily="34" charset="0"/>
                        </a:rPr>
                        <a:t>Celular del Chef</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CC"/>
                    </a:solidFill>
                  </a:tcPr>
                </a:tc>
                <a:tc>
                  <a:txBody>
                    <a:bodyPr/>
                    <a:lstStyle/>
                    <a:p>
                      <a:pPr algn="l" fontAlgn="b"/>
                      <a:r>
                        <a:rPr lang="es-CO" sz="300" b="1" i="0" u="none" strike="noStrike">
                          <a:solidFill>
                            <a:srgbClr val="000000"/>
                          </a:solidFill>
                          <a:effectLst/>
                          <a:latin typeface="Arial" panose="020B0604020202020204" pitchFamily="34" charset="0"/>
                        </a:rPr>
                        <a:t>Dirección del Chef</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CC"/>
                    </a:solidFill>
                  </a:tcPr>
                </a:tc>
                <a:tc>
                  <a:txBody>
                    <a:bodyPr/>
                    <a:lstStyle/>
                    <a:p>
                      <a:pPr algn="l" fontAlgn="b"/>
                      <a:r>
                        <a:rPr lang="es-CO" sz="300" b="1" i="0" u="none" strike="noStrike">
                          <a:solidFill>
                            <a:srgbClr val="000000"/>
                          </a:solidFill>
                          <a:effectLst/>
                          <a:latin typeface="Arial" panose="020B0604020202020204" pitchFamily="34" charset="0"/>
                        </a:rPr>
                        <a:t>Ocupación </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CC"/>
                    </a:solidFill>
                  </a:tcPr>
                </a:tc>
                <a:tc>
                  <a:txBody>
                    <a:bodyPr/>
                    <a:lstStyle/>
                    <a:p>
                      <a:pPr algn="l" fontAlgn="b"/>
                      <a:r>
                        <a:rPr lang="es-MX" sz="300" b="1" i="0" u="none" strike="noStrike">
                          <a:solidFill>
                            <a:srgbClr val="000000"/>
                          </a:solidFill>
                          <a:effectLst/>
                          <a:latin typeface="Arial" panose="020B0604020202020204" pitchFamily="34" charset="0"/>
                        </a:rPr>
                        <a:t>Sección en la que trabaja </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CC"/>
                    </a:solidFill>
                  </a:tcPr>
                </a:tc>
                <a:tc>
                  <a:txBody>
                    <a:bodyPr/>
                    <a:lstStyle/>
                    <a:p>
                      <a:pPr algn="l" fontAlgn="b"/>
                      <a:r>
                        <a:rPr lang="es-CO" sz="300" b="1" i="0" u="none" strike="noStrike">
                          <a:solidFill>
                            <a:srgbClr val="000000"/>
                          </a:solidFill>
                          <a:effectLst/>
                          <a:latin typeface="Arial" panose="020B0604020202020204" pitchFamily="34" charset="0"/>
                        </a:rPr>
                        <a:t>Fecha de nacimiento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CC"/>
                    </a:solidFill>
                  </a:tcPr>
                </a:tc>
                <a:tc>
                  <a:txBody>
                    <a:bodyPr/>
                    <a:lstStyle/>
                    <a:p>
                      <a:pPr algn="l" fontAlgn="b"/>
                      <a:r>
                        <a:rPr lang="es-CO" sz="300" b="1" i="0" u="none" strike="noStrike">
                          <a:solidFill>
                            <a:srgbClr val="000000"/>
                          </a:solidFill>
                          <a:effectLst/>
                          <a:latin typeface="Arial" panose="020B0604020202020204" pitchFamily="34" charset="0"/>
                        </a:rPr>
                        <a:t>Edad</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CC"/>
                    </a:solidFill>
                  </a:tcPr>
                </a:tc>
                <a:tc>
                  <a:txBody>
                    <a:bodyPr/>
                    <a:lstStyle/>
                    <a:p>
                      <a:pPr algn="l" fontAlgn="b"/>
                      <a:r>
                        <a:rPr lang="es-CO" sz="300" b="1" i="0" u="none" strike="noStrike">
                          <a:solidFill>
                            <a:srgbClr val="000000"/>
                          </a:solidFill>
                          <a:effectLst/>
                          <a:latin typeface="Arial" panose="020B0604020202020204" pitchFamily="34" charset="0"/>
                        </a:rPr>
                        <a:t>Salario del chef (en cop):</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CC"/>
                    </a:solidFill>
                  </a:tcPr>
                </a:tc>
                <a:tc>
                  <a:txBody>
                    <a:bodyPr/>
                    <a:lstStyle/>
                    <a:p>
                      <a:pPr algn="l" fontAlgn="b"/>
                      <a:r>
                        <a:rPr lang="es-CO" sz="300" b="1" i="0" u="none" strike="noStrike">
                          <a:solidFill>
                            <a:srgbClr val="000000"/>
                          </a:solidFill>
                          <a:effectLst/>
                          <a:latin typeface="Arial" panose="020B0604020202020204" pitchFamily="34" charset="0"/>
                        </a:rPr>
                        <a:t>Estudios del Chef</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CC"/>
                    </a:solidFill>
                  </a:tcPr>
                </a:tc>
                <a:tc>
                  <a:txBody>
                    <a:bodyPr/>
                    <a:lstStyle/>
                    <a:p>
                      <a:pPr algn="l" fontAlgn="b"/>
                      <a:r>
                        <a:rPr lang="es-CO" sz="300" b="1" i="0" u="none" strike="noStrike">
                          <a:solidFill>
                            <a:srgbClr val="000000"/>
                          </a:solidFill>
                          <a:effectLst/>
                          <a:latin typeface="Arial" panose="020B0604020202020204" pitchFamily="34" charset="0"/>
                        </a:rPr>
                        <a:t>Código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66FF"/>
                    </a:solidFill>
                  </a:tcPr>
                </a:tc>
                <a:tc>
                  <a:txBody>
                    <a:bodyPr/>
                    <a:lstStyle/>
                    <a:p>
                      <a:pPr algn="l" fontAlgn="b"/>
                      <a:r>
                        <a:rPr lang="es-CO" sz="300" b="1" i="0" u="none" strike="noStrike">
                          <a:solidFill>
                            <a:srgbClr val="000000"/>
                          </a:solidFill>
                          <a:effectLst/>
                          <a:latin typeface="Arial" panose="020B0604020202020204" pitchFamily="34" charset="0"/>
                        </a:rPr>
                        <a:t>Ingrediente</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66FF"/>
                    </a:solidFill>
                  </a:tcPr>
                </a:tc>
                <a:tc>
                  <a:txBody>
                    <a:bodyPr/>
                    <a:lstStyle/>
                    <a:p>
                      <a:pPr algn="l" fontAlgn="b"/>
                      <a:r>
                        <a:rPr lang="es-CO" sz="300" b="1" i="0" u="none" strike="noStrike">
                          <a:solidFill>
                            <a:srgbClr val="000000"/>
                          </a:solidFill>
                          <a:effectLst/>
                          <a:latin typeface="Arial" panose="020B0604020202020204" pitchFamily="34" charset="0"/>
                        </a:rPr>
                        <a:t>De dónde proviene</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66FF"/>
                    </a:solidFill>
                  </a:tcPr>
                </a:tc>
                <a:tc>
                  <a:txBody>
                    <a:bodyPr/>
                    <a:lstStyle/>
                    <a:p>
                      <a:pPr algn="l" fontAlgn="b"/>
                      <a:r>
                        <a:rPr lang="es-CO" sz="300" b="1" i="0" u="none" strike="noStrike">
                          <a:solidFill>
                            <a:srgbClr val="000000"/>
                          </a:solidFill>
                          <a:effectLst/>
                          <a:latin typeface="Arial" panose="020B0604020202020204" pitchFamily="34" charset="0"/>
                        </a:rPr>
                        <a:t>Cantidad en toneladas (Ton)</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66FF"/>
                    </a:solidFill>
                  </a:tcPr>
                </a:tc>
                <a:tc>
                  <a:txBody>
                    <a:bodyPr/>
                    <a:lstStyle/>
                    <a:p>
                      <a:pPr algn="l" fontAlgn="b"/>
                      <a:r>
                        <a:rPr lang="es-CO" sz="300" b="1" i="0" u="none" strike="noStrike">
                          <a:solidFill>
                            <a:srgbClr val="000000"/>
                          </a:solidFill>
                          <a:effectLst/>
                          <a:latin typeface="Arial" panose="020B0604020202020204" pitchFamily="34" charset="0"/>
                        </a:rPr>
                        <a:t>Precio neto (En cop)</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66FF"/>
                    </a:solidFill>
                  </a:tcPr>
                </a:tc>
                <a:tc>
                  <a:txBody>
                    <a:bodyPr/>
                    <a:lstStyle/>
                    <a:p>
                      <a:pPr algn="l" fontAlgn="b"/>
                      <a:r>
                        <a:rPr lang="es-MX" sz="300" b="1" i="0" u="none" strike="noStrike">
                          <a:solidFill>
                            <a:srgbClr val="000000"/>
                          </a:solidFill>
                          <a:effectLst/>
                          <a:latin typeface="Arial" panose="020B0604020202020204" pitchFamily="34" charset="0"/>
                        </a:rPr>
                        <a:t>Fecha de entrega del producto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66FF"/>
                    </a:solidFill>
                  </a:tcPr>
                </a:tc>
                <a:extLst>
                  <a:ext uri="{0D108BD9-81ED-4DB2-BD59-A6C34878D82A}">
                    <a16:rowId xmlns:a16="http://schemas.microsoft.com/office/drawing/2014/main" val="561680592"/>
                  </a:ext>
                </a:extLst>
              </a:tr>
              <a:tr h="213654">
                <a:tc>
                  <a:txBody>
                    <a:bodyPr/>
                    <a:lstStyle/>
                    <a:p>
                      <a:pPr algn="l" fontAlgn="b"/>
                      <a:r>
                        <a:rPr lang="es-CO" sz="200" b="1" i="0" u="none" strike="noStrike">
                          <a:solidFill>
                            <a:srgbClr val="000000"/>
                          </a:solidFill>
                          <a:effectLst/>
                          <a:latin typeface="Arial" panose="020B0604020202020204" pitchFamily="34" charset="0"/>
                        </a:rPr>
                        <a:t>Código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Nombre del producto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Nickname del producto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País donde proviene</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Ingredientes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Precio (En Cop)</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Unidades vendidas diarias </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Unidades vendidas semanales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Unidades vendidas Mensuales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MX" sz="200" b="1" i="0" u="none" strike="noStrike">
                          <a:solidFill>
                            <a:srgbClr val="000000"/>
                          </a:solidFill>
                          <a:effectLst/>
                          <a:latin typeface="Arial" panose="020B0604020202020204" pitchFamily="34" charset="0"/>
                        </a:rPr>
                        <a:t>Ganacias del prodcuto mensuales (En Cop)</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MX" sz="200" b="1" i="0" u="none" strike="noStrike" dirty="0">
                          <a:solidFill>
                            <a:srgbClr val="000000"/>
                          </a:solidFill>
                          <a:effectLst/>
                          <a:latin typeface="Arial" panose="020B0604020202020204" pitchFamily="34" charset="0"/>
                        </a:rPr>
                        <a:t>Duración de preparación (en minutos)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0" i="0" u="none" strike="noStrike">
                          <a:solidFill>
                            <a:srgbClr val="000000"/>
                          </a:solidFill>
                          <a:effectLst/>
                          <a:latin typeface="Arial" panose="020B0604020202020204" pitchFamily="34" charset="0"/>
                        </a:rPr>
                        <a:t>JLP111</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Juan Losada Pose</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2"/>
                        </a:rPr>
                        <a:t>JLP@gmail.com</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3"/>
                        </a:rPr>
                        <a:t>JLP111@Slcol.com</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3221151723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Calle78#45-96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Chef</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Platos fuertes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01/15/1994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Primaria, Bachillerato y carrera de gastronomía con especilización en cocina culinaria</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A332</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Harina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1150000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16/04/2021</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3168841"/>
                  </a:ext>
                </a:extLst>
              </a:tr>
              <a:tr h="143410">
                <a:tc>
                  <a:txBody>
                    <a:bodyPr/>
                    <a:lstStyle/>
                    <a:p>
                      <a:pPr algn="r" fontAlgn="b"/>
                      <a:r>
                        <a:rPr lang="es-CO" sz="200" b="0" i="0" u="none" strike="noStrike">
                          <a:solidFill>
                            <a:srgbClr val="000000"/>
                          </a:solidFill>
                          <a:effectLst/>
                          <a:latin typeface="Arial" panose="020B0604020202020204" pitchFamily="34" charset="0"/>
                        </a:rPr>
                        <a:t>1124</a:t>
                      </a:r>
                    </a:p>
                  </a:txBody>
                  <a:tcPr marL="1542" marR="1542" marT="1542"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Carne a la plancha</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CALP1124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Argentina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Filete de res, aceite, Oregano,Cilantro, Tomate y Cebolla.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17500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1750000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ACA112</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Angel Calleja Azorin</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4"/>
                        </a:rPr>
                        <a:t>aca8@yahoo.com.co</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5"/>
                        </a:rPr>
                        <a:t>ACA112@Slcol.com</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3074947656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Calle41#20-96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Chef auxiliar 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Platos fuertes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8/07/1994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2200000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Primaria, Bachillerato y carrera de gastronomía</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P333</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Papa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18/04/2021</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244555"/>
                  </a:ext>
                </a:extLst>
              </a:tr>
              <a:tr h="143410">
                <a:tc>
                  <a:txBody>
                    <a:bodyPr/>
                    <a:lstStyle/>
                    <a:p>
                      <a:pPr algn="r" fontAlgn="b"/>
                      <a:r>
                        <a:rPr lang="es-CO" sz="200" b="0" i="0" u="none" strike="noStrike">
                          <a:solidFill>
                            <a:srgbClr val="000000"/>
                          </a:solidFill>
                          <a:effectLst/>
                          <a:latin typeface="Arial" panose="020B0604020202020204" pitchFamily="34" charset="0"/>
                        </a:rPr>
                        <a:t>1456</a:t>
                      </a:r>
                    </a:p>
                  </a:txBody>
                  <a:tcPr marL="1542" marR="1542" marT="1542"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Pollo al ajillo</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PAJ1456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Perú</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Pechuga de Pollo, Cilantro, aceite, ajo en Polvo y Albaka.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12500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1062500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15</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DEP113</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Daniel Espina Portero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6"/>
                        </a:rPr>
                        <a:t>dep748@outlook.com</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7"/>
                        </a:rPr>
                        <a:t>DEP113@Slcol.com</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3152572904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Calle74#52-98</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Chef auxiliar 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Platos fuertes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06/19/1981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1800000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Primaria, Bachillerato y carrera de gastronomía</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S334</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Sal</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16/04/2021</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155692"/>
                  </a:ext>
                </a:extLst>
              </a:tr>
              <a:tr h="213654">
                <a:tc>
                  <a:txBody>
                    <a:bodyPr/>
                    <a:lstStyle/>
                    <a:p>
                      <a:pPr algn="r" fontAlgn="b"/>
                      <a:r>
                        <a:rPr lang="es-CO" sz="200" b="0" i="0" u="none" strike="noStrike">
                          <a:solidFill>
                            <a:srgbClr val="000000"/>
                          </a:solidFill>
                          <a:effectLst/>
                          <a:latin typeface="Arial" panose="020B0604020202020204" pitchFamily="34" charset="0"/>
                        </a:rPr>
                        <a:t>1218</a:t>
                      </a:r>
                    </a:p>
                  </a:txBody>
                  <a:tcPr marL="1542" marR="1542" marT="1542"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Brócoli con Atún y Lechuga</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BCAL1218</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Japón</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Brocoli,atun,lecuga,huevo cocinado, papa,aceite de oliva.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23000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2760000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GMG114</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Gabriel Montalvo Gijon</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8"/>
                        </a:rPr>
                        <a:t>gmgij7@outlook.com</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9"/>
                        </a:rPr>
                        <a:t>GMG114@Slcol.com</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3503864847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Avenida circunvalar#87-96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Chef</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Postres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02/28/1987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1500000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Primaria, Bachillerato y carrera de gastronomía con especilización en respostería</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A335</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Azucar</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20/04/2021</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2577290"/>
                  </a:ext>
                </a:extLst>
              </a:tr>
              <a:tr h="143410">
                <a:tc>
                  <a:txBody>
                    <a:bodyPr/>
                    <a:lstStyle/>
                    <a:p>
                      <a:pPr algn="r" fontAlgn="b"/>
                      <a:r>
                        <a:rPr lang="es-CO" sz="200" b="0" i="0" u="none" strike="noStrike">
                          <a:solidFill>
                            <a:srgbClr val="000000"/>
                          </a:solidFill>
                          <a:effectLst/>
                          <a:latin typeface="Arial" panose="020B0604020202020204" pitchFamily="34" charset="0"/>
                        </a:rPr>
                        <a:t>1719</a:t>
                      </a:r>
                    </a:p>
                  </a:txBody>
                  <a:tcPr marL="1542" marR="1542" marT="1542"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Ensalada Cesar</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EC1719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Noruega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Aceite de oliva, huevo, salsa Worcestershire, anchoas, ajo, Mostaza de Dijon, Queso parmesano y Pimienta negra.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52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96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1920000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14</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CLA115</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Carmen Losada Albarran</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10"/>
                        </a:rPr>
                        <a:t>Carmensita123@gmail.com</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11"/>
                        </a:rPr>
                        <a:t>CLA115@Slcol.com</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3410678820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 72#38-96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Chef auxiliar 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Postres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08/20/1982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1400000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Primaria, Bachillerato y carrera de gastronomía</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M336</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Mantequilla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7400000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18/04/2021</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9166942"/>
                  </a:ext>
                </a:extLst>
              </a:tr>
              <a:tr h="143410">
                <a:tc>
                  <a:txBody>
                    <a:bodyPr/>
                    <a:lstStyle/>
                    <a:p>
                      <a:pPr algn="r" fontAlgn="b"/>
                      <a:r>
                        <a:rPr lang="es-CO" sz="200" b="0" i="0" u="none" strike="noStrike">
                          <a:solidFill>
                            <a:srgbClr val="000000"/>
                          </a:solidFill>
                          <a:effectLst/>
                          <a:latin typeface="Arial" panose="020B0604020202020204" pitchFamily="34" charset="0"/>
                        </a:rPr>
                        <a:t>8018</a:t>
                      </a:r>
                    </a:p>
                  </a:txBody>
                  <a:tcPr marL="1542" marR="1542" marT="1542"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Ramen</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R8018</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China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Fideos Curvos, caldo de cerdo, pollo y verduras con salsa de soya, alga kombu y katsuobushi.</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14700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2940000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19</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SCA116</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Sofia Coello Antolin</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12"/>
                        </a:rPr>
                        <a:t>Antocos@yahoo.com.co</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13"/>
                        </a:rPr>
                        <a:t>SCA116@Slcol.com</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3380802252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Carrera 16b#22-43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Chef auxiliar 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Postres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01/28/1977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Primaria, Bachillerato y carrera de gastronomía</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F337</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Frijol</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22/04/2021</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6130314"/>
                  </a:ext>
                </a:extLst>
              </a:tr>
              <a:tr h="213654">
                <a:tc>
                  <a:txBody>
                    <a:bodyPr/>
                    <a:lstStyle/>
                    <a:p>
                      <a:pPr algn="r" fontAlgn="b"/>
                      <a:r>
                        <a:rPr lang="es-CO" sz="200" b="0" i="0" u="none" strike="noStrike">
                          <a:solidFill>
                            <a:srgbClr val="000000"/>
                          </a:solidFill>
                          <a:effectLst/>
                          <a:latin typeface="Arial" panose="020B0604020202020204" pitchFamily="34" charset="0"/>
                        </a:rPr>
                        <a:t>6686</a:t>
                      </a:r>
                    </a:p>
                  </a:txBody>
                  <a:tcPr marL="1542" marR="1542" marT="1542"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Ajiaco</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A6686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Pollo, papa criolla, papa sabanera,  cebolla larga, cilantro, guascas, trozos de mazorca,  alcaparras y crema de leche al gusto.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220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4400000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SAC117</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Silvia Arribas Corral</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14"/>
                        </a:rPr>
                        <a:t>SAC7845@gmail.com</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15"/>
                        </a:rPr>
                        <a:t>SAC117@Slcol.com</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3901961202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Carrera12b#21-50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Chef</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Bebidas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07/19/1983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38</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Primaria, Bachillerato y carrera de gastronomía con especilización en cócteles y bebidas.</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C338</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Costilla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23/04/2021</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222666"/>
                  </a:ext>
                </a:extLst>
              </a:tr>
              <a:tr h="143410">
                <a:tc>
                  <a:txBody>
                    <a:bodyPr/>
                    <a:lstStyle/>
                    <a:p>
                      <a:pPr algn="r" fontAlgn="b"/>
                      <a:r>
                        <a:rPr lang="es-CO" sz="200" b="0" i="0" u="none" strike="noStrike">
                          <a:solidFill>
                            <a:srgbClr val="000000"/>
                          </a:solidFill>
                          <a:effectLst/>
                          <a:latin typeface="Arial" panose="020B0604020202020204" pitchFamily="34" charset="0"/>
                        </a:rPr>
                        <a:t>4517</a:t>
                      </a:r>
                    </a:p>
                  </a:txBody>
                  <a:tcPr marL="1542" marR="1542" marT="1542"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Calentado </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C4517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Arroz, carne en polvo, Chicarron al gusto, huevos fritos, frijoles colorados, hogao al gusto y plátano duro.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18000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190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3420000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25</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16"/>
                        </a:rPr>
                        <a:t>PGM118</a:t>
                      </a:r>
                      <a:endParaRPr lang="es-CO" sz="200" b="0" i="0" u="none" strike="noStrike">
                        <a:solidFill>
                          <a:srgbClr val="000000"/>
                        </a:solidFill>
                        <a:effectLst/>
                        <a:latin typeface="Arial" panose="020B0604020202020204" pitchFamily="34" charset="0"/>
                      </a:endParaRP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Patricia Guillaon Mejía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17"/>
                        </a:rPr>
                        <a:t>PGM417@outlook.com.co</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18"/>
                        </a:rPr>
                        <a:t>PGM118@Slcol.com</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3907301681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 134#45-73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Chef auxiliar 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Bebidas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06/25/1984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1500000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Primaria, Bachillerato y carrera de gastronomía</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P339</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Pollo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450000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25/04/2021</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6724721"/>
                  </a:ext>
                </a:extLst>
              </a:tr>
              <a:tr h="213654">
                <a:tc>
                  <a:txBody>
                    <a:bodyPr/>
                    <a:lstStyle/>
                    <a:p>
                      <a:pPr algn="r" fontAlgn="b"/>
                      <a:r>
                        <a:rPr lang="es-CO" sz="200" b="0" i="0" u="none" strike="noStrike">
                          <a:solidFill>
                            <a:srgbClr val="000000"/>
                          </a:solidFill>
                          <a:effectLst/>
                          <a:latin typeface="Arial" panose="020B0604020202020204" pitchFamily="34" charset="0"/>
                        </a:rPr>
                        <a:t>3587</a:t>
                      </a:r>
                    </a:p>
                  </a:txBody>
                  <a:tcPr marL="1542" marR="1542" marT="1542"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Sancocho</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S3587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Agua, cebolla,costilla,sobre de caldo de costilla,cilantro,mazorca,platáno verde, yuca,papa,aceite y tomates rojos.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23800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186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4426800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ALB119</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Andrea Lopéz Barrera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19"/>
                        </a:rPr>
                        <a:t>Barrerarl1254@gmail.com.co</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sng" strike="noStrike">
                          <a:solidFill>
                            <a:srgbClr val="000000"/>
                          </a:solidFill>
                          <a:effectLst/>
                          <a:latin typeface="Arial" panose="020B0604020202020204" pitchFamily="34" charset="0"/>
                          <a:hlinkClick r:id="rId20"/>
                        </a:rPr>
                        <a:t>ALB119@Slcol.com.co</a:t>
                      </a:r>
                      <a:endParaRPr lang="es-CO" sz="200" b="0" i="0" u="sng"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3729482983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 4#41-74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Chef auxiliar 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Bebidas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10/27/1996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1800000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Primaria, Bachillerato y carrera de gastronomía</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L340</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Lechuga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28/04/2021</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5704233"/>
                  </a:ext>
                </a:extLst>
              </a:tr>
              <a:tr h="176468">
                <a:tc gridSpan="9">
                  <a:txBody>
                    <a:bodyPr/>
                    <a:lstStyle/>
                    <a:p>
                      <a:pPr algn="l" fontAlgn="b"/>
                      <a:r>
                        <a:rPr lang="es-MX" sz="200" b="1" i="0" u="none" strike="noStrike">
                          <a:solidFill>
                            <a:srgbClr val="000000"/>
                          </a:solidFill>
                          <a:effectLst/>
                          <a:latin typeface="Calibri" panose="020F0502020204030204" pitchFamily="34" charset="0"/>
                        </a:rPr>
                        <a:t>Total ganacias mensuales de la sección:</a:t>
                      </a:r>
                    </a:p>
                  </a:txBody>
                  <a:tcPr marL="1542" marR="1542" marT="1542"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CC"/>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r" fontAlgn="b"/>
                      <a:r>
                        <a:rPr lang="es-CO" sz="300" b="1" i="0" u="none" strike="noStrike">
                          <a:solidFill>
                            <a:srgbClr val="000000"/>
                          </a:solidFill>
                          <a:effectLst/>
                          <a:latin typeface="Arial" panose="020B0604020202020204" pitchFamily="34" charset="0"/>
                        </a:rPr>
                        <a:t>22679300</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ctr" fontAlgn="b"/>
                      <a:r>
                        <a:rPr lang="es-CO" sz="300" b="1" i="0" u="none" strike="noStrike">
                          <a:solidFill>
                            <a:srgbClr val="000000"/>
                          </a:solidFill>
                          <a:effectLst/>
                          <a:latin typeface="Arial" panose="020B0604020202020204" pitchFamily="34" charset="0"/>
                        </a:rPr>
                        <a:t>Total mensual salarios chefs: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00"/>
                    </a:solidFill>
                  </a:tcPr>
                </a:tc>
                <a:tc gridSpan="10">
                  <a:txBody>
                    <a:bodyPr/>
                    <a:lstStyle/>
                    <a:p>
                      <a:pPr algn="ctr" fontAlgn="b"/>
                      <a:r>
                        <a:rPr lang="es-CO" sz="400" b="1" i="0" u="none" strike="noStrike">
                          <a:solidFill>
                            <a:srgbClr val="000000"/>
                          </a:solidFill>
                          <a:effectLst/>
                          <a:latin typeface="Arial" panose="020B0604020202020204" pitchFamily="34" charset="0"/>
                        </a:rPr>
                        <a:t>18200000</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9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6365C"/>
                    </a:solidFill>
                  </a:tcPr>
                </a:tc>
                <a:tc>
                  <a:txBody>
                    <a:bodyPr/>
                    <a:lstStyle/>
                    <a:p>
                      <a:pPr algn="l" fontAlgn="b"/>
                      <a:r>
                        <a:rPr lang="es-CO" sz="200" b="0" i="0" u="none" strike="noStrike">
                          <a:solidFill>
                            <a:srgbClr val="000000"/>
                          </a:solidFill>
                          <a:effectLst/>
                          <a:latin typeface="Arial" panose="020B0604020202020204" pitchFamily="34" charset="0"/>
                        </a:rPr>
                        <a:t>T341</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Tomate</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1400000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19/04/2021</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992795"/>
                  </a:ext>
                </a:extLst>
              </a:tr>
              <a:tr h="105363">
                <a:tc gridSpan="11">
                  <a:txBody>
                    <a:bodyPr/>
                    <a:lstStyle/>
                    <a:p>
                      <a:pPr algn="ctr" fontAlgn="b"/>
                      <a:r>
                        <a:rPr lang="es-CO" sz="200" b="1" i="0" u="none" strike="noStrike">
                          <a:solidFill>
                            <a:srgbClr val="000000"/>
                          </a:solidFill>
                          <a:effectLst/>
                          <a:latin typeface="Arial" panose="020B0604020202020204" pitchFamily="34" charset="0"/>
                        </a:rPr>
                        <a:t>Postres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8CCE4"/>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b"/>
                      <a:r>
                        <a:rPr lang="es-CO" sz="300" b="1" i="0" u="none" strike="noStrike">
                          <a:solidFill>
                            <a:srgbClr val="000000"/>
                          </a:solidFill>
                          <a:effectLst/>
                          <a:latin typeface="Arial" panose="020B060402020202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Arial" panose="020B0604020202020204" pitchFamily="34" charset="0"/>
                        </a:rPr>
                        <a:t>P342</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Pimentón</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1690000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17/04/2021</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8209126"/>
                  </a:ext>
                </a:extLst>
              </a:tr>
              <a:tr h="213654">
                <a:tc>
                  <a:txBody>
                    <a:bodyPr/>
                    <a:lstStyle/>
                    <a:p>
                      <a:pPr algn="l" fontAlgn="b"/>
                      <a:r>
                        <a:rPr lang="es-CO" sz="200" b="1" i="0" u="none" strike="noStrike">
                          <a:solidFill>
                            <a:srgbClr val="000000"/>
                          </a:solidFill>
                          <a:effectLst/>
                          <a:latin typeface="Arial" panose="020B0604020202020204" pitchFamily="34" charset="0"/>
                        </a:rPr>
                        <a:t>Nombre del producto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Código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Nickname del producto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País donde proviene</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Ingredientes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Precio (En Cop)</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Unidades vendidas diarias </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Unidades vendidas semanales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Unidades vendidas Mensuales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MX" sz="200" b="1" i="0" u="none" strike="noStrike">
                          <a:solidFill>
                            <a:srgbClr val="000000"/>
                          </a:solidFill>
                          <a:effectLst/>
                          <a:latin typeface="Arial" panose="020B0604020202020204" pitchFamily="34" charset="0"/>
                        </a:rPr>
                        <a:t>Ganacias del prodcuto mensuales (En Cop)</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MX" sz="200" b="1" i="0" u="none" strike="noStrike">
                          <a:solidFill>
                            <a:srgbClr val="000000"/>
                          </a:solidFill>
                          <a:effectLst/>
                          <a:latin typeface="Arial" panose="020B0604020202020204" pitchFamily="34" charset="0"/>
                        </a:rPr>
                        <a:t>Duración de preparación (en minutos)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l" fontAlgn="b"/>
                      <a:r>
                        <a:rPr lang="es-CO" sz="300" b="1" i="0" u="none" strike="noStrike">
                          <a:solidFill>
                            <a:srgbClr val="000000"/>
                          </a:solidFill>
                          <a:effectLst/>
                          <a:latin typeface="Arial" panose="020B0604020202020204" pitchFamily="34" charset="0"/>
                        </a:rPr>
                        <a:t>Total mensual materia prima:</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FF"/>
                    </a:solidFill>
                  </a:tcPr>
                </a:tc>
                <a:tc gridSpan="4">
                  <a:txBody>
                    <a:bodyPr/>
                    <a:lstStyle/>
                    <a:p>
                      <a:pPr algn="ctr" fontAlgn="b"/>
                      <a:r>
                        <a:rPr lang="es-CO" sz="400" b="1" i="0" u="none" strike="noStrike">
                          <a:solidFill>
                            <a:srgbClr val="000000"/>
                          </a:solidFill>
                          <a:effectLst/>
                          <a:latin typeface="Arial" panose="020B0604020202020204" pitchFamily="34" charset="0"/>
                        </a:rPr>
                        <a:t>22090000</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6365C"/>
                    </a:solidFill>
                  </a:tcPr>
                </a:tc>
                <a:extLst>
                  <a:ext uri="{0D108BD9-81ED-4DB2-BD59-A6C34878D82A}">
                    <a16:rowId xmlns:a16="http://schemas.microsoft.com/office/drawing/2014/main" val="3882125739"/>
                  </a:ext>
                </a:extLst>
              </a:tr>
              <a:tr h="143410">
                <a:tc>
                  <a:txBody>
                    <a:bodyPr/>
                    <a:lstStyle/>
                    <a:p>
                      <a:pPr algn="l" fontAlgn="b"/>
                      <a:r>
                        <a:rPr lang="es-CO" sz="200" b="0" i="0" u="none" strike="noStrike">
                          <a:solidFill>
                            <a:srgbClr val="000000"/>
                          </a:solidFill>
                          <a:effectLst/>
                          <a:latin typeface="Arial" panose="020B0604020202020204" pitchFamily="34" charset="0"/>
                        </a:rPr>
                        <a:t>Whaffle de Nutella</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8741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WDN8741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Francia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Mezcla para preparar whaffles, huevos, mantequilla, leche, azucar y Nutella.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16300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93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4890000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15</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2060"/>
                    </a:solidFill>
                  </a:tcPr>
                </a:tc>
                <a:extLst>
                  <a:ext uri="{0D108BD9-81ED-4DB2-BD59-A6C34878D82A}">
                    <a16:rowId xmlns:a16="http://schemas.microsoft.com/office/drawing/2014/main" val="2349820577"/>
                  </a:ext>
                </a:extLst>
              </a:tr>
              <a:tr h="143410">
                <a:tc>
                  <a:txBody>
                    <a:bodyPr/>
                    <a:lstStyle/>
                    <a:p>
                      <a:pPr algn="l" fontAlgn="b"/>
                      <a:r>
                        <a:rPr lang="es-MX" sz="200" b="0" i="0" u="none" strike="noStrike">
                          <a:solidFill>
                            <a:srgbClr val="000000"/>
                          </a:solidFill>
                          <a:effectLst/>
                          <a:latin typeface="Arial" panose="020B0604020202020204" pitchFamily="34" charset="0"/>
                        </a:rPr>
                        <a:t>Postre de tres leches con salsa de fresa.</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1047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PTLS1047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Leche deslactosada,crema de leche, gelatina sin sabor, agua fría,galletas,fresas,cerzas,moras,jalea de fresa.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19600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450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8820000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1306987494"/>
                  </a:ext>
                </a:extLst>
              </a:tr>
              <a:tr h="143410">
                <a:tc>
                  <a:txBody>
                    <a:bodyPr/>
                    <a:lstStyle/>
                    <a:p>
                      <a:pPr algn="l" fontAlgn="b"/>
                      <a:r>
                        <a:rPr lang="pt-BR" sz="200" b="0" i="0" u="none" strike="noStrike">
                          <a:solidFill>
                            <a:srgbClr val="000000"/>
                          </a:solidFill>
                          <a:effectLst/>
                          <a:latin typeface="Arial" panose="020B0604020202020204" pitchFamily="34" charset="0"/>
                        </a:rPr>
                        <a:t>Rollo de canela o chocolate</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4879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RCOC4879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Estados Unidos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Mantequilla, huevos,leche,azucar, una pizca de canela, chocolate o canela en barra tipo líquida.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12500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1537500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17</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4142413850"/>
                  </a:ext>
                </a:extLst>
              </a:tr>
              <a:tr h="76097">
                <a:tc>
                  <a:txBody>
                    <a:bodyPr/>
                    <a:lstStyle/>
                    <a:p>
                      <a:pPr algn="l" fontAlgn="b"/>
                      <a:r>
                        <a:rPr lang="es-CO" sz="200" b="0" i="0" u="none" strike="noStrike">
                          <a:solidFill>
                            <a:srgbClr val="000000"/>
                          </a:solidFill>
                          <a:effectLst/>
                          <a:latin typeface="Arial" panose="020B0604020202020204" pitchFamily="34" charset="0"/>
                        </a:rPr>
                        <a:t>Postre de tres Flanes</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6320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PDTF6320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Austría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Azucar,agua,caramelo,mezcla de flanes.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52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159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1590000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16</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3706700628"/>
                  </a:ext>
                </a:extLst>
              </a:tr>
              <a:tr h="143410">
                <a:tc>
                  <a:txBody>
                    <a:bodyPr/>
                    <a:lstStyle/>
                    <a:p>
                      <a:pPr algn="l" fontAlgn="b"/>
                      <a:r>
                        <a:rPr lang="es-CO" sz="200" b="0" i="0" u="none" strike="noStrike">
                          <a:solidFill>
                            <a:srgbClr val="000000"/>
                          </a:solidFill>
                          <a:effectLst/>
                          <a:latin typeface="Arial" panose="020B0604020202020204" pitchFamily="34" charset="0"/>
                        </a:rPr>
                        <a:t>Whaffle de Oreo</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1420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WDO1420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Estados Unidos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Mezcla para preparar whaffles, huevos, mantequilla, leche, azucar, Nutella y galletas Oreo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14500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69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147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2131500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489603231"/>
                  </a:ext>
                </a:extLst>
              </a:tr>
              <a:tr h="143410">
                <a:tc>
                  <a:txBody>
                    <a:bodyPr/>
                    <a:lstStyle/>
                    <a:p>
                      <a:pPr algn="l" fontAlgn="b"/>
                      <a:r>
                        <a:rPr lang="es-MX" sz="200" b="0" i="0" u="none" strike="noStrike">
                          <a:solidFill>
                            <a:srgbClr val="000000"/>
                          </a:solidFill>
                          <a:effectLst/>
                          <a:latin typeface="Arial" panose="020B0604020202020204" pitchFamily="34" charset="0"/>
                        </a:rPr>
                        <a:t>Whaffle de Mora y Gomitas</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6987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WDMG6987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Mezcla para preparar whaffles, huevos, mantequilla, leche, azucar, Nutella, fresas,cerzas,moras y jalea de fresa.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16400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138</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2263200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1085751824"/>
                  </a:ext>
                </a:extLst>
              </a:tr>
              <a:tr h="89697">
                <a:tc gridSpan="9">
                  <a:txBody>
                    <a:bodyPr/>
                    <a:lstStyle/>
                    <a:p>
                      <a:pPr algn="l" fontAlgn="b"/>
                      <a:r>
                        <a:rPr lang="es-MX" sz="200" b="1" i="0" u="none" strike="noStrike">
                          <a:solidFill>
                            <a:srgbClr val="000000"/>
                          </a:solidFill>
                          <a:effectLst/>
                          <a:latin typeface="Calibri" panose="020F0502020204030204" pitchFamily="34" charset="0"/>
                        </a:rPr>
                        <a:t>Total ganacias mensuales de la sección:</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r" fontAlgn="b"/>
                      <a:r>
                        <a:rPr lang="es-CO" sz="300" b="1" i="0" u="none" strike="noStrike">
                          <a:solidFill>
                            <a:srgbClr val="000000"/>
                          </a:solidFill>
                          <a:effectLst/>
                          <a:latin typeface="Arial" panose="020B0604020202020204" pitchFamily="34" charset="0"/>
                        </a:rPr>
                        <a:t>21232200</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99"/>
                    </a:solidFill>
                  </a:tcPr>
                </a:tc>
                <a:tc>
                  <a:txBody>
                    <a:bodyPr/>
                    <a:lstStyle/>
                    <a:p>
                      <a:pPr algn="l" fontAlgn="b"/>
                      <a:r>
                        <a:rPr lang="es-CO" sz="200" b="0" i="0" u="none" strike="noStrike">
                          <a:solidFill>
                            <a:srgbClr val="000000"/>
                          </a:solidFill>
                          <a:effectLst/>
                          <a:latin typeface="Calibri" panose="020F0502020204030204" pitchFamily="34" charset="0"/>
                        </a:rPr>
                        <a:t>&lt;&lt;</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522301305"/>
                  </a:ext>
                </a:extLst>
              </a:tr>
              <a:tr h="87804">
                <a:tc gridSpan="11">
                  <a:txBody>
                    <a:bodyPr/>
                    <a:lstStyle/>
                    <a:p>
                      <a:pPr algn="ctr" fontAlgn="b"/>
                      <a:r>
                        <a:rPr lang="es-CO" sz="200" b="1" i="0" u="none" strike="noStrike">
                          <a:solidFill>
                            <a:srgbClr val="000000"/>
                          </a:solidFill>
                          <a:effectLst/>
                          <a:latin typeface="Arial" panose="020B0604020202020204" pitchFamily="34" charset="0"/>
                        </a:rPr>
                        <a:t>Bebidas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1062672437"/>
                  </a:ext>
                </a:extLst>
              </a:tr>
              <a:tr h="213654">
                <a:tc>
                  <a:txBody>
                    <a:bodyPr/>
                    <a:lstStyle/>
                    <a:p>
                      <a:pPr algn="l" fontAlgn="b"/>
                      <a:r>
                        <a:rPr lang="es-CO" sz="200" b="1" i="0" u="none" strike="noStrike">
                          <a:solidFill>
                            <a:srgbClr val="000000"/>
                          </a:solidFill>
                          <a:effectLst/>
                          <a:latin typeface="Arial" panose="020B0604020202020204" pitchFamily="34" charset="0"/>
                        </a:rPr>
                        <a:t>Nombre del producto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Código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Nickname del producto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País donde proviene</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Ingredientes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Precio (En Cop)</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Unidades vendidas diarias </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Unidades vendidas semanales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1" i="0" u="none" strike="noStrike">
                          <a:solidFill>
                            <a:srgbClr val="000000"/>
                          </a:solidFill>
                          <a:effectLst/>
                          <a:latin typeface="Arial" panose="020B0604020202020204" pitchFamily="34" charset="0"/>
                        </a:rPr>
                        <a:t>Unidades vendidas Mensuales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MX" sz="200" b="1" i="0" u="none" strike="noStrike">
                          <a:solidFill>
                            <a:srgbClr val="000000"/>
                          </a:solidFill>
                          <a:effectLst/>
                          <a:latin typeface="Arial" panose="020B0604020202020204" pitchFamily="34" charset="0"/>
                        </a:rPr>
                        <a:t>Ganacias del prodcuto mensuales (En Cop)</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MX" sz="200" b="1" i="0" u="none" strike="noStrike">
                          <a:solidFill>
                            <a:srgbClr val="000000"/>
                          </a:solidFill>
                          <a:effectLst/>
                          <a:latin typeface="Arial" panose="020B0604020202020204" pitchFamily="34" charset="0"/>
                        </a:rPr>
                        <a:t>Duración de preparación (en minutos)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99"/>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dirty="0">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678745701"/>
                  </a:ext>
                </a:extLst>
              </a:tr>
              <a:tr h="76097">
                <a:tc>
                  <a:txBody>
                    <a:bodyPr/>
                    <a:lstStyle/>
                    <a:p>
                      <a:pPr algn="l" fontAlgn="b"/>
                      <a:r>
                        <a:rPr lang="es-CO" sz="200" b="0" i="0" u="none" strike="noStrike">
                          <a:solidFill>
                            <a:srgbClr val="000000"/>
                          </a:solidFill>
                          <a:effectLst/>
                          <a:latin typeface="Arial" panose="020B0604020202020204" pitchFamily="34" charset="0"/>
                        </a:rPr>
                        <a:t>Coca -Cola</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7415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CC7415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Estados Unidos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Gaseosa Coca-Cola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60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340861554"/>
                  </a:ext>
                </a:extLst>
              </a:tr>
              <a:tr h="76097">
                <a:tc>
                  <a:txBody>
                    <a:bodyPr/>
                    <a:lstStyle/>
                    <a:p>
                      <a:pPr algn="l" fontAlgn="b"/>
                      <a:r>
                        <a:rPr lang="es-CO" sz="200" b="0" i="0" u="none" strike="noStrike">
                          <a:solidFill>
                            <a:srgbClr val="000000"/>
                          </a:solidFill>
                          <a:effectLst/>
                          <a:latin typeface="Arial" panose="020B0604020202020204" pitchFamily="34" charset="0"/>
                        </a:rPr>
                        <a:t>Fanta</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9854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F9854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Alemania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Gaseosa Fanta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6500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50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5200000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3097879795"/>
                  </a:ext>
                </a:extLst>
              </a:tr>
              <a:tr h="76097">
                <a:tc>
                  <a:txBody>
                    <a:bodyPr/>
                    <a:lstStyle/>
                    <a:p>
                      <a:pPr algn="l" fontAlgn="b"/>
                      <a:r>
                        <a:rPr lang="es-CO" sz="200" b="0" i="0" u="none" strike="noStrike">
                          <a:solidFill>
                            <a:srgbClr val="000000"/>
                          </a:solidFill>
                          <a:effectLst/>
                          <a:latin typeface="Arial" panose="020B0604020202020204" pitchFamily="34" charset="0"/>
                        </a:rPr>
                        <a:t>Sprite</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2036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SPRT2036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Estados Unidos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Gaseosa Sprite</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5000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95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963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4815000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3610982573"/>
                  </a:ext>
                </a:extLst>
              </a:tr>
              <a:tr h="143410">
                <a:tc>
                  <a:txBody>
                    <a:bodyPr/>
                    <a:lstStyle/>
                    <a:p>
                      <a:pPr algn="l" fontAlgn="b"/>
                      <a:r>
                        <a:rPr lang="es-CO" sz="200" b="0" i="0" u="none" strike="noStrike">
                          <a:solidFill>
                            <a:srgbClr val="000000"/>
                          </a:solidFill>
                          <a:effectLst/>
                          <a:latin typeface="Arial" panose="020B0604020202020204" pitchFamily="34" charset="0"/>
                        </a:rPr>
                        <a:t>Coctel del mar</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4569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CDM4569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Ginebra,razpao de arandanos,agua,limón, tequila como opcional si el cliente lo desea.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22800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180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4104000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1713081460"/>
                  </a:ext>
                </a:extLst>
              </a:tr>
              <a:tr h="76097">
                <a:tc>
                  <a:txBody>
                    <a:bodyPr/>
                    <a:lstStyle/>
                    <a:p>
                      <a:pPr algn="l" fontAlgn="b"/>
                      <a:r>
                        <a:rPr lang="es-CO" sz="200" b="0" i="0" u="none" strike="noStrike">
                          <a:solidFill>
                            <a:srgbClr val="000000"/>
                          </a:solidFill>
                          <a:effectLst/>
                          <a:latin typeface="Arial" panose="020B0604020202020204" pitchFamily="34" charset="0"/>
                        </a:rPr>
                        <a:t>Coctel Martin y caviar</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4715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CMYC4715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Inglaterra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200" b="0" i="0" u="none" strike="noStrike">
                          <a:solidFill>
                            <a:srgbClr val="000000"/>
                          </a:solidFill>
                          <a:effectLst/>
                          <a:latin typeface="Arial" panose="020B0604020202020204" pitchFamily="34" charset="0"/>
                        </a:rPr>
                        <a:t>Ginebra, Martini,Vermut seco y cereza.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165000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96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15840000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15</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1645777224"/>
                  </a:ext>
                </a:extLst>
              </a:tr>
              <a:tr h="143410">
                <a:tc>
                  <a:txBody>
                    <a:bodyPr/>
                    <a:lstStyle/>
                    <a:p>
                      <a:pPr algn="l" fontAlgn="b"/>
                      <a:r>
                        <a:rPr lang="es-CO" sz="200" b="0" i="0" u="none" strike="noStrike">
                          <a:solidFill>
                            <a:srgbClr val="000000"/>
                          </a:solidFill>
                          <a:effectLst/>
                          <a:latin typeface="Arial" panose="020B0604020202020204" pitchFamily="34" charset="0"/>
                        </a:rPr>
                        <a:t>Coctel Frutas </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2014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CF2014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Perú</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Frutas a elección del cliente, Azúcar, Vino o Cerveza, Whisky, ron o Vodka a elección del cliente.</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25000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56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140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3500000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3727219604"/>
                  </a:ext>
                </a:extLst>
              </a:tr>
              <a:tr h="143410">
                <a:tc>
                  <a:txBody>
                    <a:bodyPr/>
                    <a:lstStyle/>
                    <a:p>
                      <a:pPr algn="l" fontAlgn="b"/>
                      <a:r>
                        <a:rPr lang="es-CO" sz="200" b="0" i="0" u="none" strike="noStrike">
                          <a:solidFill>
                            <a:srgbClr val="000000"/>
                          </a:solidFill>
                          <a:effectLst/>
                          <a:latin typeface="Arial" panose="020B0604020202020204" pitchFamily="34" charset="0"/>
                        </a:rPr>
                        <a:t>Michelada</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9687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M9687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México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Cerveza Corona, limón, sal, salsa inglesa, jugo maggi, Hielos.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19000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350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6650000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3099790711"/>
                  </a:ext>
                </a:extLst>
              </a:tr>
              <a:tr h="76097">
                <a:tc>
                  <a:txBody>
                    <a:bodyPr/>
                    <a:lstStyle/>
                    <a:p>
                      <a:pPr algn="l" fontAlgn="b"/>
                      <a:r>
                        <a:rPr lang="es-CO" sz="200" b="0" i="0" u="none" strike="noStrike">
                          <a:solidFill>
                            <a:srgbClr val="000000"/>
                          </a:solidFill>
                          <a:effectLst/>
                          <a:latin typeface="Arial" panose="020B0604020202020204" pitchFamily="34" charset="0"/>
                        </a:rPr>
                        <a:t>Cerveza Corona</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1214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CCR1214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México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Cerveza Corona.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2600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500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1300000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3834739981"/>
                  </a:ext>
                </a:extLst>
              </a:tr>
              <a:tr h="143410">
                <a:tc>
                  <a:txBody>
                    <a:bodyPr/>
                    <a:lstStyle/>
                    <a:p>
                      <a:pPr algn="l" fontAlgn="b"/>
                      <a:r>
                        <a:rPr lang="pt-BR" sz="200" b="0" i="0" u="none" strike="noStrike">
                          <a:solidFill>
                            <a:srgbClr val="000000"/>
                          </a:solidFill>
                          <a:effectLst/>
                          <a:latin typeface="Arial" panose="020B0604020202020204" pitchFamily="34" charset="0"/>
                        </a:rPr>
                        <a:t>Limonada Cerezada o de Coco</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1521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LCOC1521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Limon,cereza o coco a petición del cliente ,ron, Sprite, azucar, hielo.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28000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620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17360000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18</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1371921280"/>
                  </a:ext>
                </a:extLst>
              </a:tr>
              <a:tr h="79023">
                <a:tc>
                  <a:txBody>
                    <a:bodyPr/>
                    <a:lstStyle/>
                    <a:p>
                      <a:pPr algn="l" fontAlgn="b"/>
                      <a:r>
                        <a:rPr lang="es-CO" sz="200" b="0" i="0" u="none" strike="noStrike">
                          <a:solidFill>
                            <a:srgbClr val="000000"/>
                          </a:solidFill>
                          <a:effectLst/>
                          <a:latin typeface="Arial" panose="020B0604020202020204" pitchFamily="34" charset="0"/>
                        </a:rPr>
                        <a:t>Jugo de Fresa</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6387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JDF6387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Fresa, leche evaporada, azucar al gusto y agua.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17200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415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7138000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3925928313"/>
                  </a:ext>
                </a:extLst>
              </a:tr>
              <a:tr h="89697">
                <a:tc gridSpan="9">
                  <a:txBody>
                    <a:bodyPr/>
                    <a:lstStyle/>
                    <a:p>
                      <a:pPr algn="l" fontAlgn="b"/>
                      <a:r>
                        <a:rPr lang="es-MX" sz="200" b="1" i="0" u="none" strike="noStrike">
                          <a:solidFill>
                            <a:srgbClr val="000000"/>
                          </a:solidFill>
                          <a:effectLst/>
                          <a:latin typeface="Arial" panose="020B0604020202020204" pitchFamily="34" charset="0"/>
                        </a:rPr>
                        <a:t>Total ganacias mensuales de la sección (En Cop):</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r" fontAlgn="b"/>
                      <a:r>
                        <a:rPr lang="es-CO" sz="300" b="1" i="0" u="none" strike="noStrike">
                          <a:solidFill>
                            <a:srgbClr val="000000"/>
                          </a:solidFill>
                          <a:effectLst/>
                          <a:latin typeface="Arial" panose="020B0604020202020204" pitchFamily="34" charset="0"/>
                        </a:rPr>
                        <a:t>72907000</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algn="l" fontAlgn="b"/>
                      <a:r>
                        <a:rPr lang="es-CO" sz="200" b="1" i="0" u="none" strike="noStrike">
                          <a:solidFill>
                            <a:srgbClr val="000000"/>
                          </a:solidFill>
                          <a:effectLst/>
                          <a:latin typeface="Arial" panose="020B0604020202020204" pitchFamily="34" charset="0"/>
                        </a:rPr>
                        <a:t> </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4077376904"/>
                  </a:ext>
                </a:extLst>
              </a:tr>
              <a:tr h="89697">
                <a:tc gridSpan="9">
                  <a:txBody>
                    <a:bodyPr/>
                    <a:lstStyle/>
                    <a:p>
                      <a:pPr algn="l" fontAlgn="b"/>
                      <a:r>
                        <a:rPr lang="es-MX" sz="200" b="1" i="0" u="none" strike="noStrike">
                          <a:solidFill>
                            <a:srgbClr val="000000"/>
                          </a:solidFill>
                          <a:effectLst/>
                          <a:latin typeface="Arial" panose="020B0604020202020204" pitchFamily="34" charset="0"/>
                        </a:rPr>
                        <a:t>Total ganacias mensuales de la empresa (En Cop):</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r" fontAlgn="b"/>
                      <a:r>
                        <a:rPr lang="es-CO" sz="300" b="1" i="0" u="none" strike="noStrike">
                          <a:solidFill>
                            <a:srgbClr val="000000"/>
                          </a:solidFill>
                          <a:effectLst/>
                          <a:latin typeface="Arial" panose="020B0604020202020204" pitchFamily="34" charset="0"/>
                        </a:rPr>
                        <a:t>116818500</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ECFF"/>
                    </a:solidFill>
                  </a:tcPr>
                </a:tc>
                <a:tc>
                  <a:txBody>
                    <a:bodyPr/>
                    <a:lstStyle/>
                    <a:p>
                      <a:pPr algn="l" fontAlgn="b"/>
                      <a:r>
                        <a:rPr lang="es-CO" sz="200" b="1" i="0" u="none" strike="noStrike">
                          <a:solidFill>
                            <a:srgbClr val="000000"/>
                          </a:solidFill>
                          <a:effectLst/>
                          <a:latin typeface="Arial" panose="020B0604020202020204" pitchFamily="34" charset="0"/>
                        </a:rPr>
                        <a:t> </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2088929295"/>
                  </a:ext>
                </a:extLst>
              </a:tr>
              <a:tr h="89697">
                <a:tc gridSpan="9">
                  <a:txBody>
                    <a:bodyPr/>
                    <a:lstStyle/>
                    <a:p>
                      <a:pPr algn="l" fontAlgn="b"/>
                      <a:r>
                        <a:rPr lang="es-MX" sz="200" b="1" i="0" u="none" strike="noStrike">
                          <a:solidFill>
                            <a:srgbClr val="000000"/>
                          </a:solidFill>
                          <a:effectLst/>
                          <a:latin typeface="Arial" panose="020B0604020202020204" pitchFamily="34" charset="0"/>
                        </a:rPr>
                        <a:t>Promedio por dependencias (En Cop):</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r" fontAlgn="b"/>
                      <a:r>
                        <a:rPr lang="es-CO" sz="300" b="1" i="0" u="none" strike="noStrike">
                          <a:solidFill>
                            <a:srgbClr val="000000"/>
                          </a:solidFill>
                          <a:effectLst/>
                          <a:latin typeface="Arial" panose="020B0604020202020204" pitchFamily="34" charset="0"/>
                        </a:rPr>
                        <a:t>38939500</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fontAlgn="b"/>
                      <a:r>
                        <a:rPr lang="es-CO" sz="200" b="1" i="0" u="none" strike="noStrike">
                          <a:solidFill>
                            <a:srgbClr val="000000"/>
                          </a:solidFill>
                          <a:effectLst/>
                          <a:latin typeface="Arial" panose="020B0604020202020204" pitchFamily="34" charset="0"/>
                        </a:rPr>
                        <a:t> </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3989648224"/>
                  </a:ext>
                </a:extLst>
              </a:tr>
              <a:tr h="307311">
                <a:tc>
                  <a:txBody>
                    <a:bodyPr/>
                    <a:lstStyle/>
                    <a:p>
                      <a:pPr algn="l" fontAlgn="b"/>
                      <a:r>
                        <a:rPr lang="es-CO" sz="300" b="1" i="0" u="none" strike="noStrike">
                          <a:solidFill>
                            <a:srgbClr val="000000"/>
                          </a:solidFill>
                          <a:effectLst/>
                          <a:latin typeface="Arial" panose="020B0604020202020204" pitchFamily="34" charset="0"/>
                        </a:rPr>
                        <a:t>Total inversión (En cop):</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99"/>
                    </a:solidFill>
                  </a:tcPr>
                </a:tc>
                <a:tc gridSpan="27">
                  <a:txBody>
                    <a:bodyPr/>
                    <a:lstStyle/>
                    <a:p>
                      <a:pPr algn="ctr" fontAlgn="b"/>
                      <a:r>
                        <a:rPr lang="es-CO" sz="1000" b="1" i="0" u="none" strike="noStrike" dirty="0">
                          <a:solidFill>
                            <a:srgbClr val="000000"/>
                          </a:solidFill>
                          <a:effectLst/>
                          <a:latin typeface="Arial" panose="020B0604020202020204" pitchFamily="34" charset="0"/>
                        </a:rPr>
                        <a:t>40290000</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s-CO" sz="200" b="0" i="0" u="none" strike="noStrike">
                          <a:solidFill>
                            <a:srgbClr val="000000"/>
                          </a:solidFill>
                          <a:effectLst/>
                          <a:latin typeface="Calibri" panose="020F0502020204030204" pitchFamily="34" charset="0"/>
                        </a:rPr>
                        <a:t>&lt;</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002060"/>
                    </a:solidFill>
                  </a:tcPr>
                </a:tc>
                <a:extLst>
                  <a:ext uri="{0D108BD9-81ED-4DB2-BD59-A6C34878D82A}">
                    <a16:rowId xmlns:a16="http://schemas.microsoft.com/office/drawing/2014/main" val="1048810957"/>
                  </a:ext>
                </a:extLst>
              </a:tr>
              <a:tr h="333651">
                <a:tc>
                  <a:txBody>
                    <a:bodyPr/>
                    <a:lstStyle/>
                    <a:p>
                      <a:pPr algn="l" fontAlgn="b"/>
                      <a:r>
                        <a:rPr lang="es-MX" sz="300" b="1" i="0" u="none" strike="noStrike">
                          <a:solidFill>
                            <a:srgbClr val="000000"/>
                          </a:solidFill>
                          <a:effectLst/>
                          <a:latin typeface="Arial" panose="020B0604020202020204" pitchFamily="34" charset="0"/>
                        </a:rPr>
                        <a:t>Ganancias totales netas del mes (En cop):</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gridSpan="27">
                  <a:txBody>
                    <a:bodyPr/>
                    <a:lstStyle/>
                    <a:p>
                      <a:pPr algn="ctr" fontAlgn="b"/>
                      <a:r>
                        <a:rPr lang="es-CO" sz="1000" b="1" i="0" u="none" strike="noStrike" dirty="0">
                          <a:solidFill>
                            <a:srgbClr val="000000"/>
                          </a:solidFill>
                          <a:effectLst/>
                          <a:latin typeface="Arial" panose="020B0604020202020204" pitchFamily="34" charset="0"/>
                        </a:rPr>
                        <a:t>76528500</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l" fontAlgn="b"/>
                      <a:r>
                        <a:rPr lang="es-CO" sz="200" b="0" i="0" u="none" strike="noStrike" dirty="0">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537888210"/>
                  </a:ext>
                </a:extLst>
              </a:tr>
            </a:tbl>
          </a:graphicData>
        </a:graphic>
      </p:graphicFrame>
    </p:spTree>
    <p:extLst>
      <p:ext uri="{BB962C8B-B14F-4D97-AF65-F5344CB8AC3E}">
        <p14:creationId xmlns:p14="http://schemas.microsoft.com/office/powerpoint/2010/main" val="111257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D66DB0-6B32-4E24-A942-C873747CE271}"/>
              </a:ext>
            </a:extLst>
          </p:cNvPr>
          <p:cNvSpPr>
            <a:spLocks noGrp="1"/>
          </p:cNvSpPr>
          <p:nvPr>
            <p:ph type="title"/>
          </p:nvPr>
        </p:nvSpPr>
        <p:spPr>
          <a:xfrm>
            <a:off x="421068" y="951427"/>
            <a:ext cx="11349863" cy="5245188"/>
          </a:xfrm>
        </p:spPr>
        <p:txBody>
          <a:bodyPr>
            <a:normAutofit fontScale="90000"/>
          </a:bodyPr>
          <a:lstStyle/>
          <a:p>
            <a:pPr algn="just"/>
            <a:r>
              <a:rPr lang="es-CO" sz="29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En nuestro tiempo, tan cambiante y que se adapta a múltiples modas, costumbres, y organizaciones dentro de su misma sociedad a lo largo del tiempo, el consumidor ya solo no quiere un restaurante para comer e irse, sino que quiere un restaurante que le dé una experiencia desde el momento que entra hasta que sale, una imagen característica algún recuerdo con el cual pueda recordarlo a futuro, por ende, </a:t>
            </a:r>
            <a:r>
              <a:rPr lang="es-CO" sz="2900" dirty="0" err="1">
                <a:effectLst/>
                <a:latin typeface="Yu Gothic UI Semibold" panose="020B0700000000000000" pitchFamily="34" charset="-128"/>
                <a:ea typeface="Yu Gothic UI Semibold" panose="020B0700000000000000" pitchFamily="34" charset="-128"/>
                <a:cs typeface="Times New Roman" panose="02020603050405020304" pitchFamily="18" charset="0"/>
              </a:rPr>
              <a:t>Sugar</a:t>
            </a:r>
            <a:r>
              <a:rPr lang="es-CO" sz="29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 light resulta ser una gran alternativa debido a que no solo nos enfocamos en lo que le vendemos al cliente, sino también en la experiencia que le damos al mismo, ya que para nosotros es lo más relevante dentro de la empresa debido a que sin ellos, nosotros no seriamos nada, convirtiéndose así en una gran alternativa para aquellos que se quieren salir de lo cotidiano y desean vivir una experiencia inigualable a un precio razonable.</a:t>
            </a:r>
            <a:br>
              <a:rPr lang="es-CO" sz="27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br>
            <a:r>
              <a:rPr lang="es-CO" sz="2700" dirty="0">
                <a:effectLst/>
                <a:latin typeface="Yu Gothic UI Semibold" panose="020B0700000000000000" pitchFamily="34" charset="-128"/>
                <a:ea typeface="Yu Gothic UI Semibold" panose="020B0700000000000000" pitchFamily="34" charset="-128"/>
                <a:cs typeface="Times New Roman" panose="02020603050405020304" pitchFamily="18" charset="0"/>
              </a:rPr>
              <a:t>  </a:t>
            </a:r>
            <a:br>
              <a:rPr lang="es-CO" sz="2200" dirty="0">
                <a:effectLst/>
                <a:latin typeface="Arial" panose="020B0604020202020204" pitchFamily="34" charset="0"/>
                <a:ea typeface="Calibri" panose="020F0502020204030204" pitchFamily="34" charset="0"/>
                <a:cs typeface="Times New Roman" panose="02020603050405020304" pitchFamily="18" charset="0"/>
              </a:rPr>
            </a:br>
            <a:br>
              <a:rPr lang="es-CO" sz="2200" dirty="0">
                <a:effectLst/>
                <a:latin typeface="Arial" panose="020B0604020202020204" pitchFamily="34" charset="0"/>
                <a:ea typeface="Calibri" panose="020F0502020204030204" pitchFamily="34" charset="0"/>
                <a:cs typeface="Times New Roman" panose="02020603050405020304" pitchFamily="18" charset="0"/>
              </a:rPr>
            </a:br>
            <a:br>
              <a:rPr lang="es-CO" sz="1800" dirty="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Marcador de texto 2">
            <a:extLst>
              <a:ext uri="{FF2B5EF4-FFF2-40B4-BE49-F238E27FC236}">
                <a16:creationId xmlns:a16="http://schemas.microsoft.com/office/drawing/2014/main" id="{3245F5B2-0DC8-428E-A63E-830F05F0D35C}"/>
              </a:ext>
            </a:extLst>
          </p:cNvPr>
          <p:cNvSpPr>
            <a:spLocks noGrp="1"/>
          </p:cNvSpPr>
          <p:nvPr>
            <p:ph type="body" idx="1"/>
          </p:nvPr>
        </p:nvSpPr>
        <p:spPr>
          <a:xfrm>
            <a:off x="192314" y="5620658"/>
            <a:ext cx="10131428" cy="1447800"/>
          </a:xfrm>
        </p:spPr>
        <p:txBody>
          <a:bodyPr>
            <a:normAutofit/>
          </a:bodyPr>
          <a:lstStyle/>
          <a:p>
            <a:r>
              <a:rPr lang="es-CO" sz="4400" b="1" dirty="0">
                <a:latin typeface="Arial" panose="020B0604020202020204" pitchFamily="34" charset="0"/>
                <a:cs typeface="Arial" panose="020B0604020202020204" pitchFamily="34" charset="0"/>
              </a:rPr>
              <a:t>Justificación</a:t>
            </a:r>
          </a:p>
        </p:txBody>
      </p:sp>
    </p:spTree>
    <p:extLst>
      <p:ext uri="{BB962C8B-B14F-4D97-AF65-F5344CB8AC3E}">
        <p14:creationId xmlns:p14="http://schemas.microsoft.com/office/powerpoint/2010/main" val="4210192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A35E3B5-8621-4CA9-904E-7EABCB4BBE04}"/>
              </a:ext>
            </a:extLst>
          </p:cNvPr>
          <p:cNvSpPr>
            <a:spLocks noGrp="1"/>
          </p:cNvSpPr>
          <p:nvPr>
            <p:ph type="body" idx="1"/>
          </p:nvPr>
        </p:nvSpPr>
        <p:spPr>
          <a:xfrm>
            <a:off x="-3362951" y="6107233"/>
            <a:ext cx="10351752" cy="1368183"/>
          </a:xfrm>
        </p:spPr>
        <p:txBody>
          <a:bodyPr>
            <a:normAutofit/>
          </a:bodyPr>
          <a:lstStyle/>
          <a:p>
            <a:r>
              <a:rPr lang="es-CO" sz="3600" dirty="0">
                <a:solidFill>
                  <a:schemeClr val="tx1"/>
                </a:solidFill>
                <a:latin typeface="Arial" panose="020B0604020202020204" pitchFamily="34" charset="0"/>
                <a:cs typeface="Arial" panose="020B0604020202020204" pitchFamily="34" charset="0"/>
              </a:rPr>
              <a:t>Proyectos </a:t>
            </a:r>
          </a:p>
        </p:txBody>
      </p:sp>
      <p:graphicFrame>
        <p:nvGraphicFramePr>
          <p:cNvPr id="4" name="Tabla 3">
            <a:extLst>
              <a:ext uri="{FF2B5EF4-FFF2-40B4-BE49-F238E27FC236}">
                <a16:creationId xmlns:a16="http://schemas.microsoft.com/office/drawing/2014/main" id="{B51909AA-A27E-46E4-9971-DEB63856F6C3}"/>
              </a:ext>
            </a:extLst>
          </p:cNvPr>
          <p:cNvGraphicFramePr>
            <a:graphicFrameLocks noGrp="1"/>
          </p:cNvGraphicFramePr>
          <p:nvPr>
            <p:extLst>
              <p:ext uri="{D42A27DB-BD31-4B8C-83A1-F6EECF244321}">
                <p14:modId xmlns:p14="http://schemas.microsoft.com/office/powerpoint/2010/main" val="198594832"/>
              </p:ext>
            </p:extLst>
          </p:nvPr>
        </p:nvGraphicFramePr>
        <p:xfrm>
          <a:off x="514351" y="142875"/>
          <a:ext cx="11372850" cy="5867405"/>
        </p:xfrm>
        <a:graphic>
          <a:graphicData uri="http://schemas.openxmlformats.org/drawingml/2006/table">
            <a:tbl>
              <a:tblPr/>
              <a:tblGrid>
                <a:gridCol w="866404">
                  <a:extLst>
                    <a:ext uri="{9D8B030D-6E8A-4147-A177-3AD203B41FA5}">
                      <a16:colId xmlns:a16="http://schemas.microsoft.com/office/drawing/2014/main" val="1272216209"/>
                    </a:ext>
                  </a:extLst>
                </a:gridCol>
                <a:gridCol w="372309">
                  <a:extLst>
                    <a:ext uri="{9D8B030D-6E8A-4147-A177-3AD203B41FA5}">
                      <a16:colId xmlns:a16="http://schemas.microsoft.com/office/drawing/2014/main" val="1498053281"/>
                    </a:ext>
                  </a:extLst>
                </a:gridCol>
                <a:gridCol w="521929">
                  <a:extLst>
                    <a:ext uri="{9D8B030D-6E8A-4147-A177-3AD203B41FA5}">
                      <a16:colId xmlns:a16="http://schemas.microsoft.com/office/drawing/2014/main" val="3661780665"/>
                    </a:ext>
                  </a:extLst>
                </a:gridCol>
                <a:gridCol w="671549">
                  <a:extLst>
                    <a:ext uri="{9D8B030D-6E8A-4147-A177-3AD203B41FA5}">
                      <a16:colId xmlns:a16="http://schemas.microsoft.com/office/drawing/2014/main" val="460227313"/>
                    </a:ext>
                  </a:extLst>
                </a:gridCol>
                <a:gridCol w="699386">
                  <a:extLst>
                    <a:ext uri="{9D8B030D-6E8A-4147-A177-3AD203B41FA5}">
                      <a16:colId xmlns:a16="http://schemas.microsoft.com/office/drawing/2014/main" val="4205588351"/>
                    </a:ext>
                  </a:extLst>
                </a:gridCol>
                <a:gridCol w="450599">
                  <a:extLst>
                    <a:ext uri="{9D8B030D-6E8A-4147-A177-3AD203B41FA5}">
                      <a16:colId xmlns:a16="http://schemas.microsoft.com/office/drawing/2014/main" val="2570706060"/>
                    </a:ext>
                  </a:extLst>
                </a:gridCol>
                <a:gridCol w="334035">
                  <a:extLst>
                    <a:ext uri="{9D8B030D-6E8A-4147-A177-3AD203B41FA5}">
                      <a16:colId xmlns:a16="http://schemas.microsoft.com/office/drawing/2014/main" val="1536962895"/>
                    </a:ext>
                  </a:extLst>
                </a:gridCol>
                <a:gridCol w="387968">
                  <a:extLst>
                    <a:ext uri="{9D8B030D-6E8A-4147-A177-3AD203B41FA5}">
                      <a16:colId xmlns:a16="http://schemas.microsoft.com/office/drawing/2014/main" val="2422590541"/>
                    </a:ext>
                  </a:extLst>
                </a:gridCol>
                <a:gridCol w="455819">
                  <a:extLst>
                    <a:ext uri="{9D8B030D-6E8A-4147-A177-3AD203B41FA5}">
                      <a16:colId xmlns:a16="http://schemas.microsoft.com/office/drawing/2014/main" val="2956446457"/>
                    </a:ext>
                  </a:extLst>
                </a:gridCol>
                <a:gridCol w="180936">
                  <a:extLst>
                    <a:ext uri="{9D8B030D-6E8A-4147-A177-3AD203B41FA5}">
                      <a16:colId xmlns:a16="http://schemas.microsoft.com/office/drawing/2014/main" val="2020716669"/>
                    </a:ext>
                  </a:extLst>
                </a:gridCol>
                <a:gridCol w="421023">
                  <a:extLst>
                    <a:ext uri="{9D8B030D-6E8A-4147-A177-3AD203B41FA5}">
                      <a16:colId xmlns:a16="http://schemas.microsoft.com/office/drawing/2014/main" val="295853770"/>
                    </a:ext>
                  </a:extLst>
                </a:gridCol>
                <a:gridCol w="628056">
                  <a:extLst>
                    <a:ext uri="{9D8B030D-6E8A-4147-A177-3AD203B41FA5}">
                      <a16:colId xmlns:a16="http://schemas.microsoft.com/office/drawing/2014/main" val="3751637223"/>
                    </a:ext>
                  </a:extLst>
                </a:gridCol>
                <a:gridCol w="608918">
                  <a:extLst>
                    <a:ext uri="{9D8B030D-6E8A-4147-A177-3AD203B41FA5}">
                      <a16:colId xmlns:a16="http://schemas.microsoft.com/office/drawing/2014/main" val="957894277"/>
                    </a:ext>
                  </a:extLst>
                </a:gridCol>
                <a:gridCol w="360132">
                  <a:extLst>
                    <a:ext uri="{9D8B030D-6E8A-4147-A177-3AD203B41FA5}">
                      <a16:colId xmlns:a16="http://schemas.microsoft.com/office/drawing/2014/main" val="1182511580"/>
                    </a:ext>
                  </a:extLst>
                </a:gridCol>
                <a:gridCol w="680248">
                  <a:extLst>
                    <a:ext uri="{9D8B030D-6E8A-4147-A177-3AD203B41FA5}">
                      <a16:colId xmlns:a16="http://schemas.microsoft.com/office/drawing/2014/main" val="513067904"/>
                    </a:ext>
                  </a:extLst>
                </a:gridCol>
                <a:gridCol w="560205">
                  <a:extLst>
                    <a:ext uri="{9D8B030D-6E8A-4147-A177-3AD203B41FA5}">
                      <a16:colId xmlns:a16="http://schemas.microsoft.com/office/drawing/2014/main" val="1626955014"/>
                    </a:ext>
                  </a:extLst>
                </a:gridCol>
                <a:gridCol w="643713">
                  <a:extLst>
                    <a:ext uri="{9D8B030D-6E8A-4147-A177-3AD203B41FA5}">
                      <a16:colId xmlns:a16="http://schemas.microsoft.com/office/drawing/2014/main" val="40072048"/>
                    </a:ext>
                  </a:extLst>
                </a:gridCol>
                <a:gridCol w="638494">
                  <a:extLst>
                    <a:ext uri="{9D8B030D-6E8A-4147-A177-3AD203B41FA5}">
                      <a16:colId xmlns:a16="http://schemas.microsoft.com/office/drawing/2014/main" val="3073249762"/>
                    </a:ext>
                  </a:extLst>
                </a:gridCol>
                <a:gridCol w="434943">
                  <a:extLst>
                    <a:ext uri="{9D8B030D-6E8A-4147-A177-3AD203B41FA5}">
                      <a16:colId xmlns:a16="http://schemas.microsoft.com/office/drawing/2014/main" val="516523414"/>
                    </a:ext>
                  </a:extLst>
                </a:gridCol>
                <a:gridCol w="151359">
                  <a:extLst>
                    <a:ext uri="{9D8B030D-6E8A-4147-A177-3AD203B41FA5}">
                      <a16:colId xmlns:a16="http://schemas.microsoft.com/office/drawing/2014/main" val="3398814927"/>
                    </a:ext>
                  </a:extLst>
                </a:gridCol>
                <a:gridCol w="1304825">
                  <a:extLst>
                    <a:ext uri="{9D8B030D-6E8A-4147-A177-3AD203B41FA5}">
                      <a16:colId xmlns:a16="http://schemas.microsoft.com/office/drawing/2014/main" val="2502021147"/>
                    </a:ext>
                  </a:extLst>
                </a:gridCol>
              </a:tblGrid>
              <a:tr h="290065">
                <a:tc gridSpan="21">
                  <a:txBody>
                    <a:bodyPr/>
                    <a:lstStyle/>
                    <a:p>
                      <a:pPr algn="ctr" fontAlgn="b"/>
                      <a:r>
                        <a:rPr lang="es-MX" sz="400" b="1" i="0" u="none" strike="noStrike">
                          <a:solidFill>
                            <a:srgbClr val="000000"/>
                          </a:solidFill>
                          <a:effectLst/>
                          <a:latin typeface="Arial" panose="020B0604020202020204" pitchFamily="34" charset="0"/>
                        </a:rPr>
                        <a:t>Entidad planeación proyecto expansión sugar light.</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FFCC"/>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652955357"/>
                  </a:ext>
                </a:extLst>
              </a:tr>
              <a:tr h="193237">
                <a:tc gridSpan="4">
                  <a:txBody>
                    <a:bodyPr/>
                    <a:lstStyle/>
                    <a:p>
                      <a:pPr algn="ctr" fontAlgn="b"/>
                      <a:r>
                        <a:rPr lang="es-CO" sz="200" b="1" i="0" u="none" strike="noStrike">
                          <a:solidFill>
                            <a:srgbClr val="000000"/>
                          </a:solidFill>
                          <a:effectLst/>
                          <a:latin typeface="Arial" panose="020B0604020202020204" pitchFamily="34" charset="0"/>
                        </a:rPr>
                        <a:t>Inversión del proyecto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s-CO"/>
                    </a:p>
                  </a:txBody>
                  <a:tcPr/>
                </a:tc>
                <a:tc hMerge="1">
                  <a:txBody>
                    <a:bodyPr/>
                    <a:lstStyle/>
                    <a:p>
                      <a:endParaRPr lang="es-CO"/>
                    </a:p>
                  </a:txBody>
                  <a:tcPr/>
                </a:tc>
                <a:tc hMerge="1">
                  <a:txBody>
                    <a:bodyPr/>
                    <a:lstStyle/>
                    <a:p>
                      <a:endParaRPr lang="es-CO"/>
                    </a:p>
                  </a:txBody>
                  <a:tcPr/>
                </a:tc>
                <a:tc gridSpan="7">
                  <a:txBody>
                    <a:bodyPr/>
                    <a:lstStyle/>
                    <a:p>
                      <a:pPr algn="ctr" fontAlgn="b"/>
                      <a:r>
                        <a:rPr lang="es-MX" sz="200" b="1" i="0" u="none" strike="noStrike">
                          <a:solidFill>
                            <a:srgbClr val="000000"/>
                          </a:solidFill>
                          <a:effectLst/>
                          <a:latin typeface="Arial" panose="020B0604020202020204" pitchFamily="34" charset="0"/>
                        </a:rPr>
                        <a:t>Datos de las nuevas sedes del proyecto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CC"/>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gridSpan="10">
                  <a:txBody>
                    <a:bodyPr/>
                    <a:lstStyle/>
                    <a:p>
                      <a:pPr algn="ctr" fontAlgn="b"/>
                      <a:r>
                        <a:rPr lang="es-MX" sz="200" b="1" i="0" u="none" strike="noStrike">
                          <a:solidFill>
                            <a:srgbClr val="000000"/>
                          </a:solidFill>
                          <a:effectLst/>
                          <a:latin typeface="Arial" panose="020B0604020202020204" pitchFamily="34" charset="0"/>
                        </a:rPr>
                        <a:t>Empleados que trabajarían dentro de las sedes del proyeto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430794165"/>
                  </a:ext>
                </a:extLst>
              </a:tr>
              <a:tr h="431519">
                <a:tc>
                  <a:txBody>
                    <a:bodyPr/>
                    <a:lstStyle/>
                    <a:p>
                      <a:pPr algn="l" fontAlgn="b"/>
                      <a:r>
                        <a:rPr lang="es-CO" sz="300" b="1" i="0" u="none" strike="noStrike">
                          <a:solidFill>
                            <a:srgbClr val="000000"/>
                          </a:solidFill>
                          <a:effectLst/>
                          <a:latin typeface="Arial" panose="020B0604020202020204" pitchFamily="34" charset="0"/>
                        </a:rPr>
                        <a:t>Código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algn="l" fontAlgn="b"/>
                      <a:r>
                        <a:rPr lang="es-CO" sz="300" b="1" i="0" u="none" strike="noStrike">
                          <a:solidFill>
                            <a:srgbClr val="000000"/>
                          </a:solidFill>
                          <a:effectLst/>
                          <a:latin typeface="Arial" panose="020B0604020202020204" pitchFamily="34" charset="0"/>
                        </a:rPr>
                        <a:t>Asignación inversión</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algn="l" fontAlgn="b"/>
                      <a:r>
                        <a:rPr lang="es-MX" sz="300" b="1" i="0" u="none" strike="noStrike">
                          <a:solidFill>
                            <a:srgbClr val="000000"/>
                          </a:solidFill>
                          <a:effectLst/>
                          <a:latin typeface="Arial" panose="020B0604020202020204" pitchFamily="34" charset="0"/>
                        </a:rPr>
                        <a:t>Dinero total invertido (en cop)</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algn="l" fontAlgn="b"/>
                      <a:r>
                        <a:rPr lang="es-MX" sz="300" b="1" i="0" u="none" strike="noStrike">
                          <a:solidFill>
                            <a:srgbClr val="000000"/>
                          </a:solidFill>
                          <a:effectLst/>
                          <a:latin typeface="Arial" panose="020B0604020202020204" pitchFamily="34" charset="0"/>
                        </a:rPr>
                        <a:t>Dinero total recuperado (en porcentaje %)</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FFFF"/>
                    </a:solidFill>
                  </a:tcPr>
                </a:tc>
                <a:tc>
                  <a:txBody>
                    <a:bodyPr/>
                    <a:lstStyle/>
                    <a:p>
                      <a:pPr algn="l" fontAlgn="b"/>
                      <a:r>
                        <a:rPr lang="es-CO" sz="300" b="1" i="0" u="none" strike="noStrike">
                          <a:solidFill>
                            <a:srgbClr val="000000"/>
                          </a:solidFill>
                          <a:effectLst/>
                          <a:latin typeface="Arial" panose="020B0604020202020204" pitchFamily="34" charset="0"/>
                        </a:rPr>
                        <a:t>Código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l" fontAlgn="b"/>
                      <a:r>
                        <a:rPr lang="es-CO" sz="300" b="1" i="0" u="none" strike="noStrike">
                          <a:solidFill>
                            <a:srgbClr val="000000"/>
                          </a:solidFill>
                          <a:effectLst/>
                          <a:latin typeface="Arial" panose="020B0604020202020204" pitchFamily="34" charset="0"/>
                        </a:rPr>
                        <a:t>País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l" fontAlgn="b"/>
                      <a:r>
                        <a:rPr lang="es-CO" sz="300" b="1" i="0" u="none" strike="noStrike">
                          <a:solidFill>
                            <a:srgbClr val="000000"/>
                          </a:solidFill>
                          <a:effectLst/>
                          <a:latin typeface="Arial" panose="020B0604020202020204" pitchFamily="34" charset="0"/>
                        </a:rPr>
                        <a:t>Ciudad</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l" fontAlgn="b"/>
                      <a:r>
                        <a:rPr lang="es-CO" sz="300" b="1" i="0" u="none" strike="noStrike">
                          <a:solidFill>
                            <a:srgbClr val="000000"/>
                          </a:solidFill>
                          <a:effectLst/>
                          <a:latin typeface="Arial" panose="020B0604020202020204" pitchFamily="34" charset="0"/>
                        </a:rPr>
                        <a:t>Barrio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l" fontAlgn="b"/>
                      <a:r>
                        <a:rPr lang="es-CO" sz="300" b="1" i="0" u="none" strike="noStrike">
                          <a:solidFill>
                            <a:srgbClr val="000000"/>
                          </a:solidFill>
                          <a:effectLst/>
                          <a:latin typeface="Arial" panose="020B0604020202020204" pitchFamily="34" charset="0"/>
                        </a:rPr>
                        <a:t>Teléfono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l" fontAlgn="b"/>
                      <a:r>
                        <a:rPr lang="es-CO" sz="300" b="1" i="0" u="none" strike="noStrike">
                          <a:solidFill>
                            <a:srgbClr val="000000"/>
                          </a:solidFill>
                          <a:effectLst/>
                          <a:latin typeface="Arial" panose="020B0604020202020204" pitchFamily="34" charset="0"/>
                        </a:rPr>
                        <a:t>Estado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l" fontAlgn="b"/>
                      <a:r>
                        <a:rPr lang="es-CO" sz="300" b="1" i="0" u="none" strike="noStrike">
                          <a:solidFill>
                            <a:srgbClr val="000000"/>
                          </a:solidFill>
                          <a:effectLst/>
                          <a:latin typeface="Arial" panose="020B0604020202020204" pitchFamily="34" charset="0"/>
                        </a:rPr>
                        <a:t>Aforo (en personas)</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FF"/>
                    </a:solidFill>
                  </a:tcPr>
                </a:tc>
                <a:tc>
                  <a:txBody>
                    <a:bodyPr/>
                    <a:lstStyle/>
                    <a:p>
                      <a:pPr algn="l" fontAlgn="b"/>
                      <a:r>
                        <a:rPr lang="es-CO" sz="300" b="1" i="0" u="none" strike="noStrike">
                          <a:solidFill>
                            <a:srgbClr val="000000"/>
                          </a:solidFill>
                          <a:effectLst/>
                          <a:latin typeface="Arial" panose="020B0604020202020204" pitchFamily="34" charset="0"/>
                        </a:rPr>
                        <a:t>Código del empleado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fontAlgn="b"/>
                      <a:r>
                        <a:rPr lang="es-CO" sz="300" b="1" i="0" u="none" strike="noStrike">
                          <a:solidFill>
                            <a:srgbClr val="000000"/>
                          </a:solidFill>
                          <a:effectLst/>
                          <a:latin typeface="Arial" panose="020B0604020202020204" pitchFamily="34" charset="0"/>
                        </a:rPr>
                        <a:t>Nombre del empleado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fontAlgn="b"/>
                      <a:r>
                        <a:rPr lang="es-CO" sz="300" b="1" i="0" u="none" strike="noStrike">
                          <a:solidFill>
                            <a:srgbClr val="000000"/>
                          </a:solidFill>
                          <a:effectLst/>
                          <a:latin typeface="Arial" panose="020B0604020202020204" pitchFamily="34" charset="0"/>
                        </a:rPr>
                        <a:t>Correo del empleado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fontAlgn="b"/>
                      <a:r>
                        <a:rPr lang="es-MX" sz="300" b="1" i="0" u="none" strike="noStrike">
                          <a:solidFill>
                            <a:srgbClr val="000000"/>
                          </a:solidFill>
                          <a:effectLst/>
                          <a:latin typeface="Arial" panose="020B0604020202020204" pitchFamily="34" charset="0"/>
                        </a:rPr>
                        <a:t>Correo de la empresa del empleado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fontAlgn="b"/>
                      <a:r>
                        <a:rPr lang="es-CO" sz="300" b="1" i="0" u="none" strike="noStrike">
                          <a:solidFill>
                            <a:srgbClr val="000000"/>
                          </a:solidFill>
                          <a:effectLst/>
                          <a:latin typeface="Arial" panose="020B0604020202020204" pitchFamily="34" charset="0"/>
                        </a:rPr>
                        <a:t>Celular del empleado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fontAlgn="b"/>
                      <a:r>
                        <a:rPr lang="es-CO" sz="300" b="1" i="0" u="none" strike="noStrike">
                          <a:solidFill>
                            <a:srgbClr val="000000"/>
                          </a:solidFill>
                          <a:effectLst/>
                          <a:latin typeface="Arial" panose="020B0604020202020204" pitchFamily="34" charset="0"/>
                        </a:rPr>
                        <a:t>Dirección del empleado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fontAlgn="b"/>
                      <a:r>
                        <a:rPr lang="es-CO" sz="300" b="1" i="0" u="none" strike="noStrike">
                          <a:solidFill>
                            <a:srgbClr val="000000"/>
                          </a:solidFill>
                          <a:effectLst/>
                          <a:latin typeface="Arial" panose="020B0604020202020204" pitchFamily="34" charset="0"/>
                        </a:rPr>
                        <a:t>Ocupación </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fontAlgn="b"/>
                      <a:r>
                        <a:rPr lang="es-CO" sz="300" b="1" i="0" u="none" strike="noStrike">
                          <a:solidFill>
                            <a:srgbClr val="000000"/>
                          </a:solidFill>
                          <a:effectLst/>
                          <a:latin typeface="Arial" panose="020B0604020202020204" pitchFamily="34" charset="0"/>
                        </a:rPr>
                        <a:t>Fecha de nacimiento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fontAlgn="b"/>
                      <a:r>
                        <a:rPr lang="es-CO" sz="300" b="1" i="0" u="none" strike="noStrike">
                          <a:solidFill>
                            <a:srgbClr val="000000"/>
                          </a:solidFill>
                          <a:effectLst/>
                          <a:latin typeface="Arial" panose="020B0604020202020204" pitchFamily="34" charset="0"/>
                        </a:rPr>
                        <a:t>Edad</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l" fontAlgn="b"/>
                      <a:r>
                        <a:rPr lang="es-CO" sz="300" b="1" i="0" u="none" strike="noStrike">
                          <a:solidFill>
                            <a:srgbClr val="000000"/>
                          </a:solidFill>
                          <a:effectLst/>
                          <a:latin typeface="Arial" panose="020B0604020202020204" pitchFamily="34" charset="0"/>
                        </a:rPr>
                        <a:t>Estudios del empleado</a:t>
                      </a:r>
                    </a:p>
                  </a:txBody>
                  <a:tcPr marL="1542" marR="1542" marT="154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354065130"/>
                  </a:ext>
                </a:extLst>
              </a:tr>
              <a:tr h="186082">
                <a:tc>
                  <a:txBody>
                    <a:bodyPr/>
                    <a:lstStyle/>
                    <a:p>
                      <a:pPr algn="l" fontAlgn="b"/>
                      <a:r>
                        <a:rPr lang="es-CO" sz="200" b="0" i="0" u="none" strike="noStrike" dirty="0">
                          <a:solidFill>
                            <a:srgbClr val="000000"/>
                          </a:solidFill>
                          <a:effectLst/>
                          <a:latin typeface="Arial" panose="020B0604020202020204" pitchFamily="34" charset="0"/>
                        </a:rPr>
                        <a:t>I11</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dirty="0">
                          <a:solidFill>
                            <a:srgbClr val="000000"/>
                          </a:solidFill>
                          <a:effectLst/>
                          <a:latin typeface="Arial" panose="020B0604020202020204" pitchFamily="34" charset="0"/>
                        </a:rPr>
                        <a:t>Publicidad</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dirty="0">
                          <a:solidFill>
                            <a:srgbClr val="000000"/>
                          </a:solidFill>
                          <a:effectLst/>
                          <a:latin typeface="Arial" panose="020B0604020202020204" pitchFamily="34" charset="0"/>
                        </a:rPr>
                        <a:t>150000000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dirty="0">
                          <a:solidFill>
                            <a:srgbClr val="000000"/>
                          </a:solidFill>
                          <a:effectLst/>
                          <a:latin typeface="Arial" panose="020B0604020202020204" pitchFamily="34" charset="0"/>
                        </a:rPr>
                        <a:t>42</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dirty="0">
                          <a:solidFill>
                            <a:srgbClr val="000000"/>
                          </a:solidFill>
                          <a:effectLst/>
                          <a:latin typeface="Arial" panose="020B0604020202020204" pitchFamily="34" charset="0"/>
                        </a:rPr>
                        <a:t>B1</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Bogotá </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Cabrera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3798004401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Bueno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1111</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JCL9632</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Jesús Correa Luna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2"/>
                        </a:rPr>
                        <a:t>Jbot@gmail.com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3"/>
                        </a:rPr>
                        <a:t>JCL9632@Slcol.com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3697845471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Calle23#32-45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Mesero auxiliar 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16/03/2003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18</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Primaria y Bachillerato</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7782078"/>
                  </a:ext>
                </a:extLst>
              </a:tr>
              <a:tr h="350688">
                <a:tc>
                  <a:txBody>
                    <a:bodyPr/>
                    <a:lstStyle/>
                    <a:p>
                      <a:pPr algn="l" fontAlgn="b"/>
                      <a:r>
                        <a:rPr lang="es-CO" sz="200" b="0" i="0" u="none" strike="noStrike">
                          <a:solidFill>
                            <a:srgbClr val="000000"/>
                          </a:solidFill>
                          <a:effectLst/>
                          <a:latin typeface="Arial" panose="020B0604020202020204" pitchFamily="34" charset="0"/>
                        </a:rPr>
                        <a:t>I22</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Alimentos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1300000000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82</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SM1</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dirty="0">
                          <a:solidFill>
                            <a:srgbClr val="000000"/>
                          </a:solidFill>
                          <a:effectLst/>
                          <a:latin typeface="Arial" panose="020B0604020202020204" pitchFamily="34" charset="0"/>
                        </a:rPr>
                        <a:t>Santa Marta </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El Jardín</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dirty="0">
                          <a:solidFill>
                            <a:srgbClr val="000000"/>
                          </a:solidFill>
                          <a:effectLst/>
                          <a:latin typeface="Arial" panose="020B0604020202020204" pitchFamily="34" charset="0"/>
                        </a:rPr>
                        <a:t>3520085047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Bueno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2000</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dirty="0">
                          <a:solidFill>
                            <a:srgbClr val="000000"/>
                          </a:solidFill>
                          <a:effectLst/>
                          <a:latin typeface="Arial" panose="020B0604020202020204" pitchFamily="34" charset="0"/>
                        </a:rPr>
                        <a:t>WMC7845</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dirty="0">
                          <a:solidFill>
                            <a:srgbClr val="000000"/>
                          </a:solidFill>
                          <a:effectLst/>
                          <a:latin typeface="Arial" panose="020B0604020202020204" pitchFamily="34" charset="0"/>
                        </a:rPr>
                        <a:t>William Moreno Contreras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4"/>
                        </a:rPr>
                        <a:t>willywilly@yahoo.com.co</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dirty="0">
                          <a:solidFill>
                            <a:srgbClr val="000000"/>
                          </a:solidFill>
                          <a:effectLst/>
                          <a:latin typeface="Arial" panose="020B0604020202020204" pitchFamily="34" charset="0"/>
                          <a:hlinkClick r:id="rId5"/>
                        </a:rPr>
                        <a:t>WMC7845@Slcol.com</a:t>
                      </a:r>
                      <a:endParaRPr lang="es-CO" sz="200" b="0" i="0" u="none" strike="noStrike" dirty="0">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3784571452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Calle78#41-87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Director de provición</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14/05/2001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Primaria y Bachillerato</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3829404"/>
                  </a:ext>
                </a:extLst>
              </a:tr>
              <a:tr h="186082">
                <a:tc>
                  <a:txBody>
                    <a:bodyPr/>
                    <a:lstStyle/>
                    <a:p>
                      <a:pPr algn="l" fontAlgn="b"/>
                      <a:r>
                        <a:rPr lang="es-CO" sz="200" b="0" i="0" u="none" strike="noStrike">
                          <a:solidFill>
                            <a:srgbClr val="000000"/>
                          </a:solidFill>
                          <a:effectLst/>
                          <a:latin typeface="Arial" panose="020B0604020202020204" pitchFamily="34" charset="0"/>
                        </a:rPr>
                        <a:t>I33</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Personal</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1000000000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14</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M1</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Medellín</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El poblado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3644748417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Bueno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1000</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EMC8784</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Ernesto Macías Torres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6"/>
                        </a:rPr>
                        <a:t>emcdu23@outlook.com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7"/>
                        </a:rPr>
                        <a:t>EMC8784@Slcol.com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3457892010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 34#23-45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Jefe Area de Marketing</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18/07/1993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28</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Primaria y Bachillerato</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841496"/>
                  </a:ext>
                </a:extLst>
              </a:tr>
              <a:tr h="350688">
                <a:tc>
                  <a:txBody>
                    <a:bodyPr/>
                    <a:lstStyle/>
                    <a:p>
                      <a:pPr algn="l" fontAlgn="b"/>
                      <a:r>
                        <a:rPr lang="es-CO" sz="200" b="0" i="0" u="none" strike="noStrike">
                          <a:solidFill>
                            <a:srgbClr val="000000"/>
                          </a:solidFill>
                          <a:effectLst/>
                          <a:latin typeface="Arial" panose="020B0604020202020204" pitchFamily="34" charset="0"/>
                        </a:rPr>
                        <a:t>I44</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Implementos de aseo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100000000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23</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B2</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Bogotá </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Alcalá</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3422827543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Bueno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562</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PFC7841</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Paula Forero Quintero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8"/>
                        </a:rPr>
                        <a:t>pauforeroq27@outlook.com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9"/>
                        </a:rPr>
                        <a:t>PFC7841@Slcol.com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3133094587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dirty="0">
                          <a:solidFill>
                            <a:srgbClr val="000000"/>
                          </a:solidFill>
                          <a:effectLst/>
                          <a:latin typeface="Arial" panose="020B0604020202020204" pitchFamily="34" charset="0"/>
                        </a:rPr>
                        <a:t>Calle 43#74-98</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Mesero Jefe</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14/12/1989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Primaria y Bachillerato</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5751884"/>
                  </a:ext>
                </a:extLst>
              </a:tr>
              <a:tr h="186082">
                <a:tc>
                  <a:txBody>
                    <a:bodyPr/>
                    <a:lstStyle/>
                    <a:p>
                      <a:pPr algn="l" fontAlgn="b"/>
                      <a:r>
                        <a:rPr lang="es-CO" sz="200" b="0" i="0" u="none" strike="noStrike">
                          <a:solidFill>
                            <a:srgbClr val="000000"/>
                          </a:solidFill>
                          <a:effectLst/>
                          <a:latin typeface="Arial" panose="020B0604020202020204" pitchFamily="34" charset="0"/>
                        </a:rPr>
                        <a:t>I55</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Luces led</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50000000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78</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C1</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Cajicá</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La concepción</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3787110603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Bueno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1200</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MBF7777</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Mariana Bedoya Flores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10"/>
                        </a:rPr>
                        <a:t>Mari3212@gmail.com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11"/>
                        </a:rPr>
                        <a:t>MBF7777@Slcol.com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3697841025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 100#78-96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Contador 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23/01/1980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dirty="0">
                          <a:solidFill>
                            <a:srgbClr val="000000"/>
                          </a:solidFill>
                          <a:effectLst/>
                          <a:latin typeface="Arial" panose="020B0604020202020204" pitchFamily="34" charset="0"/>
                        </a:rPr>
                        <a:t>Primaria y Bachillerato</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9561786"/>
                  </a:ext>
                </a:extLst>
              </a:tr>
              <a:tr h="350688">
                <a:tc>
                  <a:txBody>
                    <a:bodyPr/>
                    <a:lstStyle/>
                    <a:p>
                      <a:pPr algn="l" fontAlgn="b"/>
                      <a:r>
                        <a:rPr lang="es-CO" sz="200" b="0" i="0" u="none" strike="noStrike">
                          <a:solidFill>
                            <a:srgbClr val="000000"/>
                          </a:solidFill>
                          <a:effectLst/>
                          <a:latin typeface="Arial" panose="020B0604020202020204" pitchFamily="34" charset="0"/>
                        </a:rPr>
                        <a:t>I66</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Muebles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1200000000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56</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dirty="0">
                          <a:solidFill>
                            <a:srgbClr val="000000"/>
                          </a:solidFill>
                          <a:effectLst/>
                          <a:latin typeface="Arial" panose="020B0604020202020204" pitchFamily="34" charset="0"/>
                        </a:rPr>
                        <a:t>M2</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Colombia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Medellín</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El tesoro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3077156233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Bueno</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852</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FGP7410</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Franco Gomez Paredes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12"/>
                        </a:rPr>
                        <a:t>Franquix11@yahoo.com.co</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13"/>
                        </a:rPr>
                        <a:t>FGP7410@Slcol.com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3174589638</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Carrera 14b#23-43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Guardia de seguridad</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dirty="0">
                          <a:solidFill>
                            <a:srgbClr val="000000"/>
                          </a:solidFill>
                          <a:effectLst/>
                          <a:latin typeface="Arial" panose="020B0604020202020204" pitchFamily="34" charset="0"/>
                        </a:rPr>
                        <a:t>21/08/2002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dirty="0">
                          <a:solidFill>
                            <a:srgbClr val="000000"/>
                          </a:solidFill>
                          <a:effectLst/>
                          <a:latin typeface="Arial" panose="020B0604020202020204" pitchFamily="34" charset="0"/>
                        </a:rPr>
                        <a:t>19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dirty="0">
                          <a:solidFill>
                            <a:srgbClr val="000000"/>
                          </a:solidFill>
                          <a:effectLst/>
                          <a:latin typeface="Arial" panose="020B0604020202020204" pitchFamily="34" charset="0"/>
                        </a:rPr>
                        <a:t>Primaria, Bachillerato y Carrera en </a:t>
                      </a:r>
                      <a:r>
                        <a:rPr lang="es-MX" sz="200" b="0" i="0" u="none" strike="noStrike" dirty="0" err="1">
                          <a:solidFill>
                            <a:srgbClr val="000000"/>
                          </a:solidFill>
                          <a:effectLst/>
                          <a:latin typeface="Arial" panose="020B0604020202020204" pitchFamily="34" charset="0"/>
                        </a:rPr>
                        <a:t>administracion</a:t>
                      </a:r>
                      <a:r>
                        <a:rPr lang="es-MX" sz="200" b="0" i="0" u="none" strike="noStrike" dirty="0">
                          <a:solidFill>
                            <a:srgbClr val="000000"/>
                          </a:solidFill>
                          <a:effectLst/>
                          <a:latin typeface="Arial" panose="020B0604020202020204" pitchFamily="34" charset="0"/>
                        </a:rPr>
                        <a:t> de empresas.</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7856405"/>
                  </a:ext>
                </a:extLst>
              </a:tr>
              <a:tr h="186082">
                <a:tc>
                  <a:txBody>
                    <a:bodyPr/>
                    <a:lstStyle/>
                    <a:p>
                      <a:pPr algn="l" fontAlgn="b"/>
                      <a:r>
                        <a:rPr lang="es-CO" sz="200" b="0" i="0" u="none" strike="noStrike">
                          <a:solidFill>
                            <a:srgbClr val="000000"/>
                          </a:solidFill>
                          <a:effectLst/>
                          <a:latin typeface="Arial" panose="020B0604020202020204" pitchFamily="34" charset="0"/>
                        </a:rPr>
                        <a:t>I77</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Medios digitales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700000000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89</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Arial" panose="020B0604020202020204" pitchFamily="34" charset="0"/>
                        </a:rPr>
                        <a:t>APO4596</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Agustin Ponce Olivera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14"/>
                        </a:rPr>
                        <a:t>Augupo@gmail.com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15"/>
                        </a:rPr>
                        <a:t>APO4596@Slcol.com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3857412874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Carrera12a#21-45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Mesero auxiliar 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12/03/1999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dirty="0">
                          <a:solidFill>
                            <a:srgbClr val="000000"/>
                          </a:solidFill>
                          <a:effectLst/>
                          <a:latin typeface="Arial" panose="020B0604020202020204" pitchFamily="34" charset="0"/>
                        </a:rPr>
                        <a:t>22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dirty="0">
                          <a:solidFill>
                            <a:srgbClr val="000000"/>
                          </a:solidFill>
                          <a:effectLst/>
                          <a:latin typeface="Arial" panose="020B0604020202020204" pitchFamily="34" charset="0"/>
                        </a:rPr>
                        <a:t>Primaria y Bachillerato</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6324333"/>
                  </a:ext>
                </a:extLst>
              </a:tr>
              <a:tr h="350688">
                <a:tc>
                  <a:txBody>
                    <a:bodyPr/>
                    <a:lstStyle/>
                    <a:p>
                      <a:pPr algn="l" fontAlgn="b"/>
                      <a:r>
                        <a:rPr lang="es-CO" sz="200" b="0" i="0" u="none" strike="noStrike">
                          <a:solidFill>
                            <a:srgbClr val="000000"/>
                          </a:solidFill>
                          <a:effectLst/>
                          <a:latin typeface="Arial" panose="020B0604020202020204" pitchFamily="34" charset="0"/>
                        </a:rPr>
                        <a:t>I88</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Domicilios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200000000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95</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l" fontAlgn="b"/>
                      <a:r>
                        <a:rPr lang="es-CO" sz="200" b="0" i="0" u="none" strike="noStrike">
                          <a:solidFill>
                            <a:srgbClr val="000000"/>
                          </a:solidFill>
                          <a:effectLst/>
                          <a:latin typeface="Arial" panose="020B0604020202020204" pitchFamily="34" charset="0"/>
                          <a:hlinkClick r:id="rId16"/>
                        </a:rPr>
                        <a:t>FTP7415</a:t>
                      </a:r>
                      <a:endParaRPr lang="es-CO" sz="200" b="0" i="0" u="none" strike="noStrike">
                        <a:solidFill>
                          <a:srgbClr val="000000"/>
                        </a:solidFill>
                        <a:effectLst/>
                        <a:latin typeface="Arial" panose="020B0604020202020204" pitchFamily="34" charset="0"/>
                      </a:endParaRP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Felix Tendero Perera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17"/>
                        </a:rPr>
                        <a:t>FELXK12@outlook.com.co</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18"/>
                        </a:rPr>
                        <a:t>FTP7415@Slcol.com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3174587410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Calle78#45-65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Auxiliar de proviciones 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14/08/1979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dirty="0">
                          <a:solidFill>
                            <a:srgbClr val="000000"/>
                          </a:solidFill>
                          <a:effectLst/>
                          <a:latin typeface="Arial" panose="020B0604020202020204" pitchFamily="34" charset="0"/>
                        </a:rPr>
                        <a:t>Primaria, Bachillerato y Carrera en negocios internacionales con especialización en Marketing </a:t>
                      </a:r>
                      <a:r>
                        <a:rPr lang="es-MX" sz="200" b="0" i="0" u="none" strike="noStrike" dirty="0" err="1">
                          <a:solidFill>
                            <a:srgbClr val="000000"/>
                          </a:solidFill>
                          <a:effectLst/>
                          <a:latin typeface="Arial" panose="020B0604020202020204" pitchFamily="34" charset="0"/>
                        </a:rPr>
                        <a:t>dígital</a:t>
                      </a:r>
                      <a:r>
                        <a:rPr lang="es-MX" sz="200" b="0" i="0" u="none" strike="noStrike" dirty="0">
                          <a:solidFill>
                            <a:srgbClr val="000000"/>
                          </a:solidFill>
                          <a:effectLst/>
                          <a:latin typeface="Arial" panose="020B0604020202020204" pitchFamily="34" charset="0"/>
                        </a:rPr>
                        <a:t>.</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3437658"/>
                  </a:ext>
                </a:extLst>
              </a:tr>
              <a:tr h="350688">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w="12700" cap="flat" cmpd="sng" algn="ctr">
                      <a:solidFill>
                        <a:srgbClr val="000000"/>
                      </a:solidFill>
                      <a:prstDash val="solid"/>
                      <a:round/>
                      <a:headEnd type="none" w="med" len="med"/>
                      <a:tailEnd type="none" w="med" len="med"/>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l" fontAlgn="b"/>
                      <a:r>
                        <a:rPr lang="es-CO" sz="200" b="0" i="0" u="none" strike="noStrike">
                          <a:solidFill>
                            <a:srgbClr val="000000"/>
                          </a:solidFill>
                          <a:effectLst/>
                          <a:latin typeface="Arial" panose="020B0604020202020204" pitchFamily="34" charset="0"/>
                        </a:rPr>
                        <a:t>MABM8520</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María Angeles Bonilla Magan</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19"/>
                        </a:rPr>
                        <a:t>Marian23@gmail.com.co</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dirty="0">
                          <a:solidFill>
                            <a:srgbClr val="000000"/>
                          </a:solidFill>
                          <a:effectLst/>
                          <a:latin typeface="Arial" panose="020B0604020202020204" pitchFamily="34" charset="0"/>
                          <a:hlinkClick r:id="rId20"/>
                        </a:rPr>
                        <a:t>MABM8520@Slcol.com.co</a:t>
                      </a:r>
                      <a:endParaRPr lang="es-CO" sz="200" b="0" i="0" u="none" strike="noStrike" dirty="0">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3741520874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Calle1#70-74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Directora de servicios generales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30/06/1995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Primaria, Bachillerato y Carrera en Ingienería de petróleos.</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7094237"/>
                  </a:ext>
                </a:extLst>
              </a:tr>
              <a:tr h="350688">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l" fontAlgn="b"/>
                      <a:r>
                        <a:rPr lang="es-CO" sz="200" b="0" i="0" u="none" strike="noStrike">
                          <a:solidFill>
                            <a:srgbClr val="000000"/>
                          </a:solidFill>
                          <a:effectLst/>
                          <a:latin typeface="Arial" panose="020B0604020202020204" pitchFamily="34" charset="0"/>
                        </a:rPr>
                        <a:t>BLS5477</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Beatriz Llado Sala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21"/>
                        </a:rPr>
                        <a:t>Betytia23@outlook.com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22"/>
                        </a:rPr>
                        <a:t>BLS5477@Slcol.com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3697854125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Carrera21#74-87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Supervisor de calidad</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01/28/1998</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23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Primaria, Bachillerato y Carrera en humanidades con especialización en lecutra crítica.</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265213"/>
                  </a:ext>
                </a:extLst>
              </a:tr>
              <a:tr h="350688">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l" fontAlgn="b"/>
                      <a:r>
                        <a:rPr lang="es-CO" sz="200" b="0" i="0" u="none" strike="noStrike">
                          <a:solidFill>
                            <a:srgbClr val="000000"/>
                          </a:solidFill>
                          <a:effectLst/>
                          <a:latin typeface="Arial" panose="020B0604020202020204" pitchFamily="34" charset="0"/>
                        </a:rPr>
                        <a:t>MNTV7854</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Monica Tejada Vivancos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23"/>
                        </a:rPr>
                        <a:t>Monic21@yahoo.com.co</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24"/>
                        </a:rPr>
                        <a:t>MNTV7854@Slcol.com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3458279871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Calle21#32-67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Axiliar de servicios generales 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12/28/1973</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48</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Primaria y Bachillerato</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6627297"/>
                  </a:ext>
                </a:extLst>
              </a:tr>
              <a:tr h="350688">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l" fontAlgn="b"/>
                      <a:r>
                        <a:rPr lang="es-CO" sz="200" b="0" i="0" u="none" strike="noStrike">
                          <a:solidFill>
                            <a:srgbClr val="000000"/>
                          </a:solidFill>
                          <a:effectLst/>
                          <a:latin typeface="Arial" panose="020B0604020202020204" pitchFamily="34" charset="0"/>
                        </a:rPr>
                        <a:t>EOT7458</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Eva Olive Tena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25"/>
                        </a:rPr>
                        <a:t>Viveatm67@yahoo.com.co</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26"/>
                        </a:rPr>
                        <a:t>EOT7458@Slcol.com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3457892014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Calle143#45-67</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Auxiliar de proviciones 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11/29/1986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Primaria y Bachillerato</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0308051"/>
                  </a:ext>
                </a:extLst>
              </a:tr>
              <a:tr h="350688">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l" fontAlgn="b"/>
                      <a:r>
                        <a:rPr lang="es-CO" sz="200" b="0" i="0" u="none" strike="noStrike">
                          <a:solidFill>
                            <a:srgbClr val="000000"/>
                          </a:solidFill>
                          <a:effectLst/>
                          <a:latin typeface="Arial" panose="020B0604020202020204" pitchFamily="34" charset="0"/>
                        </a:rPr>
                        <a:t>MPBP1235</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Maria Pilar Bellido Pablos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27"/>
                        </a:rPr>
                        <a:t>Vivient7415@gmail.com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28"/>
                        </a:rPr>
                        <a:t>MPB1235@Slcol.com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3748521496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Calle100#87-96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Auxiliar de Marketing 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8/02/1980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41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Primaria y Bachillerato</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4536750"/>
                  </a:ext>
                </a:extLst>
              </a:tr>
              <a:tr h="350688">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l" fontAlgn="b"/>
                      <a:r>
                        <a:rPr lang="es-CO" sz="200" b="0" i="0" u="none" strike="noStrike">
                          <a:solidFill>
                            <a:srgbClr val="000000"/>
                          </a:solidFill>
                          <a:effectLst/>
                          <a:latin typeface="Arial" panose="020B0604020202020204" pitchFamily="34" charset="0"/>
                        </a:rPr>
                        <a:t>FRG7698</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Feliz Roncero Garriga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29"/>
                        </a:rPr>
                        <a:t>Felizxx888@yahoo.com.co</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30"/>
                        </a:rPr>
                        <a:t>FRG7698@Slcol.com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3201789452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Avenida100#70-89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Contadora auxiliar</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7/03/1989</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32</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Primaria, Bachillerato y Carrera en contaduría.</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8896387"/>
                  </a:ext>
                </a:extLst>
              </a:tr>
              <a:tr h="350688">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a:noFill/>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a:noFill/>
                    </a:lnB>
                    <a:solidFill>
                      <a:srgbClr val="002060"/>
                    </a:solidFill>
                  </a:tcPr>
                </a:tc>
                <a:tc>
                  <a:txBody>
                    <a:bodyPr/>
                    <a:lstStyle/>
                    <a:p>
                      <a:pPr algn="l" fontAlgn="b"/>
                      <a:r>
                        <a:rPr lang="es-CO" sz="200" b="0" i="0" u="none" strike="noStrike">
                          <a:solidFill>
                            <a:srgbClr val="000000"/>
                          </a:solidFill>
                          <a:effectLst/>
                          <a:latin typeface="Arial" panose="020B0604020202020204" pitchFamily="34" charset="0"/>
                        </a:rPr>
                        <a:t>HRU4158</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Hugo Rivas Ulloa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31"/>
                        </a:rPr>
                        <a:t>Hugixtefo@outlook.com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32"/>
                        </a:rPr>
                        <a:t>HRU4158@Slcol.com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3107458920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Calle74#32-95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Administrador de locales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10/17/1985</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36</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Primaria, Bachillerato y Carrera de derecho con especialidad en derecho comercial.</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4530145"/>
                  </a:ext>
                </a:extLst>
              </a:tr>
              <a:tr h="350688">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a:noFill/>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a:solidFill>
                            <a:srgbClr val="000000"/>
                          </a:solidFill>
                          <a:effectLst/>
                          <a:latin typeface="Calibri" panose="020F0502020204030204" pitchFamily="34" charset="0"/>
                        </a:rPr>
                        <a:t> </a:t>
                      </a:r>
                    </a:p>
                  </a:txBody>
                  <a:tcPr marL="1542" marR="1542" marT="154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2060"/>
                    </a:solidFill>
                  </a:tcPr>
                </a:tc>
                <a:tc>
                  <a:txBody>
                    <a:bodyPr/>
                    <a:lstStyle/>
                    <a:p>
                      <a:pPr algn="l" fontAlgn="b"/>
                      <a:r>
                        <a:rPr lang="es-CO" sz="200" b="0" i="0" u="none" strike="noStrike" dirty="0">
                          <a:solidFill>
                            <a:srgbClr val="000000"/>
                          </a:solidFill>
                          <a:effectLst/>
                          <a:latin typeface="Arial" panose="020B0604020202020204" pitchFamily="34" charset="0"/>
                        </a:rPr>
                        <a:t>IGQ7511</a:t>
                      </a:r>
                    </a:p>
                  </a:txBody>
                  <a:tcPr marL="1542" marR="1542" marT="1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Ignacio Gabarre Quijada</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33"/>
                        </a:rPr>
                        <a:t>Focurs16@gmail.com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hlinkClick r:id="rId34"/>
                        </a:rPr>
                        <a:t>IG17511@Slcol.com</a:t>
                      </a:r>
                      <a:endParaRPr lang="es-CO" sz="200" b="0" i="0" u="none" strike="noStrike">
                        <a:solidFill>
                          <a:srgbClr val="000000"/>
                        </a:solidFill>
                        <a:effectLst/>
                        <a:latin typeface="Arial" panose="020B0604020202020204" pitchFamily="34" charset="0"/>
                      </a:endParaRP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3458702914</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CO" sz="200" b="0" i="0" u="none" strike="noStrike">
                          <a:solidFill>
                            <a:srgbClr val="000000"/>
                          </a:solidFill>
                          <a:effectLst/>
                          <a:latin typeface="Arial" panose="020B0604020202020204" pitchFamily="34" charset="0"/>
                        </a:rPr>
                        <a:t>Calle 87#41-98</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MX" sz="200" b="0" i="0" u="none" strike="noStrike">
                          <a:solidFill>
                            <a:srgbClr val="000000"/>
                          </a:solidFill>
                          <a:effectLst/>
                          <a:latin typeface="Arial" panose="020B0604020202020204" pitchFamily="34" charset="0"/>
                        </a:rPr>
                        <a:t>Jefe del departamento de recursos humanos</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01/26/1990</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CO" sz="200" b="0" i="0" u="none" strike="noStrike">
                          <a:solidFill>
                            <a:srgbClr val="000000"/>
                          </a:solidFill>
                          <a:effectLst/>
                          <a:latin typeface="Arial" panose="020B0604020202020204" pitchFamily="34" charset="0"/>
                        </a:rPr>
                        <a:t>31</a:t>
                      </a:r>
                    </a:p>
                  </a:txBody>
                  <a:tcPr marL="1542" marR="1542" marT="1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MX" sz="200" b="0" i="0" u="none" strike="noStrike" dirty="0">
                          <a:solidFill>
                            <a:srgbClr val="000000"/>
                          </a:solidFill>
                          <a:effectLst/>
                          <a:latin typeface="Arial" panose="020B0604020202020204" pitchFamily="34" charset="0"/>
                        </a:rPr>
                        <a:t>Primaria, Bachillerato y Carrera en negocios internacionales con especialización en Marketing </a:t>
                      </a:r>
                      <a:r>
                        <a:rPr lang="es-MX" sz="200" b="0" i="0" u="none" strike="noStrike" dirty="0" err="1">
                          <a:solidFill>
                            <a:srgbClr val="000000"/>
                          </a:solidFill>
                          <a:effectLst/>
                          <a:latin typeface="Arial" panose="020B0604020202020204" pitchFamily="34" charset="0"/>
                        </a:rPr>
                        <a:t>dígital</a:t>
                      </a:r>
                      <a:r>
                        <a:rPr lang="es-MX" sz="200" b="0" i="0" u="none" strike="noStrike" dirty="0">
                          <a:solidFill>
                            <a:srgbClr val="000000"/>
                          </a:solidFill>
                          <a:effectLst/>
                          <a:latin typeface="Arial" panose="020B0604020202020204" pitchFamily="34" charset="0"/>
                        </a:rPr>
                        <a:t>.</a:t>
                      </a:r>
                    </a:p>
                  </a:txBody>
                  <a:tcPr marL="1542" marR="1542" marT="15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410976"/>
                  </a:ext>
                </a:extLst>
              </a:tr>
            </a:tbl>
          </a:graphicData>
        </a:graphic>
      </p:graphicFrame>
    </p:spTree>
    <p:extLst>
      <p:ext uri="{BB962C8B-B14F-4D97-AF65-F5344CB8AC3E}">
        <p14:creationId xmlns:p14="http://schemas.microsoft.com/office/powerpoint/2010/main" val="832138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67080C-4B55-47F7-80FA-90BBED4EA7D9}"/>
              </a:ext>
            </a:extLst>
          </p:cNvPr>
          <p:cNvSpPr>
            <a:spLocks noGrp="1"/>
          </p:cNvSpPr>
          <p:nvPr>
            <p:ph type="title"/>
          </p:nvPr>
        </p:nvSpPr>
        <p:spPr>
          <a:xfrm>
            <a:off x="355600" y="-376626"/>
            <a:ext cx="5934969" cy="2023254"/>
          </a:xfrm>
        </p:spPr>
        <p:txBody>
          <a:bodyPr/>
          <a:lstStyle/>
          <a:p>
            <a:pPr algn="just"/>
            <a:r>
              <a:rPr lang="es-CO" dirty="0" err="1"/>
              <a:t>Lucidchart</a:t>
            </a:r>
            <a:r>
              <a:rPr lang="es-CO" dirty="0"/>
              <a:t> para diseñar diagramas de bases relacionales</a:t>
            </a:r>
          </a:p>
        </p:txBody>
      </p:sp>
      <p:sp>
        <p:nvSpPr>
          <p:cNvPr id="4" name="Marcador de texto 3">
            <a:extLst>
              <a:ext uri="{FF2B5EF4-FFF2-40B4-BE49-F238E27FC236}">
                <a16:creationId xmlns:a16="http://schemas.microsoft.com/office/drawing/2014/main" id="{D0708AAA-FF01-40BA-8A43-13447B35250D}"/>
              </a:ext>
            </a:extLst>
          </p:cNvPr>
          <p:cNvSpPr>
            <a:spLocks noGrp="1"/>
          </p:cNvSpPr>
          <p:nvPr>
            <p:ph type="body" sz="half" idx="2"/>
          </p:nvPr>
        </p:nvSpPr>
        <p:spPr>
          <a:xfrm>
            <a:off x="161051" y="1849826"/>
            <a:ext cx="8237882" cy="3158347"/>
          </a:xfrm>
        </p:spPr>
        <p:txBody>
          <a:bodyPr>
            <a:noAutofit/>
          </a:bodyPr>
          <a:lstStyle/>
          <a:p>
            <a:pPr marL="171450" indent="-171450" algn="just">
              <a:buFont typeface="Arial" panose="020B0604020202020204" pitchFamily="34" charset="0"/>
              <a:buChar char="•"/>
            </a:pPr>
            <a:r>
              <a:rPr lang="es-MX" sz="1200" dirty="0" err="1">
                <a:latin typeface="Arial" panose="020B0604020202020204" pitchFamily="34" charset="0"/>
                <a:cs typeface="Arial" panose="020B0604020202020204" pitchFamily="34" charset="0"/>
              </a:rPr>
              <a:t>Lucidchart</a:t>
            </a:r>
            <a:r>
              <a:rPr lang="es-MX" sz="1200" dirty="0">
                <a:latin typeface="Arial" panose="020B0604020202020204" pitchFamily="34" charset="0"/>
                <a:cs typeface="Arial" panose="020B0604020202020204" pitchFamily="34" charset="0"/>
              </a:rPr>
              <a:t> es una herramienta de diagramación basada en la web, que permite a los usuarios colaborar y trabajar juntos en tiempo real, creando diagramas de flujo, organigramas, esquemas de sitios web, diseños </a:t>
            </a:r>
            <a:r>
              <a:rPr lang="es-MX" sz="1200" dirty="0" err="1">
                <a:latin typeface="Arial" panose="020B0604020202020204" pitchFamily="34" charset="0"/>
                <a:cs typeface="Arial" panose="020B0604020202020204" pitchFamily="34" charset="0"/>
              </a:rPr>
              <a:t>uml</a:t>
            </a:r>
            <a:r>
              <a:rPr lang="es-MX" sz="1200" dirty="0">
                <a:latin typeface="Arial" panose="020B0604020202020204" pitchFamily="34" charset="0"/>
                <a:cs typeface="Arial" panose="020B0604020202020204" pitchFamily="34" charset="0"/>
              </a:rPr>
              <a:t>, mapas mentales, prototipos de software y muchos otros tipos de diagrama. Construida con estándares web, como jtml5 y </a:t>
            </a:r>
            <a:r>
              <a:rPr lang="es-MX" sz="1200" dirty="0" err="1">
                <a:latin typeface="Arial" panose="020B0604020202020204" pitchFamily="34" charset="0"/>
                <a:cs typeface="Arial" panose="020B0604020202020204" pitchFamily="34" charset="0"/>
              </a:rPr>
              <a:t>javascript</a:t>
            </a:r>
            <a:r>
              <a:rPr lang="es-MX" sz="1200" dirty="0">
                <a:latin typeface="Arial" panose="020B0604020202020204" pitchFamily="34" charset="0"/>
                <a:cs typeface="Arial" panose="020B0604020202020204" pitchFamily="34" charset="0"/>
              </a:rPr>
              <a:t>, </a:t>
            </a:r>
            <a:r>
              <a:rPr lang="es-MX" sz="1200" dirty="0" err="1">
                <a:latin typeface="Arial" panose="020B0604020202020204" pitchFamily="34" charset="0"/>
                <a:cs typeface="Arial" panose="020B0604020202020204" pitchFamily="34" charset="0"/>
              </a:rPr>
              <a:t>Lucidchart</a:t>
            </a:r>
            <a:r>
              <a:rPr lang="es-MX" sz="1200" dirty="0">
                <a:latin typeface="Arial" panose="020B0604020202020204" pitchFamily="34" charset="0"/>
                <a:cs typeface="Arial" panose="020B0604020202020204" pitchFamily="34" charset="0"/>
              </a:rPr>
              <a:t> funciona en todos los navegadores web modernos, como Google Chrome, Firefox, safari o internet </a:t>
            </a:r>
            <a:r>
              <a:rPr lang="es-MX" sz="1200" dirty="0" err="1">
                <a:latin typeface="Arial" panose="020B0604020202020204" pitchFamily="34" charset="0"/>
                <a:cs typeface="Arial" panose="020B0604020202020204" pitchFamily="34" charset="0"/>
              </a:rPr>
              <a:t>explorer</a:t>
            </a:r>
            <a:r>
              <a:rPr lang="es-MX" sz="1200" dirty="0">
                <a:latin typeface="Arial" panose="020B0604020202020204" pitchFamily="34" charset="0"/>
                <a:cs typeface="Arial" panose="020B0604020202020204" pitchFamily="34" charset="0"/>
              </a:rPr>
              <a:t>.</a:t>
            </a:r>
          </a:p>
          <a:p>
            <a:pPr marL="171450" indent="-171450" algn="just">
              <a:buFont typeface="Arial" panose="020B0604020202020204" pitchFamily="34" charset="0"/>
              <a:buChar char="•"/>
            </a:pPr>
            <a:r>
              <a:rPr lang="es-MX" sz="1200" dirty="0" err="1">
                <a:latin typeface="Arial" panose="020B0604020202020204" pitchFamily="34" charset="0"/>
                <a:cs typeface="Arial" panose="020B0604020202020204" pitchFamily="34" charset="0"/>
              </a:rPr>
              <a:t>Lucidchart</a:t>
            </a:r>
            <a:r>
              <a:rPr lang="es-MX" sz="1200" dirty="0">
                <a:latin typeface="Arial" panose="020B0604020202020204" pitchFamily="34" charset="0"/>
                <a:cs typeface="Arial" panose="020B0604020202020204" pitchFamily="34" charset="0"/>
              </a:rPr>
              <a:t> utiliza una interfaz de arrastrar-y-soltar y capacidades de colaboración en tiempo real. Sumado a su capacidad de funcionar en los principales sistemas operativos, como </a:t>
            </a:r>
            <a:r>
              <a:rPr lang="es-MX" sz="1200" dirty="0" err="1">
                <a:latin typeface="Arial" panose="020B0604020202020204" pitchFamily="34" charset="0"/>
                <a:cs typeface="Arial" panose="020B0604020202020204" pitchFamily="34" charset="0"/>
              </a:rPr>
              <a:t>microsoft</a:t>
            </a:r>
            <a:r>
              <a:rPr lang="es-MX" sz="1200" dirty="0">
                <a:latin typeface="Arial" panose="020B0604020202020204" pitchFamily="34" charset="0"/>
                <a:cs typeface="Arial" panose="020B0604020202020204" pitchFamily="34" charset="0"/>
              </a:rPr>
              <a:t> Windows, </a:t>
            </a:r>
            <a:r>
              <a:rPr lang="es-MX" sz="1200" dirty="0" err="1">
                <a:latin typeface="Arial" panose="020B0604020202020204" pitchFamily="34" charset="0"/>
                <a:cs typeface="Arial" panose="020B0604020202020204" pitchFamily="34" charset="0"/>
              </a:rPr>
              <a:t>mac</a:t>
            </a:r>
            <a:r>
              <a:rPr lang="es-MX" sz="1200" dirty="0">
                <a:latin typeface="Arial" panose="020B0604020202020204" pitchFamily="34" charset="0"/>
                <a:cs typeface="Arial" panose="020B0604020202020204" pitchFamily="34" charset="0"/>
              </a:rPr>
              <a:t> os y </a:t>
            </a:r>
            <a:r>
              <a:rPr lang="es-MX" sz="1200" dirty="0" err="1">
                <a:latin typeface="Arial" panose="020B0604020202020204" pitchFamily="34" charset="0"/>
                <a:cs typeface="Arial" panose="020B0604020202020204" pitchFamily="34" charset="0"/>
              </a:rPr>
              <a:t>linux</a:t>
            </a:r>
            <a:r>
              <a:rPr lang="es-MX" sz="1200" dirty="0">
                <a:latin typeface="Arial" panose="020B0604020202020204" pitchFamily="34" charset="0"/>
                <a:cs typeface="Arial" panose="020B0604020202020204" pitchFamily="34" charset="0"/>
              </a:rPr>
              <a:t>, </a:t>
            </a:r>
            <a:r>
              <a:rPr lang="es-MX" sz="1200" dirty="0" err="1">
                <a:latin typeface="Arial" panose="020B0604020202020204" pitchFamily="34" charset="0"/>
                <a:cs typeface="Arial" panose="020B0604020202020204" pitchFamily="34" charset="0"/>
              </a:rPr>
              <a:t>Lucidchart</a:t>
            </a:r>
            <a:r>
              <a:rPr lang="es-MX" sz="1200" dirty="0">
                <a:latin typeface="Arial" panose="020B0604020202020204" pitchFamily="34" charset="0"/>
                <a:cs typeface="Arial" panose="020B0604020202020204" pitchFamily="34" charset="0"/>
              </a:rPr>
              <a:t> también es funcional en iPad, a través de una aplicación especialmente optimizada.</a:t>
            </a:r>
          </a:p>
          <a:p>
            <a:pPr algn="just"/>
            <a:r>
              <a:rPr lang="es-MX" sz="1200" b="1" dirty="0">
                <a:latin typeface="Arial" panose="020B0604020202020204" pitchFamily="34" charset="0"/>
                <a:cs typeface="Arial" panose="020B0604020202020204" pitchFamily="34" charset="0"/>
              </a:rPr>
              <a:t>Colaboración.</a:t>
            </a:r>
          </a:p>
          <a:p>
            <a:pPr marL="171450" indent="-171450" algn="just">
              <a:buFont typeface="Arial" panose="020B0604020202020204" pitchFamily="34" charset="0"/>
              <a:buChar char="•"/>
            </a:pPr>
            <a:r>
              <a:rPr lang="es-MX" sz="1200" dirty="0" err="1">
                <a:latin typeface="Arial" panose="020B0604020202020204" pitchFamily="34" charset="0"/>
                <a:cs typeface="Arial" panose="020B0604020202020204" pitchFamily="34" charset="0"/>
              </a:rPr>
              <a:t>Lucidchart</a:t>
            </a:r>
            <a:r>
              <a:rPr lang="es-MX" sz="1200" dirty="0">
                <a:latin typeface="Arial" panose="020B0604020202020204" pitchFamily="34" charset="0"/>
                <a:cs typeface="Arial" panose="020B0604020202020204" pitchFamily="34" charset="0"/>
              </a:rPr>
              <a:t> utiliza una variedad de funcionalidades colaborativas, incluyendo chat integrado en el editor, comentarios y video chat y colaboración en tiempo real con otros editores.</a:t>
            </a:r>
          </a:p>
          <a:p>
            <a:pPr marL="171450" indent="-171450" algn="just">
              <a:buFont typeface="Arial" panose="020B0604020202020204" pitchFamily="34" charset="0"/>
              <a:buChar char="•"/>
            </a:pPr>
            <a:r>
              <a:rPr lang="es-MX" sz="1200" dirty="0">
                <a:latin typeface="Arial" panose="020B0604020202020204" pitchFamily="34" charset="0"/>
                <a:cs typeface="Arial" panose="020B0604020202020204" pitchFamily="34" charset="0"/>
              </a:rPr>
              <a:t>Opciones de publicación de documentos</a:t>
            </a:r>
          </a:p>
          <a:p>
            <a:pPr marL="171450" indent="-171450" algn="just">
              <a:buFont typeface="Arial" panose="020B0604020202020204" pitchFamily="34" charset="0"/>
              <a:buChar char="•"/>
            </a:pPr>
            <a:r>
              <a:rPr lang="es-MX" sz="1200" dirty="0" err="1">
                <a:latin typeface="Arial" panose="020B0604020202020204" pitchFamily="34" charset="0"/>
                <a:cs typeface="Arial" panose="020B0604020202020204" pitchFamily="34" charset="0"/>
              </a:rPr>
              <a:t>Lucidchart</a:t>
            </a:r>
            <a:r>
              <a:rPr lang="es-MX" sz="1200" dirty="0">
                <a:latin typeface="Arial" panose="020B0604020202020204" pitchFamily="34" charset="0"/>
                <a:cs typeface="Arial" panose="020B0604020202020204" pitchFamily="34" charset="0"/>
              </a:rPr>
              <a:t> también permite publicar los diagramas en la web y compartirlos con otros vía correo electrónico, generando un enlace.</a:t>
            </a:r>
          </a:p>
        </p:txBody>
      </p:sp>
      <p:pic>
        <p:nvPicPr>
          <p:cNvPr id="26626" name="Picture 2">
            <a:extLst>
              <a:ext uri="{FF2B5EF4-FFF2-40B4-BE49-F238E27FC236}">
                <a16:creationId xmlns:a16="http://schemas.microsoft.com/office/drawing/2014/main" id="{53D63AAD-C749-4615-9801-62E8B3CDE47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6411" r="26411"/>
          <a:stretch>
            <a:fillRect/>
          </a:stretch>
        </p:blipFill>
        <p:spPr bwMode="auto">
          <a:xfrm>
            <a:off x="8699500" y="635000"/>
            <a:ext cx="3255433" cy="6087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685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BAB32C15-1A8D-419B-8564-53091CC3E293}"/>
              </a:ext>
            </a:extLst>
          </p:cNvPr>
          <p:cNvSpPr>
            <a:spLocks noGrp="1"/>
          </p:cNvSpPr>
          <p:nvPr>
            <p:ph type="subTitle" idx="1"/>
          </p:nvPr>
        </p:nvSpPr>
        <p:spPr>
          <a:xfrm>
            <a:off x="1107546" y="4665134"/>
            <a:ext cx="8689976" cy="1371599"/>
          </a:xfrm>
        </p:spPr>
        <p:txBody>
          <a:bodyPr>
            <a:normAutofit/>
          </a:bodyPr>
          <a:lstStyle/>
          <a:p>
            <a:pPr algn="just"/>
            <a:r>
              <a:rPr lang="es-CO" sz="3200" dirty="0">
                <a:solidFill>
                  <a:schemeClr val="tx1"/>
                </a:solidFill>
                <a:latin typeface="Arial" panose="020B0604020202020204" pitchFamily="34" charset="0"/>
                <a:cs typeface="Arial" panose="020B0604020202020204" pitchFamily="34" charset="0"/>
              </a:rPr>
              <a:t>Diseño del diagrama de base en </a:t>
            </a:r>
            <a:r>
              <a:rPr lang="es-CO" sz="3200" dirty="0" err="1">
                <a:solidFill>
                  <a:schemeClr val="tx1"/>
                </a:solidFill>
                <a:latin typeface="Arial" panose="020B0604020202020204" pitchFamily="34" charset="0"/>
                <a:cs typeface="Arial" panose="020B0604020202020204" pitchFamily="34" charset="0"/>
              </a:rPr>
              <a:t>Lucidchart</a:t>
            </a:r>
            <a:r>
              <a:rPr lang="es-CO" sz="3200" dirty="0">
                <a:solidFill>
                  <a:schemeClr val="tx1"/>
                </a:solidFill>
                <a:latin typeface="Arial" panose="020B0604020202020204" pitchFamily="34" charset="0"/>
                <a:cs typeface="Arial" panose="020B0604020202020204" pitchFamily="34" charset="0"/>
              </a:rPr>
              <a:t>.</a:t>
            </a:r>
          </a:p>
        </p:txBody>
      </p:sp>
      <p:pic>
        <p:nvPicPr>
          <p:cNvPr id="5" name="Imagen 4">
            <a:extLst>
              <a:ext uri="{FF2B5EF4-FFF2-40B4-BE49-F238E27FC236}">
                <a16:creationId xmlns:a16="http://schemas.microsoft.com/office/drawing/2014/main" id="{BCE11C52-0082-4705-8483-4B0C3A067F89}"/>
              </a:ext>
            </a:extLst>
          </p:cNvPr>
          <p:cNvPicPr>
            <a:picLocks noChangeAspect="1"/>
          </p:cNvPicPr>
          <p:nvPr/>
        </p:nvPicPr>
        <p:blipFill>
          <a:blip r:embed="rId2"/>
          <a:stretch>
            <a:fillRect/>
          </a:stretch>
        </p:blipFill>
        <p:spPr>
          <a:xfrm>
            <a:off x="1751486" y="331257"/>
            <a:ext cx="7206247" cy="3681942"/>
          </a:xfrm>
          <a:prstGeom prst="rect">
            <a:avLst/>
          </a:prstGeom>
        </p:spPr>
      </p:pic>
    </p:spTree>
    <p:extLst>
      <p:ext uri="{BB962C8B-B14F-4D97-AF65-F5344CB8AC3E}">
        <p14:creationId xmlns:p14="http://schemas.microsoft.com/office/powerpoint/2010/main" val="1360484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A59C0-7AC5-432D-871F-8A123346B59B}"/>
              </a:ext>
            </a:extLst>
          </p:cNvPr>
          <p:cNvSpPr>
            <a:spLocks noGrp="1"/>
          </p:cNvSpPr>
          <p:nvPr>
            <p:ph type="title"/>
          </p:nvPr>
        </p:nvSpPr>
        <p:spPr>
          <a:xfrm>
            <a:off x="681254" y="2165244"/>
            <a:ext cx="10829491" cy="3287289"/>
          </a:xfrm>
        </p:spPr>
        <p:txBody>
          <a:bodyPr/>
          <a:lstStyle/>
          <a:p>
            <a:r>
              <a:rPr lang="es-CO" b="1" dirty="0">
                <a:latin typeface="Swis721 BlkEx BT" panose="020B0907040502030204" pitchFamily="34" charset="0"/>
              </a:rPr>
              <a:t>Gracias por su atención.</a:t>
            </a:r>
          </a:p>
        </p:txBody>
      </p:sp>
      <p:pic>
        <p:nvPicPr>
          <p:cNvPr id="27652" name="Picture 4" descr="Defina: computador de escritorio – computador portátil. Cuáles son las  ventajas y diferencias entre un computador de escritorio y un portátil.  ¿Qué caracteriza un computador de portátil? - origenpcmolina">
            <a:extLst>
              <a:ext uri="{FF2B5EF4-FFF2-40B4-BE49-F238E27FC236}">
                <a16:creationId xmlns:a16="http://schemas.microsoft.com/office/drawing/2014/main" id="{5F1F788E-03D9-4504-A5FB-59CABBBF8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867" y="552979"/>
            <a:ext cx="4521200" cy="2596621"/>
          </a:xfrm>
          <a:prstGeom prst="rect">
            <a:avLst/>
          </a:prstGeom>
          <a:noFill/>
          <a:extLst>
            <a:ext uri="{909E8E84-426E-40DD-AFC4-6F175D3DCCD1}">
              <a14:hiddenFill xmlns:a14="http://schemas.microsoft.com/office/drawing/2010/main">
                <a:solidFill>
                  <a:srgbClr val="FFFFFF"/>
                </a:solidFill>
              </a14:hiddenFill>
            </a:ext>
          </a:extLst>
        </p:spPr>
      </p:pic>
      <p:pic>
        <p:nvPicPr>
          <p:cNvPr id="27654" name="Picture 6" descr="Computadores de mesa Vs. Portatiles - infordenadorsiigo">
            <a:extLst>
              <a:ext uri="{FF2B5EF4-FFF2-40B4-BE49-F238E27FC236}">
                <a16:creationId xmlns:a16="http://schemas.microsoft.com/office/drawing/2014/main" id="{1E636069-799B-4EDC-9CB8-D1461EB50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433" y="4134379"/>
            <a:ext cx="8983132" cy="2170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3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E5472-7AAF-4766-A81A-15CB278FF83F}"/>
              </a:ext>
            </a:extLst>
          </p:cNvPr>
          <p:cNvSpPr>
            <a:spLocks noGrp="1"/>
          </p:cNvSpPr>
          <p:nvPr>
            <p:ph type="title"/>
          </p:nvPr>
        </p:nvSpPr>
        <p:spPr>
          <a:xfrm>
            <a:off x="522028" y="1583140"/>
            <a:ext cx="10131427" cy="3106004"/>
          </a:xfrm>
        </p:spPr>
        <p:txBody>
          <a:bodyPr>
            <a:normAutofit fontScale="90000"/>
          </a:bodyPr>
          <a:lstStyle/>
          <a:p>
            <a:pPr marL="342900" indent="-342900">
              <a:lnSpc>
                <a:spcPct val="115000"/>
              </a:lnSpc>
              <a:spcAft>
                <a:spcPts val="1000"/>
              </a:spcAft>
              <a:buFont typeface="Wingdings" panose="05000000000000000000" pitchFamily="2" charset="2"/>
              <a:buChar char="Ø"/>
            </a:pPr>
            <a:r>
              <a:rPr lang="es-CO" sz="2600" b="1" dirty="0">
                <a:effectLst/>
                <a:latin typeface="Arial" panose="020B0604020202020204" pitchFamily="34" charset="0"/>
                <a:ea typeface="Calibri" panose="020F0502020204030204" pitchFamily="34" charset="0"/>
                <a:cs typeface="Arial" panose="020B0604020202020204" pitchFamily="34" charset="0"/>
              </a:rPr>
              <a:t>Objetivo general de la empresa:</a:t>
            </a:r>
            <a:br>
              <a:rPr lang="es-CO" sz="2600" b="1" dirty="0">
                <a:effectLst/>
                <a:latin typeface="Arial" panose="020B0604020202020204" pitchFamily="34" charset="0"/>
                <a:ea typeface="Calibri" panose="020F0502020204030204" pitchFamily="34" charset="0"/>
                <a:cs typeface="Arial" panose="020B0604020202020204" pitchFamily="34" charset="0"/>
              </a:rPr>
            </a:br>
            <a:r>
              <a:rPr lang="es-CO" sz="2600" dirty="0">
                <a:effectLst/>
                <a:latin typeface="Arial" panose="020B0604020202020204" pitchFamily="34" charset="0"/>
                <a:ea typeface="Calibri" panose="020F0502020204030204" pitchFamily="34" charset="0"/>
                <a:cs typeface="Arial" panose="020B0604020202020204" pitchFamily="34" charset="0"/>
              </a:rPr>
              <a:t>Priorizar el buen servicio al cliente como también la esencia de la imagen de marca con el fin de dar una imagen destacable entre la competencia y dar un excelente servicio a los consumidores y así, poder expandir, crear y fortalecer la compañía día tras día.</a:t>
            </a:r>
            <a:br>
              <a:rPr lang="es-CO" sz="2600" dirty="0">
                <a:effectLst/>
                <a:latin typeface="Arial" panose="020B0604020202020204" pitchFamily="34" charset="0"/>
                <a:ea typeface="Calibri" panose="020F0502020204030204" pitchFamily="34" charset="0"/>
                <a:cs typeface="Arial" panose="020B0604020202020204" pitchFamily="34" charset="0"/>
              </a:rPr>
            </a:br>
            <a:br>
              <a:rPr lang="es-CO" sz="2600" dirty="0">
                <a:effectLst/>
                <a:latin typeface="Arial" panose="020B0604020202020204" pitchFamily="34" charset="0"/>
                <a:ea typeface="Calibri" panose="020F0502020204030204" pitchFamily="34" charset="0"/>
                <a:cs typeface="Arial" panose="020B0604020202020204" pitchFamily="34" charset="0"/>
              </a:rPr>
            </a:br>
            <a:r>
              <a:rPr lang="es-CO" sz="2600" b="1" dirty="0">
                <a:effectLst/>
                <a:latin typeface="Arial" panose="020B0604020202020204" pitchFamily="34" charset="0"/>
                <a:ea typeface="Calibri" panose="020F0502020204030204" pitchFamily="34" charset="0"/>
                <a:cs typeface="Arial" panose="020B0604020202020204" pitchFamily="34" charset="0"/>
              </a:rPr>
              <a:t>Objetivos específicos:</a:t>
            </a:r>
            <a:br>
              <a:rPr lang="es-CO" sz="2600" dirty="0">
                <a:effectLst/>
                <a:latin typeface="Arial" panose="020B0604020202020204" pitchFamily="34" charset="0"/>
                <a:ea typeface="Calibri" panose="020F0502020204030204" pitchFamily="34" charset="0"/>
                <a:cs typeface="Arial" panose="020B0604020202020204" pitchFamily="34" charset="0"/>
              </a:rPr>
            </a:br>
            <a:r>
              <a:rPr lang="es-CO" sz="2600" dirty="0">
                <a:effectLst/>
                <a:latin typeface="Arial" panose="020B0604020202020204" pitchFamily="34" charset="0"/>
                <a:ea typeface="Calibri" panose="020F0502020204030204" pitchFamily="34" charset="0"/>
                <a:cs typeface="Arial" panose="020B0604020202020204" pitchFamily="34" charset="0"/>
              </a:rPr>
              <a:t>Priorizar el funcionamiento de los restaurantes existentes y cada día brindar un mejor servicio dentro de ellos.</a:t>
            </a:r>
            <a:br>
              <a:rPr lang="es-CO" sz="2600" dirty="0">
                <a:effectLst/>
                <a:latin typeface="Arial" panose="020B0604020202020204" pitchFamily="34" charset="0"/>
                <a:ea typeface="Calibri" panose="020F0502020204030204" pitchFamily="34" charset="0"/>
                <a:cs typeface="Arial" panose="020B0604020202020204" pitchFamily="34" charset="0"/>
              </a:rPr>
            </a:br>
            <a:r>
              <a:rPr lang="es-CO" sz="2600" dirty="0">
                <a:effectLst/>
                <a:latin typeface="Arial" panose="020B0604020202020204" pitchFamily="34" charset="0"/>
                <a:ea typeface="Calibri" panose="020F0502020204030204" pitchFamily="34" charset="0"/>
                <a:cs typeface="Arial" panose="020B0604020202020204" pitchFamily="34" charset="0"/>
              </a:rPr>
              <a:t>Expandir a otras regiones del país como Medellín, Bucaramanga, Cali, Barranquilla y Santa Marta.</a:t>
            </a:r>
            <a:br>
              <a:rPr lang="es-CO" sz="2600" dirty="0">
                <a:effectLst/>
                <a:latin typeface="Arial" panose="020B0604020202020204" pitchFamily="34" charset="0"/>
                <a:ea typeface="Calibri" panose="020F0502020204030204" pitchFamily="34" charset="0"/>
                <a:cs typeface="Arial" panose="020B0604020202020204" pitchFamily="34" charset="0"/>
              </a:rPr>
            </a:br>
            <a:r>
              <a:rPr lang="es-CO" sz="2600" dirty="0">
                <a:effectLst/>
                <a:latin typeface="Arial" panose="020B0604020202020204" pitchFamily="34" charset="0"/>
                <a:ea typeface="Calibri" panose="020F0502020204030204" pitchFamily="34" charset="0"/>
                <a:cs typeface="Arial" panose="020B0604020202020204" pitchFamily="34" charset="0"/>
              </a:rPr>
              <a:t>Expandirse a largo plazo a otras partes del continente como Perú, Brasil, México y Estados Unidos.</a:t>
            </a:r>
            <a:br>
              <a:rPr lang="es-CO" sz="1800" dirty="0">
                <a:effectLst/>
                <a:latin typeface="Calibri" panose="020F0502020204030204" pitchFamily="34" charset="0"/>
                <a:ea typeface="Calibri" panose="020F0502020204030204" pitchFamily="34" charset="0"/>
                <a:cs typeface="Times New Roman" panose="02020603050405020304" pitchFamily="18" charset="0"/>
              </a:rPr>
            </a:br>
            <a:endParaRPr lang="es-CO" dirty="0"/>
          </a:p>
        </p:txBody>
      </p:sp>
      <p:sp>
        <p:nvSpPr>
          <p:cNvPr id="3" name="Marcador de texto 2">
            <a:extLst>
              <a:ext uri="{FF2B5EF4-FFF2-40B4-BE49-F238E27FC236}">
                <a16:creationId xmlns:a16="http://schemas.microsoft.com/office/drawing/2014/main" id="{2AE40604-71FB-433B-974F-B28EA5E74FD3}"/>
              </a:ext>
            </a:extLst>
          </p:cNvPr>
          <p:cNvSpPr>
            <a:spLocks noGrp="1"/>
          </p:cNvSpPr>
          <p:nvPr>
            <p:ph type="body" idx="1"/>
          </p:nvPr>
        </p:nvSpPr>
        <p:spPr>
          <a:xfrm>
            <a:off x="685801" y="5374942"/>
            <a:ext cx="10131428" cy="1447800"/>
          </a:xfrm>
        </p:spPr>
        <p:txBody>
          <a:bodyPr>
            <a:normAutofit/>
          </a:bodyPr>
          <a:lstStyle/>
          <a:p>
            <a:r>
              <a:rPr lang="es-CO" sz="4000" b="1" dirty="0">
                <a:latin typeface="Arial" panose="020B0604020202020204" pitchFamily="34" charset="0"/>
                <a:cs typeface="Arial" panose="020B0604020202020204" pitchFamily="34" charset="0"/>
              </a:rPr>
              <a:t>Objetivos de la empresa.</a:t>
            </a:r>
          </a:p>
        </p:txBody>
      </p:sp>
    </p:spTree>
    <p:extLst>
      <p:ext uri="{BB962C8B-B14F-4D97-AF65-F5344CB8AC3E}">
        <p14:creationId xmlns:p14="http://schemas.microsoft.com/office/powerpoint/2010/main" val="1500431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883D55-3D2A-468F-9166-24A7F4993AE6}"/>
              </a:ext>
            </a:extLst>
          </p:cNvPr>
          <p:cNvSpPr>
            <a:spLocks noGrp="1"/>
          </p:cNvSpPr>
          <p:nvPr>
            <p:ph type="title"/>
          </p:nvPr>
        </p:nvSpPr>
        <p:spPr>
          <a:xfrm>
            <a:off x="685800" y="432180"/>
            <a:ext cx="10820400" cy="4562901"/>
          </a:xfrm>
        </p:spPr>
        <p:txBody>
          <a:bodyPr>
            <a:normAutofit fontScale="90000"/>
          </a:bodyPr>
          <a:lstStyle/>
          <a:p>
            <a:pPr algn="just"/>
            <a:br>
              <a:rPr lang="es-CO" sz="2800" dirty="0">
                <a:effectLst/>
                <a:latin typeface="Arial" panose="020B0604020202020204" pitchFamily="34" charset="0"/>
                <a:ea typeface="Calibri" panose="020F0502020204030204" pitchFamily="34" charset="0"/>
                <a:cs typeface="Times New Roman" panose="02020603050405020304" pitchFamily="18" charset="0"/>
              </a:rPr>
            </a:br>
            <a:r>
              <a:rPr lang="es-CO" sz="3300" dirty="0" err="1">
                <a:latin typeface="Arial" panose="020B0604020202020204" pitchFamily="34" charset="0"/>
                <a:ea typeface="Calibri" panose="020F0502020204030204" pitchFamily="34" charset="0"/>
                <a:cs typeface="Times New Roman" panose="02020603050405020304" pitchFamily="18" charset="0"/>
              </a:rPr>
              <a:t>Sugar</a:t>
            </a:r>
            <a:r>
              <a:rPr lang="es-CO" sz="3300" dirty="0">
                <a:latin typeface="Arial" panose="020B0604020202020204" pitchFamily="34" charset="0"/>
                <a:ea typeface="Calibri" panose="020F0502020204030204" pitchFamily="34" charset="0"/>
                <a:cs typeface="Times New Roman" panose="02020603050405020304" pitchFamily="18" charset="0"/>
              </a:rPr>
              <a:t> light es una cadena de restaurantes proveniente de Colombia cuya características destacables entre las demás es su acogedor ambiente, sus modernas instalaciones, su buena atención al cliente y su buena comida a un precio acorde, llevando ya desde Agosto del 2010 en operación y con un éxito bastante positivo entre los consumidores, lo cual le ha permitido crecer como compañía como también tener múltiples ambiciones a corto, mediano y a largo plazo.</a:t>
            </a:r>
            <a:br>
              <a:rPr lang="es-CO" sz="2400" dirty="0">
                <a:effectLst/>
                <a:latin typeface="Calibri" panose="020F0502020204030204" pitchFamily="34" charset="0"/>
                <a:ea typeface="Calibri" panose="020F0502020204030204" pitchFamily="34" charset="0"/>
                <a:cs typeface="Times New Roman" panose="02020603050405020304" pitchFamily="18" charset="0"/>
              </a:rPr>
            </a:br>
            <a:endParaRPr lang="es-CO" sz="2400" dirty="0"/>
          </a:p>
        </p:txBody>
      </p:sp>
      <p:sp>
        <p:nvSpPr>
          <p:cNvPr id="3" name="Marcador de texto 2">
            <a:extLst>
              <a:ext uri="{FF2B5EF4-FFF2-40B4-BE49-F238E27FC236}">
                <a16:creationId xmlns:a16="http://schemas.microsoft.com/office/drawing/2014/main" id="{F105D480-727C-4BF6-93CA-E0BCEC8CE208}"/>
              </a:ext>
            </a:extLst>
          </p:cNvPr>
          <p:cNvSpPr>
            <a:spLocks noGrp="1"/>
          </p:cNvSpPr>
          <p:nvPr>
            <p:ph type="body" idx="1"/>
          </p:nvPr>
        </p:nvSpPr>
        <p:spPr>
          <a:xfrm>
            <a:off x="685800" y="5312391"/>
            <a:ext cx="10131428" cy="1447800"/>
          </a:xfrm>
        </p:spPr>
        <p:txBody>
          <a:bodyPr>
            <a:normAutofit/>
          </a:bodyPr>
          <a:lstStyle/>
          <a:p>
            <a:r>
              <a:rPr lang="es-CO" sz="3200" b="1" dirty="0">
                <a:latin typeface="Arial" panose="020B0604020202020204" pitchFamily="34" charset="0"/>
                <a:cs typeface="Arial" panose="020B0604020202020204" pitchFamily="34" charset="0"/>
              </a:rPr>
              <a:t>Descripción general de la empresa.</a:t>
            </a:r>
          </a:p>
        </p:txBody>
      </p:sp>
    </p:spTree>
    <p:extLst>
      <p:ext uri="{BB962C8B-B14F-4D97-AF65-F5344CB8AC3E}">
        <p14:creationId xmlns:p14="http://schemas.microsoft.com/office/powerpoint/2010/main" val="425952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43DFB-D929-446A-9BB5-88F83FFF4E62}"/>
              </a:ext>
            </a:extLst>
          </p:cNvPr>
          <p:cNvSpPr>
            <a:spLocks noGrp="1"/>
          </p:cNvSpPr>
          <p:nvPr>
            <p:ph type="title"/>
          </p:nvPr>
        </p:nvSpPr>
        <p:spPr>
          <a:xfrm>
            <a:off x="1041856" y="609601"/>
            <a:ext cx="5535150" cy="1371600"/>
          </a:xfrm>
        </p:spPr>
        <p:txBody>
          <a:bodyPr/>
          <a:lstStyle/>
          <a:p>
            <a:r>
              <a:rPr lang="es-CO" sz="4000" b="1" dirty="0">
                <a:latin typeface="Arial" panose="020B0604020202020204" pitchFamily="34" charset="0"/>
                <a:cs typeface="Arial" panose="020B0604020202020204" pitchFamily="34" charset="0"/>
              </a:rPr>
              <a:t>Descripción de los productos</a:t>
            </a:r>
            <a:r>
              <a:rPr lang="es-CO" dirty="0"/>
              <a:t>.</a:t>
            </a:r>
          </a:p>
        </p:txBody>
      </p:sp>
      <p:sp>
        <p:nvSpPr>
          <p:cNvPr id="4" name="Marcador de texto 3">
            <a:extLst>
              <a:ext uri="{FF2B5EF4-FFF2-40B4-BE49-F238E27FC236}">
                <a16:creationId xmlns:a16="http://schemas.microsoft.com/office/drawing/2014/main" id="{4ABE37A5-C2E7-4C2A-8060-B60AC53BAEED}"/>
              </a:ext>
            </a:extLst>
          </p:cNvPr>
          <p:cNvSpPr>
            <a:spLocks noGrp="1"/>
          </p:cNvSpPr>
          <p:nvPr>
            <p:ph type="body" sz="half" idx="2"/>
          </p:nvPr>
        </p:nvSpPr>
        <p:spPr>
          <a:xfrm>
            <a:off x="399196" y="2500311"/>
            <a:ext cx="6820470" cy="4145507"/>
          </a:xfrm>
        </p:spPr>
        <p:txBody>
          <a:bodyPr>
            <a:normAutofit/>
          </a:bodyPr>
          <a:lstStyle/>
          <a:p>
            <a:pPr algn="just"/>
            <a:r>
              <a:rPr lang="es-CO" sz="3600" b="1" dirty="0">
                <a:latin typeface="Arial" panose="020B0604020202020204" pitchFamily="34" charset="0"/>
                <a:cs typeface="Arial" panose="020B0604020202020204" pitchFamily="34" charset="0"/>
              </a:rPr>
              <a:t>Carne a la plancha: </a:t>
            </a:r>
            <a:r>
              <a:rPr lang="es-CO" sz="3600" dirty="0">
                <a:latin typeface="Arial" panose="020B0604020202020204" pitchFamily="34" charset="0"/>
                <a:cs typeface="Arial" panose="020B0604020202020204" pitchFamily="34" charset="0"/>
              </a:rPr>
              <a:t>Filete de res, aceite, </a:t>
            </a:r>
            <a:r>
              <a:rPr lang="es-CO" sz="3600" dirty="0" err="1">
                <a:latin typeface="Arial" panose="020B0604020202020204" pitchFamily="34" charset="0"/>
                <a:cs typeface="Arial" panose="020B0604020202020204" pitchFamily="34" charset="0"/>
              </a:rPr>
              <a:t>Oregano</a:t>
            </a:r>
            <a:r>
              <a:rPr lang="es-CO" sz="3600" dirty="0">
                <a:latin typeface="Arial" panose="020B0604020202020204" pitchFamily="34" charset="0"/>
                <a:cs typeface="Arial" panose="020B0604020202020204" pitchFamily="34" charset="0"/>
              </a:rPr>
              <a:t>, Cilantro, Tomate y Cebolla.</a:t>
            </a:r>
          </a:p>
        </p:txBody>
      </p:sp>
      <p:pic>
        <p:nvPicPr>
          <p:cNvPr id="1026" name="Picture 2" descr="Filete a la plancha: los errores que lo dejan como una suela de zapato">
            <a:extLst>
              <a:ext uri="{FF2B5EF4-FFF2-40B4-BE49-F238E27FC236}">
                <a16:creationId xmlns:a16="http://schemas.microsoft.com/office/drawing/2014/main" id="{5F751CF0-CF62-4A3A-8ABC-8E2457C1127E}"/>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2327" r="32327"/>
          <a:stretch>
            <a:fillRect/>
          </a:stretch>
        </p:blipFill>
        <p:spPr bwMode="auto">
          <a:xfrm>
            <a:off x="7424802" y="609601"/>
            <a:ext cx="4368001" cy="577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97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EAD024E8-0111-4F48-9822-1978E937CD89}"/>
              </a:ext>
            </a:extLst>
          </p:cNvPr>
          <p:cNvSpPr>
            <a:spLocks noGrp="1"/>
          </p:cNvSpPr>
          <p:nvPr>
            <p:ph type="body" sz="half" idx="2"/>
          </p:nvPr>
        </p:nvSpPr>
        <p:spPr>
          <a:xfrm>
            <a:off x="842357" y="1849826"/>
            <a:ext cx="5934949" cy="3158347"/>
          </a:xfrm>
        </p:spPr>
        <p:txBody>
          <a:bodyPr>
            <a:normAutofit/>
          </a:bodyPr>
          <a:lstStyle/>
          <a:p>
            <a:pPr algn="just"/>
            <a:r>
              <a:rPr lang="es-CO" sz="3200" b="1" dirty="0">
                <a:latin typeface="Arial" panose="020B0604020202020204" pitchFamily="34" charset="0"/>
                <a:cs typeface="Arial" panose="020B0604020202020204" pitchFamily="34" charset="0"/>
              </a:rPr>
              <a:t>Pollo al ajillo: </a:t>
            </a:r>
            <a:r>
              <a:rPr lang="es-MX" sz="3200" dirty="0">
                <a:latin typeface="Arial" panose="020B0604020202020204" pitchFamily="34" charset="0"/>
                <a:cs typeface="Arial" panose="020B0604020202020204" pitchFamily="34" charset="0"/>
              </a:rPr>
              <a:t>Pechuga de Pollo, Cilantro, aceite, ajo en Polvo y </a:t>
            </a:r>
            <a:r>
              <a:rPr lang="es-MX" sz="3200" dirty="0" err="1">
                <a:latin typeface="Arial" panose="020B0604020202020204" pitchFamily="34" charset="0"/>
                <a:cs typeface="Arial" panose="020B0604020202020204" pitchFamily="34" charset="0"/>
              </a:rPr>
              <a:t>Albaka</a:t>
            </a:r>
            <a:r>
              <a:rPr lang="es-MX" sz="3200" dirty="0">
                <a:latin typeface="Arial" panose="020B0604020202020204" pitchFamily="34" charset="0"/>
                <a:cs typeface="Arial" panose="020B0604020202020204" pitchFamily="34" charset="0"/>
              </a:rPr>
              <a:t>.</a:t>
            </a:r>
          </a:p>
          <a:p>
            <a:pPr algn="just"/>
            <a:endParaRPr lang="es-CO" sz="2400" dirty="0">
              <a:latin typeface="Arial" panose="020B0604020202020204" pitchFamily="34" charset="0"/>
              <a:cs typeface="Arial" panose="020B0604020202020204" pitchFamily="34" charset="0"/>
            </a:endParaRPr>
          </a:p>
        </p:txBody>
      </p:sp>
      <p:pic>
        <p:nvPicPr>
          <p:cNvPr id="2052" name="Picture 4" descr="Pollo al Ajillo - Recetas de Cocina Casera fáciles y sencillas - Cocina  Casera">
            <a:extLst>
              <a:ext uri="{FF2B5EF4-FFF2-40B4-BE49-F238E27FC236}">
                <a16:creationId xmlns:a16="http://schemas.microsoft.com/office/drawing/2014/main" id="{33A4468B-0241-49E6-84EE-C22253A598F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2316" r="32316"/>
          <a:stretch>
            <a:fillRect/>
          </a:stretch>
        </p:blipFill>
        <p:spPr bwMode="auto">
          <a:xfrm>
            <a:off x="7129462" y="609601"/>
            <a:ext cx="4429125" cy="594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59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AE3DC3DD-D98C-4B2E-B6F2-1DF708129C23}"/>
              </a:ext>
            </a:extLst>
          </p:cNvPr>
          <p:cNvSpPr>
            <a:spLocks noGrp="1"/>
          </p:cNvSpPr>
          <p:nvPr>
            <p:ph type="body" sz="half" idx="2"/>
          </p:nvPr>
        </p:nvSpPr>
        <p:spPr>
          <a:xfrm>
            <a:off x="270857" y="1621227"/>
            <a:ext cx="5172682" cy="3158347"/>
          </a:xfrm>
        </p:spPr>
        <p:txBody>
          <a:bodyPr>
            <a:normAutofit/>
          </a:bodyPr>
          <a:lstStyle/>
          <a:p>
            <a:pPr algn="just"/>
            <a:r>
              <a:rPr lang="es-CO" sz="2800" b="1" dirty="0" err="1"/>
              <a:t>Brocolí</a:t>
            </a:r>
            <a:r>
              <a:rPr lang="es-CO" sz="2800" b="1" dirty="0"/>
              <a:t> con atún y lechuga: </a:t>
            </a:r>
            <a:r>
              <a:rPr lang="es-CO" sz="2800" dirty="0" err="1"/>
              <a:t>Brocoli,atun,lecuga</a:t>
            </a:r>
            <a:r>
              <a:rPr lang="es-CO" sz="2800" dirty="0"/>
              <a:t> ,huevo cocinado, papa, aceite de oliva.</a:t>
            </a:r>
          </a:p>
        </p:txBody>
      </p:sp>
      <p:pic>
        <p:nvPicPr>
          <p:cNvPr id="3076" name="Picture 4" descr="Ensalada de brócoli y atún Receta de Mercedes Huaman Flores- Cookpad">
            <a:extLst>
              <a:ext uri="{FF2B5EF4-FFF2-40B4-BE49-F238E27FC236}">
                <a16:creationId xmlns:a16="http://schemas.microsoft.com/office/drawing/2014/main" id="{4824A3F1-8107-4471-8B22-9340CD4D8D26}"/>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8581" r="18581"/>
          <a:stretch>
            <a:fillRect/>
          </a:stretch>
        </p:blipFill>
        <p:spPr bwMode="auto">
          <a:xfrm>
            <a:off x="5757861" y="609601"/>
            <a:ext cx="5643563"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5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0661E41A-3796-4B22-8145-E4C10FB668BF}"/>
              </a:ext>
            </a:extLst>
          </p:cNvPr>
          <p:cNvSpPr>
            <a:spLocks noGrp="1"/>
          </p:cNvSpPr>
          <p:nvPr>
            <p:ph type="body" sz="half" idx="2"/>
          </p:nvPr>
        </p:nvSpPr>
        <p:spPr>
          <a:xfrm>
            <a:off x="756632" y="1552169"/>
            <a:ext cx="5587019" cy="3753661"/>
          </a:xfrm>
        </p:spPr>
        <p:txBody>
          <a:bodyPr>
            <a:normAutofit/>
          </a:bodyPr>
          <a:lstStyle/>
          <a:p>
            <a:pPr algn="just"/>
            <a:r>
              <a:rPr lang="es-CO" sz="2600" b="1" dirty="0">
                <a:latin typeface="Arial" panose="020B0604020202020204" pitchFamily="34" charset="0"/>
                <a:cs typeface="Arial" panose="020B0604020202020204" pitchFamily="34" charset="0"/>
              </a:rPr>
              <a:t>Ramen: </a:t>
            </a:r>
            <a:r>
              <a:rPr lang="es-MX" sz="2600" dirty="0">
                <a:latin typeface="Arial" panose="020B0604020202020204" pitchFamily="34" charset="0"/>
                <a:cs typeface="Arial" panose="020B0604020202020204" pitchFamily="34" charset="0"/>
              </a:rPr>
              <a:t>Fideos Curvos, caldo de cerdo, pollo y verduras con salsa de soya, alga </a:t>
            </a:r>
            <a:r>
              <a:rPr lang="es-MX" sz="2600" dirty="0" err="1">
                <a:latin typeface="Arial" panose="020B0604020202020204" pitchFamily="34" charset="0"/>
                <a:cs typeface="Arial" panose="020B0604020202020204" pitchFamily="34" charset="0"/>
              </a:rPr>
              <a:t>kombu</a:t>
            </a:r>
            <a:r>
              <a:rPr lang="es-MX" sz="2600" dirty="0">
                <a:latin typeface="Arial" panose="020B0604020202020204" pitchFamily="34" charset="0"/>
                <a:cs typeface="Arial" panose="020B0604020202020204" pitchFamily="34" charset="0"/>
              </a:rPr>
              <a:t> y </a:t>
            </a:r>
            <a:r>
              <a:rPr lang="es-MX" sz="2600" dirty="0" err="1">
                <a:latin typeface="Arial" panose="020B0604020202020204" pitchFamily="34" charset="0"/>
                <a:cs typeface="Arial" panose="020B0604020202020204" pitchFamily="34" charset="0"/>
              </a:rPr>
              <a:t>katsuobushi</a:t>
            </a:r>
            <a:r>
              <a:rPr lang="es-MX" sz="2600" dirty="0">
                <a:latin typeface="Arial" panose="020B0604020202020204" pitchFamily="34" charset="0"/>
                <a:cs typeface="Arial" panose="020B0604020202020204" pitchFamily="34" charset="0"/>
              </a:rPr>
              <a:t>.</a:t>
            </a:r>
            <a:endParaRPr lang="es-CO" sz="2600" dirty="0">
              <a:latin typeface="Arial" panose="020B0604020202020204" pitchFamily="34" charset="0"/>
              <a:cs typeface="Arial" panose="020B0604020202020204" pitchFamily="34" charset="0"/>
            </a:endParaRPr>
          </a:p>
        </p:txBody>
      </p:sp>
      <p:pic>
        <p:nvPicPr>
          <p:cNvPr id="4098" name="Picture 2" descr="Cómo hacer ramen. Sopa japonesa casera - Recetas de rechupete - Recetas de  cocina caseras y fáciles">
            <a:extLst>
              <a:ext uri="{FF2B5EF4-FFF2-40B4-BE49-F238E27FC236}">
                <a16:creationId xmlns:a16="http://schemas.microsoft.com/office/drawing/2014/main" id="{E430045B-3B3E-4E37-B67B-25BEA6AC1D8F}"/>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8452" r="28452"/>
          <a:stretch>
            <a:fillRect/>
          </a:stretch>
        </p:blipFill>
        <p:spPr bwMode="auto">
          <a:xfrm>
            <a:off x="6820168" y="609601"/>
            <a:ext cx="4952731"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834038"/>
      </p:ext>
    </p:extLst>
  </p:cSld>
  <p:clrMapOvr>
    <a:masterClrMapping/>
  </p:clrMapOvr>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599</TotalTime>
  <Words>3552</Words>
  <Application>Microsoft Office PowerPoint</Application>
  <PresentationFormat>Panorámica</PresentationFormat>
  <Paragraphs>1350</Paragraphs>
  <Slides>33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Yu Gothic UI Semibold</vt:lpstr>
      <vt:lpstr>Arial</vt:lpstr>
      <vt:lpstr>Calibri</vt:lpstr>
      <vt:lpstr>Swis721 BlkEx BT</vt:lpstr>
      <vt:lpstr>Tw Cen MT</vt:lpstr>
      <vt:lpstr>Wingdings</vt:lpstr>
      <vt:lpstr>Gota</vt:lpstr>
      <vt:lpstr>Sugar light</vt:lpstr>
      <vt:lpstr>Nombre y logo de la empresa:</vt:lpstr>
      <vt:lpstr>En nuestro tiempo, tan cambiante y que se adapta a múltiples modas, costumbres, y organizaciones dentro de su misma sociedad a lo largo del tiempo, el consumidor ya solo no quiere un restaurante para comer e irse, sino que quiere un restaurante que le dé una experiencia desde el momento que entra hasta que sale, una imagen característica algún recuerdo con el cual pueda recordarlo a futuro, por ende, Sugar light resulta ser una gran alternativa debido a que no solo nos enfocamos en lo que le vendemos al cliente, sino también en la experiencia que le damos al mismo, ya que para nosotros es lo más relevante dentro de la empresa debido a que sin ellos, nosotros no seriamos nada, convirtiéndose así en una gran alternativa para aquellos que se quieren salir de lo cotidiano y desean vivir una experiencia inigualable a un precio razonable.      </vt:lpstr>
      <vt:lpstr>Objetivo general de la empresa: Priorizar el buen servicio al cliente como también la esencia de la imagen de marca con el fin de dar una imagen destacable entre la competencia y dar un excelente servicio a los consumidores y así, poder expandir, crear y fortalecer la compañía día tras día.  Objetivos específicos: Priorizar el funcionamiento de los restaurantes existentes y cada día brindar un mejor servicio dentro de ellos. Expandir a otras regiones del país como Medellín, Bucaramanga, Cali, Barranquilla y Santa Marta. Expandirse a largo plazo a otras partes del continente como Perú, Brasil, México y Estados Unidos. </vt:lpstr>
      <vt:lpstr> Sugar light es una cadena de restaurantes proveniente de Colombia cuya características destacables entre las demás es su acogedor ambiente, sus modernas instalaciones, su buena atención al cliente y su buena comida a un precio acorde, llevando ya desde Agosto del 2010 en operación y con un éxito bastante positivo entre los consumidores, lo cual le ha permitido crecer como compañía como también tener múltiples ambiciones a corto, mediano y a largo plazo. </vt:lpstr>
      <vt:lpstr>Descripción de los productos.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Coca-cola</vt:lpstr>
      <vt:lpstr>Fanta</vt:lpstr>
      <vt:lpstr>Sprite</vt:lpstr>
      <vt:lpstr>Presentación de PowerPoint</vt:lpstr>
      <vt:lpstr>Presentación de PowerPoint</vt:lpstr>
      <vt:lpstr>Presentación de PowerPoint</vt:lpstr>
      <vt:lpstr>Presentación de PowerPoint</vt:lpstr>
      <vt:lpstr>Cerveza Corona</vt:lpstr>
      <vt:lpstr>Presentación de PowerPoint</vt:lpstr>
      <vt:lpstr>Presentación de PowerPoint</vt:lpstr>
      <vt:lpstr>Diagrama de base de datos relacionales</vt:lpstr>
      <vt:lpstr>Presentación de PowerPoint</vt:lpstr>
      <vt:lpstr>Lucidchart para diseñar diagramas de bases relacionales</vt:lpstr>
      <vt:lpstr>Presentación de PowerPoint</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Sugar light</dc:title>
  <dc:creator>Jerónimo Mancera Moreno</dc:creator>
  <cp:lastModifiedBy>Jerónimo Mancera Moreno</cp:lastModifiedBy>
  <cp:revision>15</cp:revision>
  <dcterms:created xsi:type="dcterms:W3CDTF">2021-05-13T21:38:28Z</dcterms:created>
  <dcterms:modified xsi:type="dcterms:W3CDTF">2021-05-14T07:37:39Z</dcterms:modified>
</cp:coreProperties>
</file>