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59"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AF698-5EA3-4562-A026-A9701A30D970}" type="datetimeFigureOut">
              <a:rPr lang="es-ES" smtClean="0"/>
              <a:t>15/04/2024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7288EC-0124-41FF-88F3-81321F4FF28F}"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0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BAF698-5EA3-4562-A026-A9701A30D970}" type="datetimeFigureOut">
              <a:rPr lang="es-ES" smtClean="0"/>
              <a:t>15/04/2024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164601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BAF698-5EA3-4562-A026-A9701A30D970}" type="datetimeFigureOut">
              <a:rPr lang="es-ES" smtClean="0"/>
              <a:t>15/04/2024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376854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BAF698-5EA3-4562-A026-A9701A30D970}" type="datetimeFigureOut">
              <a:rPr lang="es-ES" smtClean="0"/>
              <a:t>15/04/2024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242234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ABAF698-5EA3-4562-A026-A9701A30D970}" type="datetimeFigureOut">
              <a:rPr lang="es-ES" smtClean="0"/>
              <a:t>15/04/2024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D7288EC-0124-41FF-88F3-81321F4FF28F}" type="slidenum">
              <a:rPr lang="es-ES" smtClean="0"/>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8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BAF698-5EA3-4562-A026-A9701A30D970}" type="datetimeFigureOut">
              <a:rPr lang="es-ES" smtClean="0"/>
              <a:t>15/04/2024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30816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BAF698-5EA3-4562-A026-A9701A30D970}" type="datetimeFigureOut">
              <a:rPr lang="es-ES" smtClean="0"/>
              <a:t>15/04/2024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311202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BAF698-5EA3-4562-A026-A9701A30D970}" type="datetimeFigureOut">
              <a:rPr lang="es-ES" smtClean="0"/>
              <a:t>15/04/2024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7155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BAF698-5EA3-4562-A026-A9701A30D970}" type="datetimeFigureOut">
              <a:rPr lang="es-ES" smtClean="0"/>
              <a:t>15/04/2024</a:t>
            </a:fld>
            <a:endParaRPr lang="es-E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S"/>
          </a:p>
        </p:txBody>
      </p:sp>
      <p:sp>
        <p:nvSpPr>
          <p:cNvPr id="9" name="Slide Number Placeholder 8"/>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307577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BAF698-5EA3-4562-A026-A9701A30D970}" type="datetimeFigureOut">
              <a:rPr lang="es-ES" smtClean="0"/>
              <a:t>15/04/2024</a:t>
            </a:fld>
            <a:endParaRPr lang="es-E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7288EC-0124-41FF-88F3-81321F4FF28F}" type="slidenum">
              <a:rPr lang="es-ES" smtClean="0"/>
              <a:t>‹Nº›</a:t>
            </a:fld>
            <a:endParaRPr lang="es-ES"/>
          </a:p>
        </p:txBody>
      </p:sp>
    </p:spTree>
    <p:extLst>
      <p:ext uri="{BB962C8B-B14F-4D97-AF65-F5344CB8AC3E}">
        <p14:creationId xmlns:p14="http://schemas.microsoft.com/office/powerpoint/2010/main" val="357929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ABAF698-5EA3-4562-A026-A9701A30D970}" type="datetimeFigureOut">
              <a:rPr lang="es-ES" smtClean="0"/>
              <a:t>15/04/2024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D7288EC-0124-41FF-88F3-81321F4FF28F}" type="slidenum">
              <a:rPr lang="es-ES" smtClean="0"/>
              <a:t>‹Nº›</a:t>
            </a:fld>
            <a:endParaRPr lang="es-ES"/>
          </a:p>
        </p:txBody>
      </p:sp>
    </p:spTree>
    <p:extLst>
      <p:ext uri="{BB962C8B-B14F-4D97-AF65-F5344CB8AC3E}">
        <p14:creationId xmlns:p14="http://schemas.microsoft.com/office/powerpoint/2010/main" val="344454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AF698-5EA3-4562-A026-A9701A30D970}" type="datetimeFigureOut">
              <a:rPr lang="es-ES" smtClean="0"/>
              <a:t>15/04/2024</a:t>
            </a:fld>
            <a:endParaRPr lang="es-E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7288EC-0124-41FF-88F3-81321F4FF28F}" type="slidenum">
              <a:rPr lang="es-ES" smtClean="0"/>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7061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AB7DD-7403-0D38-4946-78FBA4D74C97}"/>
              </a:ext>
            </a:extLst>
          </p:cNvPr>
          <p:cNvSpPr>
            <a:spLocks noGrp="1"/>
          </p:cNvSpPr>
          <p:nvPr>
            <p:ph type="ctrTitle"/>
          </p:nvPr>
        </p:nvSpPr>
        <p:spPr/>
        <p:txBody>
          <a:bodyPr/>
          <a:lstStyle/>
          <a:p>
            <a:r>
              <a:rPr lang="es-ES" dirty="0"/>
              <a:t>ML2 CNN trabajo</a:t>
            </a:r>
          </a:p>
        </p:txBody>
      </p:sp>
      <p:sp>
        <p:nvSpPr>
          <p:cNvPr id="3" name="Subtítulo 2">
            <a:extLst>
              <a:ext uri="{FF2B5EF4-FFF2-40B4-BE49-F238E27FC236}">
                <a16:creationId xmlns:a16="http://schemas.microsoft.com/office/drawing/2014/main" id="{4B554225-9DEF-AD8B-64FC-347FFF1DAE01}"/>
              </a:ext>
            </a:extLst>
          </p:cNvPr>
          <p:cNvSpPr>
            <a:spLocks noGrp="1"/>
          </p:cNvSpPr>
          <p:nvPr>
            <p:ph type="subTitle" idx="1"/>
          </p:nvPr>
        </p:nvSpPr>
        <p:spPr/>
        <p:txBody>
          <a:bodyPr/>
          <a:lstStyle/>
          <a:p>
            <a:r>
              <a:rPr lang="es-ES" dirty="0"/>
              <a:t>Hugo castro campos y alfonso r cedillo </a:t>
            </a:r>
            <a:r>
              <a:rPr lang="es-ES" dirty="0" err="1"/>
              <a:t>mayorga</a:t>
            </a:r>
            <a:r>
              <a:rPr lang="es-ES" dirty="0"/>
              <a:t> </a:t>
            </a:r>
          </a:p>
        </p:txBody>
      </p:sp>
    </p:spTree>
    <p:extLst>
      <p:ext uri="{BB962C8B-B14F-4D97-AF65-F5344CB8AC3E}">
        <p14:creationId xmlns:p14="http://schemas.microsoft.com/office/powerpoint/2010/main" val="420587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C2A45-84EF-1513-7254-B51C1CED7723}"/>
              </a:ext>
            </a:extLst>
          </p:cNvPr>
          <p:cNvSpPr>
            <a:spLocks noGrp="1"/>
          </p:cNvSpPr>
          <p:nvPr>
            <p:ph type="title"/>
          </p:nvPr>
        </p:nvSpPr>
        <p:spPr/>
        <p:txBody>
          <a:bodyPr/>
          <a:lstStyle/>
          <a:p>
            <a:r>
              <a:rPr lang="es-ES" dirty="0"/>
              <a:t>Modelos no </a:t>
            </a:r>
            <a:r>
              <a:rPr lang="es-ES" dirty="0" err="1"/>
              <a:t>preentrenados</a:t>
            </a:r>
            <a:endParaRPr lang="es-ES" dirty="0"/>
          </a:p>
        </p:txBody>
      </p:sp>
      <p:sp>
        <p:nvSpPr>
          <p:cNvPr id="3" name="Marcador de contenido 2">
            <a:extLst>
              <a:ext uri="{FF2B5EF4-FFF2-40B4-BE49-F238E27FC236}">
                <a16:creationId xmlns:a16="http://schemas.microsoft.com/office/drawing/2014/main" id="{D35DDE03-ADA6-C173-429F-A6DB3B1E1D69}"/>
              </a:ext>
            </a:extLst>
          </p:cNvPr>
          <p:cNvSpPr>
            <a:spLocks noGrp="1"/>
          </p:cNvSpPr>
          <p:nvPr>
            <p:ph idx="1"/>
          </p:nvPr>
        </p:nvSpPr>
        <p:spPr/>
        <p:txBody>
          <a:bodyPr/>
          <a:lstStyle/>
          <a:p>
            <a:r>
              <a:rPr lang="es-ES" dirty="0"/>
              <a:t>Se intento también empezar con un modelo CNN </a:t>
            </a:r>
            <a:r>
              <a:rPr lang="es-ES" dirty="0" err="1"/>
              <a:t>custom</a:t>
            </a:r>
            <a:r>
              <a:rPr lang="es-ES" dirty="0"/>
              <a:t> desde 0, pero también era un proceso muy intensivo en cuanto a complejidad temporal.</a:t>
            </a:r>
          </a:p>
          <a:p>
            <a:r>
              <a:rPr lang="es-ES" dirty="0"/>
              <a:t>Debido al consumo excesivo de tiempo y con resultados alrededor del 60% después de varias horas de entreno, se decidió también no continuar con el modelo.</a:t>
            </a:r>
          </a:p>
        </p:txBody>
      </p:sp>
    </p:spTree>
    <p:extLst>
      <p:ext uri="{BB962C8B-B14F-4D97-AF65-F5344CB8AC3E}">
        <p14:creationId xmlns:p14="http://schemas.microsoft.com/office/powerpoint/2010/main" val="130000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6" name="Rectangle 15">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8" name="Straight Connector 1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28B7F2-2DCC-B5BC-04F7-584FA37708A9}"/>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Streamlit</a:t>
            </a:r>
          </a:p>
        </p:txBody>
      </p:sp>
      <p:sp>
        <p:nvSpPr>
          <p:cNvPr id="3" name="Marcador de contenido 2">
            <a:extLst>
              <a:ext uri="{FF2B5EF4-FFF2-40B4-BE49-F238E27FC236}">
                <a16:creationId xmlns:a16="http://schemas.microsoft.com/office/drawing/2014/main" id="{E7B30A4E-655B-CB21-44B3-593ACB696245}"/>
              </a:ext>
            </a:extLst>
          </p:cNvPr>
          <p:cNvSpPr>
            <a:spLocks noGrp="1"/>
          </p:cNvSpPr>
          <p:nvPr>
            <p:ph idx="1"/>
          </p:nvPr>
        </p:nvSpPr>
        <p:spPr>
          <a:xfrm>
            <a:off x="633999" y="5727515"/>
            <a:ext cx="10925101" cy="515477"/>
          </a:xfrm>
        </p:spPr>
        <p:txBody>
          <a:bodyPr vert="horz" lIns="91440" tIns="45720" rIns="91440" bIns="45720" rtlCol="0">
            <a:normAutofit fontScale="55000" lnSpcReduction="20000"/>
          </a:bodyPr>
          <a:lstStyle/>
          <a:p>
            <a:pPr marL="0" indent="0">
              <a:buNone/>
            </a:pPr>
            <a:r>
              <a:rPr lang="en-US" cap="all" spc="200" dirty="0">
                <a:solidFill>
                  <a:schemeClr val="tx1">
                    <a:lumMod val="85000"/>
                    <a:lumOff val="15000"/>
                  </a:schemeClr>
                </a:solidFill>
                <a:latin typeface="+mj-lt"/>
              </a:rPr>
              <a:t>Se </a:t>
            </a:r>
            <a:r>
              <a:rPr lang="en-US" cap="all" spc="200" dirty="0" err="1">
                <a:solidFill>
                  <a:schemeClr val="tx1">
                    <a:lumMod val="85000"/>
                    <a:lumOff val="15000"/>
                  </a:schemeClr>
                </a:solidFill>
                <a:latin typeface="+mj-lt"/>
              </a:rPr>
              <a:t>runnea</a:t>
            </a:r>
            <a:r>
              <a:rPr lang="en-US" cap="all" spc="200" dirty="0">
                <a:solidFill>
                  <a:schemeClr val="tx1">
                    <a:lumMod val="85000"/>
                    <a:lumOff val="15000"/>
                  </a:schemeClr>
                </a:solidFill>
                <a:latin typeface="+mj-lt"/>
              </a:rPr>
              <a:t> </a:t>
            </a:r>
            <a:r>
              <a:rPr lang="en-US" cap="all" spc="200" dirty="0" err="1">
                <a:solidFill>
                  <a:schemeClr val="tx1">
                    <a:lumMod val="85000"/>
                    <a:lumOff val="15000"/>
                  </a:schemeClr>
                </a:solidFill>
                <a:latin typeface="+mj-lt"/>
              </a:rPr>
              <a:t>mediante</a:t>
            </a:r>
            <a:r>
              <a:rPr lang="en-US" cap="all" spc="200" dirty="0">
                <a:solidFill>
                  <a:schemeClr val="tx1">
                    <a:lumMod val="85000"/>
                    <a:lumOff val="15000"/>
                  </a:schemeClr>
                </a:solidFill>
                <a:latin typeface="+mj-lt"/>
              </a:rPr>
              <a:t>: </a:t>
            </a:r>
            <a:r>
              <a:rPr lang="en-US" cap="all" spc="200" dirty="0" err="1">
                <a:solidFill>
                  <a:schemeClr val="tx1">
                    <a:lumMod val="85000"/>
                    <a:lumOff val="15000"/>
                  </a:schemeClr>
                </a:solidFill>
                <a:latin typeface="+mj-lt"/>
              </a:rPr>
              <a:t>streamlit</a:t>
            </a:r>
            <a:r>
              <a:rPr lang="en-US" cap="all" spc="200" dirty="0">
                <a:solidFill>
                  <a:schemeClr val="tx1">
                    <a:lumMod val="85000"/>
                    <a:lumOff val="15000"/>
                  </a:schemeClr>
                </a:solidFill>
                <a:latin typeface="+mj-lt"/>
              </a:rPr>
              <a:t> run app_almost_final.py </a:t>
            </a:r>
          </a:p>
          <a:p>
            <a:pPr marL="0" indent="0">
              <a:buNone/>
            </a:pPr>
            <a:r>
              <a:rPr lang="en-US" cap="all" spc="200" dirty="0" err="1">
                <a:solidFill>
                  <a:schemeClr val="tx1">
                    <a:lumMod val="85000"/>
                    <a:lumOff val="15000"/>
                  </a:schemeClr>
                </a:solidFill>
                <a:latin typeface="+mj-lt"/>
              </a:rPr>
              <a:t>Guardado</a:t>
            </a:r>
            <a:r>
              <a:rPr lang="en-US" cap="all" spc="200" dirty="0">
                <a:solidFill>
                  <a:schemeClr val="tx1">
                    <a:lumMod val="85000"/>
                    <a:lumOff val="15000"/>
                  </a:schemeClr>
                </a:solidFill>
                <a:latin typeface="+mj-lt"/>
              </a:rPr>
              <a:t> </a:t>
            </a:r>
            <a:r>
              <a:rPr lang="en-US" cap="all" spc="200" dirty="0" err="1">
                <a:solidFill>
                  <a:schemeClr val="tx1">
                    <a:lumMod val="85000"/>
                    <a:lumOff val="15000"/>
                  </a:schemeClr>
                </a:solidFill>
                <a:latin typeface="+mj-lt"/>
              </a:rPr>
              <a:t>en</a:t>
            </a:r>
            <a:r>
              <a:rPr lang="en-US" cap="all" spc="200" dirty="0">
                <a:solidFill>
                  <a:schemeClr val="tx1">
                    <a:lumMod val="85000"/>
                    <a:lumOff val="15000"/>
                  </a:schemeClr>
                </a:solidFill>
                <a:latin typeface="+mj-lt"/>
              </a:rPr>
              <a:t> </a:t>
            </a:r>
            <a:r>
              <a:rPr lang="en-US" cap="all" spc="200" dirty="0" err="1">
                <a:solidFill>
                  <a:schemeClr val="tx1">
                    <a:lumMod val="85000"/>
                    <a:lumOff val="15000"/>
                  </a:schemeClr>
                </a:solidFill>
                <a:latin typeface="+mj-lt"/>
              </a:rPr>
              <a:t>este</a:t>
            </a:r>
            <a:r>
              <a:rPr lang="en-US" cap="all" spc="200" dirty="0">
                <a:solidFill>
                  <a:schemeClr val="tx1">
                    <a:lumMod val="85000"/>
                    <a:lumOff val="15000"/>
                  </a:schemeClr>
                </a:solidFill>
                <a:latin typeface="+mj-lt"/>
              </a:rPr>
              <a:t> </a:t>
            </a:r>
            <a:r>
              <a:rPr lang="en-US" cap="all" spc="200" dirty="0" err="1">
                <a:solidFill>
                  <a:schemeClr val="tx1">
                    <a:lumMod val="85000"/>
                    <a:lumOff val="15000"/>
                  </a:schemeClr>
                </a:solidFill>
                <a:latin typeface="+mj-lt"/>
              </a:rPr>
              <a:t>git:https</a:t>
            </a:r>
            <a:r>
              <a:rPr lang="en-US" cap="all" spc="200" dirty="0">
                <a:solidFill>
                  <a:schemeClr val="tx1">
                    <a:lumMod val="85000"/>
                    <a:lumOff val="15000"/>
                  </a:schemeClr>
                </a:solidFill>
                <a:latin typeface="+mj-lt"/>
              </a:rPr>
              <a:t>://github.com/</a:t>
            </a:r>
            <a:r>
              <a:rPr lang="en-US" cap="all" spc="200" dirty="0" err="1">
                <a:solidFill>
                  <a:schemeClr val="tx1">
                    <a:lumMod val="85000"/>
                    <a:lumOff val="15000"/>
                  </a:schemeClr>
                </a:solidFill>
                <a:latin typeface="+mj-lt"/>
              </a:rPr>
              <a:t>ElCedas</a:t>
            </a:r>
            <a:r>
              <a:rPr lang="en-US" cap="all" spc="200" dirty="0">
                <a:solidFill>
                  <a:schemeClr val="tx1">
                    <a:lumMod val="85000"/>
                    <a:lumOff val="15000"/>
                  </a:schemeClr>
                </a:solidFill>
                <a:latin typeface="+mj-lt"/>
              </a:rPr>
              <a:t>/ML2_images</a:t>
            </a:r>
          </a:p>
        </p:txBody>
      </p:sp>
      <p:pic>
        <p:nvPicPr>
          <p:cNvPr id="9" name="Imagen 8" descr="Diagrama, Dibujo de ingeniería&#10;&#10;Descripción generada automáticamente">
            <a:extLst>
              <a:ext uri="{FF2B5EF4-FFF2-40B4-BE49-F238E27FC236}">
                <a16:creationId xmlns:a16="http://schemas.microsoft.com/office/drawing/2014/main" id="{A5E33AD6-C967-F15E-49BD-CBA1F76F273B}"/>
              </a:ext>
            </a:extLst>
          </p:cNvPr>
          <p:cNvPicPr>
            <a:picLocks noChangeAspect="1"/>
          </p:cNvPicPr>
          <p:nvPr/>
        </p:nvPicPr>
        <p:blipFill>
          <a:blip r:embed="rId2"/>
          <a:stretch>
            <a:fillRect/>
          </a:stretch>
        </p:blipFill>
        <p:spPr>
          <a:xfrm>
            <a:off x="1103375" y="640080"/>
            <a:ext cx="4663735" cy="3602736"/>
          </a:xfrm>
          <a:prstGeom prst="rect">
            <a:avLst/>
          </a:prstGeom>
        </p:spPr>
      </p:pic>
      <p:sp>
        <p:nvSpPr>
          <p:cNvPr id="22" name="Rectangle 2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a captura de pantalla de una red social&#10;&#10;Descripción generada automáticamente">
            <a:extLst>
              <a:ext uri="{FF2B5EF4-FFF2-40B4-BE49-F238E27FC236}">
                <a16:creationId xmlns:a16="http://schemas.microsoft.com/office/drawing/2014/main" id="{72F58503-EEAE-CFE2-2125-502A38A74EB4}"/>
              </a:ext>
            </a:extLst>
          </p:cNvPr>
          <p:cNvPicPr>
            <a:picLocks noChangeAspect="1"/>
          </p:cNvPicPr>
          <p:nvPr/>
        </p:nvPicPr>
        <p:blipFill>
          <a:blip r:embed="rId3"/>
          <a:stretch>
            <a:fillRect/>
          </a:stretch>
        </p:blipFill>
        <p:spPr>
          <a:xfrm>
            <a:off x="6424891" y="640080"/>
            <a:ext cx="4517537" cy="3602736"/>
          </a:xfrm>
          <a:prstGeom prst="rect">
            <a:avLst/>
          </a:prstGeom>
        </p:spPr>
      </p:pic>
      <p:cxnSp>
        <p:nvCxnSpPr>
          <p:cNvPr id="24" name="Straight Connector 23">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8" name="Rectangle 2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406506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534173-7CE7-BFC4-792B-4A7714A4AD85}"/>
              </a:ext>
            </a:extLst>
          </p:cNvPr>
          <p:cNvSpPr>
            <a:spLocks noGrp="1"/>
          </p:cNvSpPr>
          <p:nvPr>
            <p:ph type="title"/>
          </p:nvPr>
        </p:nvSpPr>
        <p:spPr>
          <a:xfrm>
            <a:off x="949047" y="643466"/>
            <a:ext cx="8471178" cy="5225627"/>
          </a:xfrm>
        </p:spPr>
        <p:txBody>
          <a:bodyPr anchor="ctr">
            <a:normAutofit/>
          </a:bodyPr>
          <a:lstStyle/>
          <a:p>
            <a:r>
              <a:rPr lang="es-ES" sz="13800" dirty="0"/>
              <a:t>FIN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EE97816-6129-43BA-07C7-6D66B00C0085}"/>
              </a:ext>
            </a:extLst>
          </p:cNvPr>
          <p:cNvSpPr>
            <a:spLocks noGrp="1"/>
          </p:cNvSpPr>
          <p:nvPr>
            <p:ph idx="1"/>
          </p:nvPr>
        </p:nvSpPr>
        <p:spPr>
          <a:xfrm>
            <a:off x="4351019" y="643466"/>
            <a:ext cx="6895973" cy="5225628"/>
          </a:xfrm>
        </p:spPr>
        <p:txBody>
          <a:bodyPr anchor="ctr">
            <a:normAutofit/>
          </a:bodyPr>
          <a:lstStyle/>
          <a:p>
            <a:endParaRPr lang="es-ES"/>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5516958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ACED6-66B6-C404-CC0D-956E113A19DC}"/>
              </a:ext>
            </a:extLst>
          </p:cNvPr>
          <p:cNvSpPr>
            <a:spLocks noGrp="1"/>
          </p:cNvSpPr>
          <p:nvPr>
            <p:ph type="title"/>
          </p:nvPr>
        </p:nvSpPr>
        <p:spPr/>
        <p:txBody>
          <a:bodyPr/>
          <a:lstStyle/>
          <a:p>
            <a:r>
              <a:rPr lang="es-ES" dirty="0" err="1"/>
              <a:t>Intro</a:t>
            </a:r>
            <a:endParaRPr lang="es-ES" dirty="0"/>
          </a:p>
        </p:txBody>
      </p:sp>
      <p:sp>
        <p:nvSpPr>
          <p:cNvPr id="3" name="Marcador de contenido 2">
            <a:extLst>
              <a:ext uri="{FF2B5EF4-FFF2-40B4-BE49-F238E27FC236}">
                <a16:creationId xmlns:a16="http://schemas.microsoft.com/office/drawing/2014/main" id="{5654FCD6-36F2-EC5C-987F-8F1EE57DCE8C}"/>
              </a:ext>
            </a:extLst>
          </p:cNvPr>
          <p:cNvSpPr>
            <a:spLocks noGrp="1"/>
          </p:cNvSpPr>
          <p:nvPr>
            <p:ph idx="1"/>
          </p:nvPr>
        </p:nvSpPr>
        <p:spPr/>
        <p:txBody>
          <a:bodyPr/>
          <a:lstStyle/>
          <a:p>
            <a:r>
              <a:rPr lang="es-ES" dirty="0"/>
              <a:t>-Elección final:</a:t>
            </a:r>
          </a:p>
          <a:p>
            <a:r>
              <a:rPr lang="es-ES" dirty="0"/>
              <a:t>2 Modelos:</a:t>
            </a:r>
          </a:p>
          <a:p>
            <a:pPr lvl="1"/>
            <a:r>
              <a:rPr lang="es-ES" dirty="0" err="1"/>
              <a:t>SqueezeNet</a:t>
            </a:r>
            <a:endParaRPr lang="es-ES" dirty="0"/>
          </a:p>
          <a:p>
            <a:pPr lvl="1"/>
            <a:r>
              <a:rPr lang="es-ES" dirty="0"/>
              <a:t>Mobilenet_v3</a:t>
            </a:r>
          </a:p>
          <a:p>
            <a:pPr marL="201168" lvl="1" indent="0">
              <a:buNone/>
            </a:pPr>
            <a:endParaRPr lang="es-ES" dirty="0"/>
          </a:p>
          <a:p>
            <a:pPr marL="201168" lvl="1" indent="0">
              <a:buNone/>
            </a:pPr>
            <a:r>
              <a:rPr lang="es-ES" dirty="0"/>
              <a:t>Se entrenaron más, pero estos devolvieron buenos resultados con recursos razonables</a:t>
            </a:r>
          </a:p>
        </p:txBody>
      </p:sp>
    </p:spTree>
    <p:extLst>
      <p:ext uri="{BB962C8B-B14F-4D97-AF65-F5344CB8AC3E}">
        <p14:creationId xmlns:p14="http://schemas.microsoft.com/office/powerpoint/2010/main" val="196284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8C761-1F01-97B3-C5D7-13AAB4560ABF}"/>
              </a:ext>
            </a:extLst>
          </p:cNvPr>
          <p:cNvSpPr>
            <a:spLocks noGrp="1"/>
          </p:cNvSpPr>
          <p:nvPr>
            <p:ph type="title"/>
          </p:nvPr>
        </p:nvSpPr>
        <p:spPr>
          <a:xfrm>
            <a:off x="65987" y="594359"/>
            <a:ext cx="3883843" cy="2286000"/>
          </a:xfrm>
        </p:spPr>
        <p:txBody>
          <a:bodyPr/>
          <a:lstStyle/>
          <a:p>
            <a:r>
              <a:rPr lang="es-ES" dirty="0"/>
              <a:t>CNN </a:t>
            </a:r>
            <a:r>
              <a:rPr lang="es-ES" dirty="0" err="1"/>
              <a:t>Squeeze</a:t>
            </a:r>
            <a:r>
              <a:rPr lang="es-ES" dirty="0"/>
              <a:t>(</a:t>
            </a:r>
            <a:r>
              <a:rPr lang="es-ES" dirty="0" err="1"/>
              <a:t>squeeze</a:t>
            </a:r>
            <a:r>
              <a:rPr lang="es-ES" dirty="0"/>
              <a:t>-net)</a:t>
            </a:r>
          </a:p>
        </p:txBody>
      </p:sp>
      <p:sp>
        <p:nvSpPr>
          <p:cNvPr id="3" name="Marcador de contenido 2">
            <a:extLst>
              <a:ext uri="{FF2B5EF4-FFF2-40B4-BE49-F238E27FC236}">
                <a16:creationId xmlns:a16="http://schemas.microsoft.com/office/drawing/2014/main" id="{35B7AC6E-88AE-A052-D95C-A463D6FD5963}"/>
              </a:ext>
            </a:extLst>
          </p:cNvPr>
          <p:cNvSpPr>
            <a:spLocks noGrp="1"/>
          </p:cNvSpPr>
          <p:nvPr>
            <p:ph idx="1"/>
          </p:nvPr>
        </p:nvSpPr>
        <p:spPr>
          <a:xfrm>
            <a:off x="4800600" y="524131"/>
            <a:ext cx="6492240" cy="5257800"/>
          </a:xfrm>
        </p:spPr>
        <p:txBody>
          <a:bodyPr/>
          <a:lstStyle/>
          <a:p>
            <a:r>
              <a:rPr lang="es-ES" dirty="0"/>
              <a:t>-Diseñado para ser eficiente en rendimiento(menos profundidad con precisiones equiparables)</a:t>
            </a:r>
          </a:p>
          <a:p>
            <a:endParaRPr lang="es-ES" dirty="0"/>
          </a:p>
          <a:p>
            <a:pPr marL="0" indent="0">
              <a:buNone/>
            </a:pPr>
            <a:r>
              <a:rPr lang="es-ES" dirty="0"/>
              <a:t>-</a:t>
            </a:r>
            <a:r>
              <a:rPr lang="es-ES" b="1" i="0" dirty="0">
                <a:solidFill>
                  <a:srgbClr val="0D0D0D"/>
                </a:solidFill>
                <a:effectLst/>
                <a:highlight>
                  <a:srgbClr val="FFFFFF"/>
                </a:highlight>
                <a:latin typeface="Söhne"/>
              </a:rPr>
              <a:t>Eficiencia en el uso de parámetros</a:t>
            </a:r>
            <a:r>
              <a:rPr lang="es-ES" dirty="0">
                <a:solidFill>
                  <a:srgbClr val="0D0D0D"/>
                </a:solidFill>
                <a:highlight>
                  <a:srgbClr val="FFFFFF"/>
                </a:highlight>
                <a:latin typeface="Söhne"/>
              </a:rPr>
              <a:t>, facilitando su guardado</a:t>
            </a:r>
          </a:p>
          <a:p>
            <a:pPr marL="0" indent="0">
              <a:buNone/>
            </a:pPr>
            <a:endParaRPr lang="es-ES" b="1" dirty="0">
              <a:solidFill>
                <a:srgbClr val="0D0D0D"/>
              </a:solidFill>
              <a:highlight>
                <a:srgbClr val="FFFFFF"/>
              </a:highlight>
              <a:latin typeface="Söhne"/>
            </a:endParaRPr>
          </a:p>
          <a:p>
            <a:pPr marL="0" indent="0">
              <a:buNone/>
            </a:pPr>
            <a:r>
              <a:rPr lang="es-ES" b="1" dirty="0">
                <a:solidFill>
                  <a:srgbClr val="0D0D0D"/>
                </a:solidFill>
                <a:highlight>
                  <a:srgbClr val="FFFFFF"/>
                </a:highlight>
                <a:latin typeface="Söhne"/>
              </a:rPr>
              <a:t>-</a:t>
            </a:r>
            <a:r>
              <a:rPr lang="es-ES" b="1" i="0" dirty="0">
                <a:solidFill>
                  <a:srgbClr val="0D0D0D"/>
                </a:solidFill>
                <a:effectLst/>
                <a:highlight>
                  <a:srgbClr val="FFFFFF"/>
                </a:highlight>
                <a:latin typeface="Söhne"/>
              </a:rPr>
              <a:t>Rápida transferencia de aprendizaje</a:t>
            </a:r>
            <a:endParaRPr lang="es-ES" b="1" dirty="0">
              <a:solidFill>
                <a:srgbClr val="0D0D0D"/>
              </a:solidFill>
              <a:highlight>
                <a:srgbClr val="FFFFFF"/>
              </a:highlight>
              <a:latin typeface="Söhne"/>
            </a:endParaRPr>
          </a:p>
          <a:p>
            <a:pPr marL="0" indent="0">
              <a:buNone/>
            </a:pPr>
            <a:endParaRPr lang="es-ES" b="1" i="0" dirty="0">
              <a:solidFill>
                <a:srgbClr val="0D0D0D"/>
              </a:solidFill>
              <a:effectLst/>
              <a:highlight>
                <a:srgbClr val="FFFFFF"/>
              </a:highlight>
              <a:latin typeface="Söhne"/>
            </a:endParaRPr>
          </a:p>
          <a:p>
            <a:pPr marL="0" indent="0">
              <a:buNone/>
            </a:pPr>
            <a:endParaRPr lang="es-ES" b="1" dirty="0">
              <a:solidFill>
                <a:srgbClr val="0D0D0D"/>
              </a:solidFill>
              <a:highlight>
                <a:srgbClr val="FFFFFF"/>
              </a:highlight>
              <a:latin typeface="Söhne"/>
            </a:endParaRPr>
          </a:p>
          <a:p>
            <a:pPr marL="0" indent="0">
              <a:buNone/>
            </a:pPr>
            <a:endParaRPr lang="es-ES" dirty="0"/>
          </a:p>
        </p:txBody>
      </p:sp>
      <p:sp>
        <p:nvSpPr>
          <p:cNvPr id="4" name="Marcador de texto 3">
            <a:extLst>
              <a:ext uri="{FF2B5EF4-FFF2-40B4-BE49-F238E27FC236}">
                <a16:creationId xmlns:a16="http://schemas.microsoft.com/office/drawing/2014/main" id="{2E1734E6-E1B9-E21D-A246-36EC6C3BB8C0}"/>
              </a:ext>
            </a:extLst>
          </p:cNvPr>
          <p:cNvSpPr>
            <a:spLocks noGrp="1"/>
          </p:cNvSpPr>
          <p:nvPr>
            <p:ph type="body" sz="half" idx="2"/>
          </p:nvPr>
        </p:nvSpPr>
        <p:spPr/>
        <p:txBody>
          <a:bodyPr/>
          <a:lstStyle/>
          <a:p>
            <a:r>
              <a:rPr lang="es-ES" dirty="0"/>
              <a:t>50 </a:t>
            </a:r>
            <a:r>
              <a:rPr lang="es-ES" dirty="0" err="1"/>
              <a:t>epochs</a:t>
            </a:r>
            <a:endParaRPr lang="es-ES" dirty="0"/>
          </a:p>
          <a:p>
            <a:r>
              <a:rPr lang="es-ES" dirty="0" err="1"/>
              <a:t>optimizer</a:t>
            </a:r>
            <a:r>
              <a:rPr lang="es-ES" dirty="0"/>
              <a:t> =ADAM</a:t>
            </a:r>
          </a:p>
          <a:p>
            <a:r>
              <a:rPr lang="es-ES" dirty="0"/>
              <a:t>LR=1^-4</a:t>
            </a:r>
          </a:p>
          <a:p>
            <a:r>
              <a:rPr lang="es-ES" dirty="0" err="1"/>
              <a:t>criterion</a:t>
            </a:r>
            <a:r>
              <a:rPr lang="es-ES" dirty="0"/>
              <a:t> = </a:t>
            </a:r>
            <a:r>
              <a:rPr lang="es-ES" dirty="0" err="1"/>
              <a:t>CrossEntropyLoss</a:t>
            </a:r>
            <a:endParaRPr lang="es-ES" dirty="0"/>
          </a:p>
        </p:txBody>
      </p:sp>
      <p:pic>
        <p:nvPicPr>
          <p:cNvPr id="8" name="Imagen 7">
            <a:extLst>
              <a:ext uri="{FF2B5EF4-FFF2-40B4-BE49-F238E27FC236}">
                <a16:creationId xmlns:a16="http://schemas.microsoft.com/office/drawing/2014/main" id="{A6ABC5F0-7DE5-0A3C-6E24-7B4A416AF7A6}"/>
              </a:ext>
            </a:extLst>
          </p:cNvPr>
          <p:cNvPicPr>
            <a:picLocks noChangeAspect="1"/>
          </p:cNvPicPr>
          <p:nvPr/>
        </p:nvPicPr>
        <p:blipFill>
          <a:blip r:embed="rId2"/>
          <a:stretch>
            <a:fillRect/>
          </a:stretch>
        </p:blipFill>
        <p:spPr>
          <a:xfrm>
            <a:off x="5361019" y="3015574"/>
            <a:ext cx="6830980" cy="3842426"/>
          </a:xfrm>
          <a:prstGeom prst="rect">
            <a:avLst/>
          </a:prstGeom>
        </p:spPr>
      </p:pic>
    </p:spTree>
    <p:extLst>
      <p:ext uri="{BB962C8B-B14F-4D97-AF65-F5344CB8AC3E}">
        <p14:creationId xmlns:p14="http://schemas.microsoft.com/office/powerpoint/2010/main" val="206482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8BD76659-85B0-3CB3-9542-A9DDF0B3DDA8}"/>
              </a:ext>
            </a:extLst>
          </p:cNvPr>
          <p:cNvSpPr>
            <a:spLocks noGrp="1"/>
          </p:cNvSpPr>
          <p:nvPr>
            <p:ph type="title"/>
          </p:nvPr>
        </p:nvSpPr>
        <p:spPr>
          <a:xfrm>
            <a:off x="492370" y="516835"/>
            <a:ext cx="3084844" cy="2103875"/>
          </a:xfrm>
        </p:spPr>
        <p:txBody>
          <a:bodyPr>
            <a:normAutofit/>
          </a:bodyPr>
          <a:lstStyle/>
          <a:p>
            <a:r>
              <a:rPr lang="es-ES" sz="3600">
                <a:solidFill>
                  <a:srgbClr val="FFFFFF"/>
                </a:solidFill>
              </a:rPr>
              <a:t>Resultados:</a:t>
            </a:r>
            <a:br>
              <a:rPr lang="es-ES" sz="3600">
                <a:solidFill>
                  <a:srgbClr val="FFFFFF"/>
                </a:solidFill>
              </a:rPr>
            </a:br>
            <a:br>
              <a:rPr lang="es-ES" sz="3600">
                <a:solidFill>
                  <a:srgbClr val="FFFFFF"/>
                </a:solidFill>
              </a:rPr>
            </a:br>
            <a:br>
              <a:rPr lang="es-ES" sz="3600">
                <a:solidFill>
                  <a:srgbClr val="FFFFFF"/>
                </a:solidFill>
              </a:rPr>
            </a:br>
            <a:endParaRPr lang="es-ES" sz="3600">
              <a:solidFill>
                <a:srgbClr val="FFFFFF"/>
              </a:solidFill>
            </a:endParaRPr>
          </a:p>
        </p:txBody>
      </p:sp>
      <p:sp>
        <p:nvSpPr>
          <p:cNvPr id="3" name="Marcador de contenido 2">
            <a:extLst>
              <a:ext uri="{FF2B5EF4-FFF2-40B4-BE49-F238E27FC236}">
                <a16:creationId xmlns:a16="http://schemas.microsoft.com/office/drawing/2014/main" id="{9B8D3918-8730-C758-92BC-6838CD95755E}"/>
              </a:ext>
            </a:extLst>
          </p:cNvPr>
          <p:cNvSpPr>
            <a:spLocks noGrp="1"/>
          </p:cNvSpPr>
          <p:nvPr>
            <p:ph idx="1"/>
          </p:nvPr>
        </p:nvSpPr>
        <p:spPr>
          <a:xfrm>
            <a:off x="492371" y="2653800"/>
            <a:ext cx="3084844" cy="3335519"/>
          </a:xfrm>
        </p:spPr>
        <p:txBody>
          <a:bodyPr>
            <a:normAutofit/>
          </a:bodyPr>
          <a:lstStyle/>
          <a:p>
            <a:r>
              <a:rPr lang="es-ES" sz="1500">
                <a:solidFill>
                  <a:srgbClr val="FFFFFF"/>
                </a:solidFill>
              </a:rPr>
              <a:t>Modelo muy equilibrado, teniendo solo algunos problemas puntuales en clasificación de clases que claramente tienen correlación en algunas imágenes, llevando a errores que, sin mucha más complejidad, serán difíciles de resolver.</a:t>
            </a:r>
          </a:p>
        </p:txBody>
      </p:sp>
      <p:sp>
        <p:nvSpPr>
          <p:cNvPr id="22" name="Rectangle 21">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4" name="Imagen 3">
            <a:extLst>
              <a:ext uri="{FF2B5EF4-FFF2-40B4-BE49-F238E27FC236}">
                <a16:creationId xmlns:a16="http://schemas.microsoft.com/office/drawing/2014/main" id="{99DF0770-95D2-014E-03B6-5FE6A7C85883}"/>
              </a:ext>
            </a:extLst>
          </p:cNvPr>
          <p:cNvPicPr>
            <a:picLocks noChangeAspect="1"/>
          </p:cNvPicPr>
          <p:nvPr/>
        </p:nvPicPr>
        <p:blipFill>
          <a:blip r:embed="rId2"/>
          <a:stretch>
            <a:fillRect/>
          </a:stretch>
        </p:blipFill>
        <p:spPr>
          <a:xfrm>
            <a:off x="4898127" y="640080"/>
            <a:ext cx="6485861" cy="5577840"/>
          </a:xfrm>
          <a:prstGeom prst="rect">
            <a:avLst/>
          </a:prstGeom>
        </p:spPr>
      </p:pic>
      <p:sp>
        <p:nvSpPr>
          <p:cNvPr id="7" name="Rectangle 1">
            <a:extLst>
              <a:ext uri="{FF2B5EF4-FFF2-40B4-BE49-F238E27FC236}">
                <a16:creationId xmlns:a16="http://schemas.microsoft.com/office/drawing/2014/main" id="{7ED633C3-48E2-5C66-D97A-A42D092D862D}"/>
              </a:ext>
            </a:extLst>
          </p:cNvPr>
          <p:cNvSpPr>
            <a:spLocks noChangeArrowheads="1"/>
          </p:cNvSpPr>
          <p:nvPr/>
        </p:nvSpPr>
        <p:spPr bwMode="auto">
          <a:xfrm>
            <a:off x="3292722" y="5896986"/>
            <a:ext cx="3210810"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s-ES" altLang="es-ES" sz="1200" b="0" i="0" u="none" strike="noStrike" cap="none" normalizeH="0" baseline="0" dirty="0" err="1">
                <a:ln>
                  <a:noFill/>
                </a:ln>
                <a:solidFill>
                  <a:schemeClr val="tx1"/>
                </a:solidFill>
                <a:effectLst/>
                <a:latin typeface="var(--jp-code-font-family)"/>
              </a:rPr>
              <a:t>Validation</a:t>
            </a:r>
            <a:r>
              <a:rPr kumimoji="0" lang="es-ES" altLang="es-ES" sz="1200" b="0" i="0" u="none" strike="noStrike" cap="none" normalizeH="0" baseline="0" dirty="0">
                <a:ln>
                  <a:noFill/>
                </a:ln>
                <a:solidFill>
                  <a:schemeClr val="tx1"/>
                </a:solidFill>
                <a:effectLst/>
                <a:latin typeface="var(--jp-code-font-family)"/>
              </a:rPr>
              <a:t> </a:t>
            </a:r>
            <a:r>
              <a:rPr kumimoji="0" lang="es-ES" altLang="es-ES" sz="1200" b="0" i="0" u="none" strike="noStrike" cap="none" normalizeH="0" baseline="0" dirty="0" err="1">
                <a:ln>
                  <a:noFill/>
                </a:ln>
                <a:solidFill>
                  <a:schemeClr val="tx1"/>
                </a:solidFill>
                <a:effectLst/>
                <a:latin typeface="var(--jp-code-font-family)"/>
              </a:rPr>
              <a:t>Accuracy</a:t>
            </a:r>
            <a:r>
              <a:rPr kumimoji="0" lang="es-ES" altLang="es-ES" sz="1200" b="0" i="0" u="none" strike="noStrike" cap="none" normalizeH="0" baseline="0" dirty="0">
                <a:ln>
                  <a:noFill/>
                </a:ln>
                <a:solidFill>
                  <a:schemeClr val="tx1"/>
                </a:solidFill>
                <a:effectLst/>
                <a:latin typeface="var(--jp-code-font-family)"/>
              </a:rPr>
              <a:t>: 89.87%</a:t>
            </a:r>
            <a:r>
              <a:rPr kumimoji="0" lang="es-ES" altLang="es-ES" sz="1100" b="0" i="0" u="none" strike="noStrike" cap="none" normalizeH="0" baseline="0" dirty="0">
                <a:ln>
                  <a:noFill/>
                </a:ln>
                <a:solidFill>
                  <a:schemeClr val="tx1"/>
                </a:solidFill>
                <a:effectLst/>
              </a:rPr>
              <a:t> </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31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8C761-1F01-97B3-C5D7-13AAB4560ABF}"/>
              </a:ext>
            </a:extLst>
          </p:cNvPr>
          <p:cNvSpPr>
            <a:spLocks noGrp="1"/>
          </p:cNvSpPr>
          <p:nvPr>
            <p:ph type="title"/>
          </p:nvPr>
        </p:nvSpPr>
        <p:spPr>
          <a:xfrm>
            <a:off x="65987" y="594359"/>
            <a:ext cx="3883843" cy="2286000"/>
          </a:xfrm>
        </p:spPr>
        <p:txBody>
          <a:bodyPr/>
          <a:lstStyle/>
          <a:p>
            <a:r>
              <a:rPr lang="es-ES" dirty="0"/>
              <a:t>mobilenet_v3_large</a:t>
            </a:r>
          </a:p>
        </p:txBody>
      </p:sp>
      <p:sp>
        <p:nvSpPr>
          <p:cNvPr id="3" name="Marcador de contenido 2">
            <a:extLst>
              <a:ext uri="{FF2B5EF4-FFF2-40B4-BE49-F238E27FC236}">
                <a16:creationId xmlns:a16="http://schemas.microsoft.com/office/drawing/2014/main" id="{35B7AC6E-88AE-A052-D95C-A463D6FD5963}"/>
              </a:ext>
            </a:extLst>
          </p:cNvPr>
          <p:cNvSpPr>
            <a:spLocks noGrp="1"/>
          </p:cNvSpPr>
          <p:nvPr>
            <p:ph idx="1"/>
          </p:nvPr>
        </p:nvSpPr>
        <p:spPr/>
        <p:txBody>
          <a:bodyPr/>
          <a:lstStyle/>
          <a:p>
            <a:r>
              <a:rPr lang="es-ES" dirty="0"/>
              <a:t>-Diseñado para ser eficiente en rendimiento(diseñado para correr en </a:t>
            </a:r>
            <a:r>
              <a:rPr lang="es-ES" dirty="0" err="1"/>
              <a:t>mobiles</a:t>
            </a:r>
            <a:r>
              <a:rPr lang="es-ES" dirty="0"/>
              <a:t>)</a:t>
            </a:r>
          </a:p>
          <a:p>
            <a:endParaRPr lang="es-ES" dirty="0"/>
          </a:p>
          <a:p>
            <a:pPr marL="0" indent="0">
              <a:buNone/>
            </a:pPr>
            <a:r>
              <a:rPr lang="es-ES" dirty="0"/>
              <a:t>-</a:t>
            </a:r>
            <a:r>
              <a:rPr lang="es-ES" b="1" i="0" dirty="0">
                <a:solidFill>
                  <a:srgbClr val="0D0D0D"/>
                </a:solidFill>
                <a:effectLst/>
                <a:highlight>
                  <a:srgbClr val="FFFFFF"/>
                </a:highlight>
                <a:latin typeface="Söhne"/>
              </a:rPr>
              <a:t>Buena precisión con menos recursos</a:t>
            </a:r>
          </a:p>
          <a:p>
            <a:pPr marL="0" indent="0">
              <a:buNone/>
            </a:pPr>
            <a:endParaRPr lang="es-ES" b="1" dirty="0">
              <a:solidFill>
                <a:srgbClr val="0D0D0D"/>
              </a:solidFill>
              <a:highlight>
                <a:srgbClr val="FFFFFF"/>
              </a:highlight>
              <a:latin typeface="Söhne"/>
            </a:endParaRPr>
          </a:p>
          <a:p>
            <a:pPr marL="0" indent="0">
              <a:buNone/>
            </a:pPr>
            <a:r>
              <a:rPr lang="es-ES" b="1" i="0" dirty="0">
                <a:solidFill>
                  <a:srgbClr val="0D0D0D"/>
                </a:solidFill>
                <a:effectLst/>
                <a:highlight>
                  <a:srgbClr val="FFFFFF"/>
                </a:highlight>
                <a:latin typeface="Söhne"/>
              </a:rPr>
              <a:t>-Fácil uso</a:t>
            </a:r>
          </a:p>
          <a:p>
            <a:pPr marL="0" indent="0">
              <a:buNone/>
            </a:pPr>
            <a:endParaRPr lang="es-ES" dirty="0"/>
          </a:p>
        </p:txBody>
      </p:sp>
      <p:sp>
        <p:nvSpPr>
          <p:cNvPr id="4" name="Marcador de texto 3">
            <a:extLst>
              <a:ext uri="{FF2B5EF4-FFF2-40B4-BE49-F238E27FC236}">
                <a16:creationId xmlns:a16="http://schemas.microsoft.com/office/drawing/2014/main" id="{2E1734E6-E1B9-E21D-A246-36EC6C3BB8C0}"/>
              </a:ext>
            </a:extLst>
          </p:cNvPr>
          <p:cNvSpPr>
            <a:spLocks noGrp="1"/>
          </p:cNvSpPr>
          <p:nvPr>
            <p:ph type="body" sz="half" idx="2"/>
          </p:nvPr>
        </p:nvSpPr>
        <p:spPr/>
        <p:txBody>
          <a:bodyPr/>
          <a:lstStyle/>
          <a:p>
            <a:r>
              <a:rPr lang="es-ES" dirty="0"/>
              <a:t>50 </a:t>
            </a:r>
            <a:r>
              <a:rPr lang="es-ES" dirty="0" err="1"/>
              <a:t>epochs</a:t>
            </a:r>
            <a:endParaRPr lang="es-ES" dirty="0"/>
          </a:p>
          <a:p>
            <a:r>
              <a:rPr lang="es-ES" dirty="0" err="1"/>
              <a:t>optimizer</a:t>
            </a:r>
            <a:r>
              <a:rPr lang="es-ES" dirty="0"/>
              <a:t> =ADAM</a:t>
            </a:r>
          </a:p>
          <a:p>
            <a:r>
              <a:rPr lang="es-ES" dirty="0"/>
              <a:t>LR=1^-4</a:t>
            </a:r>
          </a:p>
          <a:p>
            <a:r>
              <a:rPr lang="es-ES" dirty="0" err="1"/>
              <a:t>criterion</a:t>
            </a:r>
            <a:r>
              <a:rPr lang="es-ES" dirty="0"/>
              <a:t> = </a:t>
            </a:r>
            <a:r>
              <a:rPr lang="es-ES" dirty="0" err="1"/>
              <a:t>CrossEntropyLoss</a:t>
            </a:r>
            <a:endParaRPr lang="es-ES" dirty="0"/>
          </a:p>
        </p:txBody>
      </p:sp>
      <p:pic>
        <p:nvPicPr>
          <p:cNvPr id="10" name="Imagen 9">
            <a:extLst>
              <a:ext uri="{FF2B5EF4-FFF2-40B4-BE49-F238E27FC236}">
                <a16:creationId xmlns:a16="http://schemas.microsoft.com/office/drawing/2014/main" id="{ABB8C69C-97F8-3C59-6FD3-BB1ED3C42DE1}"/>
              </a:ext>
            </a:extLst>
          </p:cNvPr>
          <p:cNvPicPr>
            <a:picLocks noChangeAspect="1"/>
          </p:cNvPicPr>
          <p:nvPr/>
        </p:nvPicPr>
        <p:blipFill>
          <a:blip r:embed="rId2"/>
          <a:stretch>
            <a:fillRect/>
          </a:stretch>
        </p:blipFill>
        <p:spPr>
          <a:xfrm>
            <a:off x="5729591" y="3215126"/>
            <a:ext cx="6240997" cy="3642873"/>
          </a:xfrm>
          <a:prstGeom prst="rect">
            <a:avLst/>
          </a:prstGeom>
        </p:spPr>
      </p:pic>
    </p:spTree>
    <p:extLst>
      <p:ext uri="{BB962C8B-B14F-4D97-AF65-F5344CB8AC3E}">
        <p14:creationId xmlns:p14="http://schemas.microsoft.com/office/powerpoint/2010/main" val="166877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D76659-85B0-3CB3-9542-A9DDF0B3DDA8}"/>
              </a:ext>
            </a:extLst>
          </p:cNvPr>
          <p:cNvSpPr>
            <a:spLocks noGrp="1"/>
          </p:cNvSpPr>
          <p:nvPr>
            <p:ph type="title"/>
          </p:nvPr>
        </p:nvSpPr>
        <p:spPr>
          <a:xfrm>
            <a:off x="965030" y="13783"/>
            <a:ext cx="3254691" cy="4938361"/>
          </a:xfrm>
        </p:spPr>
        <p:txBody>
          <a:bodyPr anchor="ctr">
            <a:normAutofit/>
          </a:bodyPr>
          <a:lstStyle/>
          <a:p>
            <a:pPr algn="r"/>
            <a:r>
              <a:rPr lang="es-ES" sz="4400" dirty="0"/>
              <a:t>Resultados:</a:t>
            </a:r>
            <a:br>
              <a:rPr lang="es-ES" sz="4400" dirty="0"/>
            </a:br>
            <a:br>
              <a:rPr lang="es-ES" sz="4400" dirty="0"/>
            </a:br>
            <a:br>
              <a:rPr lang="es-ES" sz="4400" dirty="0"/>
            </a:br>
            <a:endParaRPr lang="es-ES" sz="4400" dirty="0"/>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B8D3918-8730-C758-92BC-6838CD95755E}"/>
              </a:ext>
            </a:extLst>
          </p:cNvPr>
          <p:cNvSpPr>
            <a:spLocks noGrp="1"/>
          </p:cNvSpPr>
          <p:nvPr>
            <p:ph idx="1"/>
          </p:nvPr>
        </p:nvSpPr>
        <p:spPr>
          <a:xfrm>
            <a:off x="5134882" y="963507"/>
            <a:ext cx="6135097" cy="4938851"/>
          </a:xfrm>
        </p:spPr>
        <p:txBody>
          <a:bodyPr anchor="ctr">
            <a:normAutofit/>
          </a:bodyPr>
          <a:lstStyle/>
          <a:p>
            <a:endParaRPr lang="es-ES" sz="1800"/>
          </a:p>
        </p:txBody>
      </p:sp>
      <p:pic>
        <p:nvPicPr>
          <p:cNvPr id="6" name="Imagen 5">
            <a:extLst>
              <a:ext uri="{FF2B5EF4-FFF2-40B4-BE49-F238E27FC236}">
                <a16:creationId xmlns:a16="http://schemas.microsoft.com/office/drawing/2014/main" id="{8614E081-742D-416E-69B1-DF7BB95304CE}"/>
              </a:ext>
            </a:extLst>
          </p:cNvPr>
          <p:cNvPicPr>
            <a:picLocks noChangeAspect="1"/>
          </p:cNvPicPr>
          <p:nvPr/>
        </p:nvPicPr>
        <p:blipFill>
          <a:blip r:embed="rId2"/>
          <a:stretch>
            <a:fillRect/>
          </a:stretch>
        </p:blipFill>
        <p:spPr>
          <a:xfrm>
            <a:off x="4863187" y="434815"/>
            <a:ext cx="6858187" cy="5988369"/>
          </a:xfrm>
          <a:prstGeom prst="rect">
            <a:avLst/>
          </a:prstGeom>
        </p:spPr>
      </p:pic>
      <p:sp>
        <p:nvSpPr>
          <p:cNvPr id="5" name="Rectangle 1">
            <a:extLst>
              <a:ext uri="{FF2B5EF4-FFF2-40B4-BE49-F238E27FC236}">
                <a16:creationId xmlns:a16="http://schemas.microsoft.com/office/drawing/2014/main" id="{B7C726B8-4A33-D538-AF90-A3A39C037690}"/>
              </a:ext>
            </a:extLst>
          </p:cNvPr>
          <p:cNvSpPr>
            <a:spLocks noChangeArrowheads="1"/>
          </p:cNvSpPr>
          <p:nvPr/>
        </p:nvSpPr>
        <p:spPr bwMode="auto">
          <a:xfrm>
            <a:off x="1867028" y="6222398"/>
            <a:ext cx="3030724"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chemeClr val="tx1"/>
                </a:solidFill>
                <a:effectLst/>
                <a:latin typeface="var(--jp-code-font-family)"/>
              </a:rPr>
              <a:t>Validation</a:t>
            </a:r>
            <a:r>
              <a:rPr kumimoji="0" lang="es-ES" altLang="es-ES" sz="1200" b="0" i="0" u="none" strike="noStrike" cap="none" normalizeH="0" baseline="0" dirty="0">
                <a:ln>
                  <a:noFill/>
                </a:ln>
                <a:solidFill>
                  <a:schemeClr val="tx1"/>
                </a:solidFill>
                <a:effectLst/>
                <a:latin typeface="var(--jp-code-font-family)"/>
              </a:rPr>
              <a:t> </a:t>
            </a:r>
            <a:r>
              <a:rPr kumimoji="0" lang="es-ES" altLang="es-ES" sz="1200" b="0" i="0" u="none" strike="noStrike" cap="none" normalizeH="0" baseline="0" dirty="0" err="1">
                <a:ln>
                  <a:noFill/>
                </a:ln>
                <a:solidFill>
                  <a:schemeClr val="tx1"/>
                </a:solidFill>
                <a:effectLst/>
                <a:latin typeface="var(--jp-code-font-family)"/>
              </a:rPr>
              <a:t>Accuracy</a:t>
            </a:r>
            <a:r>
              <a:rPr kumimoji="0" lang="es-ES" altLang="es-ES" sz="1200" b="0" i="0" u="none" strike="noStrike" cap="none" normalizeH="0" baseline="0" dirty="0">
                <a:ln>
                  <a:noFill/>
                </a:ln>
                <a:solidFill>
                  <a:schemeClr val="tx1"/>
                </a:solidFill>
                <a:effectLst/>
                <a:latin typeface="var(--jp-code-font-family)"/>
              </a:rPr>
              <a:t>: 89.07%</a:t>
            </a:r>
            <a:r>
              <a:rPr kumimoji="0" lang="es-ES" altLang="es-ES" sz="1100" b="0" i="0" u="none" strike="noStrike" cap="none" normalizeH="0" baseline="0" dirty="0">
                <a:ln>
                  <a:noFill/>
                </a:ln>
                <a:solidFill>
                  <a:schemeClr val="tx1"/>
                </a:solidFill>
                <a:effectLst/>
              </a:rPr>
              <a:t> </a:t>
            </a:r>
            <a:endParaRPr kumimoji="0" lang="es-ES" altLang="es-ES" sz="3200" b="0" i="0" u="none" strike="noStrike" cap="none" normalizeH="0" baseline="0" dirty="0">
              <a:ln>
                <a:noFill/>
              </a:ln>
              <a:solidFill>
                <a:schemeClr val="tx1"/>
              </a:solidFill>
              <a:effectLst/>
              <a:latin typeface="Arial" panose="020B0604020202020204" pitchFamily="34" charset="0"/>
            </a:endParaRPr>
          </a:p>
        </p:txBody>
      </p:sp>
      <p:sp>
        <p:nvSpPr>
          <p:cNvPr id="7" name="CuadroTexto 6">
            <a:extLst>
              <a:ext uri="{FF2B5EF4-FFF2-40B4-BE49-F238E27FC236}">
                <a16:creationId xmlns:a16="http://schemas.microsoft.com/office/drawing/2014/main" id="{3318AA4F-BAF8-6465-4FE3-0B82E03F2AE7}"/>
              </a:ext>
            </a:extLst>
          </p:cNvPr>
          <p:cNvSpPr txBox="1"/>
          <p:nvPr/>
        </p:nvSpPr>
        <p:spPr>
          <a:xfrm>
            <a:off x="470626" y="2920819"/>
            <a:ext cx="4076979" cy="2308324"/>
          </a:xfrm>
          <a:prstGeom prst="rect">
            <a:avLst/>
          </a:prstGeom>
          <a:noFill/>
        </p:spPr>
        <p:txBody>
          <a:bodyPr wrap="square" rtlCol="0">
            <a:spAutoFit/>
          </a:bodyPr>
          <a:lstStyle/>
          <a:p>
            <a:r>
              <a:rPr lang="es-ES" sz="1800" dirty="0"/>
              <a:t>Modelo que también tiene buen equilibrio de errores, teniendo errores que se complementan bastante con el anterior también, siendo también clases con correlación. Al igual que el anterior sin mucha más complejidad, serán difíciles de resolver.</a:t>
            </a:r>
          </a:p>
          <a:p>
            <a:endParaRPr lang="es-ES" dirty="0"/>
          </a:p>
        </p:txBody>
      </p:sp>
    </p:spTree>
    <p:extLst>
      <p:ext uri="{BB962C8B-B14F-4D97-AF65-F5344CB8AC3E}">
        <p14:creationId xmlns:p14="http://schemas.microsoft.com/office/powerpoint/2010/main" val="349099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4B7E5-B69B-47BD-6B68-6024ED15E46E}"/>
              </a:ext>
            </a:extLst>
          </p:cNvPr>
          <p:cNvSpPr>
            <a:spLocks noGrp="1"/>
          </p:cNvSpPr>
          <p:nvPr>
            <p:ph type="title"/>
          </p:nvPr>
        </p:nvSpPr>
        <p:spPr/>
        <p:txBody>
          <a:bodyPr/>
          <a:lstStyle/>
          <a:p>
            <a:r>
              <a:rPr lang="es-ES" dirty="0"/>
              <a:t>Problemas</a:t>
            </a:r>
          </a:p>
        </p:txBody>
      </p:sp>
      <p:sp>
        <p:nvSpPr>
          <p:cNvPr id="3" name="Marcador de contenido 2">
            <a:extLst>
              <a:ext uri="{FF2B5EF4-FFF2-40B4-BE49-F238E27FC236}">
                <a16:creationId xmlns:a16="http://schemas.microsoft.com/office/drawing/2014/main" id="{5B337516-5DD9-109F-A940-281DC753BF09}"/>
              </a:ext>
            </a:extLst>
          </p:cNvPr>
          <p:cNvSpPr>
            <a:spLocks noGrp="1"/>
          </p:cNvSpPr>
          <p:nvPr>
            <p:ph idx="1"/>
          </p:nvPr>
        </p:nvSpPr>
        <p:spPr/>
        <p:txBody>
          <a:bodyPr/>
          <a:lstStyle/>
          <a:p>
            <a:r>
              <a:rPr lang="es-ES" dirty="0"/>
              <a:t>Se tuvieron muchos problemas en entreno y guardado de modelos mas complejos, con los </a:t>
            </a:r>
            <a:r>
              <a:rPr lang="es-ES" dirty="0" err="1"/>
              <a:t>kernel</a:t>
            </a:r>
            <a:r>
              <a:rPr lang="es-ES" dirty="0"/>
              <a:t> muriendo incluso con </a:t>
            </a:r>
            <a:r>
              <a:rPr lang="es-ES" dirty="0" err="1"/>
              <a:t>batch</a:t>
            </a:r>
            <a:r>
              <a:rPr lang="es-ES" dirty="0"/>
              <a:t> </a:t>
            </a:r>
            <a:r>
              <a:rPr lang="es-ES" dirty="0" err="1"/>
              <a:t>sizes</a:t>
            </a:r>
            <a:r>
              <a:rPr lang="es-ES" dirty="0"/>
              <a:t> mas pequeños, y aquellos que si podían correr tardaban tanto que de vez en cuando el </a:t>
            </a:r>
            <a:r>
              <a:rPr lang="es-ES" dirty="0" err="1"/>
              <a:t>kernel</a:t>
            </a:r>
            <a:r>
              <a:rPr lang="es-ES" dirty="0"/>
              <a:t> podía morir en virtud de alertas y problemas del propio ordenador.</a:t>
            </a:r>
          </a:p>
          <a:p>
            <a:r>
              <a:rPr lang="es-ES" dirty="0"/>
              <a:t>Se eligieron dos modelos que son conocidos por su eficiencia en uso de recursos al final, pero incluso aquí decidimos no expandir demasiado los </a:t>
            </a:r>
            <a:r>
              <a:rPr lang="es-ES" dirty="0" err="1"/>
              <a:t>epochs</a:t>
            </a:r>
            <a:r>
              <a:rPr lang="es-ES" dirty="0"/>
              <a:t>, primero por que las mejoras serian muy pequeñas viendo los gráficos, así como para evitar un sobre entreno, y un load excesivo en los ordenadores.</a:t>
            </a:r>
          </a:p>
          <a:p>
            <a:endParaRPr lang="es-ES" dirty="0"/>
          </a:p>
        </p:txBody>
      </p:sp>
    </p:spTree>
    <p:extLst>
      <p:ext uri="{BB962C8B-B14F-4D97-AF65-F5344CB8AC3E}">
        <p14:creationId xmlns:p14="http://schemas.microsoft.com/office/powerpoint/2010/main" val="59519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FA0C8-BB88-18F5-0A38-F06B32319530}"/>
              </a:ext>
            </a:extLst>
          </p:cNvPr>
          <p:cNvSpPr>
            <a:spLocks noGrp="1"/>
          </p:cNvSpPr>
          <p:nvPr>
            <p:ph type="title"/>
          </p:nvPr>
        </p:nvSpPr>
        <p:spPr/>
        <p:txBody>
          <a:bodyPr/>
          <a:lstStyle/>
          <a:p>
            <a:r>
              <a:rPr lang="es-ES" dirty="0"/>
              <a:t>Mención honorable</a:t>
            </a:r>
          </a:p>
        </p:txBody>
      </p:sp>
      <p:sp>
        <p:nvSpPr>
          <p:cNvPr id="3" name="Marcador de contenido 2">
            <a:extLst>
              <a:ext uri="{FF2B5EF4-FFF2-40B4-BE49-F238E27FC236}">
                <a16:creationId xmlns:a16="http://schemas.microsoft.com/office/drawing/2014/main" id="{C75D1265-4C2C-7DE8-3D84-0C8A86D09C4B}"/>
              </a:ext>
            </a:extLst>
          </p:cNvPr>
          <p:cNvSpPr>
            <a:spLocks noGrp="1"/>
          </p:cNvSpPr>
          <p:nvPr>
            <p:ph idx="1"/>
          </p:nvPr>
        </p:nvSpPr>
        <p:spPr/>
        <p:txBody>
          <a:bodyPr/>
          <a:lstStyle/>
          <a:p>
            <a:r>
              <a:rPr lang="es-ES" dirty="0" err="1"/>
              <a:t>EfficientNet</a:t>
            </a:r>
            <a:r>
              <a:rPr lang="es-ES" dirty="0"/>
              <a:t>- Tiene </a:t>
            </a:r>
            <a:r>
              <a:rPr lang="es-ES" dirty="0" err="1"/>
              <a:t>accuracies</a:t>
            </a:r>
            <a:r>
              <a:rPr lang="es-ES" dirty="0"/>
              <a:t> muy similares, pero tarda un tiempo excesivo en entreno y tiene muchos problemas de carga.</a:t>
            </a:r>
          </a:p>
        </p:txBody>
      </p:sp>
      <p:pic>
        <p:nvPicPr>
          <p:cNvPr id="5" name="Imagen 4">
            <a:extLst>
              <a:ext uri="{FF2B5EF4-FFF2-40B4-BE49-F238E27FC236}">
                <a16:creationId xmlns:a16="http://schemas.microsoft.com/office/drawing/2014/main" id="{238973E5-6ADD-D8EA-02AD-58B5D04EAE97}"/>
              </a:ext>
            </a:extLst>
          </p:cNvPr>
          <p:cNvPicPr>
            <a:picLocks noChangeAspect="1"/>
          </p:cNvPicPr>
          <p:nvPr/>
        </p:nvPicPr>
        <p:blipFill>
          <a:blip r:embed="rId2"/>
          <a:stretch>
            <a:fillRect/>
          </a:stretch>
        </p:blipFill>
        <p:spPr>
          <a:xfrm>
            <a:off x="3305175" y="3490532"/>
            <a:ext cx="8886825" cy="3260218"/>
          </a:xfrm>
          <a:prstGeom prst="rect">
            <a:avLst/>
          </a:prstGeom>
        </p:spPr>
      </p:pic>
    </p:spTree>
    <p:extLst>
      <p:ext uri="{BB962C8B-B14F-4D97-AF65-F5344CB8AC3E}">
        <p14:creationId xmlns:p14="http://schemas.microsoft.com/office/powerpoint/2010/main" val="2229892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B3C3C-0191-D146-79C2-1EE81A04D30C}"/>
              </a:ext>
            </a:extLst>
          </p:cNvPr>
          <p:cNvSpPr>
            <a:spLocks noGrp="1"/>
          </p:cNvSpPr>
          <p:nvPr>
            <p:ph type="title"/>
          </p:nvPr>
        </p:nvSpPr>
        <p:spPr/>
        <p:txBody>
          <a:bodyPr/>
          <a:lstStyle/>
          <a:p>
            <a:r>
              <a:rPr lang="es-ES" dirty="0"/>
              <a:t>Mención no honorable</a:t>
            </a:r>
          </a:p>
        </p:txBody>
      </p:sp>
      <p:sp>
        <p:nvSpPr>
          <p:cNvPr id="3" name="Marcador de contenido 2">
            <a:extLst>
              <a:ext uri="{FF2B5EF4-FFF2-40B4-BE49-F238E27FC236}">
                <a16:creationId xmlns:a16="http://schemas.microsoft.com/office/drawing/2014/main" id="{9643844B-A121-7425-5B82-3A9DC1E3D35B}"/>
              </a:ext>
            </a:extLst>
          </p:cNvPr>
          <p:cNvSpPr>
            <a:spLocks noGrp="1"/>
          </p:cNvSpPr>
          <p:nvPr>
            <p:ph idx="1"/>
          </p:nvPr>
        </p:nvSpPr>
        <p:spPr>
          <a:xfrm>
            <a:off x="238125" y="1845733"/>
            <a:ext cx="10917555" cy="4725663"/>
          </a:xfrm>
        </p:spPr>
        <p:txBody>
          <a:bodyPr/>
          <a:lstStyle/>
          <a:p>
            <a:r>
              <a:rPr lang="es-ES" dirty="0"/>
              <a:t>Resnet-18</a:t>
            </a:r>
          </a:p>
          <a:p>
            <a:r>
              <a:rPr lang="es-ES" dirty="0"/>
              <a:t>-entrenamiento extremadamente lento		resnet18 </a:t>
            </a:r>
            <a:r>
              <a:rPr lang="es-ES" dirty="0" err="1"/>
              <a:t>results</a:t>
            </a:r>
            <a:endParaRPr lang="es-ES" dirty="0"/>
          </a:p>
          <a:p>
            <a:r>
              <a:rPr lang="es-ES" dirty="0"/>
              <a:t>-resultados subóptimos</a:t>
            </a:r>
          </a:p>
          <a:p>
            <a:r>
              <a:rPr lang="es-ES" dirty="0"/>
              <a:t>-errores generalizados</a:t>
            </a:r>
          </a:p>
          <a:p>
            <a:endParaRPr lang="es-ES" dirty="0"/>
          </a:p>
          <a:p>
            <a:endParaRPr lang="es-ES" dirty="0"/>
          </a:p>
          <a:p>
            <a:r>
              <a:rPr lang="es-ES" dirty="0"/>
              <a:t>Resnet-50 nos daba resultados </a:t>
            </a:r>
          </a:p>
          <a:p>
            <a:r>
              <a:rPr lang="es-ES" dirty="0"/>
              <a:t>Peores y parecía estancarse </a:t>
            </a:r>
          </a:p>
          <a:p>
            <a:r>
              <a:rPr lang="es-ES" dirty="0"/>
              <a:t>De manera similar así que no se</a:t>
            </a:r>
          </a:p>
          <a:p>
            <a:r>
              <a:rPr lang="es-ES" dirty="0"/>
              <a:t>completo el entrenamiento</a:t>
            </a:r>
          </a:p>
        </p:txBody>
      </p:sp>
      <p:pic>
        <p:nvPicPr>
          <p:cNvPr id="5" name="Imagen 4">
            <a:extLst>
              <a:ext uri="{FF2B5EF4-FFF2-40B4-BE49-F238E27FC236}">
                <a16:creationId xmlns:a16="http://schemas.microsoft.com/office/drawing/2014/main" id="{CC8602A9-721A-165E-7BFF-1F6FA3F9DE4F}"/>
              </a:ext>
            </a:extLst>
          </p:cNvPr>
          <p:cNvPicPr>
            <a:picLocks noChangeAspect="1"/>
          </p:cNvPicPr>
          <p:nvPr/>
        </p:nvPicPr>
        <p:blipFill>
          <a:blip r:embed="rId2"/>
          <a:stretch>
            <a:fillRect/>
          </a:stretch>
        </p:blipFill>
        <p:spPr>
          <a:xfrm>
            <a:off x="4810125" y="2660496"/>
            <a:ext cx="7023342" cy="4197504"/>
          </a:xfrm>
          <a:prstGeom prst="rect">
            <a:avLst/>
          </a:prstGeom>
        </p:spPr>
      </p:pic>
    </p:spTree>
    <p:extLst>
      <p:ext uri="{BB962C8B-B14F-4D97-AF65-F5344CB8AC3E}">
        <p14:creationId xmlns:p14="http://schemas.microsoft.com/office/powerpoint/2010/main" val="2834997114"/>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TotalTime>
  <Words>474</Words>
  <Application>Microsoft Office PowerPoint</Application>
  <PresentationFormat>Panorámica</PresentationFormat>
  <Paragraphs>59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Söhne</vt:lpstr>
      <vt:lpstr>var(--jp-code-font-family)</vt:lpstr>
      <vt:lpstr>Retrospección</vt:lpstr>
      <vt:lpstr>ML2 CNN trabajo</vt:lpstr>
      <vt:lpstr>Intro</vt:lpstr>
      <vt:lpstr>CNN Squeeze(squeeze-net)</vt:lpstr>
      <vt:lpstr>Resultados:   </vt:lpstr>
      <vt:lpstr>mobilenet_v3_large</vt:lpstr>
      <vt:lpstr>Resultados:   </vt:lpstr>
      <vt:lpstr>Problemas</vt:lpstr>
      <vt:lpstr>Mención honorable</vt:lpstr>
      <vt:lpstr>Mención no honorable</vt:lpstr>
      <vt:lpstr>Modelos no preentrenados</vt:lpstr>
      <vt:lpstr>Streamlit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 CNN trabajo</dc:title>
  <dc:creator>alfonso cedillo</dc:creator>
  <cp:lastModifiedBy>alfonso cedillo</cp:lastModifiedBy>
  <cp:revision>3</cp:revision>
  <dcterms:created xsi:type="dcterms:W3CDTF">2024-04-15T19:36:54Z</dcterms:created>
  <dcterms:modified xsi:type="dcterms:W3CDTF">2024-04-15T21:03:34Z</dcterms:modified>
</cp:coreProperties>
</file>