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handoutMasterIdLst>
    <p:handoutMasterId r:id="rId16"/>
  </p:handoutMasterIdLst>
  <p:sldIdLst>
    <p:sldId id="357" r:id="rId2"/>
    <p:sldId id="358" r:id="rId3"/>
    <p:sldId id="361" r:id="rId4"/>
    <p:sldId id="359" r:id="rId5"/>
    <p:sldId id="360" r:id="rId6"/>
    <p:sldId id="439" r:id="rId7"/>
    <p:sldId id="438" r:id="rId8"/>
    <p:sldId id="437" r:id="rId9"/>
    <p:sldId id="436" r:id="rId10"/>
    <p:sldId id="431" r:id="rId11"/>
    <p:sldId id="432" r:id="rId12"/>
    <p:sldId id="430" r:id="rId13"/>
    <p:sldId id="440" r:id="rId14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7" autoAdjust="0"/>
    <p:restoredTop sz="94660"/>
  </p:normalViewPr>
  <p:slideViewPr>
    <p:cSldViewPr>
      <p:cViewPr varScale="1">
        <p:scale>
          <a:sx n="92" d="100"/>
          <a:sy n="92" d="100"/>
        </p:scale>
        <p:origin x="270" y="7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7494C-9A1D-4B39-871F-B407BBA433AF}" type="datetimeFigureOut">
              <a:rPr lang="es-MX" smtClean="0"/>
              <a:t>16/01/2019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C3481-5FF7-4987-9A11-972C2C8413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441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92CFD-1C1B-443C-A9F6-6EDABAD3AC3E}" type="datetimeFigureOut">
              <a:rPr lang="es-MX" smtClean="0"/>
              <a:t>16/01/2019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93735-6DE2-421E-A6DC-F19CA21C1B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20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DC6879-E753-40E8-8BCE-18B5EBA1D859}" type="datetimeFigureOut">
              <a:rPr lang="es-MX" smtClean="0"/>
              <a:t>16/01/2019</a:t>
            </a:fld>
            <a:endParaRPr lang="es-MX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EB782-D564-4FBA-A609-AF7896069B1E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DC6879-E753-40E8-8BCE-18B5EBA1D859}" type="datetimeFigureOut">
              <a:rPr lang="es-MX" smtClean="0"/>
              <a:t>16/01/2019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EB782-D564-4FBA-A609-AF7896069B1E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DC6879-E753-40E8-8BCE-18B5EBA1D859}" type="datetimeFigureOut">
              <a:rPr lang="es-MX" smtClean="0"/>
              <a:t>16/01/2019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EB782-D564-4FBA-A609-AF7896069B1E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DC6879-E753-40E8-8BCE-18B5EBA1D859}" type="datetimeFigureOut">
              <a:rPr lang="es-MX" smtClean="0"/>
              <a:t>16/01/2019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EB782-D564-4FBA-A609-AF7896069B1E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DC6879-E753-40E8-8BCE-18B5EBA1D859}" type="datetimeFigureOut">
              <a:rPr lang="es-MX" smtClean="0"/>
              <a:t>16/01/2019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EB782-D564-4FBA-A609-AF7896069B1E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DC6879-E753-40E8-8BCE-18B5EBA1D859}" type="datetimeFigureOut">
              <a:rPr lang="es-MX" smtClean="0"/>
              <a:t>16/01/2019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EB782-D564-4FBA-A609-AF7896069B1E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DC6879-E753-40E8-8BCE-18B5EBA1D859}" type="datetimeFigureOut">
              <a:rPr lang="es-MX" smtClean="0"/>
              <a:t>16/01/2019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EB782-D564-4FBA-A609-AF7896069B1E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DC6879-E753-40E8-8BCE-18B5EBA1D859}" type="datetimeFigureOut">
              <a:rPr lang="es-MX" smtClean="0"/>
              <a:t>16/01/2019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EB782-D564-4FBA-A609-AF7896069B1E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DC6879-E753-40E8-8BCE-18B5EBA1D859}" type="datetimeFigureOut">
              <a:rPr lang="es-MX" smtClean="0"/>
              <a:t>16/01/2019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EB782-D564-4FBA-A609-AF7896069B1E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DC6879-E753-40E8-8BCE-18B5EBA1D859}" type="datetimeFigureOut">
              <a:rPr lang="es-MX" smtClean="0"/>
              <a:t>16/01/2019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EB782-D564-4FBA-A609-AF7896069B1E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DC6879-E753-40E8-8BCE-18B5EBA1D859}" type="datetimeFigureOut">
              <a:rPr lang="es-MX" smtClean="0"/>
              <a:t>16/01/2019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EB782-D564-4FBA-A609-AF7896069B1E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4DC6879-E753-40E8-8BCE-18B5EBA1D859}" type="datetimeFigureOut">
              <a:rPr lang="es-MX" smtClean="0"/>
              <a:t>16/01/2019</a:t>
            </a:fld>
            <a:endParaRPr lang="es-MX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MX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FEB782-D564-4FBA-A609-AF7896069B1E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pperbarn.com/image_manager/attributes/image/image_4/C2324900_150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7354788" cy="498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331640" y="243225"/>
            <a:ext cx="66967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5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</a:t>
            </a:r>
          </a:p>
          <a:p>
            <a:r>
              <a:rPr lang="es-MX" sz="35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9042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clases de UML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1300538" y="1478273"/>
            <a:ext cx="4752528" cy="3792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&lt;&lt;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smtClean="0"/>
              <a:t>&gt;&gt; Carro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1300538" y="1838312"/>
            <a:ext cx="4752528" cy="2238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i</a:t>
            </a:r>
            <a:r>
              <a:rPr lang="es-MX" dirty="0" smtClean="0"/>
              <a:t> -  Folio de número de serie :  </a:t>
            </a:r>
            <a:r>
              <a:rPr lang="es-MX" dirty="0" err="1" smtClean="0"/>
              <a:t>long</a:t>
            </a:r>
            <a:endParaRPr lang="es-MX" dirty="0" smtClean="0"/>
          </a:p>
          <a:p>
            <a:r>
              <a:rPr lang="es-MX" dirty="0"/>
              <a:t>i</a:t>
            </a:r>
            <a:r>
              <a:rPr lang="es-MX" dirty="0" smtClean="0"/>
              <a:t> -  Numero de serie :  </a:t>
            </a:r>
            <a:r>
              <a:rPr lang="es-MX" dirty="0" err="1" smtClean="0"/>
              <a:t>long</a:t>
            </a:r>
            <a:endParaRPr lang="es-MX" dirty="0" smtClean="0"/>
          </a:p>
          <a:p>
            <a:r>
              <a:rPr lang="es-MX" dirty="0"/>
              <a:t>i - Color </a:t>
            </a:r>
            <a:r>
              <a:rPr lang="es-MX" dirty="0" smtClean="0"/>
              <a:t>:  String</a:t>
            </a:r>
            <a:endParaRPr lang="es-MX" dirty="0"/>
          </a:p>
          <a:p>
            <a:r>
              <a:rPr lang="es-MX" dirty="0"/>
              <a:t>i - Número de </a:t>
            </a:r>
            <a:r>
              <a:rPr lang="es-MX" dirty="0" smtClean="0"/>
              <a:t>puertas : byte</a:t>
            </a:r>
            <a:endParaRPr lang="es-MX" dirty="0"/>
          </a:p>
          <a:p>
            <a:r>
              <a:rPr lang="es-MX" dirty="0"/>
              <a:t>i - Capacidad tanque de gasolina </a:t>
            </a:r>
            <a:r>
              <a:rPr lang="es-MX" dirty="0" smtClean="0"/>
              <a:t>:  </a:t>
            </a:r>
            <a:r>
              <a:rPr lang="es-MX" dirty="0" err="1" smtClean="0"/>
              <a:t>float</a:t>
            </a:r>
            <a:endParaRPr lang="es-MX" dirty="0"/>
          </a:p>
          <a:p>
            <a:r>
              <a:rPr lang="es-MX" dirty="0"/>
              <a:t>i - Número máximo de </a:t>
            </a:r>
            <a:r>
              <a:rPr lang="es-MX" dirty="0" smtClean="0"/>
              <a:t>pasajeros : byte</a:t>
            </a:r>
          </a:p>
          <a:p>
            <a:r>
              <a:rPr lang="es-MX" dirty="0"/>
              <a:t>i </a:t>
            </a:r>
            <a:r>
              <a:rPr lang="es-MX" dirty="0" smtClean="0"/>
              <a:t>-  </a:t>
            </a:r>
            <a:r>
              <a:rPr lang="es-MX" dirty="0" smtClean="0"/>
              <a:t>Velocidad </a:t>
            </a:r>
            <a:r>
              <a:rPr lang="es-MX" dirty="0" smtClean="0"/>
              <a:t>: </a:t>
            </a:r>
            <a:r>
              <a:rPr lang="es-MX" dirty="0" err="1" smtClean="0"/>
              <a:t>double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1300538" y="4087602"/>
            <a:ext cx="4752528" cy="21497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c</a:t>
            </a:r>
            <a:r>
              <a:rPr lang="es-MX" dirty="0" smtClean="0"/>
              <a:t>+ </a:t>
            </a:r>
            <a:r>
              <a:rPr lang="es-MX" dirty="0" smtClean="0"/>
              <a:t>Carro() </a:t>
            </a:r>
            <a:r>
              <a:rPr lang="es-MX" dirty="0" smtClean="0"/>
              <a:t>: </a:t>
            </a:r>
            <a:r>
              <a:rPr lang="es-MX" dirty="0" err="1" smtClean="0">
                <a:solidFill>
                  <a:srgbClr val="FF0000"/>
                </a:solidFill>
              </a:rPr>
              <a:t>always</a:t>
            </a:r>
            <a:r>
              <a:rPr lang="es-MX" dirty="0" smtClean="0"/>
              <a:t> </a:t>
            </a:r>
            <a:r>
              <a:rPr lang="es-MX" dirty="0" err="1" smtClean="0">
                <a:solidFill>
                  <a:srgbClr val="FF0000"/>
                </a:solidFill>
              </a:rPr>
              <a:t>void</a:t>
            </a:r>
            <a:endParaRPr lang="es-MX" dirty="0" smtClean="0">
              <a:solidFill>
                <a:srgbClr val="FF0000"/>
              </a:solidFill>
            </a:endParaRPr>
          </a:p>
          <a:p>
            <a:r>
              <a:rPr lang="es-MX" dirty="0" smtClean="0"/>
              <a:t>c+ </a:t>
            </a:r>
            <a:r>
              <a:rPr lang="es-MX" dirty="0" smtClean="0"/>
              <a:t>Carro(</a:t>
            </a:r>
            <a:r>
              <a:rPr lang="es-MX" dirty="0" err="1" smtClean="0"/>
              <a:t>clr</a:t>
            </a:r>
            <a:r>
              <a:rPr lang="es-MX" dirty="0" smtClean="0"/>
              <a:t>: </a:t>
            </a:r>
            <a:r>
              <a:rPr lang="es-MX" dirty="0" err="1" smtClean="0"/>
              <a:t>String</a:t>
            </a:r>
            <a:r>
              <a:rPr lang="es-MX" dirty="0" smtClean="0"/>
              <a:t>) : </a:t>
            </a:r>
            <a:r>
              <a:rPr lang="es-MX" dirty="0" err="1" smtClean="0">
                <a:solidFill>
                  <a:srgbClr val="FF0000"/>
                </a:solidFill>
              </a:rPr>
              <a:t>always</a:t>
            </a:r>
            <a:r>
              <a:rPr lang="es-MX" dirty="0" smtClean="0"/>
              <a:t> </a:t>
            </a:r>
            <a:r>
              <a:rPr lang="es-MX" dirty="0" err="1" smtClean="0">
                <a:solidFill>
                  <a:srgbClr val="FF0000"/>
                </a:solidFill>
              </a:rPr>
              <a:t>void</a:t>
            </a:r>
            <a:endParaRPr lang="es-MX" dirty="0" smtClean="0">
              <a:solidFill>
                <a:srgbClr val="FF0000"/>
              </a:solidFill>
            </a:endParaRPr>
          </a:p>
          <a:p>
            <a:r>
              <a:rPr lang="es-MX" dirty="0" smtClean="0"/>
              <a:t>i+ frenar (</a:t>
            </a:r>
            <a:r>
              <a:rPr lang="es-MX" dirty="0" err="1" smtClean="0"/>
              <a:t>intensidadFrenado</a:t>
            </a:r>
            <a:r>
              <a:rPr lang="es-MX" dirty="0" smtClean="0"/>
              <a:t> : </a:t>
            </a:r>
            <a:r>
              <a:rPr lang="es-MX" dirty="0" err="1"/>
              <a:t>f</a:t>
            </a:r>
            <a:r>
              <a:rPr lang="es-MX" dirty="0" err="1" smtClean="0"/>
              <a:t>loat</a:t>
            </a:r>
            <a:r>
              <a:rPr lang="es-MX" dirty="0" smtClean="0"/>
              <a:t>) : void</a:t>
            </a:r>
          </a:p>
          <a:p>
            <a:r>
              <a:rPr lang="es-MX" dirty="0" smtClean="0"/>
              <a:t>i+ </a:t>
            </a:r>
            <a:r>
              <a:rPr lang="es-MX" dirty="0" err="1" smtClean="0"/>
              <a:t>getColor</a:t>
            </a:r>
            <a:r>
              <a:rPr lang="es-MX" dirty="0" smtClean="0"/>
              <a:t> ()  :  </a:t>
            </a:r>
            <a:r>
              <a:rPr lang="es-MX" dirty="0" err="1" smtClean="0"/>
              <a:t>String</a:t>
            </a:r>
            <a:endParaRPr lang="es-MX" dirty="0" smtClean="0"/>
          </a:p>
          <a:p>
            <a:r>
              <a:rPr lang="es-MX" dirty="0" smtClean="0"/>
              <a:t>i+ </a:t>
            </a:r>
            <a:r>
              <a:rPr lang="es-MX" dirty="0" err="1" smtClean="0"/>
              <a:t>setColor</a:t>
            </a:r>
            <a:r>
              <a:rPr lang="es-MX" dirty="0" smtClean="0"/>
              <a:t> (</a:t>
            </a:r>
            <a:r>
              <a:rPr lang="es-MX" dirty="0" err="1" smtClean="0"/>
              <a:t>clr</a:t>
            </a:r>
            <a:r>
              <a:rPr lang="es-MX" dirty="0" smtClean="0"/>
              <a:t> : </a:t>
            </a:r>
            <a:r>
              <a:rPr lang="es-MX" dirty="0" err="1" smtClean="0"/>
              <a:t>String</a:t>
            </a:r>
            <a:r>
              <a:rPr lang="es-MX" dirty="0" smtClean="0"/>
              <a:t>) :  </a:t>
            </a:r>
            <a:r>
              <a:rPr lang="es-MX" dirty="0" err="1" smtClean="0"/>
              <a:t>void</a:t>
            </a:r>
            <a:endParaRPr lang="es-MX" dirty="0" smtClean="0"/>
          </a:p>
          <a:p>
            <a:r>
              <a:rPr lang="es-MX" dirty="0" smtClean="0"/>
              <a:t>i+ </a:t>
            </a:r>
            <a:r>
              <a:rPr lang="es-MX" dirty="0" err="1" smtClean="0"/>
              <a:t>getVelocidad</a:t>
            </a:r>
            <a:r>
              <a:rPr lang="es-MX" dirty="0" smtClean="0"/>
              <a:t>() : </a:t>
            </a:r>
            <a:r>
              <a:rPr lang="es-MX" dirty="0" err="1" smtClean="0"/>
              <a:t>double</a:t>
            </a:r>
            <a:endParaRPr lang="es-MX" dirty="0" smtClean="0"/>
          </a:p>
          <a:p>
            <a:r>
              <a:rPr lang="es-MX" dirty="0" smtClean="0"/>
              <a:t>i+ </a:t>
            </a:r>
            <a:r>
              <a:rPr lang="es-MX" dirty="0" err="1" smtClean="0"/>
              <a:t>setVelocidad</a:t>
            </a:r>
            <a:r>
              <a:rPr lang="es-MX" dirty="0" smtClean="0"/>
              <a:t>(velo:  </a:t>
            </a:r>
            <a:r>
              <a:rPr lang="es-MX" dirty="0" err="1" smtClean="0"/>
              <a:t>double</a:t>
            </a:r>
            <a:r>
              <a:rPr lang="es-MX" dirty="0" smtClean="0"/>
              <a:t>) : </a:t>
            </a:r>
            <a:r>
              <a:rPr lang="es-MX" dirty="0" err="1" smtClean="0"/>
              <a:t>void</a:t>
            </a:r>
            <a:endParaRPr lang="es-MX" dirty="0" smtClean="0"/>
          </a:p>
          <a:p>
            <a:r>
              <a:rPr lang="es-MX" dirty="0" smtClean="0"/>
              <a:t>...</a:t>
            </a:r>
            <a:endParaRPr lang="es-MX" dirty="0"/>
          </a:p>
        </p:txBody>
      </p:sp>
      <p:sp>
        <p:nvSpPr>
          <p:cNvPr id="12" name="11 Llamada rectangular redondeada"/>
          <p:cNvSpPr/>
          <p:nvPr/>
        </p:nvSpPr>
        <p:spPr>
          <a:xfrm>
            <a:off x="6516475" y="5162456"/>
            <a:ext cx="2596345" cy="1224136"/>
          </a:xfrm>
          <a:prstGeom prst="wedgeRoundRectCallout">
            <a:avLst>
              <a:gd name="adj1" fmla="val -79129"/>
              <a:gd name="adj2" fmla="val -91193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Métodos, operaciones, comportamiento, de instancia</a:t>
            </a:r>
            <a:endParaRPr lang="es-MX" dirty="0"/>
          </a:p>
        </p:txBody>
      </p:sp>
      <p:sp>
        <p:nvSpPr>
          <p:cNvPr id="13" name="12 Llamada rectangular redondeada"/>
          <p:cNvSpPr/>
          <p:nvPr/>
        </p:nvSpPr>
        <p:spPr>
          <a:xfrm>
            <a:off x="6510671" y="1264788"/>
            <a:ext cx="2596345" cy="806227"/>
          </a:xfrm>
          <a:prstGeom prst="wedgeRoundRectCallout">
            <a:avLst>
              <a:gd name="adj1" fmla="val -78990"/>
              <a:gd name="adj2" fmla="val 63082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Atributos de instancia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24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objeto de UML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4139952" y="1558675"/>
            <a:ext cx="4752528" cy="3792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vrCar</a:t>
            </a:r>
            <a:r>
              <a:rPr lang="es-MX" dirty="0" smtClean="0"/>
              <a:t> </a:t>
            </a:r>
            <a:r>
              <a:rPr lang="es-MX" dirty="0" smtClean="0"/>
              <a:t>:  </a:t>
            </a:r>
            <a:r>
              <a:rPr lang="es-MX" dirty="0" smtClean="0"/>
              <a:t>Carro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4139952" y="1918714"/>
            <a:ext cx="4752528" cy="2238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i</a:t>
            </a:r>
            <a:r>
              <a:rPr lang="es-MX" dirty="0" smtClean="0"/>
              <a:t> -  Folio de número de serie :  34500</a:t>
            </a:r>
          </a:p>
          <a:p>
            <a:r>
              <a:rPr lang="es-MX" dirty="0"/>
              <a:t>i</a:t>
            </a:r>
            <a:r>
              <a:rPr lang="es-MX" dirty="0" smtClean="0"/>
              <a:t> -  Numero de serie :  738</a:t>
            </a:r>
          </a:p>
          <a:p>
            <a:r>
              <a:rPr lang="es-MX" dirty="0"/>
              <a:t>i - Color </a:t>
            </a:r>
            <a:r>
              <a:rPr lang="es-MX" dirty="0" smtClean="0"/>
              <a:t>:  “Rojo”</a:t>
            </a:r>
            <a:endParaRPr lang="es-MX" dirty="0"/>
          </a:p>
          <a:p>
            <a:r>
              <a:rPr lang="es-MX" dirty="0"/>
              <a:t>i - Número de </a:t>
            </a:r>
            <a:r>
              <a:rPr lang="es-MX" dirty="0" smtClean="0"/>
              <a:t>puertas : </a:t>
            </a:r>
            <a:r>
              <a:rPr lang="es-MX" dirty="0"/>
              <a:t> </a:t>
            </a:r>
            <a:r>
              <a:rPr lang="es-MX" dirty="0" smtClean="0"/>
              <a:t>4</a:t>
            </a:r>
            <a:endParaRPr lang="es-MX" dirty="0"/>
          </a:p>
          <a:p>
            <a:r>
              <a:rPr lang="es-MX" dirty="0"/>
              <a:t>i - Capacidad tanque de gasolina </a:t>
            </a:r>
            <a:r>
              <a:rPr lang="es-MX" dirty="0" smtClean="0"/>
              <a:t>:  </a:t>
            </a:r>
            <a:r>
              <a:rPr lang="es-MX" dirty="0"/>
              <a:t>6</a:t>
            </a:r>
            <a:r>
              <a:rPr lang="es-MX" dirty="0" smtClean="0"/>
              <a:t>0</a:t>
            </a:r>
            <a:endParaRPr lang="es-MX" dirty="0"/>
          </a:p>
          <a:p>
            <a:r>
              <a:rPr lang="es-MX" dirty="0"/>
              <a:t>i - Número máximo de </a:t>
            </a:r>
            <a:r>
              <a:rPr lang="es-MX" dirty="0" smtClean="0"/>
              <a:t>pasajeros : 5</a:t>
            </a:r>
          </a:p>
          <a:p>
            <a:r>
              <a:rPr lang="es-MX" dirty="0"/>
              <a:t>i </a:t>
            </a:r>
            <a:r>
              <a:rPr lang="es-MX" dirty="0"/>
              <a:t>-</a:t>
            </a:r>
            <a:r>
              <a:rPr lang="es-MX" dirty="0" smtClean="0"/>
              <a:t> </a:t>
            </a:r>
            <a:r>
              <a:rPr lang="es-MX" dirty="0" smtClean="0"/>
              <a:t>Velocidad : 95.0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4139952" y="4168004"/>
            <a:ext cx="4752528" cy="21497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i+ frenar (</a:t>
            </a:r>
            <a:r>
              <a:rPr lang="es-MX" dirty="0" err="1" smtClean="0"/>
              <a:t>intensidadFrenado</a:t>
            </a:r>
            <a:r>
              <a:rPr lang="es-MX" dirty="0" smtClean="0"/>
              <a:t> : </a:t>
            </a:r>
            <a:r>
              <a:rPr lang="es-MX" dirty="0" err="1"/>
              <a:t>f</a:t>
            </a:r>
            <a:r>
              <a:rPr lang="es-MX" dirty="0" err="1" smtClean="0"/>
              <a:t>loat</a:t>
            </a:r>
            <a:r>
              <a:rPr lang="es-MX" dirty="0" smtClean="0"/>
              <a:t>) : void</a:t>
            </a:r>
          </a:p>
          <a:p>
            <a:r>
              <a:rPr lang="es-MX" dirty="0" smtClean="0"/>
              <a:t>i+ </a:t>
            </a:r>
            <a:r>
              <a:rPr lang="es-MX" dirty="0" err="1" smtClean="0"/>
              <a:t>getColor</a:t>
            </a:r>
            <a:r>
              <a:rPr lang="es-MX" dirty="0" smtClean="0"/>
              <a:t> ()  : String</a:t>
            </a:r>
          </a:p>
          <a:p>
            <a:r>
              <a:rPr lang="es-MX" dirty="0" smtClean="0"/>
              <a:t>i+ </a:t>
            </a:r>
            <a:r>
              <a:rPr lang="es-MX" dirty="0" err="1" smtClean="0"/>
              <a:t>setColor</a:t>
            </a:r>
            <a:r>
              <a:rPr lang="es-MX" dirty="0" smtClean="0"/>
              <a:t> (color : </a:t>
            </a:r>
            <a:r>
              <a:rPr lang="es-MX" dirty="0" err="1" smtClean="0"/>
              <a:t>String</a:t>
            </a:r>
            <a:r>
              <a:rPr lang="es-MX" dirty="0" smtClean="0"/>
              <a:t>) :  </a:t>
            </a:r>
            <a:r>
              <a:rPr lang="es-MX" dirty="0" err="1" smtClean="0"/>
              <a:t>void</a:t>
            </a:r>
            <a:endParaRPr lang="es-MX" dirty="0" smtClean="0"/>
          </a:p>
          <a:p>
            <a:r>
              <a:rPr lang="es-MX" dirty="0" smtClean="0"/>
              <a:t>i+ </a:t>
            </a:r>
            <a:r>
              <a:rPr lang="es-MX" dirty="0" err="1" smtClean="0"/>
              <a:t>getVelocidad</a:t>
            </a:r>
            <a:r>
              <a:rPr lang="es-MX" dirty="0" smtClean="0"/>
              <a:t>() : </a:t>
            </a:r>
            <a:r>
              <a:rPr lang="es-MX" dirty="0" err="1" smtClean="0"/>
              <a:t>double</a:t>
            </a:r>
            <a:endParaRPr lang="es-MX" dirty="0" smtClean="0"/>
          </a:p>
          <a:p>
            <a:r>
              <a:rPr lang="es-MX" dirty="0" smtClean="0"/>
              <a:t>i+ </a:t>
            </a:r>
            <a:r>
              <a:rPr lang="es-MX" dirty="0" err="1" smtClean="0"/>
              <a:t>setVelocidad</a:t>
            </a:r>
            <a:r>
              <a:rPr lang="es-MX" dirty="0" smtClean="0"/>
              <a:t>(velo:  </a:t>
            </a:r>
            <a:r>
              <a:rPr lang="es-MX" dirty="0" err="1" smtClean="0"/>
              <a:t>double</a:t>
            </a:r>
            <a:r>
              <a:rPr lang="es-MX" dirty="0" smtClean="0"/>
              <a:t>) : </a:t>
            </a:r>
            <a:r>
              <a:rPr lang="es-MX" dirty="0" err="1" smtClean="0"/>
              <a:t>void</a:t>
            </a:r>
            <a:endParaRPr lang="es-MX" dirty="0" smtClean="0"/>
          </a:p>
          <a:p>
            <a:r>
              <a:rPr lang="es-MX" dirty="0" smtClean="0"/>
              <a:t>...</a:t>
            </a:r>
            <a:endParaRPr lang="es-MX" dirty="0"/>
          </a:p>
        </p:txBody>
      </p:sp>
      <p:sp>
        <p:nvSpPr>
          <p:cNvPr id="12" name="11 Llamada rectangular redondeada"/>
          <p:cNvSpPr/>
          <p:nvPr/>
        </p:nvSpPr>
        <p:spPr>
          <a:xfrm>
            <a:off x="251520" y="3375916"/>
            <a:ext cx="3456384" cy="2573364"/>
          </a:xfrm>
          <a:prstGeom prst="wedgeRoundRectCallout">
            <a:avLst>
              <a:gd name="adj1" fmla="val 63943"/>
              <a:gd name="adj2" fmla="val -11560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 smtClean="0">
                <a:solidFill>
                  <a:schemeClr val="tx1"/>
                </a:solidFill>
              </a:rPr>
              <a:t>public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static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void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main</a:t>
            </a:r>
            <a:r>
              <a:rPr lang="es-MX" dirty="0" smtClean="0">
                <a:solidFill>
                  <a:schemeClr val="tx1"/>
                </a:solidFill>
              </a:rPr>
              <a:t> (…)</a:t>
            </a:r>
            <a:endParaRPr lang="es-MX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{   </a:t>
            </a:r>
            <a:r>
              <a:rPr lang="es-MX" dirty="0" smtClean="0">
                <a:solidFill>
                  <a:schemeClr val="tx1"/>
                </a:solidFill>
              </a:rPr>
              <a:t>Carro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vrCar</a:t>
            </a:r>
            <a:r>
              <a:rPr lang="es-MX" dirty="0" smtClean="0">
                <a:solidFill>
                  <a:schemeClr val="tx1"/>
                </a:solidFill>
              </a:rPr>
              <a:t>;</a:t>
            </a:r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   </a:t>
            </a:r>
            <a:r>
              <a:rPr lang="es-MX" dirty="0" err="1" smtClean="0">
                <a:solidFill>
                  <a:schemeClr val="tx1"/>
                </a:solidFill>
              </a:rPr>
              <a:t>vrCar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= new </a:t>
            </a:r>
            <a:r>
              <a:rPr lang="es-MX" dirty="0" smtClean="0">
                <a:solidFill>
                  <a:schemeClr val="tx1"/>
                </a:solidFill>
              </a:rPr>
              <a:t>Carro</a:t>
            </a:r>
            <a:r>
              <a:rPr lang="es-MX" dirty="0" smtClean="0">
                <a:solidFill>
                  <a:schemeClr val="tx1"/>
                </a:solidFill>
              </a:rPr>
              <a:t>();</a:t>
            </a:r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   </a:t>
            </a:r>
            <a:r>
              <a:rPr lang="es-MX" dirty="0" err="1" smtClean="0">
                <a:solidFill>
                  <a:schemeClr val="tx1"/>
                </a:solidFill>
              </a:rPr>
              <a:t>vrCar.setVelocidad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(95.0);</a:t>
            </a:r>
          </a:p>
          <a:p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   </a:t>
            </a:r>
            <a:r>
              <a:rPr lang="es-MX" dirty="0" err="1" smtClean="0">
                <a:solidFill>
                  <a:schemeClr val="tx1"/>
                </a:solidFill>
              </a:rPr>
              <a:t>vrCar.setColor</a:t>
            </a:r>
            <a:r>
              <a:rPr lang="es-MX" dirty="0" smtClean="0">
                <a:solidFill>
                  <a:schemeClr val="tx1"/>
                </a:solidFill>
              </a:rPr>
              <a:t>(“Rojo”);</a:t>
            </a:r>
          </a:p>
          <a:p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   …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12 Llamada rectangular redondeada"/>
          <p:cNvSpPr/>
          <p:nvPr/>
        </p:nvSpPr>
        <p:spPr>
          <a:xfrm>
            <a:off x="251520" y="1345190"/>
            <a:ext cx="2596345" cy="806227"/>
          </a:xfrm>
          <a:prstGeom prst="wedgeRoundRectCallout">
            <a:avLst>
              <a:gd name="adj1" fmla="val 47210"/>
              <a:gd name="adj2" fmla="val 86710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INSTANCIANDO UN OBJETO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36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Funcionalidad mínima de una Clase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s-MX" dirty="0" smtClean="0"/>
              <a:t>MÉTODOS u operaciones</a:t>
            </a:r>
          </a:p>
          <a:p>
            <a:r>
              <a:rPr lang="es-MX" dirty="0" smtClean="0"/>
              <a:t>Constructor</a:t>
            </a:r>
          </a:p>
          <a:p>
            <a:r>
              <a:rPr lang="es-MX" dirty="0" smtClean="0"/>
              <a:t>Set-</a:t>
            </a:r>
            <a:r>
              <a:rPr lang="es-MX" dirty="0" err="1" smtClean="0"/>
              <a:t>ters</a:t>
            </a:r>
            <a:endParaRPr lang="es-MX" dirty="0" smtClean="0"/>
          </a:p>
          <a:p>
            <a:r>
              <a:rPr lang="es-MX" dirty="0" err="1"/>
              <a:t>Get-ters</a:t>
            </a:r>
            <a:endParaRPr lang="es-MX"/>
          </a:p>
          <a:p>
            <a:r>
              <a:rPr lang="es-MX" smtClean="0"/>
              <a:t>equals</a:t>
            </a:r>
            <a:r>
              <a:rPr lang="es-MX" dirty="0" smtClean="0"/>
              <a:t>()</a:t>
            </a:r>
          </a:p>
          <a:p>
            <a:r>
              <a:rPr lang="es-MX" dirty="0" err="1" smtClean="0"/>
              <a:t>compareTo</a:t>
            </a:r>
            <a:r>
              <a:rPr lang="es-MX" dirty="0" smtClean="0"/>
              <a:t>()</a:t>
            </a:r>
          </a:p>
          <a:p>
            <a:r>
              <a:rPr lang="es-MX" dirty="0" err="1" smtClean="0"/>
              <a:t>toString</a:t>
            </a:r>
            <a:r>
              <a:rPr lang="es-MX" dirty="0" smtClean="0"/>
              <a:t>()</a:t>
            </a:r>
          </a:p>
          <a:p>
            <a:endParaRPr lang="es-MX" dirty="0"/>
          </a:p>
        </p:txBody>
      </p:sp>
      <p:pic>
        <p:nvPicPr>
          <p:cNvPr id="4" name="Picture 2" descr="http://www.copperbarn.com/image_manager/attributes/image/image_4/C2324900_150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14" y="1340768"/>
            <a:ext cx="2520280" cy="170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1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Notas de Octavio Gutiérrez</a:t>
            </a:r>
          </a:p>
          <a:p>
            <a:r>
              <a:rPr lang="es-MX" dirty="0" smtClean="0"/>
              <a:t>Notas de Ramón Ríos</a:t>
            </a:r>
          </a:p>
          <a:p>
            <a:r>
              <a:rPr lang="es-MX" dirty="0" smtClean="0"/>
              <a:t>17-enero-2019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858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5184576"/>
          </a:xfrm>
        </p:spPr>
        <p:txBody>
          <a:bodyPr/>
          <a:lstStyle/>
          <a:p>
            <a:r>
              <a:rPr lang="es-AR" dirty="0"/>
              <a:t>Una clase es un </a:t>
            </a:r>
            <a:r>
              <a:rPr lang="es-AR" b="1" dirty="0"/>
              <a:t>patrón</a:t>
            </a:r>
            <a:r>
              <a:rPr lang="es-AR" dirty="0"/>
              <a:t> o </a:t>
            </a:r>
            <a:r>
              <a:rPr lang="es-AR" b="1" dirty="0"/>
              <a:t>esquema</a:t>
            </a:r>
            <a:r>
              <a:rPr lang="es-AR" dirty="0"/>
              <a:t> que especifica los </a:t>
            </a:r>
            <a:r>
              <a:rPr lang="es-AR" dirty="0">
                <a:solidFill>
                  <a:srgbClr val="FF0000"/>
                </a:solidFill>
              </a:rPr>
              <a:t>atributos</a:t>
            </a:r>
            <a:r>
              <a:rPr lang="es-AR" dirty="0"/>
              <a:t> y </a:t>
            </a:r>
            <a:r>
              <a:rPr lang="es-AR" dirty="0">
                <a:solidFill>
                  <a:srgbClr val="FF0000"/>
                </a:solidFill>
              </a:rPr>
              <a:t>métodos</a:t>
            </a:r>
            <a:r>
              <a:rPr lang="es-AR" dirty="0" smtClean="0"/>
              <a:t> (comportamiento, servicios) compartidos </a:t>
            </a:r>
            <a:r>
              <a:rPr lang="es-AR" dirty="0" smtClean="0"/>
              <a:t>por </a:t>
            </a:r>
            <a:r>
              <a:rPr lang="es-AR" dirty="0"/>
              <a:t>todos los objetos que pertenecen a ella</a:t>
            </a:r>
            <a:endParaRPr lang="es-MX" dirty="0"/>
          </a:p>
        </p:txBody>
      </p:sp>
      <p:pic>
        <p:nvPicPr>
          <p:cNvPr id="4" name="Picture 2" descr="http://www.copperbarn.com/image_manager/attributes/image/image_4/C2324900_150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63254"/>
            <a:ext cx="3669478" cy="24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encrypted-tbn3.gstatic.com/images?q=tbn:ANd9GcScNsL4b1o_Gm09ZMpYE2Lc9ROh76EMuwD-AfbCuTneZwIhXFK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63254"/>
            <a:ext cx="3155450" cy="240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3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Objetos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Un objeto es una instancia de una clase</a:t>
            </a:r>
          </a:p>
          <a:p>
            <a:r>
              <a:rPr lang="es-ES" sz="2400" dirty="0"/>
              <a:t>Los objetos se caracterizan por:</a:t>
            </a:r>
          </a:p>
          <a:p>
            <a:pPr lvl="1"/>
            <a:r>
              <a:rPr lang="es-ES" sz="2400" dirty="0">
                <a:solidFill>
                  <a:srgbClr val="FF0000"/>
                </a:solidFill>
              </a:rPr>
              <a:t>Identidad</a:t>
            </a:r>
            <a:r>
              <a:rPr lang="es-ES" sz="2400" dirty="0"/>
              <a:t>: Los objetos se distinguen unos de otros</a:t>
            </a:r>
          </a:p>
          <a:p>
            <a:pPr lvl="1"/>
            <a:r>
              <a:rPr lang="es-ES" sz="2400" dirty="0">
                <a:solidFill>
                  <a:srgbClr val="FF0000"/>
                </a:solidFill>
              </a:rPr>
              <a:t>Comportamiento</a:t>
            </a:r>
            <a:r>
              <a:rPr lang="es-ES" sz="2400" dirty="0"/>
              <a:t>: Los objetos pueden realizar tareas</a:t>
            </a:r>
          </a:p>
          <a:p>
            <a:pPr lvl="1"/>
            <a:r>
              <a:rPr lang="es-ES" sz="2400" dirty="0">
                <a:solidFill>
                  <a:srgbClr val="FF0000"/>
                </a:solidFill>
              </a:rPr>
              <a:t>Estado</a:t>
            </a:r>
            <a:r>
              <a:rPr lang="es-ES" sz="2400" dirty="0"/>
              <a:t>: Los objetos contienen información</a:t>
            </a:r>
          </a:p>
          <a:p>
            <a:endParaRPr lang="es-MX" dirty="0"/>
          </a:p>
        </p:txBody>
      </p:sp>
      <p:pic>
        <p:nvPicPr>
          <p:cNvPr id="9" name="Picture 2" descr="http://www.copperbarn.com/image_manager/attributes/image/image_4/C2324900_150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380" y="5445224"/>
            <a:ext cx="169930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opperbarn.com/image_manager/attributes/image/image_4/C2324900_150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245" y="5445224"/>
            <a:ext cx="169930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92" y="4149824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2" y="4013299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67287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3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Atributos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atributo es una </a:t>
            </a:r>
            <a:r>
              <a:rPr lang="es-ES" dirty="0">
                <a:solidFill>
                  <a:srgbClr val="C00000"/>
                </a:solidFill>
              </a:rPr>
              <a:t>propiedad </a:t>
            </a:r>
            <a:r>
              <a:rPr lang="es-ES" dirty="0"/>
              <a:t>o cualidad </a:t>
            </a:r>
            <a:r>
              <a:rPr lang="es-ES" dirty="0" smtClean="0"/>
              <a:t>de un objeto.</a:t>
            </a:r>
            <a:endParaRPr lang="es-ES" dirty="0"/>
          </a:p>
          <a:p>
            <a:endParaRPr lang="es-MX" dirty="0"/>
          </a:p>
        </p:txBody>
      </p:sp>
      <p:pic>
        <p:nvPicPr>
          <p:cNvPr id="4" name="Picture 2" descr="http://www.copperbarn.com/image_manager/attributes/image/image_4/C2324900_150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48670"/>
            <a:ext cx="403584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1619672" y="3072869"/>
            <a:ext cx="2808312" cy="24879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Atributos</a:t>
            </a:r>
          </a:p>
          <a:p>
            <a:pPr marL="285750" indent="-285750">
              <a:buFontTx/>
              <a:buChar char="-"/>
            </a:pPr>
            <a:r>
              <a:rPr lang="es-MX" dirty="0" smtClean="0"/>
              <a:t>Color</a:t>
            </a:r>
          </a:p>
          <a:p>
            <a:pPr marL="285750" indent="-285750">
              <a:buFontTx/>
              <a:buChar char="-"/>
            </a:pPr>
            <a:r>
              <a:rPr lang="es-MX" dirty="0" smtClean="0"/>
              <a:t>Número de puertas</a:t>
            </a:r>
          </a:p>
          <a:p>
            <a:pPr marL="285750" indent="-285750">
              <a:buFontTx/>
              <a:buChar char="-"/>
            </a:pPr>
            <a:r>
              <a:rPr lang="es-MX" dirty="0" smtClean="0"/>
              <a:t>Capacidad tanque de gasolina </a:t>
            </a:r>
          </a:p>
          <a:p>
            <a:pPr marL="285750" indent="-285750">
              <a:buFontTx/>
              <a:buChar char="-"/>
            </a:pPr>
            <a:r>
              <a:rPr lang="es-MX" dirty="0" smtClean="0"/>
              <a:t>Número máximo de pasajeros</a:t>
            </a:r>
          </a:p>
          <a:p>
            <a:pPr marL="285750" indent="-285750">
              <a:buFontTx/>
              <a:buChar char="-"/>
            </a:pPr>
            <a:r>
              <a:rPr lang="es-MX" dirty="0" smtClean="0"/>
              <a:t>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1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Métodos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Describen los mecanismos que se encargan de realizar las tareas de un objeto</a:t>
            </a:r>
          </a:p>
          <a:p>
            <a:endParaRPr lang="es-MX" dirty="0"/>
          </a:p>
        </p:txBody>
      </p:sp>
      <p:pic>
        <p:nvPicPr>
          <p:cNvPr id="9" name="Picture 2" descr="http://www.copperbarn.com/image_manager/attributes/image/image_4/C2324900_150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68081"/>
            <a:ext cx="339860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hining-wit.net/rick/buggy/design/brakes/brake_s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73219"/>
            <a:ext cx="3240360" cy="237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Elipse"/>
          <p:cNvSpPr/>
          <p:nvPr/>
        </p:nvSpPr>
        <p:spPr>
          <a:xfrm>
            <a:off x="3923928" y="2954797"/>
            <a:ext cx="2376264" cy="12132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Método Frenar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55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Diagramas de Clase UML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2348880"/>
            <a:ext cx="749808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5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Diagramas de Clase UML</a:t>
            </a:r>
            <a:endParaRPr lang="es-MX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35608" y="1600200"/>
            <a:ext cx="725119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AR" altLang="es-MX" dirty="0" smtClean="0">
                <a:latin typeface="Times New Roman" panose="02020603050405020304" pitchFamily="18" charset="0"/>
              </a:rPr>
              <a:t>UML: </a:t>
            </a:r>
            <a:r>
              <a:rPr lang="es-AR" altLang="es-MX" dirty="0" err="1" smtClean="0">
                <a:latin typeface="Times New Roman" panose="02020603050405020304" pitchFamily="18" charset="0"/>
              </a:rPr>
              <a:t>Unified</a:t>
            </a:r>
            <a:r>
              <a:rPr lang="es-AR" altLang="es-MX" dirty="0" smtClean="0">
                <a:latin typeface="Times New Roman" panose="02020603050405020304" pitchFamily="18" charset="0"/>
              </a:rPr>
              <a:t> </a:t>
            </a:r>
            <a:r>
              <a:rPr lang="es-AR" altLang="es-MX" dirty="0" err="1" smtClean="0">
                <a:latin typeface="Times New Roman" panose="02020603050405020304" pitchFamily="18" charset="0"/>
              </a:rPr>
              <a:t>Modelling</a:t>
            </a:r>
            <a:r>
              <a:rPr lang="es-AR" altLang="es-MX" dirty="0" smtClean="0">
                <a:latin typeface="Times New Roman" panose="02020603050405020304" pitchFamily="18" charset="0"/>
              </a:rPr>
              <a:t> </a:t>
            </a:r>
            <a:r>
              <a:rPr lang="es-AR" altLang="es-MX" dirty="0" err="1" smtClean="0">
                <a:latin typeface="Times New Roman" panose="02020603050405020304" pitchFamily="18" charset="0"/>
              </a:rPr>
              <a:t>Language</a:t>
            </a:r>
            <a:endParaRPr lang="es-AR" altLang="es-MX" dirty="0" smtClean="0">
              <a:latin typeface="Times New Roman" panose="02020603050405020304" pitchFamily="18" charset="0"/>
            </a:endParaRPr>
          </a:p>
          <a:p>
            <a:endParaRPr lang="es-MX" altLang="es-MX" sz="2400" dirty="0" smtClean="0">
              <a:latin typeface="Times New Roman" panose="02020603050405020304" pitchFamily="18" charset="0"/>
            </a:endParaRPr>
          </a:p>
          <a:p>
            <a:r>
              <a:rPr lang="es-MX" altLang="es-MX" sz="2400" dirty="0" smtClean="0">
                <a:latin typeface="Times New Roman" panose="02020603050405020304" pitchFamily="18" charset="0"/>
              </a:rPr>
              <a:t>sirve </a:t>
            </a:r>
            <a:r>
              <a:rPr lang="es-MX" altLang="es-MX" sz="2400" dirty="0">
                <a:latin typeface="Times New Roman" panose="02020603050405020304" pitchFamily="18" charset="0"/>
              </a:rPr>
              <a:t>para representar gráficamente Diagramas de Clases</a:t>
            </a:r>
          </a:p>
          <a:p>
            <a:r>
              <a:rPr lang="es-MX" altLang="es-MX" sz="2400" dirty="0" smtClean="0">
                <a:latin typeface="Times New Roman" panose="02020603050405020304" pitchFamily="18" charset="0"/>
              </a:rPr>
              <a:t>explica </a:t>
            </a:r>
            <a:r>
              <a:rPr lang="es-MX" altLang="es-MX" sz="2400" dirty="0">
                <a:latin typeface="Times New Roman" panose="02020603050405020304" pitchFamily="18" charset="0"/>
              </a:rPr>
              <a:t>mediante una sintaxis y un conjunto de </a:t>
            </a:r>
            <a:r>
              <a:rPr lang="es-MX" altLang="es-MX" sz="2400" dirty="0" smtClean="0">
                <a:latin typeface="Times New Roman" panose="02020603050405020304" pitchFamily="18" charset="0"/>
              </a:rPr>
              <a:t>símbolos:</a:t>
            </a:r>
          </a:p>
          <a:p>
            <a:pPr lvl="1"/>
            <a:r>
              <a:rPr lang="es-MX" altLang="es-MX" sz="2000" dirty="0" smtClean="0">
                <a:latin typeface="Times New Roman" panose="02020603050405020304" pitchFamily="18" charset="0"/>
              </a:rPr>
              <a:t>los atributos (información) y los métodos (comportamiento) de la Clase</a:t>
            </a:r>
          </a:p>
          <a:p>
            <a:pPr lvl="1"/>
            <a:r>
              <a:rPr lang="es-MX" altLang="es-MX" sz="2000" dirty="0" smtClean="0">
                <a:latin typeface="Times New Roman" panose="02020603050405020304" pitchFamily="18" charset="0"/>
              </a:rPr>
              <a:t>muestra la interrelación que hay entre las Clases </a:t>
            </a:r>
          </a:p>
          <a:p>
            <a:endParaRPr lang="es-AR" altLang="es-MX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UML, </a:t>
            </a:r>
            <a:r>
              <a:rPr lang="es-MX" dirty="0" smtClean="0"/>
              <a:t>simbología</a:t>
            </a:r>
            <a:endParaRPr lang="es-MX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35608" y="1600200"/>
            <a:ext cx="725119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AR" altLang="es-MX" dirty="0" smtClean="0">
                <a:latin typeface="Times New Roman" panose="02020603050405020304" pitchFamily="18" charset="0"/>
              </a:rPr>
              <a:t>Simbología </a:t>
            </a:r>
            <a:r>
              <a:rPr lang="es-AR" altLang="es-MX" dirty="0" smtClean="0">
                <a:latin typeface="Times New Roman" panose="02020603050405020304" pitchFamily="18" charset="0"/>
              </a:rPr>
              <a:t>(c, i, s) para los denotar los diferentes tipos de </a:t>
            </a:r>
            <a:r>
              <a:rPr lang="es-AR" altLang="es-MX" dirty="0" smtClean="0">
                <a:latin typeface="Times New Roman" panose="02020603050405020304" pitchFamily="18" charset="0"/>
              </a:rPr>
              <a:t>miembros (atributos y métodos) </a:t>
            </a:r>
            <a:r>
              <a:rPr lang="es-AR" altLang="es-MX" dirty="0" smtClean="0">
                <a:latin typeface="Times New Roman" panose="02020603050405020304" pitchFamily="18" charset="0"/>
              </a:rPr>
              <a:t>de una </a:t>
            </a:r>
            <a:r>
              <a:rPr lang="es-AR" altLang="es-MX" dirty="0" smtClean="0">
                <a:latin typeface="Times New Roman" panose="02020603050405020304" pitchFamily="18" charset="0"/>
              </a:rPr>
              <a:t>Clase:</a:t>
            </a:r>
            <a:endParaRPr lang="es-AR" altLang="es-MX" dirty="0" smtClean="0">
              <a:latin typeface="Times New Roman" panose="02020603050405020304" pitchFamily="18" charset="0"/>
            </a:endParaRPr>
          </a:p>
          <a:p>
            <a:r>
              <a:rPr lang="es-AR" altLang="es-MX" dirty="0">
                <a:latin typeface="Times New Roman" panose="02020603050405020304" pitchFamily="18" charset="0"/>
              </a:rPr>
              <a:t>c</a:t>
            </a:r>
            <a:r>
              <a:rPr lang="es-AR" altLang="es-MX" dirty="0" smtClean="0">
                <a:latin typeface="Times New Roman" panose="02020603050405020304" pitchFamily="18" charset="0"/>
              </a:rPr>
              <a:t>   Método </a:t>
            </a:r>
            <a:r>
              <a:rPr lang="es-AR" altLang="es-MX" u="sng" dirty="0">
                <a:latin typeface="Times New Roman" panose="02020603050405020304" pitchFamily="18" charset="0"/>
              </a:rPr>
              <a:t>c</a:t>
            </a:r>
            <a:r>
              <a:rPr lang="es-AR" altLang="es-MX" dirty="0" smtClean="0">
                <a:latin typeface="Times New Roman" panose="02020603050405020304" pitchFamily="18" charset="0"/>
              </a:rPr>
              <a:t>onstructor</a:t>
            </a:r>
          </a:p>
          <a:p>
            <a:r>
              <a:rPr lang="es-AR" altLang="es-MX" dirty="0" smtClean="0">
                <a:latin typeface="Times New Roman" panose="02020603050405020304" pitchFamily="18" charset="0"/>
              </a:rPr>
              <a:t>i    </a:t>
            </a:r>
            <a:r>
              <a:rPr lang="es-AR" altLang="es-MX" dirty="0" smtClean="0">
                <a:latin typeface="Times New Roman" panose="02020603050405020304" pitchFamily="18" charset="0"/>
              </a:rPr>
              <a:t>Atributo </a:t>
            </a:r>
            <a:r>
              <a:rPr lang="es-AR" altLang="es-MX" dirty="0" smtClean="0">
                <a:latin typeface="Times New Roman" panose="02020603050405020304" pitchFamily="18" charset="0"/>
              </a:rPr>
              <a:t>y </a:t>
            </a:r>
            <a:r>
              <a:rPr lang="es-AR" altLang="es-MX" dirty="0" smtClean="0">
                <a:latin typeface="Times New Roman" panose="02020603050405020304" pitchFamily="18" charset="0"/>
              </a:rPr>
              <a:t>Método </a:t>
            </a:r>
            <a:r>
              <a:rPr lang="es-AR" altLang="es-MX" dirty="0" smtClean="0">
                <a:latin typeface="Times New Roman" panose="02020603050405020304" pitchFamily="18" charset="0"/>
              </a:rPr>
              <a:t>de </a:t>
            </a:r>
            <a:r>
              <a:rPr lang="es-AR" altLang="es-MX" u="sng" dirty="0" smtClean="0">
                <a:latin typeface="Times New Roman" panose="02020603050405020304" pitchFamily="18" charset="0"/>
              </a:rPr>
              <a:t>i</a:t>
            </a:r>
            <a:r>
              <a:rPr lang="es-AR" altLang="es-MX" dirty="0" smtClean="0">
                <a:latin typeface="Times New Roman" panose="02020603050405020304" pitchFamily="18" charset="0"/>
              </a:rPr>
              <a:t>nstancia</a:t>
            </a:r>
          </a:p>
          <a:p>
            <a:r>
              <a:rPr lang="es-AR" altLang="es-MX" dirty="0" smtClean="0">
                <a:latin typeface="Times New Roman" panose="02020603050405020304" pitchFamily="18" charset="0"/>
              </a:rPr>
              <a:t>s   </a:t>
            </a:r>
            <a:r>
              <a:rPr lang="es-AR" altLang="es-MX" dirty="0" smtClean="0">
                <a:latin typeface="Times New Roman" panose="02020603050405020304" pitchFamily="18" charset="0"/>
              </a:rPr>
              <a:t>Atributo y Método e</a:t>
            </a:r>
            <a:r>
              <a:rPr lang="es-AR" altLang="es-MX" u="sng" dirty="0" smtClean="0">
                <a:latin typeface="Times New Roman" panose="02020603050405020304" pitchFamily="18" charset="0"/>
              </a:rPr>
              <a:t>s</a:t>
            </a:r>
            <a:r>
              <a:rPr lang="es-AR" altLang="es-MX" dirty="0" smtClean="0">
                <a:latin typeface="Times New Roman" panose="02020603050405020304" pitchFamily="18" charset="0"/>
              </a:rPr>
              <a:t>tático</a:t>
            </a:r>
            <a:endParaRPr lang="es-AR" altLang="es-MX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s-MX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UML: Modificadores de Visibilidad</a:t>
            </a:r>
            <a:endParaRPr lang="es-MX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35608" y="1600200"/>
            <a:ext cx="7251192" cy="49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AR" altLang="es-MX" dirty="0" smtClean="0">
                <a:latin typeface="Times New Roman" panose="02020603050405020304" pitchFamily="18" charset="0"/>
              </a:rPr>
              <a:t>UML tiene simbología (+, -,  , #) para expresar los diferentes controles de </a:t>
            </a:r>
            <a:r>
              <a:rPr lang="es-AR" altLang="es-MX" dirty="0" smtClean="0">
                <a:latin typeface="Times New Roman" panose="02020603050405020304" pitchFamily="18" charset="0"/>
              </a:rPr>
              <a:t>acceso (visibilidad) </a:t>
            </a:r>
            <a:r>
              <a:rPr lang="es-AR" altLang="es-MX" dirty="0" smtClean="0">
                <a:latin typeface="Times New Roman" panose="02020603050405020304" pitchFamily="18" charset="0"/>
              </a:rPr>
              <a:t>a </a:t>
            </a:r>
            <a:r>
              <a:rPr lang="es-AR" altLang="es-MX" dirty="0" smtClean="0">
                <a:latin typeface="Times New Roman" panose="02020603050405020304" pitchFamily="18" charset="0"/>
              </a:rPr>
              <a:t>atributos </a:t>
            </a:r>
            <a:r>
              <a:rPr lang="es-AR" altLang="es-MX" dirty="0" smtClean="0">
                <a:latin typeface="Times New Roman" panose="02020603050405020304" pitchFamily="18" charset="0"/>
              </a:rPr>
              <a:t>y </a:t>
            </a:r>
            <a:r>
              <a:rPr lang="es-AR" altLang="es-MX" dirty="0" smtClean="0">
                <a:latin typeface="Times New Roman" panose="02020603050405020304" pitchFamily="18" charset="0"/>
              </a:rPr>
              <a:t>métodos, y a la clase </a:t>
            </a:r>
            <a:r>
              <a:rPr lang="es-AR" altLang="es-MX" i="1" dirty="0" err="1" smtClean="0">
                <a:latin typeface="Times New Roman" panose="02020603050405020304" pitchFamily="18" charset="0"/>
              </a:rPr>
              <a:t>class</a:t>
            </a:r>
            <a:r>
              <a:rPr lang="es-AR" altLang="es-MX" dirty="0" smtClean="0">
                <a:latin typeface="Times New Roman" panose="02020603050405020304" pitchFamily="18" charset="0"/>
              </a:rPr>
              <a:t>:</a:t>
            </a:r>
            <a:endParaRPr lang="es-AR" altLang="es-MX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s-AR" altLang="es-MX" dirty="0" smtClean="0">
              <a:latin typeface="Times New Roman" panose="02020603050405020304" pitchFamily="18" charset="0"/>
            </a:endParaRPr>
          </a:p>
          <a:p>
            <a:r>
              <a:rPr lang="es-AR" altLang="es-MX" dirty="0" smtClean="0">
                <a:latin typeface="Times New Roman" panose="02020603050405020304" pitchFamily="18" charset="0"/>
              </a:rPr>
              <a:t>+   </a:t>
            </a:r>
            <a:r>
              <a:rPr lang="es-AR" altLang="es-MX" dirty="0" smtClean="0">
                <a:latin typeface="Times New Roman" panose="02020603050405020304" pitchFamily="18" charset="0"/>
              </a:rPr>
              <a:t>Público    </a:t>
            </a:r>
            <a:r>
              <a:rPr lang="es-AR" altLang="es-MX" i="1" dirty="0" err="1" smtClean="0">
                <a:latin typeface="Times New Roman" panose="02020603050405020304" pitchFamily="18" charset="0"/>
              </a:rPr>
              <a:t>public</a:t>
            </a:r>
            <a:endParaRPr lang="es-AR" altLang="es-MX" dirty="0" smtClean="0">
              <a:latin typeface="Times New Roman" panose="02020603050405020304" pitchFamily="18" charset="0"/>
            </a:endParaRPr>
          </a:p>
          <a:p>
            <a:r>
              <a:rPr lang="es-AR" altLang="es-MX" dirty="0">
                <a:latin typeface="Times New Roman" panose="02020603050405020304" pitchFamily="18" charset="0"/>
              </a:rPr>
              <a:t>-    </a:t>
            </a:r>
            <a:r>
              <a:rPr lang="es-AR" altLang="es-MX" dirty="0" smtClean="0">
                <a:latin typeface="Times New Roman" panose="02020603050405020304" pitchFamily="18" charset="0"/>
              </a:rPr>
              <a:t>Privado    </a:t>
            </a:r>
            <a:r>
              <a:rPr lang="es-AR" altLang="es-MX" i="1" dirty="0" err="1" smtClean="0">
                <a:latin typeface="Times New Roman" panose="02020603050405020304" pitchFamily="18" charset="0"/>
              </a:rPr>
              <a:t>private</a:t>
            </a:r>
            <a:endParaRPr lang="es-AR" altLang="es-MX" dirty="0" smtClean="0">
              <a:latin typeface="Times New Roman" panose="02020603050405020304" pitchFamily="18" charset="0"/>
            </a:endParaRPr>
          </a:p>
          <a:p>
            <a:r>
              <a:rPr lang="es-AR" altLang="es-MX" dirty="0">
                <a:latin typeface="Times New Roman" panose="02020603050405020304" pitchFamily="18" charset="0"/>
              </a:rPr>
              <a:t> </a:t>
            </a:r>
            <a:r>
              <a:rPr lang="es-AR" altLang="es-MX" dirty="0" smtClean="0">
                <a:latin typeface="Times New Roman" panose="02020603050405020304" pitchFamily="18" charset="0"/>
              </a:rPr>
              <a:t>     &lt;</a:t>
            </a:r>
            <a:r>
              <a:rPr lang="es-AR" altLang="es-MX" dirty="0">
                <a:latin typeface="Times New Roman" panose="02020603050405020304" pitchFamily="18" charset="0"/>
              </a:rPr>
              <a:t>s</a:t>
            </a:r>
            <a:r>
              <a:rPr lang="es-AR" altLang="es-MX" dirty="0" smtClean="0">
                <a:latin typeface="Times New Roman" panose="02020603050405020304" pitchFamily="18" charset="0"/>
              </a:rPr>
              <a:t>in modificador</a:t>
            </a:r>
            <a:r>
              <a:rPr lang="es-AR" altLang="es-MX" dirty="0" smtClean="0">
                <a:latin typeface="Times New Roman" panose="02020603050405020304" pitchFamily="18" charset="0"/>
              </a:rPr>
              <a:t>&gt;    </a:t>
            </a:r>
            <a:r>
              <a:rPr lang="es-AR" altLang="es-MX" i="1" dirty="0" smtClean="0">
                <a:latin typeface="Times New Roman" panose="02020603050405020304" pitchFamily="18" charset="0"/>
              </a:rPr>
              <a:t>&lt;</a:t>
            </a:r>
            <a:r>
              <a:rPr lang="es-AR" altLang="es-MX" i="1" dirty="0" err="1" smtClean="0">
                <a:latin typeface="Times New Roman" panose="02020603050405020304" pitchFamily="18" charset="0"/>
              </a:rPr>
              <a:t>empty</a:t>
            </a:r>
            <a:r>
              <a:rPr lang="es-AR" altLang="es-MX" i="1" dirty="0">
                <a:latin typeface="Times New Roman" panose="02020603050405020304" pitchFamily="18" charset="0"/>
              </a:rPr>
              <a:t>&gt;</a:t>
            </a:r>
            <a:r>
              <a:rPr lang="es-AR" altLang="es-MX" dirty="0" smtClean="0">
                <a:latin typeface="Times New Roman" panose="02020603050405020304" pitchFamily="18" charset="0"/>
              </a:rPr>
              <a:t> </a:t>
            </a:r>
            <a:endParaRPr lang="es-AR" altLang="es-MX" dirty="0" smtClean="0">
              <a:latin typeface="Times New Roman" panose="02020603050405020304" pitchFamily="18" charset="0"/>
            </a:endParaRPr>
          </a:p>
          <a:p>
            <a:r>
              <a:rPr lang="es-AR" altLang="es-MX" dirty="0">
                <a:latin typeface="Times New Roman" panose="02020603050405020304" pitchFamily="18" charset="0"/>
              </a:rPr>
              <a:t>#   </a:t>
            </a:r>
            <a:r>
              <a:rPr lang="es-AR" altLang="es-MX" dirty="0" smtClean="0">
                <a:latin typeface="Times New Roman" panose="02020603050405020304" pitchFamily="18" charset="0"/>
              </a:rPr>
              <a:t>Protegido    </a:t>
            </a:r>
            <a:r>
              <a:rPr lang="es-AR" altLang="es-MX" i="1" dirty="0" err="1" smtClean="0">
                <a:latin typeface="Times New Roman" panose="02020603050405020304" pitchFamily="18" charset="0"/>
              </a:rPr>
              <a:t>protected</a:t>
            </a:r>
            <a:endParaRPr lang="es-AR" altLang="es-MX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s-MX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14731</TotalTime>
  <Words>539</Words>
  <Application>Microsoft Office PowerPoint</Application>
  <PresentationFormat>Presentación en pantalla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Calibri</vt:lpstr>
      <vt:lpstr>Gill Sans MT</vt:lpstr>
      <vt:lpstr>Times New Roman</vt:lpstr>
      <vt:lpstr>Verdana</vt:lpstr>
      <vt:lpstr>Wingdings</vt:lpstr>
      <vt:lpstr>Wingdings 2</vt:lpstr>
      <vt:lpstr>Solsticio</vt:lpstr>
      <vt:lpstr>Presentación de PowerPoint</vt:lpstr>
      <vt:lpstr>Clases</vt:lpstr>
      <vt:lpstr>Objetos</vt:lpstr>
      <vt:lpstr>Atributos</vt:lpstr>
      <vt:lpstr>Métodos</vt:lpstr>
      <vt:lpstr>Diagramas de Clase UML</vt:lpstr>
      <vt:lpstr>Diagramas de Clase UML</vt:lpstr>
      <vt:lpstr>UML, simbología</vt:lpstr>
      <vt:lpstr>UML: Modificadores de Visibilidad</vt:lpstr>
      <vt:lpstr>Diagrama de clases de UML</vt:lpstr>
      <vt:lpstr>Diagrama de objeto de UML</vt:lpstr>
      <vt:lpstr>Funcionalidad mínima de una Clase</vt:lpstr>
      <vt:lpstr>Referencias</vt:lpstr>
    </vt:vector>
  </TitlesOfParts>
  <Company>I.T.A.M.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I Introducción a los sistemas distribuidos</dc:title>
  <dc:creator>JOSE OCTAVIO GUTIERREZ GARCIA</dc:creator>
  <cp:lastModifiedBy>JOSE RAMON RIOS SANCHEZ</cp:lastModifiedBy>
  <cp:revision>314</cp:revision>
  <cp:lastPrinted>2019-01-16T21:23:24Z</cp:lastPrinted>
  <dcterms:created xsi:type="dcterms:W3CDTF">2013-01-08T17:37:01Z</dcterms:created>
  <dcterms:modified xsi:type="dcterms:W3CDTF">2019-01-16T21:49:02Z</dcterms:modified>
</cp:coreProperties>
</file>