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401" r:id="rId2"/>
    <p:sldId id="480" r:id="rId3"/>
    <p:sldId id="481" r:id="rId4"/>
    <p:sldId id="494" r:id="rId5"/>
    <p:sldId id="420" r:id="rId6"/>
    <p:sldId id="497" r:id="rId7"/>
    <p:sldId id="421" r:id="rId8"/>
    <p:sldId id="498" r:id="rId9"/>
    <p:sldId id="500" r:id="rId10"/>
    <p:sldId id="484" r:id="rId11"/>
    <p:sldId id="422" r:id="rId12"/>
    <p:sldId id="423" r:id="rId13"/>
    <p:sldId id="424" r:id="rId14"/>
    <p:sldId id="502" r:id="rId15"/>
    <p:sldId id="501" r:id="rId16"/>
    <p:sldId id="495" r:id="rId17"/>
    <p:sldId id="496" r:id="rId18"/>
    <p:sldId id="503" r:id="rId19"/>
    <p:sldId id="487" r:id="rId20"/>
    <p:sldId id="493" r:id="rId21"/>
    <p:sldId id="485" r:id="rId22"/>
    <p:sldId id="456" r:id="rId23"/>
    <p:sldId id="457" r:id="rId24"/>
    <p:sldId id="458" r:id="rId25"/>
  </p:sldIdLst>
  <p:sldSz cx="9144000" cy="6858000" type="screen4x3"/>
  <p:notesSz cx="68580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1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1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4B6CDFE7-89F4-4206-8B01-FF6EE17F4E3B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7878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698" y="0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04" y="4416522"/>
            <a:ext cx="5030194" cy="418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04"/>
            <a:ext cx="2971304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defTabSz="923117">
              <a:defRPr sz="1200">
                <a:latin typeface="Tahoma" pitchFamily="-108" charset="0"/>
                <a:ea typeface="ヒラギノ角ゴ Pro W3" pitchFamily="-108" charset="-128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698" y="8831504"/>
            <a:ext cx="2971303" cy="46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117">
              <a:defRPr sz="1200"/>
            </a:lvl1pPr>
          </a:lstStyle>
          <a:p>
            <a:fld id="{917706D7-2D5E-48A7-821C-67D3268120AF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86859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706D7-2D5E-48A7-821C-67D3268120AF}" type="slidenum">
              <a:rPr lang="en-CA" altLang="es-MX" smtClean="0"/>
              <a:pPr/>
              <a:t>11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193544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ヒラギノ角ゴ Pro W3" pitchFamily="-108" charset="-128"/>
                <a:cs typeface="+mn-cs"/>
              </a:rPr>
              <a:t> © 2010 Pearson Addison-Wesley. All rights reserved.</a:t>
            </a:r>
            <a:r>
              <a:rPr lang="en-US" sz="1200">
                <a:solidFill>
                  <a:srgbClr val="D9EAFF"/>
                </a:solidFill>
                <a:latin typeface="Arial" charset="0"/>
                <a:ea typeface="ヒラギノ角ゴ Pro W3" pitchFamily="-108" charset="-128"/>
                <a:cs typeface="+mn-cs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  <a:ea typeface="ヒラギノ角ゴ Pro W3" pitchFamily="-108" charset="-128"/>
                  <a:cs typeface="+mn-cs"/>
                </a:rPr>
                <a:t>Addison Wesley </a:t>
              </a:r>
              <a:r>
                <a:rPr lang="en-US" sz="1100">
                  <a:latin typeface="Arial" charset="0"/>
                  <a:ea typeface="ヒラギノ角ゴ Pro W3" pitchFamily="-108" charset="-128"/>
                  <a:cs typeface="+mn-cs"/>
                </a:rPr>
                <a:t>is an imprint of</a:t>
              </a:r>
              <a:endParaRPr lang="en-US" sz="1100" b="1">
                <a:latin typeface="Arial" charset="0"/>
                <a:ea typeface="ヒラギノ角ゴ Pro W3" pitchFamily="-108" charset="-128"/>
                <a:cs typeface="+mn-cs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  <a:ea typeface="ヒラギノ角ゴ Pro W3" pitchFamily="-108" charset="-128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108" charset="0"/>
              <a:ea typeface="ヒラギノ角ゴ Pro W3" pitchFamily="-108" charset="-128"/>
              <a:cs typeface="+mn-cs"/>
            </a:endParaRPr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E556901-2FB8-4FEA-AEBC-5F68FEEDD5A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57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8DBA152-43AF-421C-94D2-77D8A9FD731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510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48813801-EF88-41F4-B6D9-8BB2664BB15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8277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5E9179A-0AFC-4879-BDAF-BD0156D47D6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9454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683B931-2B69-4875-9623-6F213B5D081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603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AA0287BE-703A-4A98-8AE5-8BEE21747F6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6522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89DC74C-9387-4BAE-AF7D-BF058CB9FBB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173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6FA5EE6-88A1-4005-8ED4-BE9364D617DD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696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B456634F-461E-4F70-9719-7F7800DEDEA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836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F8C22120-81AA-44A6-A793-E4A7A2E823FC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904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  <a:ea typeface="ヒラギノ角ゴ Pro W3" pitchFamily="-108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92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5B497E5A-D700-4102-A3CD-B9B684B33190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1DFB09F2-E611-4240-A2FF-51392671C159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ヒラギノ角ゴ Pro W3" pitchFamily="-108" charset="-128"/>
                <a:cs typeface="+mn-cs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</p:spPr>
        <p:txBody>
          <a:bodyPr/>
          <a:lstStyle/>
          <a:p>
            <a:pPr algn="ctr" eaLnBrk="1" hangingPunct="1"/>
            <a:r>
              <a:rPr lang="en-US" altLang="es-MX" sz="3200"/>
              <a:t>Appendix B:</a:t>
            </a:r>
            <a:br>
              <a:rPr lang="en-US" altLang="es-MX" sz="3200"/>
            </a:br>
            <a:r>
              <a:rPr lang="en-US" altLang="es-MX" sz="3200"/>
              <a:t> Object-Oriented Design</a:t>
            </a:r>
            <a:endParaRPr lang="en-US" altLang="es-MX" sz="3200" b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4FA7110A-C2C6-4A10-8F44-4AA4F22D9FB3}" type="slidenum">
              <a:rPr lang="en-US" altLang="es-MX" sz="1000">
                <a:latin typeface="Arial" panose="020B0604020202020204" pitchFamily="34" charset="0"/>
              </a:rPr>
              <a:pPr/>
              <a:t>10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 smtClean="0"/>
              <a:t>An </a:t>
            </a:r>
            <a:r>
              <a:rPr lang="en-US" altLang="es-MX" sz="3200" i="1" dirty="0" smtClean="0"/>
              <a:t>Animal</a:t>
            </a:r>
            <a:r>
              <a:rPr lang="en-US" altLang="es-MX" sz="3200" dirty="0" smtClean="0"/>
              <a:t> </a:t>
            </a:r>
            <a:r>
              <a:rPr lang="en-US" altLang="es-MX" sz="3200" dirty="0"/>
              <a:t>class </a:t>
            </a:r>
            <a:r>
              <a:rPr lang="en-US" altLang="es-MX" sz="3200" dirty="0" smtClean="0"/>
              <a:t>hierarchy</a:t>
            </a:r>
            <a:endParaRPr lang="en-US" altLang="es-MX" dirty="0"/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8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71442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65947B4B-03A3-437B-BBDB-DFAF3D8C86B9}" type="slidenum">
              <a:rPr lang="en-US" altLang="es-MX" sz="1000">
                <a:latin typeface="Arial" panose="020B0604020202020204" pitchFamily="34" charset="0"/>
              </a:rPr>
              <a:pPr/>
              <a:t>11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5	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dirty="0"/>
              <a:t>The word </a:t>
            </a:r>
            <a:r>
              <a:rPr lang="en-US" altLang="es-MX" i="1" dirty="0"/>
              <a:t>class</a:t>
            </a:r>
            <a:r>
              <a:rPr lang="en-US" altLang="es-MX" dirty="0"/>
              <a:t> comes from the idea of classifying </a:t>
            </a:r>
            <a:r>
              <a:rPr lang="en-US" altLang="es-MX" i="1" u="sng" dirty="0"/>
              <a:t>groups of objects</a:t>
            </a:r>
            <a:r>
              <a:rPr lang="en-US" altLang="es-MX" dirty="0"/>
              <a:t> with </a:t>
            </a:r>
            <a:r>
              <a:rPr lang="en-US" altLang="es-MX" i="1" dirty="0"/>
              <a:t>similar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dirty="0"/>
              <a:t>For example, all </a:t>
            </a:r>
            <a:r>
              <a:rPr lang="en-US" altLang="es-MX" dirty="0">
                <a:latin typeface="Courier New" panose="02070309020205020404" pitchFamily="49" charset="0"/>
              </a:rPr>
              <a:t>Mammals</a:t>
            </a:r>
            <a:r>
              <a:rPr lang="en-US" altLang="es-MX" dirty="0" smtClean="0"/>
              <a:t> </a:t>
            </a:r>
            <a:r>
              <a:rPr lang="en-US" altLang="es-MX" dirty="0"/>
              <a:t>share certain characteristics: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dirty="0"/>
              <a:t>Warm blooded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dirty="0"/>
              <a:t>Have hair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dirty="0"/>
              <a:t>Bear live offspring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0D3EDDA5-5261-4B7D-801E-635E5BA6A2C2}" type="slidenum">
              <a:rPr lang="en-US" altLang="es-MX" sz="1000">
                <a:latin typeface="Arial" panose="020B0604020202020204" pitchFamily="34" charset="0"/>
              </a:rPr>
              <a:pPr/>
              <a:t>12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s-MX" dirty="0"/>
              <a:t>Inheritance 6	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In software, a </a:t>
            </a:r>
            <a:r>
              <a:rPr lang="en-US" altLang="es-MX" sz="2800" dirty="0" smtClean="0">
                <a:latin typeface="Courier New" panose="02070309020205020404" pitchFamily="49" charset="0"/>
              </a:rPr>
              <a:t>Mammal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class would have </a:t>
            </a:r>
            <a:r>
              <a:rPr lang="en-US" altLang="es-MX" sz="2800" i="1" dirty="0"/>
              <a:t>attributes</a:t>
            </a:r>
            <a:r>
              <a:rPr lang="en-US" altLang="es-MX" sz="2800" dirty="0"/>
              <a:t> and </a:t>
            </a:r>
            <a:r>
              <a:rPr lang="en-US" altLang="es-MX" sz="2800" i="1" dirty="0"/>
              <a:t>methods</a:t>
            </a:r>
            <a:r>
              <a:rPr lang="en-US" altLang="es-MX" sz="2800" dirty="0"/>
              <a:t> that describe the </a:t>
            </a:r>
            <a:r>
              <a:rPr lang="en-US" altLang="es-MX" sz="2800" i="1" u="sng" dirty="0"/>
              <a:t>state</a:t>
            </a:r>
            <a:r>
              <a:rPr lang="en-US" altLang="es-MX" sz="2800" dirty="0"/>
              <a:t> and </a:t>
            </a:r>
            <a:r>
              <a:rPr lang="en-US" altLang="es-MX" sz="2800" i="1" u="sng" dirty="0"/>
              <a:t>behavior</a:t>
            </a:r>
            <a:r>
              <a:rPr lang="en-US" altLang="es-MX" sz="2800" dirty="0"/>
              <a:t> of </a:t>
            </a:r>
            <a:r>
              <a:rPr lang="en-US" altLang="es-MX" sz="2800" dirty="0" smtClean="0">
                <a:latin typeface="Courier New" panose="02070309020205020404" pitchFamily="49" charset="0"/>
              </a:rPr>
              <a:t>Mammals</a:t>
            </a:r>
            <a:endParaRPr lang="en-US" altLang="es-MX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From that class, we could derive a </a:t>
            </a:r>
            <a:r>
              <a:rPr lang="en-US" altLang="es-MX" sz="2800" dirty="0" smtClean="0">
                <a:latin typeface="Courier New" panose="02070309020205020404" pitchFamily="49" charset="0"/>
              </a:rPr>
              <a:t>Horse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class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</a:t>
            </a:r>
            <a:r>
              <a:rPr lang="en-US" altLang="es-MX" sz="2800" dirty="0" smtClean="0">
                <a:latin typeface="Courier New" panose="02070309020205020404" pitchFamily="49" charset="0"/>
              </a:rPr>
              <a:t>Horse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class would inherit all of the variables and methods of the </a:t>
            </a:r>
            <a:r>
              <a:rPr lang="en-US" altLang="es-MX" sz="2800" dirty="0">
                <a:latin typeface="Courier New" panose="02070309020205020404" pitchFamily="49" charset="0"/>
              </a:rPr>
              <a:t>M</a:t>
            </a:r>
            <a:r>
              <a:rPr lang="en-US" altLang="es-MX" sz="2800" dirty="0" smtClean="0">
                <a:latin typeface="Courier New" panose="02070309020205020404" pitchFamily="49" charset="0"/>
              </a:rPr>
              <a:t>ammal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class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</a:t>
            </a:r>
            <a:r>
              <a:rPr lang="en-US" altLang="es-MX" sz="2800" dirty="0" smtClean="0">
                <a:latin typeface="Courier New" panose="02070309020205020404" pitchFamily="49" charset="0"/>
              </a:rPr>
              <a:t>Horse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class could also define additional </a:t>
            </a:r>
            <a:r>
              <a:rPr lang="en-US" altLang="es-MX" sz="2800" i="1" dirty="0"/>
              <a:t>variables</a:t>
            </a:r>
            <a:r>
              <a:rPr lang="en-US" altLang="es-MX" sz="2800" dirty="0"/>
              <a:t> and </a:t>
            </a:r>
            <a:r>
              <a:rPr lang="en-US" altLang="es-MX" sz="2800" i="1" dirty="0"/>
              <a:t>methods</a:t>
            </a:r>
            <a:r>
              <a:rPr lang="en-US" altLang="es-MX" sz="2800" dirty="0"/>
              <a:t> of its own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D8396CF2-BC43-43D5-B160-2CB6343A87FE}" type="slidenum">
              <a:rPr lang="en-US" altLang="es-MX" sz="1000">
                <a:latin typeface="Arial" panose="020B0604020202020204" pitchFamily="34" charset="0"/>
              </a:rPr>
              <a:pPr/>
              <a:t>13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</a:t>
            </a:r>
            <a:r>
              <a:rPr lang="en-US" altLang="es-MX" dirty="0" smtClean="0"/>
              <a:t>7 - Examples</a:t>
            </a:r>
            <a:r>
              <a:rPr lang="en-US" altLang="es-MX" dirty="0"/>
              <a:t>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R</a:t>
            </a:r>
            <a:r>
              <a:rPr lang="en-US" altLang="es-MX" sz="2800" dirty="0" smtClean="0"/>
              <a:t>elationships between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 </a:t>
            </a:r>
            <a:r>
              <a:rPr lang="en-US" altLang="es-MX" sz="2400" dirty="0">
                <a:latin typeface="Courier New" panose="02070309020205020404" pitchFamily="49" charset="0"/>
              </a:rPr>
              <a:t>H</a:t>
            </a:r>
            <a:r>
              <a:rPr lang="en-US" altLang="es-MX" sz="2400" dirty="0" smtClean="0">
                <a:latin typeface="Courier New" panose="02070309020205020404" pitchFamily="49" charset="0"/>
              </a:rPr>
              <a:t>orse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is-a </a:t>
            </a:r>
            <a:r>
              <a:rPr lang="en-US" altLang="es-MX" sz="2400" dirty="0">
                <a:latin typeface="Courier New" panose="02070309020205020404" pitchFamily="49" charset="0"/>
              </a:rPr>
              <a:t>M</a:t>
            </a:r>
            <a:r>
              <a:rPr lang="en-US" altLang="es-MX" sz="2400" dirty="0" smtClean="0">
                <a:latin typeface="Courier New" panose="02070309020205020404" pitchFamily="49" charset="0"/>
              </a:rPr>
              <a:t>ammal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Bat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is-a </a:t>
            </a:r>
            <a:r>
              <a:rPr lang="en-US" altLang="es-MX" sz="2400" dirty="0">
                <a:latin typeface="Courier New" panose="02070309020205020404" pitchFamily="49" charset="0"/>
              </a:rPr>
              <a:t>Mammal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>
                <a:latin typeface="Courier New" panose="02070309020205020404" pitchFamily="49" charset="0"/>
              </a:rPr>
              <a:t>Snake</a:t>
            </a:r>
            <a:r>
              <a:rPr lang="en-US" altLang="es-MX" sz="2400" dirty="0"/>
              <a:t> is-a </a:t>
            </a:r>
            <a:r>
              <a:rPr lang="en-US" altLang="es-MX" sz="2400" dirty="0">
                <a:latin typeface="Courier New" panose="02070309020205020404" pitchFamily="49" charset="0"/>
              </a:rPr>
              <a:t>Reptile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Mammal</a:t>
            </a:r>
            <a:r>
              <a:rPr lang="en-US" altLang="es-MX" sz="2400" dirty="0" smtClean="0"/>
              <a:t> is-an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Animal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Reptile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is-an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Animal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D8396CF2-BC43-43D5-B160-2CB6343A87FE}" type="slidenum">
              <a:rPr lang="en-US" altLang="es-MX" sz="1000">
                <a:latin typeface="Arial" panose="020B0604020202020204" pitchFamily="34" charset="0"/>
              </a:rPr>
              <a:pPr/>
              <a:t>14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8</a:t>
            </a:r>
            <a:r>
              <a:rPr lang="en-US" altLang="es-MX" dirty="0" smtClean="0"/>
              <a:t> - Examples</a:t>
            </a:r>
            <a:r>
              <a:rPr lang="en-US" altLang="es-MX" dirty="0"/>
              <a:t>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Living objects: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>
                <a:latin typeface="Courier New" panose="02070309020205020404" pitchFamily="49" charset="0"/>
              </a:rPr>
              <a:t>Horse object</a:t>
            </a:r>
            <a:r>
              <a:rPr lang="en-US" altLang="es-MX" sz="2400" dirty="0"/>
              <a:t> belongs-to-the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Horse </a:t>
            </a:r>
            <a:r>
              <a:rPr lang="en-US" altLang="es-MX" sz="2400" dirty="0">
                <a:latin typeface="Courier New" panose="02070309020205020404" pitchFamily="49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Horse object</a:t>
            </a:r>
            <a:r>
              <a:rPr lang="en-US" altLang="es-MX" sz="2400" dirty="0" smtClean="0"/>
              <a:t> belongs-to-the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Mammal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Bat object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belongs-to-the</a:t>
            </a:r>
            <a:r>
              <a:rPr lang="en-US" altLang="es-MX" sz="2400" dirty="0" smtClean="0"/>
              <a:t>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Mammal class</a:t>
            </a:r>
            <a:endParaRPr lang="en-US" altLang="es-MX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Snake object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belongs-to-the</a:t>
            </a:r>
            <a:r>
              <a:rPr lang="en-US" altLang="es-MX" sz="2400" dirty="0" smtClean="0"/>
              <a:t>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Reptile class</a:t>
            </a:r>
            <a:endParaRPr lang="en-US" altLang="es-MX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Parrot </a:t>
            </a:r>
            <a:r>
              <a:rPr lang="en-US" altLang="es-MX" sz="2400" dirty="0">
                <a:latin typeface="Courier New" panose="02070309020205020404" pitchFamily="49" charset="0"/>
              </a:rPr>
              <a:t>object</a:t>
            </a:r>
            <a:r>
              <a:rPr lang="en-US" altLang="es-MX" sz="2400" dirty="0"/>
              <a:t> belongs-to-the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Bird </a:t>
            </a:r>
            <a:r>
              <a:rPr lang="en-US" altLang="es-MX" sz="2400" dirty="0">
                <a:latin typeface="Courier New" panose="02070309020205020404" pitchFamily="49" charset="0"/>
              </a:rPr>
              <a:t>class</a:t>
            </a:r>
            <a:endParaRPr lang="en-US" altLang="es-MX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>
                <a:latin typeface="Courier New" panose="02070309020205020404" pitchFamily="49" charset="0"/>
              </a:rPr>
              <a:t>Parrot object</a:t>
            </a:r>
            <a:r>
              <a:rPr lang="en-US" altLang="es-MX" sz="2400" dirty="0"/>
              <a:t> belongs-to-the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Animal </a:t>
            </a:r>
            <a:r>
              <a:rPr lang="en-US" altLang="es-MX" sz="2400" dirty="0">
                <a:latin typeface="Courier New" panose="02070309020205020404" pitchFamily="49" charset="0"/>
              </a:rPr>
              <a:t>class </a:t>
            </a:r>
            <a:endParaRPr lang="en-US" altLang="es-MX" sz="24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s-MX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Bird object</a:t>
            </a:r>
            <a:r>
              <a:rPr lang="en-US" altLang="es-MX" sz="2400" dirty="0" smtClean="0"/>
              <a:t> does-not-exist in real life</a:t>
            </a:r>
            <a:endParaRPr lang="en-US" altLang="es-MX" sz="24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Mammal object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does-not-exist in real life</a:t>
            </a:r>
            <a:endParaRPr lang="en-US" altLang="es-MX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an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Animal </a:t>
            </a:r>
            <a:r>
              <a:rPr lang="en-US" altLang="es-MX" sz="2400" dirty="0">
                <a:latin typeface="Courier New" panose="02070309020205020404" pitchFamily="49" charset="0"/>
              </a:rPr>
              <a:t>object</a:t>
            </a:r>
            <a:r>
              <a:rPr lang="en-US" altLang="es-MX" sz="2400" dirty="0"/>
              <a:t> does-not-exist in real life</a:t>
            </a:r>
          </a:p>
          <a:p>
            <a:pPr lvl="1" eaLnBrk="1" hangingPunct="1">
              <a:lnSpc>
                <a:spcPct val="90000"/>
              </a:lnSpc>
            </a:pPr>
            <a:endParaRPr lang="en-US" alt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35672721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5B84118C-2261-41CF-8C23-4186E956F43B}" type="slidenum">
              <a:rPr lang="en-US" altLang="es-MX" sz="1000">
                <a:latin typeface="Arial" panose="020B0604020202020204" pitchFamily="34" charset="0"/>
              </a:rPr>
              <a:pPr/>
              <a:t>15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</a:t>
            </a:r>
            <a:r>
              <a:rPr lang="en-US" altLang="es-MX" dirty="0" smtClean="0"/>
              <a:t>9</a:t>
            </a:r>
            <a:endParaRPr lang="en-US" altLang="es-MX" dirty="0"/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s-MX" sz="2800" i="1" u="sng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i="1" u="sng" dirty="0" smtClean="0"/>
              <a:t>Common </a:t>
            </a:r>
            <a:r>
              <a:rPr lang="en-US" altLang="es-MX" sz="2800" i="1" u="sng" dirty="0"/>
              <a:t>characteristics</a:t>
            </a:r>
            <a:r>
              <a:rPr lang="en-US" altLang="es-MX" sz="2800" dirty="0"/>
              <a:t> are defined in </a:t>
            </a:r>
            <a:r>
              <a:rPr lang="en-US" altLang="es-MX" sz="2800" i="1" dirty="0"/>
              <a:t>high-level classes</a:t>
            </a:r>
            <a:r>
              <a:rPr lang="en-US" altLang="es-MX" sz="2800" dirty="0"/>
              <a:t> </a:t>
            </a: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i="1" u="sng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i="1" u="sng" dirty="0" smtClean="0"/>
              <a:t>Specific </a:t>
            </a:r>
            <a:r>
              <a:rPr lang="en-US" altLang="es-MX" sz="2800" i="1" u="sng" dirty="0"/>
              <a:t>differences</a:t>
            </a:r>
            <a:r>
              <a:rPr lang="en-US" altLang="es-MX" sz="2800" dirty="0"/>
              <a:t> are defined in </a:t>
            </a:r>
            <a:r>
              <a:rPr lang="en-US" altLang="es-MX" sz="2800" i="1" dirty="0"/>
              <a:t>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36821799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93F570CF-A6DF-4C59-8092-411C6BEFEB9B}" type="slidenum">
              <a:rPr lang="en-US" altLang="es-MX" sz="1000">
                <a:latin typeface="Arial" panose="020B0604020202020204" pitchFamily="34" charset="0"/>
              </a:rPr>
              <a:pPr/>
              <a:t>16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1" y="381000"/>
            <a:ext cx="1828799" cy="2895600"/>
          </a:xfrm>
        </p:spPr>
        <p:txBody>
          <a:bodyPr/>
          <a:lstStyle/>
          <a:p>
            <a:pPr eaLnBrk="1" hangingPunct="1"/>
            <a:r>
              <a:rPr lang="en-US" altLang="es-MX" sz="2800" dirty="0"/>
              <a:t>A UML diagram, class hierarchy </a:t>
            </a:r>
            <a:r>
              <a:rPr lang="en-US" altLang="es-MX" sz="2800" dirty="0" smtClean="0"/>
              <a:t>of Staff-Member</a:t>
            </a:r>
            <a:endParaRPr lang="en-US" altLang="es-MX" dirty="0"/>
          </a:p>
        </p:txBody>
      </p:sp>
      <p:grpSp>
        <p:nvGrpSpPr>
          <p:cNvPr id="4" name="Grupo 3"/>
          <p:cNvGrpSpPr/>
          <p:nvPr/>
        </p:nvGrpSpPr>
        <p:grpSpPr>
          <a:xfrm>
            <a:off x="2286000" y="219074"/>
            <a:ext cx="6675543" cy="6105525"/>
            <a:chOff x="2286000" y="219074"/>
            <a:chExt cx="6675543" cy="610552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219074"/>
              <a:ext cx="6675543" cy="6105525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2286000" y="381000"/>
              <a:ext cx="1295400" cy="1447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312935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F26D6309-E33F-424D-BB27-202DF1937BE6}" type="slidenum">
              <a:rPr lang="en-US" altLang="es-MX" sz="1000">
                <a:latin typeface="Arial" panose="020B0604020202020204" pitchFamily="34" charset="0"/>
              </a:rPr>
              <a:pPr/>
              <a:t>17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</a:t>
            </a:r>
            <a:r>
              <a:rPr lang="en-US" altLang="es-MX" dirty="0" smtClean="0"/>
              <a:t>10</a:t>
            </a:r>
            <a:endParaRPr lang="en-US" altLang="es-MX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What’s going on with </a:t>
            </a:r>
            <a:r>
              <a:rPr lang="en-US" altLang="es-MX" sz="2800" i="1" dirty="0" smtClean="0"/>
              <a:t>attributes</a:t>
            </a:r>
            <a:r>
              <a:rPr lang="en-US" altLang="es-MX" sz="2800" dirty="0" smtClean="0"/>
              <a:t> and </a:t>
            </a:r>
            <a:r>
              <a:rPr lang="en-US" altLang="es-MX" sz="2800" i="1" dirty="0" smtClean="0"/>
              <a:t>methods</a:t>
            </a:r>
            <a:r>
              <a:rPr lang="en-US" altLang="es-MX" sz="2800" dirty="0" smtClean="0"/>
              <a:t> in the objects of the inherited classes, for </a:t>
            </a:r>
            <a:r>
              <a:rPr lang="en-US" altLang="es-MX" sz="28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Volunteer v = new Volunteer(); ____</a:t>
            </a:r>
            <a:endParaRPr lang="en-US" altLang="es-MX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Executive e = new Executive(); ____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Hourly h </a:t>
            </a:r>
            <a:r>
              <a:rPr lang="en-US" altLang="es-MX" sz="2400" dirty="0"/>
              <a:t>= new </a:t>
            </a:r>
            <a:r>
              <a:rPr lang="en-US" altLang="es-MX" sz="2400" dirty="0" smtClean="0"/>
              <a:t>Hourly(); ____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In </a:t>
            </a:r>
            <a:r>
              <a:rPr lang="en-US" altLang="es-MX" sz="2800" dirty="0"/>
              <a:t>general, creating a new class via </a:t>
            </a:r>
            <a:r>
              <a:rPr lang="en-US" altLang="es-MX" sz="2800" i="1" dirty="0"/>
              <a:t>inheritance</a:t>
            </a:r>
            <a:r>
              <a:rPr lang="en-US" altLang="es-MX" sz="2800" dirty="0"/>
              <a:t> is faster, easier, and </a:t>
            </a:r>
            <a:r>
              <a:rPr lang="en-US" altLang="es-MX" sz="2800" dirty="0" smtClean="0"/>
              <a:t>cheaper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i="1" dirty="0"/>
              <a:t>Inheritance</a:t>
            </a:r>
            <a:r>
              <a:rPr lang="en-US" altLang="es-MX" sz="2800" dirty="0"/>
              <a:t> leads to reuse of existing solutions (attributes and methods)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8264734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F26D6309-E33F-424D-BB27-202DF1937BE6}" type="slidenum">
              <a:rPr lang="en-US" altLang="es-MX" sz="1000">
                <a:latin typeface="Arial" panose="020B0604020202020204" pitchFamily="34" charset="0"/>
              </a:rPr>
              <a:pPr/>
              <a:t>18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</a:t>
            </a:r>
            <a:r>
              <a:rPr lang="en-US" altLang="es-MX" dirty="0" smtClean="0"/>
              <a:t>11</a:t>
            </a:r>
            <a:endParaRPr lang="en-US" altLang="es-MX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Defining </a:t>
            </a:r>
            <a:r>
              <a:rPr lang="en-US" altLang="es-MX" sz="2800" i="1" dirty="0" smtClean="0"/>
              <a:t>child</a:t>
            </a:r>
            <a:r>
              <a:rPr lang="en-US" altLang="es-MX" sz="2800" dirty="0" smtClean="0"/>
              <a:t> classes </a:t>
            </a:r>
            <a:r>
              <a:rPr lang="en-US" altLang="es-MX" sz="2800" i="1" dirty="0" smtClean="0"/>
              <a:t>derived</a:t>
            </a:r>
            <a:r>
              <a:rPr lang="en-US" altLang="es-MX" sz="2800" dirty="0" smtClean="0"/>
              <a:t> from </a:t>
            </a:r>
            <a:r>
              <a:rPr lang="en-US" altLang="es-MX" sz="2800" i="1" dirty="0" smtClean="0"/>
              <a:t>Employee</a:t>
            </a:r>
            <a:r>
              <a:rPr lang="en-US" altLang="es-MX" sz="2800" dirty="0" smtClean="0"/>
              <a:t> class:</a:t>
            </a:r>
            <a:endParaRPr lang="en-US" altLang="es-MX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/>
              <a:t>p</a:t>
            </a:r>
            <a:r>
              <a:rPr lang="en-US" altLang="es-MX" sz="2400" dirty="0" smtClean="0"/>
              <a:t>ublic class Executive </a:t>
            </a:r>
            <a:r>
              <a:rPr lang="en-US" altLang="es-MX" sz="2400" dirty="0" smtClean="0">
                <a:latin typeface="Courier New" panose="02070309020205020404" pitchFamily="49" charset="0"/>
              </a:rPr>
              <a:t>extends</a:t>
            </a:r>
            <a:r>
              <a:rPr lang="en-US" altLang="es-MX" sz="2400" dirty="0" smtClean="0"/>
              <a:t> Employee { - - - }</a:t>
            </a:r>
            <a:endParaRPr lang="en-US" altLang="es-MX" sz="2400" dirty="0"/>
          </a:p>
          <a:p>
            <a:pPr lvl="1" eaLnBrk="1" hangingPunct="1">
              <a:lnSpc>
                <a:spcPct val="90000"/>
              </a:lnSpc>
            </a:pPr>
            <a:endParaRPr lang="en-US" altLang="es-MX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public </a:t>
            </a:r>
            <a:r>
              <a:rPr lang="en-US" altLang="es-MX" sz="2400" dirty="0"/>
              <a:t>class </a:t>
            </a:r>
            <a:r>
              <a:rPr lang="en-US" altLang="es-MX" sz="2400" dirty="0" smtClean="0"/>
              <a:t>Hourly </a:t>
            </a:r>
            <a:r>
              <a:rPr lang="en-US" altLang="es-MX" sz="2400" dirty="0">
                <a:latin typeface="Courier New" panose="02070309020205020404" pitchFamily="49" charset="0"/>
              </a:rPr>
              <a:t>extends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Employee { - - - }</a:t>
            </a:r>
            <a:endParaRPr lang="en-US" altLang="es-MX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s-MX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251920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E74675DA-6D79-4D07-AD5D-B4B690DB7E63}" type="slidenum">
              <a:rPr lang="en-US" altLang="es-MX" sz="1000">
                <a:latin typeface="Arial" panose="020B0604020202020204" pitchFamily="34" charset="0"/>
              </a:rPr>
              <a:pPr/>
              <a:t>19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Inheritance - Overriding Methods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A </a:t>
            </a:r>
            <a:r>
              <a:rPr lang="en-US" altLang="es-MX" sz="2400" i="1" dirty="0" smtClean="0"/>
              <a:t>child</a:t>
            </a:r>
            <a:r>
              <a:rPr lang="en-US" altLang="es-MX" sz="2400" dirty="0" smtClean="0"/>
              <a:t> class inherits all of the attributes and methods of the </a:t>
            </a:r>
            <a:r>
              <a:rPr lang="en-US" altLang="es-MX" sz="2400" i="1" dirty="0" smtClean="0"/>
              <a:t>parent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A </a:t>
            </a:r>
            <a:r>
              <a:rPr lang="en-US" altLang="es-MX" sz="2400" i="1" dirty="0"/>
              <a:t>child</a:t>
            </a:r>
            <a:r>
              <a:rPr lang="en-US" altLang="es-MX" sz="2400" dirty="0"/>
              <a:t> class may also declare its own attributes and methods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Among </a:t>
            </a:r>
            <a:r>
              <a:rPr lang="en-US" altLang="es-MX" sz="2400" dirty="0"/>
              <a:t>these </a:t>
            </a:r>
            <a:r>
              <a:rPr lang="en-US" altLang="es-MX" sz="2400" dirty="0" smtClean="0"/>
              <a:t>declarations, inside the </a:t>
            </a:r>
            <a:r>
              <a:rPr lang="en-US" altLang="es-MX" sz="2400" i="1" dirty="0" smtClean="0"/>
              <a:t>child</a:t>
            </a:r>
            <a:r>
              <a:rPr lang="en-US" altLang="es-MX" sz="2400" dirty="0" smtClean="0"/>
              <a:t>, </a:t>
            </a:r>
            <a:r>
              <a:rPr lang="en-US" altLang="es-MX" sz="2400" dirty="0"/>
              <a:t>may be methods with the same </a:t>
            </a:r>
            <a:r>
              <a:rPr lang="en-US" altLang="es-MX" sz="2400" i="1" dirty="0"/>
              <a:t>name</a:t>
            </a:r>
            <a:r>
              <a:rPr lang="en-US" altLang="es-MX" sz="2400" dirty="0"/>
              <a:t> and </a:t>
            </a:r>
            <a:r>
              <a:rPr lang="en-US" altLang="es-MX" sz="2400" i="1" dirty="0"/>
              <a:t>signature</a:t>
            </a:r>
            <a:r>
              <a:rPr lang="en-US" altLang="es-MX" sz="2400" dirty="0"/>
              <a:t> as those of the </a:t>
            </a:r>
            <a:r>
              <a:rPr lang="en-US" altLang="es-MX" sz="2400" i="1" dirty="0" smtClean="0"/>
              <a:t>parent</a:t>
            </a:r>
            <a:r>
              <a:rPr lang="en-US" altLang="es-MX" sz="2400" dirty="0" smtClean="0"/>
              <a:t>. This </a:t>
            </a:r>
            <a:r>
              <a:rPr lang="en-US" altLang="es-MX" sz="2400" dirty="0"/>
              <a:t>is called </a:t>
            </a:r>
            <a:r>
              <a:rPr lang="en-US" altLang="es-MX" sz="2400" i="1" dirty="0"/>
              <a:t>overriding</a:t>
            </a:r>
            <a:endParaRPr lang="en-US" altLang="es-MX" sz="2400" dirty="0"/>
          </a:p>
          <a:p>
            <a:pPr eaLnBrk="1" hangingPunct="1">
              <a:lnSpc>
                <a:spcPct val="90000"/>
              </a:lnSpc>
            </a:pPr>
            <a:endParaRPr lang="en-US" altLang="es-MX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If </a:t>
            </a:r>
            <a:r>
              <a:rPr lang="en-US" altLang="es-MX" sz="2400" dirty="0"/>
              <a:t>a method is defined with the </a:t>
            </a:r>
            <a:r>
              <a:rPr lang="en-US" altLang="es-MX" sz="2400" dirty="0">
                <a:latin typeface="Courier New" panose="02070309020205020404" pitchFamily="49" charset="0"/>
              </a:rPr>
              <a:t>final</a:t>
            </a:r>
            <a:r>
              <a:rPr lang="en-US" altLang="es-MX" sz="2400" dirty="0"/>
              <a:t> modifier then a child class cannot override it</a:t>
            </a:r>
          </a:p>
        </p:txBody>
      </p:sp>
    </p:spTree>
    <p:extLst>
      <p:ext uri="{BB962C8B-B14F-4D97-AF65-F5344CB8AC3E}">
        <p14:creationId xmlns:p14="http://schemas.microsoft.com/office/powerpoint/2010/main" val="26494646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80512971-8ABA-4AED-922F-22AAFD5CC641}" type="slidenum">
              <a:rPr lang="en-US" altLang="es-MX" sz="1000">
                <a:latin typeface="Arial" panose="020B0604020202020204" pitchFamily="34" charset="0"/>
              </a:rPr>
              <a:pPr/>
              <a:t>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Method Overloading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0" y="1524000"/>
            <a:ext cx="76295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In Java, as in other object-oriented languages, you can use the </a:t>
            </a:r>
            <a:r>
              <a:rPr lang="en-US" altLang="es-MX" sz="2400" i="1" dirty="0"/>
              <a:t>same method name</a:t>
            </a:r>
            <a:r>
              <a:rPr lang="en-US" altLang="es-MX" sz="2400" dirty="0"/>
              <a:t> with different parameter lists for </a:t>
            </a:r>
            <a:r>
              <a:rPr lang="en-US" altLang="es-MX" sz="2400" i="1" dirty="0"/>
              <a:t>multiple </a:t>
            </a:r>
            <a:r>
              <a:rPr lang="en-US" altLang="es-MX" sz="2400" i="1" dirty="0" smtClean="0"/>
              <a:t>methods</a:t>
            </a:r>
            <a:r>
              <a:rPr lang="en-US" altLang="es-MX" sz="2400" dirty="0" smtClean="0"/>
              <a:t> in the same class</a:t>
            </a:r>
            <a:endParaRPr lang="en-US" altLang="es-MX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This technique is called </a:t>
            </a:r>
            <a:r>
              <a:rPr lang="en-US" altLang="es-MX" sz="2400" i="1" dirty="0"/>
              <a:t>method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i="1" dirty="0"/>
              <a:t>method’s name</a:t>
            </a:r>
            <a:r>
              <a:rPr lang="en-US" altLang="es-MX" sz="2400" dirty="0"/>
              <a:t> along with the </a:t>
            </a:r>
            <a:r>
              <a:rPr lang="en-US" altLang="es-MX" sz="2400" i="1" dirty="0"/>
              <a:t>number, type, and order of its parameters</a:t>
            </a:r>
            <a:r>
              <a:rPr lang="en-US" altLang="es-MX" sz="2400" dirty="0"/>
              <a:t> is called the method’s </a:t>
            </a:r>
            <a:r>
              <a:rPr lang="en-US" altLang="es-MX" sz="2400" i="1" dirty="0"/>
              <a:t>signature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Note that the </a:t>
            </a:r>
            <a:r>
              <a:rPr lang="en-US" altLang="es-MX" sz="2400" i="1" dirty="0"/>
              <a:t>return type</a:t>
            </a:r>
            <a:r>
              <a:rPr lang="en-US" altLang="es-MX" sz="2400" dirty="0"/>
              <a:t> is not part of the </a:t>
            </a:r>
            <a:r>
              <a:rPr lang="en-US" altLang="es-MX" sz="2400" i="1" dirty="0"/>
              <a:t>signature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As </a:t>
            </a:r>
            <a:r>
              <a:rPr lang="en-US" altLang="es-MX" sz="2400" dirty="0"/>
              <a:t>long as each </a:t>
            </a:r>
            <a:r>
              <a:rPr lang="en-US" altLang="es-MX" sz="2400" i="1" dirty="0"/>
              <a:t>method’s signature</a:t>
            </a:r>
            <a:r>
              <a:rPr lang="en-US" altLang="es-MX" sz="2400" dirty="0"/>
              <a:t> is </a:t>
            </a:r>
            <a:r>
              <a:rPr lang="en-US" altLang="es-MX" sz="2400" i="1" dirty="0"/>
              <a:t>unique</a:t>
            </a:r>
            <a:r>
              <a:rPr lang="en-US" altLang="es-MX" sz="2400" dirty="0"/>
              <a:t>, then the compiler can tell which </a:t>
            </a:r>
            <a:r>
              <a:rPr lang="en-US" altLang="es-MX" sz="2400" dirty="0" smtClean="0"/>
              <a:t>method, among the overloaded, </a:t>
            </a:r>
            <a:r>
              <a:rPr lang="en-US" altLang="es-MX" sz="2400" dirty="0"/>
              <a:t>is being </a:t>
            </a:r>
            <a:r>
              <a:rPr lang="en-US" altLang="es-MX" sz="2400" dirty="0" smtClean="0"/>
              <a:t>referenced</a:t>
            </a:r>
            <a:endParaRPr lang="en-U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184152859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E5C31573-E32C-4118-B5C7-32D1F2DF2DFD}" type="slidenum">
              <a:rPr lang="en-US" altLang="es-MX" sz="1000">
                <a:latin typeface="Arial" panose="020B0604020202020204" pitchFamily="34" charset="0"/>
              </a:rPr>
              <a:pPr/>
              <a:t>20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Inheritance - the </a:t>
            </a:r>
            <a:r>
              <a:rPr lang="en-US" altLang="es-MX">
                <a:latin typeface="Courier New" panose="02070309020205020404" pitchFamily="49" charset="0"/>
              </a:rPr>
              <a:t>Object</a:t>
            </a:r>
            <a:r>
              <a:rPr lang="en-US" altLang="es-MX"/>
              <a:t> Class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z="2800" dirty="0"/>
              <a:t>In Java, all classes are </a:t>
            </a:r>
            <a:r>
              <a:rPr lang="en-US" altLang="es-MX" sz="2800" i="1" dirty="0"/>
              <a:t>derived</a:t>
            </a:r>
            <a:r>
              <a:rPr lang="en-US" altLang="es-MX" sz="2800" dirty="0"/>
              <a:t> ultimately from the </a:t>
            </a:r>
            <a:r>
              <a:rPr lang="en-US" altLang="es-MX" sz="2800" dirty="0">
                <a:latin typeface="Courier New" panose="02070309020205020404" pitchFamily="49" charset="0"/>
              </a:rPr>
              <a:t>Object</a:t>
            </a:r>
            <a:r>
              <a:rPr lang="en-US" altLang="es-MX" sz="2800" dirty="0"/>
              <a:t> class</a:t>
            </a:r>
          </a:p>
          <a:p>
            <a:pPr eaLnBrk="1" hangingPunct="1"/>
            <a:r>
              <a:rPr lang="en-US" altLang="es-MX" sz="2800" dirty="0"/>
              <a:t>The </a:t>
            </a:r>
            <a:r>
              <a:rPr lang="en-US" altLang="es-MX" sz="2800" dirty="0">
                <a:latin typeface="Courier New" panose="02070309020205020404" pitchFamily="49" charset="0"/>
              </a:rPr>
              <a:t>Object</a:t>
            </a:r>
            <a:r>
              <a:rPr lang="en-US" altLang="es-MX" sz="2800" dirty="0"/>
              <a:t> class provides a </a:t>
            </a:r>
            <a:r>
              <a:rPr lang="en-US" altLang="es-MX" sz="2800" dirty="0" err="1">
                <a:latin typeface="Courier New" panose="02070309020205020404" pitchFamily="49" charset="0"/>
              </a:rPr>
              <a:t>toString</a:t>
            </a:r>
            <a:r>
              <a:rPr lang="en-US" altLang="es-MX" sz="2800" dirty="0"/>
              <a:t> method which is often </a:t>
            </a:r>
            <a:r>
              <a:rPr lang="en-US" altLang="es-MX" sz="2800" i="1" dirty="0"/>
              <a:t>overridden</a:t>
            </a:r>
          </a:p>
          <a:p>
            <a:pPr eaLnBrk="1" hangingPunct="1"/>
            <a:r>
              <a:rPr lang="en-US" altLang="es-MX" sz="2800" dirty="0"/>
              <a:t>The </a:t>
            </a:r>
            <a:r>
              <a:rPr lang="en-US" altLang="es-MX" sz="2800" dirty="0">
                <a:latin typeface="Courier New" panose="02070309020205020404" pitchFamily="49" charset="0"/>
              </a:rPr>
              <a:t>Object</a:t>
            </a:r>
            <a:r>
              <a:rPr lang="en-US" altLang="es-MX" sz="2800" dirty="0"/>
              <a:t> class provides an </a:t>
            </a:r>
            <a:r>
              <a:rPr lang="en-US" altLang="es-MX" sz="2800" dirty="0">
                <a:latin typeface="Courier New" panose="02070309020205020404" pitchFamily="49" charset="0"/>
              </a:rPr>
              <a:t>equals</a:t>
            </a:r>
            <a:r>
              <a:rPr lang="en-US" altLang="es-MX" sz="2800" dirty="0"/>
              <a:t> method that tests to see if two objects are aliases and is also often </a:t>
            </a:r>
            <a:r>
              <a:rPr lang="en-US" altLang="es-MX" sz="2800" i="1" dirty="0"/>
              <a:t>overridden</a:t>
            </a:r>
          </a:p>
        </p:txBody>
      </p:sp>
    </p:spTree>
    <p:extLst>
      <p:ext uri="{BB962C8B-B14F-4D97-AF65-F5344CB8AC3E}">
        <p14:creationId xmlns:p14="http://schemas.microsoft.com/office/powerpoint/2010/main" val="24121795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99D0A40E-BD8C-4A9F-A887-2AD3B1150F7E}" type="slidenum">
              <a:rPr lang="en-US" altLang="es-MX" sz="1000">
                <a:latin typeface="Arial" panose="020B0604020202020204" pitchFamily="34" charset="0"/>
              </a:rPr>
              <a:pPr/>
              <a:t>21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- the </a:t>
            </a:r>
            <a:r>
              <a:rPr lang="en-US" altLang="es-MX" i="1" dirty="0"/>
              <a:t>super</a:t>
            </a:r>
            <a:r>
              <a:rPr lang="en-US" altLang="es-MX" dirty="0"/>
              <a:t> Reference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reserved word </a:t>
            </a:r>
            <a:r>
              <a:rPr lang="en-US" altLang="es-MX" sz="2400" dirty="0">
                <a:latin typeface="Courier New" panose="02070309020205020404" pitchFamily="49" charset="0"/>
              </a:rPr>
              <a:t>super</a:t>
            </a:r>
            <a:r>
              <a:rPr lang="en-US" altLang="es-MX" sz="2400" dirty="0"/>
              <a:t> can be used in a </a:t>
            </a:r>
            <a:r>
              <a:rPr lang="en-US" altLang="es-MX" sz="2400" i="1" dirty="0"/>
              <a:t>child</a:t>
            </a:r>
            <a:r>
              <a:rPr lang="en-US" altLang="es-MX" sz="2400" dirty="0"/>
              <a:t> class to refer to its </a:t>
            </a:r>
            <a:r>
              <a:rPr lang="en-US" altLang="es-MX" sz="2400" i="1" dirty="0"/>
              <a:t>parent</a:t>
            </a:r>
            <a:r>
              <a:rPr lang="en-US" altLang="es-MX" sz="2400" dirty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Like the </a:t>
            </a:r>
            <a:r>
              <a:rPr lang="en-US" altLang="es-MX" sz="2400" dirty="0">
                <a:latin typeface="Courier New" panose="02070309020205020404" pitchFamily="49" charset="0"/>
              </a:rPr>
              <a:t>this</a:t>
            </a:r>
            <a:r>
              <a:rPr lang="en-US" altLang="es-MX" sz="2400" dirty="0"/>
              <a:t> reference, what the word </a:t>
            </a:r>
            <a:r>
              <a:rPr lang="en-US" altLang="es-MX" sz="2400" dirty="0">
                <a:latin typeface="Courier New" panose="02070309020205020404" pitchFamily="49" charset="0"/>
              </a:rPr>
              <a:t>super</a:t>
            </a:r>
            <a:r>
              <a:rPr lang="en-US" altLang="es-MX" sz="2400" dirty="0"/>
              <a:t> refers to depends on the class in which it is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Unlike the </a:t>
            </a:r>
            <a:r>
              <a:rPr lang="en-US" altLang="es-MX" sz="2400" dirty="0">
                <a:latin typeface="Courier New" panose="02070309020205020404" pitchFamily="49" charset="0"/>
              </a:rPr>
              <a:t>this</a:t>
            </a:r>
            <a:r>
              <a:rPr lang="en-US" altLang="es-MX" sz="2400" dirty="0"/>
              <a:t> reference which refers to a specific </a:t>
            </a:r>
            <a:r>
              <a:rPr lang="en-US" altLang="es-MX" sz="2400" dirty="0" smtClean="0"/>
              <a:t>instance, inside the same object, </a:t>
            </a:r>
            <a:r>
              <a:rPr lang="en-US" altLang="es-MX" sz="2400" dirty="0">
                <a:latin typeface="Courier New" panose="02070309020205020404" pitchFamily="49" charset="0"/>
              </a:rPr>
              <a:t>super</a:t>
            </a:r>
            <a:r>
              <a:rPr lang="en-US" altLang="es-MX" sz="2400" dirty="0"/>
              <a:t> is a general reference to the members of the </a:t>
            </a:r>
            <a:r>
              <a:rPr lang="en-US" altLang="es-MX" sz="2400" i="1" dirty="0"/>
              <a:t>parent</a:t>
            </a:r>
            <a:r>
              <a:rPr lang="en-US" altLang="es-MX" sz="2400" dirty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</a:t>
            </a:r>
            <a:r>
              <a:rPr lang="en-US" altLang="es-MX" sz="2400" dirty="0">
                <a:latin typeface="Courier New" panose="02070309020205020404" pitchFamily="49" charset="0"/>
              </a:rPr>
              <a:t>super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reference is often used to call the constructor of the </a:t>
            </a:r>
            <a:r>
              <a:rPr lang="en-US" altLang="es-MX" sz="2400" i="1" dirty="0"/>
              <a:t>parent</a:t>
            </a:r>
            <a:r>
              <a:rPr lang="en-US" altLang="es-MX" sz="2400" dirty="0"/>
              <a:t>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	super();</a:t>
            </a:r>
          </a:p>
        </p:txBody>
      </p:sp>
    </p:spTree>
    <p:extLst>
      <p:ext uri="{BB962C8B-B14F-4D97-AF65-F5344CB8AC3E}">
        <p14:creationId xmlns:p14="http://schemas.microsoft.com/office/powerpoint/2010/main" val="12985861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60593D5B-4C00-45D6-9AE8-75C12EEE8E31}" type="slidenum">
              <a:rPr lang="en-US" altLang="es-MX" sz="1000">
                <a:latin typeface="Arial" panose="020B0604020202020204" pitchFamily="34" charset="0"/>
              </a:rPr>
              <a:pPr/>
              <a:t>22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583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Visibility Modifiers	</a:t>
            </a:r>
          </a:p>
        </p:txBody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74750" y="1524000"/>
            <a:ext cx="7629525" cy="4876800"/>
          </a:xfrm>
        </p:spPr>
        <p:txBody>
          <a:bodyPr/>
          <a:lstStyle/>
          <a:p>
            <a:pPr eaLnBrk="1" hangingPunct="1"/>
            <a:r>
              <a:rPr lang="en-US" altLang="es-MX" sz="2400" dirty="0"/>
              <a:t>If a member of a class has public visibility, then it can be accessed from outside of the class</a:t>
            </a:r>
          </a:p>
          <a:p>
            <a:pPr eaLnBrk="1" hangingPunct="1"/>
            <a:r>
              <a:rPr lang="en-US" altLang="es-MX" sz="2400" dirty="0"/>
              <a:t>If a member of a class has private visibility, then it can be used anywhere inside the class but cannot be referenced externally</a:t>
            </a:r>
          </a:p>
          <a:p>
            <a:pPr eaLnBrk="1" hangingPunct="1"/>
            <a:endParaRPr lang="en-US" altLang="es-MX" sz="2400" dirty="0" smtClean="0"/>
          </a:p>
          <a:p>
            <a:pPr eaLnBrk="1" hangingPunct="1"/>
            <a:r>
              <a:rPr lang="en-US" altLang="es-MX" sz="2400" dirty="0" smtClean="0"/>
              <a:t>A </a:t>
            </a:r>
            <a:r>
              <a:rPr lang="en-US" altLang="es-MX" sz="2400" dirty="0"/>
              <a:t>third visibility modifier, </a:t>
            </a:r>
            <a:r>
              <a:rPr lang="en-US" altLang="es-MX" sz="2400" dirty="0">
                <a:latin typeface="Courier New" panose="02070309020205020404" pitchFamily="49" charset="0"/>
              </a:rPr>
              <a:t>protected</a:t>
            </a:r>
            <a:r>
              <a:rPr lang="en-US" altLang="es-MX" sz="2400" dirty="0"/>
              <a:t>, is relevant only in the context of </a:t>
            </a:r>
            <a:r>
              <a:rPr lang="en-US" altLang="es-MX" sz="2400" i="1" dirty="0"/>
              <a:t>inheritance</a:t>
            </a:r>
            <a:r>
              <a:rPr lang="en-US" altLang="es-MX" sz="2400" dirty="0"/>
              <a:t> and will be discussed </a:t>
            </a:r>
            <a:r>
              <a:rPr lang="en-US" altLang="es-MX" sz="2400" dirty="0" smtClean="0"/>
              <a:t>later</a:t>
            </a:r>
            <a:endParaRPr lang="en-US" altLang="es-MX" sz="2400" dirty="0"/>
          </a:p>
          <a:p>
            <a:pPr eaLnBrk="1" hangingPunct="1"/>
            <a:endParaRPr lang="en-US" altLang="es-MX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9F55429D-15ED-431F-9D2A-C10228A5B86F}" type="slidenum">
              <a:rPr lang="en-US" altLang="es-MX" sz="1000">
                <a:latin typeface="Arial" panose="020B0604020202020204" pitchFamily="34" charset="0"/>
              </a:rPr>
              <a:pPr/>
              <a:t>23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/>
              <a:t>The effects of public and private visibility</a:t>
            </a:r>
            <a:endParaRPr lang="en-US" altLang="es-MX"/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470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554ABED4-9066-44E6-A72E-66D349006DD3}" type="slidenum">
              <a:rPr lang="en-US" altLang="es-MX" sz="1000">
                <a:latin typeface="Arial" panose="020B0604020202020204" pitchFamily="34" charset="0"/>
              </a:rPr>
              <a:pPr/>
              <a:t>24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/>
              <a:t>Inheritance - the protected Modifier	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</a:t>
            </a:r>
            <a:r>
              <a:rPr lang="en-US" altLang="es-MX" sz="2800" dirty="0">
                <a:latin typeface="Courier New" panose="02070309020205020404" pitchFamily="49" charset="0"/>
              </a:rPr>
              <a:t>protected</a:t>
            </a:r>
            <a:r>
              <a:rPr lang="en-US" altLang="es-MX" sz="2800" dirty="0"/>
              <a:t> modifier allows the </a:t>
            </a:r>
            <a:r>
              <a:rPr lang="en-US" altLang="es-MX" sz="2800" i="1" dirty="0"/>
              <a:t>child</a:t>
            </a:r>
            <a:r>
              <a:rPr lang="en-US" altLang="es-MX" sz="2800" dirty="0"/>
              <a:t> class to </a:t>
            </a:r>
            <a:r>
              <a:rPr lang="en-US" altLang="es-MX" sz="2800" i="1" dirty="0"/>
              <a:t>inherit</a:t>
            </a:r>
            <a:r>
              <a:rPr lang="en-US" altLang="es-MX" sz="2800" dirty="0"/>
              <a:t> the variable or method but maintains some of the properties of encapsulation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Specifically</a:t>
            </a:r>
            <a:r>
              <a:rPr lang="en-US" altLang="es-MX" sz="2800" dirty="0"/>
              <a:t>, a </a:t>
            </a:r>
            <a:r>
              <a:rPr lang="en-US" altLang="es-MX" sz="2800" i="1" dirty="0"/>
              <a:t>variable</a:t>
            </a:r>
            <a:r>
              <a:rPr lang="en-US" altLang="es-MX" sz="2800" dirty="0"/>
              <a:t> or </a:t>
            </a:r>
            <a:r>
              <a:rPr lang="en-US" altLang="es-MX" sz="2800" i="1" dirty="0"/>
              <a:t>method</a:t>
            </a:r>
            <a:r>
              <a:rPr lang="en-US" altLang="es-MX" sz="2800" dirty="0"/>
              <a:t> declared with </a:t>
            </a:r>
            <a:r>
              <a:rPr lang="en-US" altLang="es-MX" sz="2800" dirty="0">
                <a:latin typeface="Courier New" panose="02070309020205020404" pitchFamily="49" charset="0"/>
              </a:rPr>
              <a:t>protected</a:t>
            </a:r>
            <a:r>
              <a:rPr lang="en-US" altLang="es-MX" sz="2800" dirty="0"/>
              <a:t> visibility may be accessed by any class in the same package</a:t>
            </a:r>
            <a:endParaRPr lang="en-US" altLang="es-MX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3885F7E4-EA20-4803-ACA8-A5C4A2AB08E1}" type="slidenum">
              <a:rPr lang="en-US" altLang="es-MX" sz="1000">
                <a:latin typeface="Arial" panose="020B0604020202020204" pitchFamily="34" charset="0"/>
              </a:rPr>
              <a:pPr/>
              <a:t>3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Method </a:t>
            </a:r>
            <a:r>
              <a:rPr lang="en-US" altLang="es-MX" dirty="0" smtClean="0"/>
              <a:t>Overloading – example 1</a:t>
            </a:r>
            <a:endParaRPr lang="en-US" altLang="es-MX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0" y="1524000"/>
            <a:ext cx="76295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s-MX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The </a:t>
            </a:r>
            <a:r>
              <a:rPr lang="en-US" altLang="es-MX" sz="2400" b="1" i="1" dirty="0" smtClean="0"/>
              <a:t>add</a:t>
            </a:r>
            <a:r>
              <a:rPr lang="en-US" altLang="es-MX" sz="2400" dirty="0" smtClean="0"/>
              <a:t> </a:t>
            </a:r>
            <a:r>
              <a:rPr lang="en-US" altLang="es-MX" sz="2400" dirty="0"/>
              <a:t>method is </a:t>
            </a:r>
            <a:r>
              <a:rPr lang="en-US" altLang="es-MX" sz="2400" dirty="0" smtClean="0"/>
              <a:t>an </a:t>
            </a:r>
            <a:r>
              <a:rPr lang="en-US" altLang="es-MX" sz="2400" i="1" dirty="0" smtClean="0"/>
              <a:t>overloaded </a:t>
            </a:r>
            <a:r>
              <a:rPr lang="en-US" altLang="es-MX" sz="2400" i="1" dirty="0"/>
              <a:t>method</a:t>
            </a:r>
            <a:r>
              <a:rPr lang="en-US" altLang="es-MX" sz="2400" dirty="0"/>
              <a:t> as illustrated by this partial list of si</a:t>
            </a:r>
            <a:r>
              <a:rPr lang="en-US" altLang="es-MX" sz="2400" i="1" dirty="0"/>
              <a:t>gnatures</a:t>
            </a:r>
            <a:r>
              <a:rPr lang="en-US" altLang="es-MX" sz="24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 smtClean="0">
                <a:latin typeface="Courier New" panose="02070309020205020404" pitchFamily="49" charset="0"/>
              </a:rPr>
              <a:t>  public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</a:t>
            </a:r>
            <a:r>
              <a:rPr lang="en-US" altLang="es-MX" sz="2000" b="1" dirty="0" smtClean="0">
                <a:latin typeface="Courier New" panose="02070309020205020404" pitchFamily="49" charset="0"/>
              </a:rPr>
              <a:t>add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i1,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i2)- -}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	</a:t>
            </a:r>
            <a:r>
              <a:rPr lang="en-US" altLang="es-MX" sz="2000" dirty="0" smtClean="0">
                <a:latin typeface="Courier New" panose="02070309020205020404" pitchFamily="49" charset="0"/>
              </a:rPr>
              <a:t>public long </a:t>
            </a:r>
            <a:r>
              <a:rPr lang="en-US" altLang="es-MX" sz="2000" b="1" dirty="0" smtClean="0">
                <a:latin typeface="Courier New" panose="02070309020205020404" pitchFamily="49" charset="0"/>
              </a:rPr>
              <a:t>add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(long l1, 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lon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l2)- -}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	</a:t>
            </a:r>
            <a:r>
              <a:rPr lang="en-US" altLang="es-MX" sz="2000" dirty="0" smtClean="0">
                <a:latin typeface="Courier New" panose="02070309020205020404" pitchFamily="49" charset="0"/>
              </a:rPr>
              <a:t>public float </a:t>
            </a:r>
            <a:r>
              <a:rPr lang="en-US" altLang="es-MX" sz="2000" b="1" dirty="0" smtClean="0">
                <a:latin typeface="Courier New" panose="02070309020205020404" pitchFamily="49" charset="0"/>
              </a:rPr>
              <a:t>add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(float f1</a:t>
            </a:r>
            <a:r>
              <a:rPr lang="en-US" altLang="es-MX" sz="2000" dirty="0">
                <a:latin typeface="Courier New" panose="02070309020205020404" pitchFamily="49" charset="0"/>
              </a:rPr>
              <a:t>,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float f2)- -}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public double </a:t>
            </a:r>
            <a:r>
              <a:rPr lang="en-US" altLang="es-MX" sz="2000" b="1" dirty="0" smtClean="0">
                <a:latin typeface="Courier New" panose="02070309020205020404" pitchFamily="49" charset="0"/>
              </a:rPr>
              <a:t>add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(double d1</a:t>
            </a:r>
            <a:r>
              <a:rPr lang="en-US" altLang="es-MX" sz="2000" dirty="0">
                <a:latin typeface="Courier New" panose="02070309020205020404" pitchFamily="49" charset="0"/>
              </a:rPr>
              <a:t>,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double d2)- -}</a:t>
            </a: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67767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3885F7E4-EA20-4803-ACA8-A5C4A2AB08E1}" type="slidenum">
              <a:rPr lang="en-US" altLang="es-MX" sz="1000">
                <a:latin typeface="Arial" panose="020B0604020202020204" pitchFamily="34" charset="0"/>
              </a:rPr>
              <a:pPr/>
              <a:t>4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Method Overloading – example </a:t>
            </a:r>
            <a:r>
              <a:rPr lang="en-US" altLang="es-MX" dirty="0" smtClean="0"/>
              <a:t>2</a:t>
            </a:r>
            <a:endParaRPr lang="en-US" altLang="es-MX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0" y="1524000"/>
            <a:ext cx="76295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The </a:t>
            </a:r>
            <a:r>
              <a:rPr lang="en-US" altLang="es-MX" sz="2400" b="1" i="1" dirty="0" err="1"/>
              <a:t>System.out.println</a:t>
            </a:r>
            <a:r>
              <a:rPr lang="en-US" altLang="es-MX" sz="2400" dirty="0"/>
              <a:t> method is a good example of an </a:t>
            </a:r>
            <a:r>
              <a:rPr lang="en-US" altLang="es-MX" sz="2400" i="1" dirty="0"/>
              <a:t>overloaded method</a:t>
            </a:r>
            <a:r>
              <a:rPr lang="en-US" altLang="es-MX" sz="2400" dirty="0"/>
              <a:t> as illustrated by this partial list of </a:t>
            </a:r>
            <a:r>
              <a:rPr lang="en-US" altLang="es-MX" sz="2400" i="1" dirty="0"/>
              <a:t>signatures</a:t>
            </a:r>
            <a:r>
              <a:rPr lang="en-US" altLang="es-MX" sz="2400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/>
              <a:t>	</a:t>
            </a:r>
            <a:r>
              <a:rPr lang="en-US" altLang="es-MX" sz="2000" dirty="0" smtClean="0">
                <a:latin typeface="Courier New" panose="02070309020205020404" pitchFamily="49" charset="0"/>
              </a:rPr>
              <a:t>-.</a:t>
            </a:r>
            <a:r>
              <a:rPr lang="en-US" altLang="es-MX" sz="2000" b="1" dirty="0" err="1" smtClean="0">
                <a:latin typeface="Courier New" panose="02070309020205020404" pitchFamily="49" charset="0"/>
              </a:rPr>
              <a:t>println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(String </a:t>
            </a:r>
            <a:r>
              <a:rPr lang="en-US" altLang="es-MX" sz="2000" dirty="0">
                <a:latin typeface="Courier New" panose="02070309020205020404" pitchFamily="49" charset="0"/>
              </a:rPr>
              <a:t>s</a:t>
            </a:r>
            <a:r>
              <a:rPr lang="en-US" altLang="es-MX" sz="20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	</a:t>
            </a:r>
            <a:r>
              <a:rPr lang="en-US" altLang="es-MX" sz="2000" dirty="0" smtClean="0">
                <a:latin typeface="Courier New" panose="02070309020205020404" pitchFamily="49" charset="0"/>
              </a:rPr>
              <a:t>-.</a:t>
            </a:r>
            <a:r>
              <a:rPr lang="en-US" altLang="es-MX" sz="2000" b="1" dirty="0" err="1" smtClean="0">
                <a:latin typeface="Courier New" panose="02070309020205020404" pitchFamily="49" charset="0"/>
              </a:rPr>
              <a:t>println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</a:t>
            </a:r>
            <a:r>
              <a:rPr lang="en-US" altLang="es-MX" sz="2000" dirty="0" err="1">
                <a:latin typeface="Courier New" panose="02070309020205020404" pitchFamily="49" charset="0"/>
              </a:rPr>
              <a:t>i</a:t>
            </a:r>
            <a:r>
              <a:rPr lang="en-US" altLang="es-MX" sz="20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	</a:t>
            </a:r>
            <a:r>
              <a:rPr lang="en-US" altLang="es-MX" sz="2000" dirty="0" smtClean="0">
                <a:latin typeface="Courier New" panose="02070309020205020404" pitchFamily="49" charset="0"/>
              </a:rPr>
              <a:t>-.</a:t>
            </a:r>
            <a:r>
              <a:rPr lang="en-US" altLang="es-MX" sz="2000" b="1" dirty="0" err="1" smtClean="0">
                <a:latin typeface="Courier New" panose="02070309020205020404" pitchFamily="49" charset="0"/>
              </a:rPr>
              <a:t>println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(double </a:t>
            </a:r>
            <a:r>
              <a:rPr lang="en-US" altLang="es-MX" sz="2000" dirty="0">
                <a:latin typeface="Courier New" panose="02070309020205020404" pitchFamily="49" charset="0"/>
              </a:rPr>
              <a:t>d</a:t>
            </a:r>
            <a:r>
              <a:rPr lang="en-US" altLang="es-MX" sz="20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 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-.</a:t>
            </a:r>
            <a:r>
              <a:rPr lang="en-US" altLang="es-MX" sz="2000" b="1" dirty="0" err="1" smtClean="0">
                <a:latin typeface="Courier New" panose="02070309020205020404" pitchFamily="49" charset="0"/>
              </a:rPr>
              <a:t>println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(char </a:t>
            </a:r>
            <a:r>
              <a:rPr lang="en-US" altLang="es-MX" sz="2000" dirty="0">
                <a:latin typeface="Courier New" panose="02070309020205020404" pitchFamily="49" charset="0"/>
              </a:rPr>
              <a:t>c</a:t>
            </a:r>
            <a:r>
              <a:rPr lang="en-US" altLang="es-MX" sz="20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s-MX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MX" sz="2000" dirty="0">
                <a:latin typeface="Courier New" panose="02070309020205020404" pitchFamily="49" charset="0"/>
              </a:rPr>
              <a:t>	</a:t>
            </a:r>
            <a:r>
              <a:rPr lang="en-US" altLang="es-MX" sz="2000" dirty="0" smtClean="0">
                <a:latin typeface="Courier New" panose="02070309020205020404" pitchFamily="49" charset="0"/>
              </a:rPr>
              <a:t>-.</a:t>
            </a:r>
            <a:r>
              <a:rPr lang="en-US" altLang="es-MX" sz="2000" b="1" dirty="0" err="1" smtClean="0">
                <a:latin typeface="Courier New" panose="02070309020205020404" pitchFamily="49" charset="0"/>
              </a:rPr>
              <a:t>println</a:t>
            </a:r>
            <a:r>
              <a:rPr lang="en-US" altLang="es-MX" sz="2000" dirty="0" smtClean="0">
                <a:latin typeface="Courier New" panose="02070309020205020404" pitchFamily="49" charset="0"/>
              </a:rPr>
              <a:t>(</a:t>
            </a:r>
            <a:r>
              <a:rPr lang="en-US" altLang="es-MX" sz="2000" dirty="0" err="1" smtClean="0">
                <a:latin typeface="Courier New" panose="02070309020205020404" pitchFamily="49" charset="0"/>
              </a:rPr>
              <a:t>boolean</a:t>
            </a:r>
            <a:r>
              <a:rPr lang="en-US" altLang="es-MX" sz="2000" dirty="0" smtClean="0">
                <a:latin typeface="Courier New" panose="02070309020205020404" pitchFamily="49" charset="0"/>
              </a:rPr>
              <a:t> </a:t>
            </a:r>
            <a:r>
              <a:rPr lang="en-US" altLang="es-MX" sz="2000" dirty="0">
                <a:latin typeface="Courier New" panose="02070309020205020404" pitchFamily="49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663493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F26D6309-E33F-424D-BB27-202DF1937BE6}" type="slidenum">
              <a:rPr lang="en-US" altLang="es-MX" sz="1000">
                <a:latin typeface="Arial" panose="020B0604020202020204" pitchFamily="34" charset="0"/>
              </a:rPr>
              <a:pPr/>
              <a:t>5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INHERITANCE  1</a:t>
            </a:r>
            <a:endParaRPr lang="en-US" altLang="es-MX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Classes can also be created from other classes using </a:t>
            </a:r>
            <a:r>
              <a:rPr lang="en-US" altLang="es-MX" sz="2800" i="1" dirty="0"/>
              <a:t>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i="1" dirty="0"/>
              <a:t>Inheritance</a:t>
            </a:r>
            <a:r>
              <a:rPr lang="en-US" altLang="es-MX" sz="2800" dirty="0"/>
              <a:t> means that the definition of </a:t>
            </a:r>
            <a:r>
              <a:rPr lang="en-US" altLang="es-MX" sz="2800" i="1" dirty="0"/>
              <a:t>one </a:t>
            </a:r>
            <a:r>
              <a:rPr lang="en-US" altLang="es-MX" sz="2800" i="1" dirty="0" smtClean="0"/>
              <a:t>class</a:t>
            </a:r>
            <a:r>
              <a:rPr lang="en-US" altLang="es-MX" sz="2800" dirty="0" smtClean="0"/>
              <a:t> (</a:t>
            </a:r>
            <a:r>
              <a:rPr lang="en-US" altLang="es-MX" sz="2000" dirty="0" smtClean="0"/>
              <a:t>child</a:t>
            </a:r>
            <a:r>
              <a:rPr lang="en-US" altLang="es-MX" sz="2800" dirty="0" smtClean="0"/>
              <a:t>) </a:t>
            </a:r>
            <a:r>
              <a:rPr lang="en-US" altLang="es-MX" sz="2800" dirty="0"/>
              <a:t>can be based on </a:t>
            </a:r>
            <a:r>
              <a:rPr lang="en-US" altLang="es-MX" sz="2800" i="1" dirty="0"/>
              <a:t>another </a:t>
            </a:r>
            <a:r>
              <a:rPr lang="en-US" altLang="es-MX" sz="2800" i="1" dirty="0" smtClean="0"/>
              <a:t>existing class</a:t>
            </a:r>
            <a:r>
              <a:rPr lang="en-US" altLang="es-MX" sz="2800" dirty="0" smtClean="0"/>
              <a:t> (</a:t>
            </a:r>
            <a:r>
              <a:rPr lang="en-US" altLang="es-MX" sz="2000" dirty="0" smtClean="0"/>
              <a:t>parent</a:t>
            </a:r>
            <a:r>
              <a:rPr lang="en-US" altLang="es-MX" sz="2800" dirty="0" smtClean="0"/>
              <a:t>)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 </a:t>
            </a:r>
            <a:r>
              <a:rPr lang="en-US" altLang="es-MX" sz="2800" i="1" dirty="0"/>
              <a:t>child</a:t>
            </a:r>
            <a:r>
              <a:rPr lang="en-US" altLang="es-MX" sz="2800" dirty="0"/>
              <a:t> class inherits all of the </a:t>
            </a:r>
            <a:r>
              <a:rPr lang="en-US" altLang="es-MX" sz="2800" i="1" dirty="0"/>
              <a:t>attributes</a:t>
            </a:r>
            <a:r>
              <a:rPr lang="en-US" altLang="es-MX" sz="2800" dirty="0"/>
              <a:t> and </a:t>
            </a:r>
            <a:r>
              <a:rPr lang="en-US" altLang="es-MX" sz="2800" i="1" dirty="0"/>
              <a:t>methods</a:t>
            </a:r>
            <a:r>
              <a:rPr lang="en-US" altLang="es-MX" sz="2800" dirty="0"/>
              <a:t> of the </a:t>
            </a:r>
            <a:r>
              <a:rPr lang="en-US" altLang="es-MX" sz="2800" i="1" dirty="0"/>
              <a:t>parent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i="1" dirty="0" smtClean="0"/>
              <a:t>Inheritance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supports </a:t>
            </a:r>
            <a:r>
              <a:rPr lang="en-US" altLang="es-MX" sz="2800" i="1" dirty="0"/>
              <a:t>Class </a:t>
            </a:r>
            <a:r>
              <a:rPr lang="en-US" altLang="es-MX" sz="2800" i="1" dirty="0" smtClean="0"/>
              <a:t>Hierarchy</a:t>
            </a:r>
            <a:endParaRPr lang="en-US" altLang="es-MX" sz="2800" i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2C74925D-F665-4EFC-9B82-CB2693634BD7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A </a:t>
            </a:r>
            <a:r>
              <a:rPr lang="en-US" altLang="es-MX" sz="3200" i="1" dirty="0" smtClean="0"/>
              <a:t>Vehicle</a:t>
            </a:r>
            <a:r>
              <a:rPr lang="en-US" altLang="es-MX" sz="3200" dirty="0" smtClean="0"/>
              <a:t> </a:t>
            </a:r>
            <a:r>
              <a:rPr lang="en-US" altLang="es-MX" sz="3200" dirty="0"/>
              <a:t>class hierarchy</a:t>
            </a:r>
            <a:endParaRPr lang="en-US" altLang="es-MX" dirty="0"/>
          </a:p>
        </p:txBody>
      </p:sp>
      <p:pic>
        <p:nvPicPr>
          <p:cNvPr id="634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80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00475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2956168B-4EF5-401A-8864-D5EC017D75B1}" type="slidenum">
              <a:rPr lang="en-US" altLang="es-MX" sz="1000">
                <a:latin typeface="Arial" panose="020B0604020202020204" pitchFamily="34" charset="0"/>
              </a:rPr>
              <a:pPr/>
              <a:t>7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</a:t>
            </a:r>
            <a:r>
              <a:rPr lang="en-US" altLang="es-MX" dirty="0" smtClean="0"/>
              <a:t>2</a:t>
            </a:r>
            <a:r>
              <a:rPr lang="en-US" altLang="es-MX" dirty="0"/>
              <a:t>	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dirty="0"/>
              <a:t>In object-oriented programming, </a:t>
            </a:r>
            <a:r>
              <a:rPr lang="en-US" altLang="es-MX" i="1" dirty="0"/>
              <a:t>inheritance</a:t>
            </a:r>
            <a:r>
              <a:rPr lang="en-US" altLang="es-MX" dirty="0"/>
              <a:t> means to </a:t>
            </a:r>
            <a:r>
              <a:rPr lang="en-US" altLang="es-MX" i="1" dirty="0"/>
              <a:t>derive</a:t>
            </a:r>
            <a:r>
              <a:rPr lang="en-US" altLang="es-MX" dirty="0"/>
              <a:t> a class from the definition of </a:t>
            </a:r>
            <a:r>
              <a:rPr lang="en-US" altLang="es-MX" i="1" dirty="0"/>
              <a:t>another</a:t>
            </a:r>
            <a:r>
              <a:rPr lang="en-US" altLang="es-MX" dirty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dirty="0"/>
              <a:t>A class that </a:t>
            </a:r>
            <a:r>
              <a:rPr lang="en-US" altLang="es-MX" i="1" dirty="0"/>
              <a:t>inherits</a:t>
            </a:r>
            <a:r>
              <a:rPr lang="en-US" altLang="es-MX" dirty="0"/>
              <a:t> from or is </a:t>
            </a:r>
            <a:r>
              <a:rPr lang="en-US" altLang="es-MX" i="1" dirty="0"/>
              <a:t>derived</a:t>
            </a:r>
            <a:r>
              <a:rPr lang="en-US" altLang="es-MX" dirty="0"/>
              <a:t> from </a:t>
            </a:r>
            <a:r>
              <a:rPr lang="en-US" altLang="es-MX" i="1" dirty="0"/>
              <a:t>another</a:t>
            </a:r>
            <a:r>
              <a:rPr lang="en-US" altLang="es-MX" dirty="0"/>
              <a:t> class is said to be a </a:t>
            </a:r>
            <a:r>
              <a:rPr lang="en-US" altLang="es-MX" i="1" dirty="0"/>
              <a:t>child</a:t>
            </a:r>
            <a:r>
              <a:rPr lang="en-US" altLang="es-MX" dirty="0"/>
              <a:t> of that </a:t>
            </a:r>
            <a:r>
              <a:rPr lang="en-US" altLang="es-MX" i="1" dirty="0" smtClean="0"/>
              <a:t>parent</a:t>
            </a:r>
            <a:r>
              <a:rPr lang="en-US" altLang="es-MX" dirty="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dirty="0"/>
              <a:t>A </a:t>
            </a:r>
            <a:r>
              <a:rPr lang="en-US" altLang="es-MX" i="1" dirty="0"/>
              <a:t>child</a:t>
            </a:r>
            <a:r>
              <a:rPr lang="en-US" altLang="es-MX" dirty="0"/>
              <a:t> class may also declare its own </a:t>
            </a:r>
            <a:r>
              <a:rPr lang="en-US" altLang="es-MX" i="1" dirty="0"/>
              <a:t>attributes</a:t>
            </a:r>
            <a:r>
              <a:rPr lang="en-US" altLang="es-MX" dirty="0"/>
              <a:t> and </a:t>
            </a:r>
            <a:r>
              <a:rPr lang="en-US" altLang="es-MX" i="1" dirty="0" smtClean="0"/>
              <a:t>methods</a:t>
            </a:r>
            <a:endParaRPr lang="en-US" altLang="es-MX" i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D8396CF2-BC43-43D5-B160-2CB6343A87FE}" type="slidenum">
              <a:rPr lang="en-US" altLang="es-MX" sz="1000">
                <a:latin typeface="Arial" panose="020B0604020202020204" pitchFamily="34" charset="0"/>
              </a:rPr>
              <a:pPr/>
              <a:t>8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3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The original class that is used to derive a new one is called the </a:t>
            </a:r>
            <a:r>
              <a:rPr lang="en-US" altLang="es-MX" sz="2800" i="1" dirty="0"/>
              <a:t>parent class</a:t>
            </a:r>
            <a:r>
              <a:rPr lang="en-US" altLang="es-MX" sz="2800" dirty="0"/>
              <a:t>, </a:t>
            </a:r>
            <a:r>
              <a:rPr lang="en-US" altLang="es-MX" sz="2800" i="1" dirty="0"/>
              <a:t>superclass</a:t>
            </a:r>
            <a:r>
              <a:rPr lang="en-US" altLang="es-MX" sz="2800" dirty="0"/>
              <a:t>, or </a:t>
            </a:r>
            <a:r>
              <a:rPr lang="en-US" altLang="es-MX" sz="2800" i="1" dirty="0"/>
              <a:t>base class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</a:t>
            </a:r>
            <a:r>
              <a:rPr lang="en-US" altLang="es-MX" sz="2800" i="1" dirty="0" smtClean="0"/>
              <a:t>derived</a:t>
            </a:r>
            <a:r>
              <a:rPr lang="en-US" altLang="es-MX" sz="2800" dirty="0" smtClean="0"/>
              <a:t> class is called the </a:t>
            </a:r>
            <a:r>
              <a:rPr lang="en-US" altLang="es-MX" sz="2800" i="1" dirty="0" smtClean="0"/>
              <a:t>child </a:t>
            </a:r>
            <a:r>
              <a:rPr lang="en-US" altLang="es-MX" sz="2800" i="1" dirty="0"/>
              <a:t>class</a:t>
            </a:r>
            <a:r>
              <a:rPr lang="en-US" altLang="es-MX" sz="2800" dirty="0" smtClean="0"/>
              <a:t>, </a:t>
            </a:r>
            <a:r>
              <a:rPr lang="en-US" altLang="es-MX" sz="2800" dirty="0"/>
              <a:t>or </a:t>
            </a:r>
            <a:r>
              <a:rPr lang="en-US" altLang="es-MX" sz="2800" i="1" dirty="0" smtClean="0"/>
              <a:t>sub </a:t>
            </a:r>
            <a:r>
              <a:rPr lang="en-US" altLang="es-MX" sz="2800" i="1" dirty="0"/>
              <a:t>class</a:t>
            </a: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</a:t>
            </a:r>
            <a:r>
              <a:rPr lang="en-US" altLang="es-MX" sz="2800" dirty="0"/>
              <a:t>derivation process establishes an </a:t>
            </a:r>
            <a:r>
              <a:rPr lang="en-US" altLang="es-MX" sz="2800" i="1" dirty="0"/>
              <a:t>is-a relationship</a:t>
            </a:r>
            <a:r>
              <a:rPr lang="en-US" altLang="es-MX" sz="2800" dirty="0"/>
              <a:t> between the two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For example, a </a:t>
            </a:r>
            <a:r>
              <a:rPr lang="en-US" altLang="es-MX" sz="2800" dirty="0">
                <a:latin typeface="Courier New" panose="02070309020205020404" pitchFamily="49" charset="0"/>
              </a:rPr>
              <a:t>Car</a:t>
            </a:r>
            <a:r>
              <a:rPr lang="en-US" altLang="es-MX" sz="2800" dirty="0"/>
              <a:t> is-a </a:t>
            </a:r>
            <a:r>
              <a:rPr lang="en-US" altLang="es-MX" sz="2800" dirty="0">
                <a:latin typeface="Courier New" panose="02070309020205020404" pitchFamily="49" charset="0"/>
              </a:rPr>
              <a:t>Vehicle</a:t>
            </a:r>
            <a:r>
              <a:rPr lang="en-US" altLang="es-MX" sz="2800" dirty="0"/>
              <a:t> , a </a:t>
            </a:r>
            <a:r>
              <a:rPr lang="en-US" altLang="es-MX" sz="2800" dirty="0">
                <a:latin typeface="Courier New" panose="02070309020205020404" pitchFamily="49" charset="0"/>
              </a:rPr>
              <a:t>Boat</a:t>
            </a:r>
            <a:r>
              <a:rPr lang="en-US" altLang="es-MX" sz="2800" dirty="0"/>
              <a:t> is-a </a:t>
            </a:r>
            <a:r>
              <a:rPr lang="en-US" altLang="es-MX" sz="2800" dirty="0">
                <a:latin typeface="Courier New" panose="02070309020205020404" pitchFamily="49" charset="0"/>
              </a:rPr>
              <a:t>Vehicle</a:t>
            </a: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Car c </a:t>
            </a:r>
            <a:r>
              <a:rPr lang="en-US" altLang="es-MX" sz="2800" dirty="0"/>
              <a:t>= new </a:t>
            </a:r>
            <a:r>
              <a:rPr lang="en-US" altLang="es-MX" sz="2800" dirty="0" smtClean="0"/>
              <a:t>Car(); Boat </a:t>
            </a:r>
            <a:r>
              <a:rPr lang="en-US" altLang="es-MX" sz="2800" dirty="0"/>
              <a:t>b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= new </a:t>
            </a:r>
            <a:r>
              <a:rPr lang="en-US" altLang="es-MX" sz="2800" dirty="0" smtClean="0"/>
              <a:t>Boat();</a:t>
            </a: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34329461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11D9D20F-273C-4F4A-8081-F6B89C05C88F}" type="slidenum">
              <a:rPr lang="en-US" altLang="es-MX" sz="1000">
                <a:latin typeface="Arial" panose="020B0604020202020204" pitchFamily="34" charset="0"/>
              </a:rPr>
              <a:pPr/>
              <a:t>9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Inheritance 4</a:t>
            </a: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i="1" dirty="0"/>
              <a:t>child</a:t>
            </a:r>
            <a:r>
              <a:rPr lang="en-US" altLang="es-MX" sz="2400" dirty="0"/>
              <a:t> class derived from one </a:t>
            </a:r>
            <a:r>
              <a:rPr lang="en-US" altLang="es-MX" sz="2400" i="1" dirty="0"/>
              <a:t>parent</a:t>
            </a:r>
            <a:r>
              <a:rPr lang="en-US" altLang="es-MX" sz="2400" dirty="0"/>
              <a:t> can be the </a:t>
            </a:r>
            <a:r>
              <a:rPr lang="en-US" altLang="es-MX" sz="2400" i="1" dirty="0"/>
              <a:t>parent</a:t>
            </a:r>
            <a:r>
              <a:rPr lang="en-US" altLang="es-MX" sz="2400" dirty="0"/>
              <a:t> of its own </a:t>
            </a:r>
            <a:r>
              <a:rPr lang="en-US" altLang="es-MX" sz="2400" i="1" dirty="0"/>
              <a:t>child</a:t>
            </a:r>
            <a:r>
              <a:rPr lang="en-US" altLang="es-MX" sz="2400" dirty="0"/>
              <a:t> class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400" i="1" dirty="0" smtClean="0"/>
              <a:t>Multiple </a:t>
            </a:r>
            <a:r>
              <a:rPr lang="en-US" altLang="es-MX" sz="2400" i="1" dirty="0"/>
              <a:t>child</a:t>
            </a:r>
            <a:r>
              <a:rPr lang="en-US" altLang="es-MX" sz="2400" dirty="0"/>
              <a:t> classes may also be derived from a </a:t>
            </a:r>
            <a:r>
              <a:rPr lang="en-US" altLang="es-MX" sz="2400" i="1" dirty="0"/>
              <a:t>single parent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Thus </a:t>
            </a:r>
            <a:r>
              <a:rPr lang="en-US" altLang="es-MX" sz="2400" i="1" dirty="0"/>
              <a:t>inheritance relationships</a:t>
            </a:r>
            <a:r>
              <a:rPr lang="en-US" altLang="es-MX" sz="2400" dirty="0"/>
              <a:t> often develop into </a:t>
            </a:r>
            <a:r>
              <a:rPr lang="en-US" altLang="es-MX" sz="2400" i="1" dirty="0"/>
              <a:t>class hierarchies</a:t>
            </a:r>
            <a:endParaRPr lang="en-U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11052306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4756</TotalTime>
  <Words>1036</Words>
  <Application>Microsoft Office PowerPoint</Application>
  <PresentationFormat>Presentación en pantalla (4:3)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MS PGothic</vt:lpstr>
      <vt:lpstr>MS PGothic</vt:lpstr>
      <vt:lpstr>Arial</vt:lpstr>
      <vt:lpstr>Courier New</vt:lpstr>
      <vt:lpstr>Tahoma</vt:lpstr>
      <vt:lpstr>Times</vt:lpstr>
      <vt:lpstr>Times New Roman</vt:lpstr>
      <vt:lpstr>ヒラギノ角ゴ Pro W3</vt:lpstr>
      <vt:lpstr>1_Presentation4</vt:lpstr>
      <vt:lpstr>Appendix B:  Object-Oriented Design</vt:lpstr>
      <vt:lpstr>Method Overloading</vt:lpstr>
      <vt:lpstr>Method Overloading – example 1</vt:lpstr>
      <vt:lpstr>Method Overloading – example 2</vt:lpstr>
      <vt:lpstr>INHERITANCE  1</vt:lpstr>
      <vt:lpstr>A Vehicle class hierarchy</vt:lpstr>
      <vt:lpstr>Inheritance 2 </vt:lpstr>
      <vt:lpstr>Inheritance 3 </vt:lpstr>
      <vt:lpstr>Inheritance 4</vt:lpstr>
      <vt:lpstr>An Animal class hierarchy</vt:lpstr>
      <vt:lpstr>Inheritance 5 </vt:lpstr>
      <vt:lpstr>Inheritance 6 </vt:lpstr>
      <vt:lpstr>Inheritance 7 - Examples </vt:lpstr>
      <vt:lpstr>Inheritance 8 - Examples </vt:lpstr>
      <vt:lpstr>Inheritance 9</vt:lpstr>
      <vt:lpstr>A UML diagram, class hierarchy of Staff-Member</vt:lpstr>
      <vt:lpstr>Inheritance 10</vt:lpstr>
      <vt:lpstr>Inheritance 11</vt:lpstr>
      <vt:lpstr>Inheritance - Overriding Methods</vt:lpstr>
      <vt:lpstr>Inheritance - the Object Class</vt:lpstr>
      <vt:lpstr>Inheritance - the super Reference</vt:lpstr>
      <vt:lpstr>Visibility Modifiers </vt:lpstr>
      <vt:lpstr>The effects of public and private visibility</vt:lpstr>
      <vt:lpstr>Inheritance - the protected Modifier 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176</cp:revision>
  <cp:lastPrinted>2018-01-25T00:05:03Z</cp:lastPrinted>
  <dcterms:created xsi:type="dcterms:W3CDTF">2004-12-13T11:14:44Z</dcterms:created>
  <dcterms:modified xsi:type="dcterms:W3CDTF">2019-01-23T23:38:34Z</dcterms:modified>
  <cp:category/>
</cp:coreProperties>
</file>