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5" r:id="rId1"/>
  </p:sldMasterIdLst>
  <p:notesMasterIdLst>
    <p:notesMasterId r:id="rId11"/>
  </p:notesMasterIdLst>
  <p:handoutMasterIdLst>
    <p:handoutMasterId r:id="rId12"/>
  </p:handoutMasterIdLst>
  <p:sldIdLst>
    <p:sldId id="401" r:id="rId2"/>
    <p:sldId id="468" r:id="rId3"/>
    <p:sldId id="472" r:id="rId4"/>
    <p:sldId id="470" r:id="rId5"/>
    <p:sldId id="480" r:id="rId6"/>
    <p:sldId id="478" r:id="rId7"/>
    <p:sldId id="482" r:id="rId8"/>
    <p:sldId id="479" r:id="rId9"/>
    <p:sldId id="481" r:id="rId10"/>
  </p:sldIdLst>
  <p:sldSz cx="9144000" cy="6858000" type="screen4x3"/>
  <p:notesSz cx="6858000" cy="92964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CEDF"/>
    <a:srgbClr val="F8BE1A"/>
    <a:srgbClr val="A800A8"/>
    <a:srgbClr val="D4C00F"/>
    <a:srgbClr val="990099"/>
    <a:srgbClr val="800080"/>
    <a:srgbClr val="7B5678"/>
    <a:srgbClr val="007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5" d="100"/>
          <a:sy n="105" d="100"/>
        </p:scale>
        <p:origin x="120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304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t" anchorCtr="0" compatLnSpc="1">
            <a:prstTxWarp prst="textNoShape">
              <a:avLst/>
            </a:prstTxWarp>
          </a:bodyPr>
          <a:lstStyle>
            <a:lvl1pPr defTabSz="923117">
              <a:defRPr sz="1200">
                <a:latin typeface="Tahoma" pitchFamily="-108" charset="0"/>
                <a:ea typeface="ヒラギノ角ゴ Pro W3" pitchFamily="-108" charset="-128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698" y="0"/>
            <a:ext cx="2971303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t" anchorCtr="0" compatLnSpc="1">
            <a:prstTxWarp prst="textNoShape">
              <a:avLst/>
            </a:prstTxWarp>
          </a:bodyPr>
          <a:lstStyle>
            <a:lvl1pPr algn="r" defTabSz="923117">
              <a:defRPr sz="1200">
                <a:latin typeface="Tahoma" pitchFamily="-108" charset="0"/>
                <a:ea typeface="ヒラギノ角ゴ Pro W3" pitchFamily="-108" charset="-128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04"/>
            <a:ext cx="2971304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b" anchorCtr="0" compatLnSpc="1">
            <a:prstTxWarp prst="textNoShape">
              <a:avLst/>
            </a:prstTxWarp>
          </a:bodyPr>
          <a:lstStyle>
            <a:lvl1pPr defTabSz="923117">
              <a:defRPr sz="1200">
                <a:latin typeface="Tahoma" pitchFamily="-108" charset="0"/>
                <a:ea typeface="ヒラギノ角ゴ Pro W3" pitchFamily="-108" charset="-128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698" y="8831504"/>
            <a:ext cx="2971303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b" anchorCtr="0" compatLnSpc="1">
            <a:prstTxWarp prst="textNoShape">
              <a:avLst/>
            </a:prstTxWarp>
          </a:bodyPr>
          <a:lstStyle>
            <a:lvl1pPr algn="r" defTabSz="923117">
              <a:defRPr sz="1200"/>
            </a:lvl1pPr>
          </a:lstStyle>
          <a:p>
            <a:fld id="{4B6CDFE7-89F4-4206-8B01-FF6EE17F4E3B}" type="slidenum">
              <a:rPr lang="en-CA" altLang="es-MX"/>
              <a:pPr/>
              <a:t>‹Nº›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278786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304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t" anchorCtr="0" compatLnSpc="1">
            <a:prstTxWarp prst="textNoShape">
              <a:avLst/>
            </a:prstTxWarp>
          </a:bodyPr>
          <a:lstStyle>
            <a:lvl1pPr defTabSz="923117">
              <a:defRPr sz="1200">
                <a:latin typeface="Tahoma" pitchFamily="-108" charset="0"/>
                <a:ea typeface="ヒラギノ角ゴ Pro W3" pitchFamily="-108" charset="-128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698" y="0"/>
            <a:ext cx="2971303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t" anchorCtr="0" compatLnSpc="1">
            <a:prstTxWarp prst="textNoShape">
              <a:avLst/>
            </a:prstTxWarp>
          </a:bodyPr>
          <a:lstStyle>
            <a:lvl1pPr algn="r" defTabSz="923117">
              <a:defRPr sz="1200">
                <a:latin typeface="Tahoma" pitchFamily="-108" charset="0"/>
                <a:ea typeface="ヒラギノ角ゴ Pro W3" pitchFamily="-108" charset="-128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904" y="4416522"/>
            <a:ext cx="5030194" cy="4182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04"/>
            <a:ext cx="2971304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b" anchorCtr="0" compatLnSpc="1">
            <a:prstTxWarp prst="textNoShape">
              <a:avLst/>
            </a:prstTxWarp>
          </a:bodyPr>
          <a:lstStyle>
            <a:lvl1pPr defTabSz="923117">
              <a:defRPr sz="1200">
                <a:latin typeface="Tahoma" pitchFamily="-108" charset="0"/>
                <a:ea typeface="ヒラギノ角ゴ Pro W3" pitchFamily="-108" charset="-128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698" y="8831504"/>
            <a:ext cx="2971303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b" anchorCtr="0" compatLnSpc="1">
            <a:prstTxWarp prst="textNoShape">
              <a:avLst/>
            </a:prstTxWarp>
          </a:bodyPr>
          <a:lstStyle>
            <a:lvl1pPr algn="r" defTabSz="923117">
              <a:defRPr sz="1200"/>
            </a:lvl1pPr>
          </a:lstStyle>
          <a:p>
            <a:fld id="{917706D7-2D5E-48A7-821C-67D3268120AF}" type="slidenum">
              <a:rPr lang="en-CA" altLang="es-MX"/>
              <a:pPr/>
              <a:t>‹Nº›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2868592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-108" charset="0"/>
        <a:ea typeface="MS PGothic" panose="020B0600070205080204" pitchFamily="34" charset="-128"/>
        <a:cs typeface="ＭＳ Ｐゴシック" pitchFamily="-10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-10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16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6002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>
                <a:latin typeface="Arial" charset="0"/>
                <a:ea typeface="ヒラギノ角ゴ Pro W3" pitchFamily="-108" charset="-128"/>
                <a:cs typeface="+mn-cs"/>
              </a:rPr>
              <a:t> © 2010 Pearson Addison-Wesley. All rights reserved.</a:t>
            </a:r>
            <a:r>
              <a:rPr lang="en-US" sz="1200">
                <a:solidFill>
                  <a:srgbClr val="D9EAFF"/>
                </a:solidFill>
                <a:latin typeface="Arial" charset="0"/>
                <a:ea typeface="ヒラギノ角ゴ Pro W3" pitchFamily="-108" charset="-128"/>
                <a:cs typeface="+mn-cs"/>
              </a:rPr>
              <a:t> </a:t>
            </a:r>
          </a:p>
        </p:txBody>
      </p:sp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203200" y="5715000"/>
            <a:ext cx="1371600" cy="914400"/>
            <a:chOff x="128" y="3600"/>
            <a:chExt cx="864" cy="576"/>
          </a:xfrm>
        </p:grpSpPr>
        <p:pic>
          <p:nvPicPr>
            <p:cNvPr id="4" name="Picture 4" descr="Pearson_CMY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100" b="1">
                  <a:latin typeface="Arial" charset="0"/>
                  <a:ea typeface="ヒラギノ角ゴ Pro W3" pitchFamily="-108" charset="-128"/>
                  <a:cs typeface="+mn-cs"/>
                </a:rPr>
                <a:t>Addison Wesley </a:t>
              </a:r>
              <a:r>
                <a:rPr lang="en-US" sz="1100">
                  <a:latin typeface="Arial" charset="0"/>
                  <a:ea typeface="ヒラギノ角ゴ Pro W3" pitchFamily="-108" charset="-128"/>
                  <a:cs typeface="+mn-cs"/>
                </a:rPr>
                <a:t>is an imprint of</a:t>
              </a:r>
              <a:endParaRPr lang="en-US" sz="1100" b="1">
                <a:latin typeface="Arial" charset="0"/>
                <a:ea typeface="ヒラギノ角ゴ Pro W3" pitchFamily="-108" charset="-128"/>
                <a:cs typeface="+mn-cs"/>
              </a:endParaRPr>
            </a:p>
          </p:txBody>
        </p:sp>
      </p:grpSp>
      <p:sp>
        <p:nvSpPr>
          <p:cNvPr id="6" name="AutoShape 2"/>
          <p:cNvSpPr>
            <a:spLocks noChangeArrowheads="1"/>
          </p:cNvSpPr>
          <p:nvPr userDrawn="1"/>
        </p:nvSpPr>
        <p:spPr bwMode="auto">
          <a:xfrm flipH="1">
            <a:off x="0" y="-12700"/>
            <a:ext cx="9150350" cy="16129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1163A7">
                  <a:gamma/>
                  <a:tint val="69804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aseline="-25000">
              <a:latin typeface="Times New Roman" pitchFamily="-108" charset="0"/>
              <a:ea typeface="ヒラギノ角ゴ Pro W3" pitchFamily="-108" charset="-128"/>
              <a:cs typeface="+mn-cs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1600200"/>
            <a:ext cx="9144000" cy="152400"/>
          </a:xfrm>
          <a:prstGeom prst="rect">
            <a:avLst/>
          </a:prstGeom>
          <a:solidFill>
            <a:srgbClr val="EDD37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-108" charset="0"/>
              <a:ea typeface="ヒラギノ角ゴ Pro W3" pitchFamily="-108" charset="-128"/>
              <a:cs typeface="+mn-cs"/>
            </a:endParaRPr>
          </a:p>
        </p:txBody>
      </p:sp>
      <p:pic>
        <p:nvPicPr>
          <p:cNvPr id="8" name="Picture 8" descr="Lewi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00400"/>
            <a:ext cx="1447800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4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8E556901-2FB8-4FEA-AEBC-5F68FEEDD5A2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9571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E8DBA152-43AF-421C-94D2-77D8A9FD731C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05105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48813801-EF88-41F4-B6D9-8BB2664BB155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28277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75E9179A-0AFC-4879-BDAF-BD0156D47D68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29454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E683B931-2B69-4875-9623-6F213B5D0815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26031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AA0287BE-703A-4A98-8AE5-8BEE21747F6F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46522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E89DC74C-9387-4BAE-AF7D-BF058CB9FBBE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01739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86FA5EE6-88A1-4005-8ED4-BE9364D617DD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16962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B456634F-461E-4F70-9719-7F7800DEDEAB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48366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F8C22120-81AA-44A6-A793-E4A7A2E823FC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89048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AutoShape 2"/>
          <p:cNvSpPr>
            <a:spLocks noChangeArrowheads="1"/>
          </p:cNvSpPr>
          <p:nvPr/>
        </p:nvSpPr>
        <p:spPr bwMode="auto">
          <a:xfrm flipH="1">
            <a:off x="0" y="-12700"/>
            <a:ext cx="9150350" cy="52705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1163A7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aseline="-25000">
              <a:latin typeface="Times New Roman" pitchFamily="-108" charset="0"/>
              <a:ea typeface="ヒラギノ角ゴ Pro W3" pitchFamily="-108" charset="-128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insert 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text styles</a:t>
            </a:r>
          </a:p>
          <a:p>
            <a:pPr lvl="1"/>
            <a:r>
              <a:rPr lang="en-US" altLang="es-MX" smtClean="0"/>
              <a:t>Second level</a:t>
            </a:r>
          </a:p>
          <a:p>
            <a:pPr lvl="2"/>
            <a:r>
              <a:rPr lang="en-US" altLang="es-MX" smtClean="0"/>
              <a:t>Third level</a:t>
            </a:r>
          </a:p>
          <a:p>
            <a:pPr lvl="3"/>
            <a:r>
              <a:rPr lang="en-US" altLang="es-MX" smtClean="0"/>
              <a:t>Fourth level</a:t>
            </a:r>
          </a:p>
          <a:p>
            <a:pPr lvl="4"/>
            <a:r>
              <a:rPr lang="en-US" altLang="es-MX" smtClean="0"/>
              <a:t>Fifth level</a:t>
            </a:r>
          </a:p>
        </p:txBody>
      </p:sp>
      <p:sp>
        <p:nvSpPr>
          <p:cNvPr id="4925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es-MX"/>
              <a:t>1-</a:t>
            </a:r>
            <a:fld id="{5B497E5A-D700-4102-A3CD-B9B684B33190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49255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algn="r"/>
            <a:r>
              <a:rPr lang="en-US" altLang="es-MX" sz="1200">
                <a:solidFill>
                  <a:schemeClr val="bg1"/>
                </a:solidFill>
                <a:latin typeface="Arial" panose="020B0604020202020204" pitchFamily="34" charset="0"/>
              </a:rPr>
              <a:t>1-</a:t>
            </a:r>
            <a:fld id="{1DFB09F2-E611-4240-A2FF-51392671C159}" type="slidenum">
              <a:rPr lang="en-US" altLang="es-MX" sz="12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‹Nº›</a:t>
            </a:fld>
            <a:endParaRPr lang="en-US" altLang="es-MX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92551" name="Rectangle 7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>
                <a:latin typeface="Arial" charset="0"/>
                <a:ea typeface="ヒラギノ角ゴ Pro W3" pitchFamily="-108" charset="-128"/>
                <a:cs typeface="+mn-cs"/>
              </a:rPr>
              <a:t>© 2010 Pearson Addison-Wesley.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304800"/>
            <a:ext cx="7772400" cy="1165225"/>
          </a:xfrm>
        </p:spPr>
        <p:txBody>
          <a:bodyPr/>
          <a:lstStyle/>
          <a:p>
            <a:pPr algn="ctr" eaLnBrk="1" hangingPunct="1"/>
            <a:r>
              <a:rPr lang="en-US" altLang="es-MX" sz="3200" smtClean="0"/>
              <a:t>Appendix B:</a:t>
            </a:r>
            <a:br>
              <a:rPr lang="en-US" altLang="es-MX" sz="3200" smtClean="0"/>
            </a:br>
            <a:r>
              <a:rPr lang="en-US" altLang="es-MX" sz="3200" smtClean="0"/>
              <a:t> Object-Oriented Design</a:t>
            </a:r>
            <a:endParaRPr lang="en-US" altLang="es-MX" sz="3200" b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1981200"/>
            <a:ext cx="8763000" cy="4419600"/>
          </a:xfrm>
        </p:spPr>
        <p:txBody>
          <a:bodyPr/>
          <a:lstStyle/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800" b="1" smtClean="0">
                <a:solidFill>
                  <a:schemeClr val="bg1"/>
                </a:solidFill>
              </a:rPr>
              <a:t>Java Software Structures: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400" i="1" smtClean="0">
                <a:solidFill>
                  <a:schemeClr val="bg1"/>
                </a:solidFill>
              </a:rPr>
              <a:t>Designing and Using Data Structures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800" i="1" smtClean="0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 smtClean="0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 smtClean="0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 smtClean="0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400" b="1" smtClean="0">
                <a:solidFill>
                  <a:schemeClr val="bg1"/>
                </a:solidFill>
              </a:rPr>
              <a:t>Third Edition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800" b="1" smtClean="0">
                <a:solidFill>
                  <a:schemeClr val="bg1"/>
                </a:solidFill>
              </a:rPr>
              <a:t>John Lewis &amp; Joseph Chase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ABB00197-9B42-4B01-B644-816B8159A31E}" type="slidenum">
              <a:rPr lang="en-US" altLang="es-MX" sz="1000">
                <a:latin typeface="Arial" panose="020B0604020202020204" pitchFamily="34" charset="0"/>
              </a:rPr>
              <a:pPr/>
              <a:t>2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mtClean="0"/>
              <a:t>Polymorphism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dirty="0" smtClean="0"/>
              <a:t>The term </a:t>
            </a:r>
            <a:r>
              <a:rPr lang="en-US" altLang="es-MX" i="1" dirty="0" smtClean="0"/>
              <a:t>polymorphism</a:t>
            </a:r>
            <a:r>
              <a:rPr lang="en-US" altLang="es-MX" dirty="0" smtClean="0"/>
              <a:t> can be defined as “</a:t>
            </a:r>
            <a:r>
              <a:rPr lang="en-US" altLang="es-MX" i="1" dirty="0" smtClean="0"/>
              <a:t>having many forms</a:t>
            </a:r>
            <a:r>
              <a:rPr lang="en-US" altLang="es-MX" dirty="0" smtClean="0"/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dirty="0" smtClean="0"/>
              <a:t>A </a:t>
            </a:r>
            <a:r>
              <a:rPr lang="en-US" altLang="es-MX" i="1" dirty="0" smtClean="0"/>
              <a:t>polymorphic reference</a:t>
            </a:r>
            <a:r>
              <a:rPr lang="en-US" altLang="es-MX" dirty="0" smtClean="0"/>
              <a:t> is a </a:t>
            </a:r>
            <a:r>
              <a:rPr lang="en-US" altLang="es-MX" i="1" dirty="0" smtClean="0"/>
              <a:t>reference variable</a:t>
            </a:r>
            <a:r>
              <a:rPr lang="en-US" altLang="es-MX" dirty="0" smtClean="0"/>
              <a:t> that can refer to different classes of objects at different points in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dirty="0" smtClean="0"/>
              <a:t>The </a:t>
            </a:r>
            <a:r>
              <a:rPr lang="en-US" altLang="es-MX" i="1" dirty="0" smtClean="0"/>
              <a:t>specific method</a:t>
            </a:r>
            <a:r>
              <a:rPr lang="en-US" altLang="es-MX" dirty="0" smtClean="0"/>
              <a:t> invoked by a </a:t>
            </a:r>
            <a:r>
              <a:rPr lang="en-US" altLang="es-MX" i="1" dirty="0" smtClean="0"/>
              <a:t>polymorphic reference</a:t>
            </a:r>
            <a:r>
              <a:rPr lang="en-US" altLang="es-MX" dirty="0" smtClean="0"/>
              <a:t> can change from one invocation to the next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dirty="0" smtClean="0"/>
              <a:t>Polymorphism is </a:t>
            </a:r>
            <a:r>
              <a:rPr lang="en-US" altLang="es-MX" dirty="0"/>
              <a:t>a result of inheritance</a:t>
            </a:r>
            <a:endParaRPr lang="en-US" altLang="es-MX" dirty="0" smtClean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4FA7110A-C2C6-4A10-8F44-4AA4F22D9FB3}" type="slidenum">
              <a:rPr lang="en-US" altLang="es-MX" sz="1000">
                <a:latin typeface="Arial" panose="020B0604020202020204" pitchFamily="34" charset="0"/>
              </a:rPr>
              <a:pPr/>
              <a:t>3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z="3200" smtClean="0"/>
              <a:t>A UML class diagram showing a class hierarchy</a:t>
            </a:r>
            <a:endParaRPr lang="en-US" altLang="es-MX" smtClean="0"/>
          </a:p>
        </p:txBody>
      </p:sp>
      <p:pic>
        <p:nvPicPr>
          <p:cNvPr id="3174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3058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2011882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235747E7-DB92-4071-9C0F-7F3B12414334}" type="slidenum">
              <a:rPr lang="en-US" altLang="es-MX" sz="1000">
                <a:latin typeface="Arial" panose="020B0604020202020204" pitchFamily="34" charset="0"/>
              </a:rPr>
              <a:pPr/>
              <a:t>4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mtClean="0"/>
              <a:t>Polymorphism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In Java, a reference that is declared to refer to an object of a particular class can also be used to refer to an object of any class related to it by inheritance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For example: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 smtClean="0">
                <a:latin typeface="Courier New" panose="02070309020205020404" pitchFamily="49" charset="0"/>
              </a:rPr>
              <a:t>Mammal ma;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 smtClean="0">
                <a:latin typeface="Courier New" panose="02070309020205020404" pitchFamily="49" charset="0"/>
              </a:rPr>
              <a:t>Horse ho = new Horse();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 smtClean="0">
                <a:latin typeface="Courier New" panose="02070309020205020404" pitchFamily="49" charset="0"/>
              </a:rPr>
              <a:t>ma = ho;  // a valid assignment</a:t>
            </a:r>
          </a:p>
          <a:p>
            <a:pPr eaLnBrk="1" hangingPunct="1">
              <a:lnSpc>
                <a:spcPct val="90000"/>
              </a:lnSpc>
            </a:pPr>
            <a:endParaRPr lang="en-US" altLang="es-MX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This is polymorphism as a result of inheritance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93F570CF-A6DF-4C59-8092-411C6BEFEB9B}" type="slidenum">
              <a:rPr lang="en-US" altLang="es-MX" sz="1000">
                <a:latin typeface="Arial" panose="020B0604020202020204" pitchFamily="34" charset="0"/>
              </a:rPr>
              <a:pPr/>
              <a:t>5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73731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1" y="381000"/>
            <a:ext cx="1828799" cy="2895600"/>
          </a:xfrm>
        </p:spPr>
        <p:txBody>
          <a:bodyPr/>
          <a:lstStyle/>
          <a:p>
            <a:pPr eaLnBrk="1" hangingPunct="1"/>
            <a:r>
              <a:rPr lang="en-US" altLang="es-MX" sz="2800" dirty="0"/>
              <a:t>A UML diagram, class hierarchy </a:t>
            </a:r>
            <a:r>
              <a:rPr lang="en-US" altLang="es-MX" sz="2800" dirty="0" smtClean="0"/>
              <a:t>of Staff-Member</a:t>
            </a:r>
            <a:endParaRPr lang="en-US" altLang="es-MX" dirty="0"/>
          </a:p>
        </p:txBody>
      </p:sp>
      <p:grpSp>
        <p:nvGrpSpPr>
          <p:cNvPr id="4" name="Grupo 3"/>
          <p:cNvGrpSpPr/>
          <p:nvPr/>
        </p:nvGrpSpPr>
        <p:grpSpPr>
          <a:xfrm>
            <a:off x="2286000" y="219074"/>
            <a:ext cx="6675543" cy="6105525"/>
            <a:chOff x="2286000" y="219074"/>
            <a:chExt cx="6675543" cy="6105525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0" y="219074"/>
              <a:ext cx="6675543" cy="6105525"/>
            </a:xfrm>
            <a:prstGeom prst="rect">
              <a:avLst/>
            </a:prstGeom>
          </p:spPr>
        </p:pic>
        <p:sp>
          <p:nvSpPr>
            <p:cNvPr id="3" name="CuadroTexto 2"/>
            <p:cNvSpPr txBox="1"/>
            <p:nvPr/>
          </p:nvSpPr>
          <p:spPr>
            <a:xfrm>
              <a:off x="2286000" y="381000"/>
              <a:ext cx="1295400" cy="14478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16650481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235747E7-DB92-4071-9C0F-7F3B12414334}" type="slidenum">
              <a:rPr lang="en-US" altLang="es-MX" sz="1000">
                <a:latin typeface="Arial" panose="020B0604020202020204" pitchFamily="34" charset="0"/>
              </a:rPr>
              <a:pPr/>
              <a:t>6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mtClean="0"/>
              <a:t>Polymorphism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s-MX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For </a:t>
            </a:r>
            <a:r>
              <a:rPr lang="en-US" altLang="es-MX" sz="2800" dirty="0" smtClean="0"/>
              <a:t>example</a:t>
            </a:r>
            <a:r>
              <a:rPr lang="en-US" altLang="es-MX" sz="2800" dirty="0" smtClean="0"/>
              <a:t>:</a:t>
            </a:r>
          </a:p>
          <a:p>
            <a:pPr eaLnBrk="1" hangingPunct="1">
              <a:lnSpc>
                <a:spcPct val="90000"/>
              </a:lnSpc>
            </a:pPr>
            <a:endParaRPr lang="en-US" altLang="es-MX" sz="28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 smtClean="0">
                <a:latin typeface="Courier New" panose="02070309020205020404" pitchFamily="49" charset="0"/>
              </a:rPr>
              <a:t>Employee emp1, emp5</a:t>
            </a:r>
            <a:r>
              <a:rPr lang="en-US" altLang="es-MX" sz="2000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s-MX" sz="20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 smtClean="0">
                <a:latin typeface="Courier New" panose="02070309020205020404" pitchFamily="49" charset="0"/>
              </a:rPr>
              <a:t>emp1 = new Executive();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 smtClean="0">
                <a:latin typeface="Courier New" panose="02070309020205020404" pitchFamily="49" charset="0"/>
              </a:rPr>
              <a:t>emp5 </a:t>
            </a:r>
            <a:r>
              <a:rPr lang="en-US" altLang="es-MX" sz="2000" dirty="0">
                <a:latin typeface="Courier New" panose="02070309020205020404" pitchFamily="49" charset="0"/>
              </a:rPr>
              <a:t>= new </a:t>
            </a:r>
            <a:r>
              <a:rPr lang="en-US" altLang="es-MX" sz="2000" dirty="0" smtClean="0">
                <a:latin typeface="Courier New" panose="02070309020205020404" pitchFamily="49" charset="0"/>
              </a:rPr>
              <a:t>Hourly();</a:t>
            </a:r>
          </a:p>
          <a:p>
            <a:pPr eaLnBrk="1" hangingPunct="1">
              <a:lnSpc>
                <a:spcPct val="90000"/>
              </a:lnSpc>
            </a:pPr>
            <a:endParaRPr lang="en-US" altLang="es-MX" sz="2800" dirty="0" smtClean="0"/>
          </a:p>
        </p:txBody>
      </p:sp>
    </p:spTree>
    <p:extLst>
      <p:ext uri="{BB962C8B-B14F-4D97-AF65-F5344CB8AC3E}">
        <p14:creationId xmlns:p14="http://schemas.microsoft.com/office/powerpoint/2010/main" val="35757228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235747E7-DB92-4071-9C0F-7F3B12414334}" type="slidenum">
              <a:rPr lang="en-US" altLang="es-MX" sz="1000">
                <a:latin typeface="Arial" panose="020B0604020202020204" pitchFamily="34" charset="0"/>
              </a:rPr>
              <a:pPr/>
              <a:t>7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mtClean="0"/>
              <a:t>Polymorphism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Methods to get </a:t>
            </a:r>
            <a:r>
              <a:rPr lang="en-US" altLang="es-MX" sz="2800" b="1" i="1" dirty="0" smtClean="0"/>
              <a:t>class</a:t>
            </a:r>
            <a:r>
              <a:rPr lang="en-US" altLang="es-MX" sz="2800" dirty="0" smtClean="0"/>
              <a:t> information:</a:t>
            </a:r>
            <a:endParaRPr lang="en-US" altLang="es-MX" sz="28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 smtClean="0">
                <a:latin typeface="Courier New" panose="02070309020205020404" pitchFamily="49" charset="0"/>
              </a:rPr>
              <a:t>Class </a:t>
            </a:r>
            <a:r>
              <a:rPr lang="en-US" altLang="es-MX" sz="2000" dirty="0" err="1" smtClean="0">
                <a:latin typeface="Courier New" panose="02070309020205020404" pitchFamily="49" charset="0"/>
              </a:rPr>
              <a:t>cla</a:t>
            </a:r>
            <a:r>
              <a:rPr lang="en-US" altLang="es-MX" sz="2000" dirty="0" smtClean="0">
                <a:latin typeface="Courier New" panose="02070309020205020404" pitchFamily="49" charset="0"/>
              </a:rPr>
              <a:t>;  </a:t>
            </a:r>
            <a:r>
              <a:rPr lang="en-US" altLang="es-MX" sz="2000" dirty="0" smtClean="0">
                <a:latin typeface="Courier New" panose="02070309020205020404" pitchFamily="49" charset="0"/>
              </a:rPr>
              <a:t>// Reference </a:t>
            </a:r>
            <a:r>
              <a:rPr lang="en-US" altLang="es-MX" sz="2000" dirty="0" smtClean="0">
                <a:latin typeface="Courier New" panose="02070309020205020404" pitchFamily="49" charset="0"/>
              </a:rPr>
              <a:t>variable Class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s-MX" sz="20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 err="1" smtClean="0">
                <a:latin typeface="Courier New" panose="02070309020205020404" pitchFamily="49" charset="0"/>
              </a:rPr>
              <a:t>cla</a:t>
            </a:r>
            <a:r>
              <a:rPr lang="en-US" altLang="es-MX" sz="2000" dirty="0" smtClean="0">
                <a:latin typeface="Courier New" panose="02070309020205020404" pitchFamily="49" charset="0"/>
              </a:rPr>
              <a:t> </a:t>
            </a:r>
            <a:r>
              <a:rPr lang="en-US" altLang="es-MX" sz="2000" dirty="0">
                <a:latin typeface="Courier New" panose="02070309020205020404" pitchFamily="49" charset="0"/>
              </a:rPr>
              <a:t>= </a:t>
            </a:r>
            <a:r>
              <a:rPr lang="en-US" altLang="es-MX" sz="2000" dirty="0" smtClean="0">
                <a:latin typeface="Courier New" panose="02070309020205020404" pitchFamily="49" charset="0"/>
              </a:rPr>
              <a:t>emp1.getClass();  // Inherited from Object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 </a:t>
            </a:r>
            <a:r>
              <a:rPr lang="en-US" altLang="es-MX" sz="2000" dirty="0" smtClean="0">
                <a:latin typeface="Courier New" panose="02070309020205020404" pitchFamily="49" charset="0"/>
              </a:rPr>
              <a:t>       // c1 contents data about </a:t>
            </a:r>
            <a:r>
              <a:rPr lang="en-US" altLang="es-MX" sz="2000" b="1" i="1" dirty="0" smtClean="0">
                <a:latin typeface="Courier New" panose="02070309020205020404" pitchFamily="49" charset="0"/>
              </a:rPr>
              <a:t>class</a:t>
            </a:r>
            <a:r>
              <a:rPr lang="en-US" altLang="es-MX" sz="2000" dirty="0" smtClean="0">
                <a:latin typeface="Courier New" panose="02070309020205020404" pitchFamily="49" charset="0"/>
              </a:rPr>
              <a:t> </a:t>
            </a:r>
            <a:r>
              <a:rPr lang="en-US" altLang="es-MX" sz="2000" dirty="0" smtClean="0">
                <a:latin typeface="Courier New" panose="02070309020205020404" pitchFamily="49" charset="0"/>
              </a:rPr>
              <a:t>Employee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s-MX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 smtClean="0">
                <a:latin typeface="Courier New" panose="02070309020205020404" pitchFamily="49" charset="0"/>
              </a:rPr>
              <a:t>String strC1 = </a:t>
            </a:r>
            <a:r>
              <a:rPr lang="en-US" altLang="es-MX" sz="2000" dirty="0" err="1" smtClean="0">
                <a:latin typeface="Courier New" panose="02070309020205020404" pitchFamily="49" charset="0"/>
              </a:rPr>
              <a:t>cla.getName</a:t>
            </a:r>
            <a:r>
              <a:rPr lang="en-US" altLang="es-MX" sz="2000" dirty="0" smtClean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 </a:t>
            </a:r>
            <a:r>
              <a:rPr lang="en-US" altLang="es-MX" sz="2000" dirty="0" smtClean="0">
                <a:latin typeface="Courier New" panose="02070309020205020404" pitchFamily="49" charset="0"/>
              </a:rPr>
              <a:t>       // returns a String of </a:t>
            </a:r>
            <a:r>
              <a:rPr lang="en-US" altLang="es-MX" sz="2000" dirty="0" smtClean="0">
                <a:latin typeface="Courier New" panose="02070309020205020404" pitchFamily="49" charset="0"/>
              </a:rPr>
              <a:t>the </a:t>
            </a:r>
            <a:r>
              <a:rPr lang="en-US" altLang="es-MX" sz="2000" dirty="0" smtClean="0">
                <a:latin typeface="Courier New" panose="02070309020205020404" pitchFamily="49" charset="0"/>
              </a:rPr>
              <a:t>class </a:t>
            </a:r>
            <a:r>
              <a:rPr lang="en-US" altLang="es-MX" sz="2000" dirty="0" smtClean="0">
                <a:latin typeface="Courier New" panose="02070309020205020404" pitchFamily="49" charset="0"/>
              </a:rPr>
              <a:t>Employee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s-MX" sz="20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 smtClean="0">
                <a:latin typeface="Courier New" panose="02070309020205020404" pitchFamily="49" charset="0"/>
              </a:rPr>
              <a:t>String strC2 </a:t>
            </a:r>
            <a:r>
              <a:rPr lang="en-US" altLang="es-MX" sz="2000" dirty="0">
                <a:latin typeface="Courier New" panose="02070309020205020404" pitchFamily="49" charset="0"/>
              </a:rPr>
              <a:t>= </a:t>
            </a:r>
            <a:r>
              <a:rPr lang="en-US" altLang="es-MX" sz="2000" dirty="0" err="1" smtClean="0">
                <a:latin typeface="Courier New" panose="02070309020205020404" pitchFamily="49" charset="0"/>
              </a:rPr>
              <a:t>cla.getSimpleName</a:t>
            </a:r>
            <a:r>
              <a:rPr lang="en-US" altLang="es-MX" sz="2000" dirty="0" smtClean="0">
                <a:latin typeface="Courier New" panose="02070309020205020404" pitchFamily="49" charset="0"/>
              </a:rPr>
              <a:t>();</a:t>
            </a:r>
            <a:endParaRPr lang="en-US" altLang="es-MX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        // returns a String of the class </a:t>
            </a:r>
            <a:r>
              <a:rPr lang="en-US" altLang="es-MX" sz="2000" dirty="0" smtClean="0">
                <a:latin typeface="Courier New" panose="02070309020205020404" pitchFamily="49" charset="0"/>
              </a:rPr>
              <a:t>Employee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s-MX" sz="20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 smtClean="0">
                <a:latin typeface="Courier New" panose="02070309020205020404" pitchFamily="49" charset="0"/>
              </a:rPr>
              <a:t>String strC3 </a:t>
            </a:r>
            <a:r>
              <a:rPr lang="en-US" altLang="es-MX" sz="2000" dirty="0">
                <a:latin typeface="Courier New" panose="02070309020205020404" pitchFamily="49" charset="0"/>
              </a:rPr>
              <a:t>= </a:t>
            </a:r>
            <a:r>
              <a:rPr lang="en-US" altLang="es-MX" sz="2000" dirty="0" err="1" smtClean="0">
                <a:latin typeface="Courier New" panose="02070309020205020404" pitchFamily="49" charset="0"/>
              </a:rPr>
              <a:t>cla.toGenericString</a:t>
            </a:r>
            <a:r>
              <a:rPr lang="en-US" altLang="es-MX" sz="2000" dirty="0" smtClean="0">
                <a:latin typeface="Courier New" panose="02070309020205020404" pitchFamily="49" charset="0"/>
              </a:rPr>
              <a:t>();</a:t>
            </a:r>
            <a:endParaRPr lang="en-US" altLang="es-MX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        // returns a String of the class Employee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s-MX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s-MX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4202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235747E7-DB92-4071-9C0F-7F3B12414334}" type="slidenum">
              <a:rPr lang="en-US" altLang="es-MX" sz="1000">
                <a:latin typeface="Arial" panose="020B0604020202020204" pitchFamily="34" charset="0"/>
              </a:rPr>
              <a:pPr/>
              <a:t>8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mtClean="0"/>
              <a:t>Polymorphism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Operator </a:t>
            </a:r>
            <a:r>
              <a:rPr lang="en-US" altLang="es-MX" sz="2800" i="1" dirty="0" err="1" smtClean="0"/>
              <a:t>instanceof</a:t>
            </a:r>
            <a:r>
              <a:rPr lang="en-US" altLang="es-MX" sz="2800" dirty="0" smtClean="0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i</a:t>
            </a:r>
            <a:r>
              <a:rPr lang="en-US" altLang="es-MX" sz="2000" dirty="0" smtClean="0">
                <a:latin typeface="Courier New" panose="02070309020205020404" pitchFamily="49" charset="0"/>
              </a:rPr>
              <a:t>f( emp1 </a:t>
            </a:r>
            <a:r>
              <a:rPr lang="en-US" altLang="es-MX" sz="2000" dirty="0" err="1" smtClean="0">
                <a:latin typeface="Courier New" panose="02070309020205020404" pitchFamily="49" charset="0"/>
              </a:rPr>
              <a:t>instanceof</a:t>
            </a:r>
            <a:r>
              <a:rPr lang="en-US" altLang="es-MX" sz="2000" dirty="0" smtClean="0">
                <a:latin typeface="Courier New" panose="02070309020205020404" pitchFamily="49" charset="0"/>
              </a:rPr>
              <a:t> Executive 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 smtClean="0">
                <a:latin typeface="Courier New" panose="02070309020205020404" pitchFamily="49" charset="0"/>
              </a:rPr>
              <a:t>    </a:t>
            </a:r>
            <a:r>
              <a:rPr lang="en-US" altLang="es-MX" sz="20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s-MX" sz="2000" dirty="0" smtClean="0">
                <a:latin typeface="Courier New" panose="02070309020205020404" pitchFamily="49" charset="0"/>
              </a:rPr>
              <a:t>(“emp1 is an Executive”);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s-MX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if( </a:t>
            </a:r>
            <a:r>
              <a:rPr lang="en-US" altLang="es-MX" sz="2000" dirty="0" smtClean="0">
                <a:latin typeface="Courier New" panose="02070309020205020404" pitchFamily="49" charset="0"/>
              </a:rPr>
              <a:t>emp5 </a:t>
            </a:r>
            <a:r>
              <a:rPr lang="en-US" altLang="es-MX" sz="2000" dirty="0" err="1">
                <a:latin typeface="Courier New" panose="02070309020205020404" pitchFamily="49" charset="0"/>
              </a:rPr>
              <a:t>instanceof</a:t>
            </a:r>
            <a:r>
              <a:rPr lang="en-US" altLang="es-MX" sz="2000" dirty="0">
                <a:latin typeface="Courier New" panose="02070309020205020404" pitchFamily="49" charset="0"/>
              </a:rPr>
              <a:t> </a:t>
            </a:r>
            <a:r>
              <a:rPr lang="en-US" altLang="es-MX" sz="2000" dirty="0" smtClean="0">
                <a:latin typeface="Courier New" panose="02070309020205020404" pitchFamily="49" charset="0"/>
              </a:rPr>
              <a:t>Hourly </a:t>
            </a:r>
            <a:r>
              <a:rPr lang="en-US" altLang="es-MX" sz="2000" dirty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    </a:t>
            </a:r>
            <a:r>
              <a:rPr lang="en-US" altLang="es-MX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s-MX" sz="2000" dirty="0">
                <a:latin typeface="Courier New" panose="02070309020205020404" pitchFamily="49" charset="0"/>
              </a:rPr>
              <a:t>(“</a:t>
            </a:r>
            <a:r>
              <a:rPr lang="en-US" altLang="es-MX" sz="2000" dirty="0" smtClean="0">
                <a:latin typeface="Courier New" panose="02070309020205020404" pitchFamily="49" charset="0"/>
              </a:rPr>
              <a:t>emp5 </a:t>
            </a:r>
            <a:r>
              <a:rPr lang="en-US" altLang="es-MX" sz="2000" dirty="0">
                <a:latin typeface="Courier New" panose="02070309020205020404" pitchFamily="49" charset="0"/>
              </a:rPr>
              <a:t>is an </a:t>
            </a:r>
            <a:r>
              <a:rPr lang="en-US" altLang="es-MX" sz="2000" dirty="0" smtClean="0">
                <a:latin typeface="Courier New" panose="02070309020205020404" pitchFamily="49" charset="0"/>
              </a:rPr>
              <a:t>Hourly”);</a:t>
            </a:r>
            <a:endParaRPr lang="en-US" altLang="es-MX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s-MX" sz="20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s-MX" sz="2800" dirty="0" smtClean="0"/>
          </a:p>
        </p:txBody>
      </p:sp>
    </p:spTree>
    <p:extLst>
      <p:ext uri="{BB962C8B-B14F-4D97-AF65-F5344CB8AC3E}">
        <p14:creationId xmlns:p14="http://schemas.microsoft.com/office/powerpoint/2010/main" val="22041094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5F569144-1237-4189-A56E-F0DE5BCCD01C}" type="slidenum">
              <a:rPr lang="en-US" altLang="es-MX" sz="1000">
                <a:latin typeface="Arial" panose="020B0604020202020204" pitchFamily="34" charset="0"/>
              </a:rPr>
              <a:pPr/>
              <a:t>9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mtClean="0"/>
              <a:t>Polymorphism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dirty="0" smtClean="0"/>
              <a:t>Polymorphism results in the need for </a:t>
            </a:r>
            <a:r>
              <a:rPr lang="en-US" altLang="es-MX" i="1" dirty="0" smtClean="0"/>
              <a:t>dynamic binding </a:t>
            </a:r>
            <a:endParaRPr lang="en-US" altLang="es-MX" i="1" dirty="0" smtClean="0"/>
          </a:p>
          <a:p>
            <a:pPr eaLnBrk="1" hangingPunct="1">
              <a:lnSpc>
                <a:spcPct val="90000"/>
              </a:lnSpc>
            </a:pPr>
            <a:endParaRPr lang="en-US" altLang="es-MX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s-MX" dirty="0" smtClean="0"/>
              <a:t>Usually </a:t>
            </a:r>
            <a:r>
              <a:rPr lang="en-US" altLang="es-MX" i="1" dirty="0" smtClean="0"/>
              <a:t>binding</a:t>
            </a:r>
            <a:r>
              <a:rPr lang="en-US" altLang="es-MX" dirty="0" smtClean="0"/>
              <a:t> of a call to the code occurs at compile </a:t>
            </a:r>
            <a:r>
              <a:rPr lang="en-US" altLang="es-MX" dirty="0" smtClean="0"/>
              <a:t>time</a:t>
            </a:r>
          </a:p>
          <a:p>
            <a:pPr eaLnBrk="1" hangingPunct="1">
              <a:lnSpc>
                <a:spcPct val="90000"/>
              </a:lnSpc>
            </a:pPr>
            <a:endParaRPr lang="en-US" altLang="es-MX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s-MX" i="1" dirty="0" smtClean="0"/>
              <a:t>Dynamic</a:t>
            </a:r>
            <a:r>
              <a:rPr lang="en-US" altLang="es-MX" dirty="0" smtClean="0"/>
              <a:t> </a:t>
            </a:r>
            <a:r>
              <a:rPr lang="en-US" altLang="es-MX" i="1" dirty="0" smtClean="0"/>
              <a:t>binding</a:t>
            </a:r>
            <a:r>
              <a:rPr lang="en-US" altLang="es-MX" dirty="0" smtClean="0"/>
              <a:t> means that this </a:t>
            </a:r>
            <a:r>
              <a:rPr lang="en-US" altLang="es-MX" i="1" dirty="0" smtClean="0"/>
              <a:t>binding</a:t>
            </a:r>
            <a:r>
              <a:rPr lang="en-US" altLang="es-MX" dirty="0" smtClean="0"/>
              <a:t> cannot occur until run time</a:t>
            </a:r>
          </a:p>
          <a:p>
            <a:pPr eaLnBrk="1" hangingPunct="1">
              <a:lnSpc>
                <a:spcPct val="90000"/>
              </a:lnSpc>
            </a:pPr>
            <a:endParaRPr lang="en-US" altLang="es-MX" dirty="0" smtClean="0"/>
          </a:p>
        </p:txBody>
      </p:sp>
    </p:spTree>
    <p:extLst>
      <p:ext uri="{BB962C8B-B14F-4D97-AF65-F5344CB8AC3E}">
        <p14:creationId xmlns:p14="http://schemas.microsoft.com/office/powerpoint/2010/main" val="49452679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Presentation4">
  <a:themeElements>
    <a:clrScheme name="1_Presentation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resentation4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8" charset="0"/>
          </a:defRPr>
        </a:defPPr>
      </a:lstStyle>
    </a:lnDef>
  </a:objectDefaults>
  <a:extraClrSchemeLst>
    <a:extraClrScheme>
      <a:clrScheme name="1_Presentation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4493</TotalTime>
  <Words>320</Words>
  <Application>Microsoft Office PowerPoint</Application>
  <PresentationFormat>Presentación en pantalla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MS PGothic</vt:lpstr>
      <vt:lpstr>MS PGothic</vt:lpstr>
      <vt:lpstr>Arial</vt:lpstr>
      <vt:lpstr>Courier New</vt:lpstr>
      <vt:lpstr>Tahoma</vt:lpstr>
      <vt:lpstr>Times</vt:lpstr>
      <vt:lpstr>Times New Roman</vt:lpstr>
      <vt:lpstr>ヒラギノ角ゴ Pro W3</vt:lpstr>
      <vt:lpstr>1_Presentation4</vt:lpstr>
      <vt:lpstr>Appendix B:  Object-Oriented Design</vt:lpstr>
      <vt:lpstr>Polymorphism</vt:lpstr>
      <vt:lpstr>A UML class diagram showing a class hierarchy</vt:lpstr>
      <vt:lpstr>Polymorphism</vt:lpstr>
      <vt:lpstr>A UML diagram, class hierarchy of Staff-Member</vt:lpstr>
      <vt:lpstr>Polymorphism</vt:lpstr>
      <vt:lpstr>Polymorphism</vt:lpstr>
      <vt:lpstr>Polymorphism</vt:lpstr>
      <vt:lpstr>Polymorphism</vt:lpstr>
    </vt:vector>
  </TitlesOfParts>
  <Manager/>
  <Company>뿿쨰뿿줠ą辬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</dc:title>
  <dc:subject/>
  <dc:creator>mark temelko</dc:creator>
  <cp:keywords/>
  <dc:description/>
  <cp:lastModifiedBy>JOSE RAMON RIOS SANCHEZ</cp:lastModifiedBy>
  <cp:revision>156</cp:revision>
  <cp:lastPrinted>2018-02-01T00:01:36Z</cp:lastPrinted>
  <dcterms:created xsi:type="dcterms:W3CDTF">2004-12-13T11:14:44Z</dcterms:created>
  <dcterms:modified xsi:type="dcterms:W3CDTF">2019-01-28T23:59:00Z</dcterms:modified>
  <cp:category/>
</cp:coreProperties>
</file>